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20"/>
  </p:notesMasterIdLst>
  <p:handoutMasterIdLst>
    <p:handoutMasterId r:id="rId21"/>
  </p:handoutMasterIdLst>
  <p:sldIdLst>
    <p:sldId id="256" r:id="rId7"/>
    <p:sldId id="280" r:id="rId8"/>
    <p:sldId id="257" r:id="rId9"/>
    <p:sldId id="266" r:id="rId10"/>
    <p:sldId id="273" r:id="rId11"/>
    <p:sldId id="279" r:id="rId12"/>
    <p:sldId id="274" r:id="rId13"/>
    <p:sldId id="278" r:id="rId14"/>
    <p:sldId id="275" r:id="rId15"/>
    <p:sldId id="281" r:id="rId16"/>
    <p:sldId id="277" r:id="rId17"/>
    <p:sldId id="272" r:id="rId18"/>
    <p:sldId id="265" r:id="rId19"/>
  </p:sldIdLst>
  <p:sldSz cx="10058400" cy="77724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1" name="Dahn, LeAnn E" initials="LED" lastIdx="55" clrIdx="1"/>
  <p:cmAuthor id="2" name="Bree Gunter" initials="BG" lastIdx="1" clrIdx="2"/>
  <p:cmAuthor id="3" name="Cullen, Shannon (DESE)" initials="CS(" lastIdx="7" clrIdx="3">
    <p:extLst>
      <p:ext uri="{19B8F6BF-5375-455C-9EA6-DF929625EA0E}">
        <p15:presenceInfo xmlns:p15="http://schemas.microsoft.com/office/powerpoint/2012/main" userId="S::Shannon.Cullen@mass.gov::6b1ad6a8-5818-44b3-9274-ccefbf22d13d" providerId="AD"/>
      </p:ext>
    </p:extLst>
  </p:cmAuthor>
  <p:cmAuthor id="4" name="Swantz, Scott" initials="SS" lastIdx="9" clrIdx="4">
    <p:extLst>
      <p:ext uri="{19B8F6BF-5375-455C-9EA6-DF929625EA0E}">
        <p15:presenceInfo xmlns:p15="http://schemas.microsoft.com/office/powerpoint/2012/main" userId="S::scott.swantz@pearson.com::0eab0cda-ad66-44c5-9531-d56fd9c662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17B10-651D-49BB-BCF8-09AEE900FC3E}" v="1" dt="2022-02-17T05:13:56.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8" autoAdjust="0"/>
    <p:restoredTop sz="96224" autoAdjust="0"/>
  </p:normalViewPr>
  <p:slideViewPr>
    <p:cSldViewPr snapToGrid="0">
      <p:cViewPr varScale="1">
        <p:scale>
          <a:sx n="97" d="100"/>
          <a:sy n="97" d="100"/>
        </p:scale>
        <p:origin x="426" y="90"/>
      </p:cViewPr>
      <p:guideLst>
        <p:guide orient="horz" pos="2448"/>
        <p:guide pos="3168"/>
      </p:guideLst>
    </p:cSldViewPr>
  </p:slideViewPr>
  <p:notesTextViewPr>
    <p:cViewPr>
      <p:scale>
        <a:sx n="1" d="1"/>
        <a:sy n="1" d="1"/>
      </p:scale>
      <p:origin x="0" y="0"/>
    </p:cViewPr>
  </p:notesTextViewPr>
  <p:notesViewPr>
    <p:cSldViewPr snapToGrid="0">
      <p:cViewPr varScale="1">
        <p:scale>
          <a:sx n="74" d="100"/>
          <a:sy n="74" d="100"/>
        </p:scale>
        <p:origin x="31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2/16/2022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dirty="0"/>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2/16/2022</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dirty="0"/>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Welcome to the Managing Sessions in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for Computer-Based</a:t>
            </a:r>
            <a:r>
              <a:rPr lang="en-US" sz="1400" kern="1200" baseline="0" dirty="0">
                <a:solidFill>
                  <a:schemeClr val="tx1"/>
                </a:solidFill>
                <a:effectLst/>
                <a:latin typeface="+mn-lt"/>
                <a:ea typeface="+mn-ea"/>
                <a:cs typeface="+mn-cs"/>
              </a:rPr>
              <a:t> Testing training slides.</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dirty="0"/>
          </a:p>
        </p:txBody>
      </p:sp>
    </p:spTree>
    <p:extLst>
      <p:ext uri="{BB962C8B-B14F-4D97-AF65-F5344CB8AC3E}">
        <p14:creationId xmlns:p14="http://schemas.microsoft.com/office/powerpoint/2010/main" val="407814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If a student needs to take Session 2 of a test before taking Session 1, the test can be set to start at Session 2 (note that Session 1 is the default). Testing out of sequence can be used if a student missed the first day of testing and will be taking Session 2 with the rest of the class, so that you can unlock the second test session for that student.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Students in Sessions page, locate the appropriate student(s) and unlock Session 2 of the test using the Student Test Status dropdown.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When finished, lock the test session the student already completed. When the student is ready to go back to Session 1, unlock Session 1 using the Student Test Status dropdown.</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11</a:t>
            </a:fld>
            <a:endParaRPr lang="en-US" dirty="0"/>
          </a:p>
        </p:txBody>
      </p:sp>
    </p:spTree>
    <p:extLst>
      <p:ext uri="{BB962C8B-B14F-4D97-AF65-F5344CB8AC3E}">
        <p14:creationId xmlns:p14="http://schemas.microsoft.com/office/powerpoint/2010/main" val="382143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Here are the resources to help you with the process when you are managing </a:t>
            </a:r>
            <a:r>
              <a:rPr lang="en-US" sz="1400" dirty="0" err="1"/>
              <a:t>PearsonAccess</a:t>
            </a:r>
            <a:r>
              <a:rPr lang="en-US" sz="1400" dirty="0"/>
              <a:t> Ne</a:t>
            </a:r>
            <a:r>
              <a:rPr lang="en-US" sz="1400" baseline="0" dirty="0"/>
              <a:t>xt</a:t>
            </a:r>
            <a:r>
              <a:rPr lang="en-US" sz="1400" kern="1200" dirty="0">
                <a:solidFill>
                  <a:schemeClr val="tx1"/>
                </a:solidFill>
                <a:effectLst/>
                <a:latin typeface="+mn-lt"/>
                <a:ea typeface="+mn-ea"/>
                <a:cs typeface="+mn-cs"/>
              </a:rPr>
              <a:t> Sessions yourself.</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12</a:t>
            </a:fld>
            <a:endParaRPr lang="en-US" dirty="0"/>
          </a:p>
        </p:txBody>
      </p:sp>
    </p:spTree>
    <p:extLst>
      <p:ext uri="{BB962C8B-B14F-4D97-AF65-F5344CB8AC3E}">
        <p14:creationId xmlns:p14="http://schemas.microsoft.com/office/powerpoint/2010/main" val="69671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This concludes the Managing Sessions in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training slides. Thank you.</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13</a:t>
            </a:fld>
            <a:endParaRPr lang="en-US" dirty="0"/>
          </a:p>
        </p:txBody>
      </p:sp>
    </p:spTree>
    <p:extLst>
      <p:ext uri="{BB962C8B-B14F-4D97-AF65-F5344CB8AC3E}">
        <p14:creationId xmlns:p14="http://schemas.microsoft.com/office/powerpoint/2010/main" val="632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In these training slides, we will provide an overview of the different tasks that a test coordinator or test administrator may need to perform when managing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Sessions for computer-based testing. These slides are not applicable for paper-based testing.</a:t>
            </a: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dirty="0"/>
          </a:p>
        </p:txBody>
      </p:sp>
    </p:spTree>
    <p:extLst>
      <p:ext uri="{BB962C8B-B14F-4D97-AF65-F5344CB8AC3E}">
        <p14:creationId xmlns:p14="http://schemas.microsoft.com/office/powerpoint/2010/main" val="405678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4</a:t>
            </a:fld>
            <a:endParaRPr lang="en-US" dirty="0"/>
          </a:p>
        </p:txBody>
      </p:sp>
    </p:spTree>
    <p:extLst>
      <p:ext uri="{BB962C8B-B14F-4D97-AF65-F5344CB8AC3E}">
        <p14:creationId xmlns:p14="http://schemas.microsoft.com/office/powerpoint/2010/main" val="57307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A few days before testing, you should locate your Session Resources, including the student testing tickets and the Session Student Roster. </a:t>
            </a:r>
          </a:p>
          <a:p>
            <a:r>
              <a:rPr lang="en-US" sz="1400" kern="1200" dirty="0">
                <a:solidFill>
                  <a:schemeClr val="tx1"/>
                </a:solidFill>
                <a:effectLst/>
                <a:latin typeface="+mn-lt"/>
                <a:ea typeface="+mn-ea"/>
                <a:cs typeface="+mn-cs"/>
              </a:rPr>
              <a:t> </a:t>
            </a:r>
          </a:p>
          <a:p>
            <a:pPr marL="342900" indent="-342900">
              <a:buAutoNum type="arabicPeriod"/>
            </a:pPr>
            <a:r>
              <a:rPr lang="en-US" sz="1400" kern="1200" dirty="0">
                <a:solidFill>
                  <a:schemeClr val="tx1"/>
                </a:solidFill>
                <a:effectLst/>
                <a:latin typeface="+mn-lt"/>
                <a:ea typeface="+mn-ea"/>
                <a:cs typeface="+mn-cs"/>
              </a:rPr>
              <a:t>Select your Session(s) by going to </a:t>
            </a:r>
            <a:r>
              <a:rPr lang="en-US" sz="1400" i="1" kern="1200" dirty="0">
                <a:solidFill>
                  <a:schemeClr val="tx1"/>
                </a:solidFill>
                <a:effectLst/>
                <a:latin typeface="+mn-lt"/>
                <a:ea typeface="+mn-ea"/>
                <a:cs typeface="+mn-cs"/>
              </a:rPr>
              <a:t>Testing &gt; Sessions</a:t>
            </a:r>
            <a:r>
              <a:rPr lang="en-US" sz="1400" kern="1200" dirty="0">
                <a:solidFill>
                  <a:schemeClr val="tx1"/>
                </a:solidFill>
                <a:effectLst/>
                <a:latin typeface="+mn-lt"/>
                <a:ea typeface="+mn-ea"/>
                <a:cs typeface="+mn-cs"/>
              </a:rPr>
              <a:t> and checking the box(es) next to the Session(s). </a:t>
            </a:r>
          </a:p>
          <a:p>
            <a:pPr marL="342900" indent="-342900">
              <a:buAutoNum type="arabicPeriod"/>
            </a:pPr>
            <a:r>
              <a:rPr lang="en-US" sz="1400" kern="1200" dirty="0">
                <a:solidFill>
                  <a:schemeClr val="tx1"/>
                </a:solidFill>
                <a:effectLst/>
                <a:latin typeface="+mn-lt"/>
                <a:ea typeface="+mn-ea"/>
                <a:cs typeface="+mn-cs"/>
              </a:rPr>
              <a:t>Click </a:t>
            </a:r>
            <a:r>
              <a:rPr lang="en-US" sz="1400" i="1" kern="1200" dirty="0">
                <a:solidFill>
                  <a:schemeClr val="tx1"/>
                </a:solidFill>
                <a:effectLst/>
                <a:latin typeface="+mn-lt"/>
                <a:ea typeface="+mn-ea"/>
                <a:cs typeface="+mn-cs"/>
              </a:rPr>
              <a:t>Go to Students in Sessions</a:t>
            </a:r>
            <a:r>
              <a:rPr lang="en-US" sz="1400" kern="1200" dirty="0">
                <a:solidFill>
                  <a:schemeClr val="tx1"/>
                </a:solidFill>
                <a:effectLst/>
                <a:latin typeface="+mn-lt"/>
                <a:ea typeface="+mn-ea"/>
                <a:cs typeface="+mn-cs"/>
              </a:rPr>
              <a:t>. </a:t>
            </a:r>
          </a:p>
          <a:p>
            <a:pPr marL="342900" indent="-342900">
              <a:buAutoNum type="arabicPeriod"/>
            </a:pPr>
            <a:r>
              <a:rPr lang="en-US" sz="1400" kern="1200" dirty="0">
                <a:solidFill>
                  <a:schemeClr val="tx1"/>
                </a:solidFill>
                <a:effectLst/>
                <a:latin typeface="+mn-lt"/>
                <a:ea typeface="+mn-ea"/>
                <a:cs typeface="+mn-cs"/>
              </a:rPr>
              <a:t>On this page, your resources can be found in the </a:t>
            </a:r>
            <a:r>
              <a:rPr lang="en-US" sz="1400" i="1" kern="1200" dirty="0">
                <a:solidFill>
                  <a:schemeClr val="tx1"/>
                </a:solidFill>
                <a:effectLst/>
                <a:latin typeface="+mn-lt"/>
                <a:ea typeface="+mn-ea"/>
                <a:cs typeface="+mn-cs"/>
              </a:rPr>
              <a:t>Resources </a:t>
            </a:r>
            <a:r>
              <a:rPr lang="en-US" sz="1400" kern="1200" dirty="0">
                <a:solidFill>
                  <a:schemeClr val="tx1"/>
                </a:solidFill>
                <a:effectLst/>
                <a:latin typeface="+mn-lt"/>
                <a:ea typeface="+mn-ea"/>
                <a:cs typeface="+mn-cs"/>
              </a:rPr>
              <a:t>dropdown, and can be accessed before or after the Session is prepared or started. When printing student testing tickets, you can print all tickets for the Session, or you can print only certain tickets by clicking the checkbox for the student(s) and selecting “Print selected for this session.”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If this is a Human Read-Aloud or Human Signer Session, the proctor testing ticket will be available in the </a:t>
            </a:r>
            <a:r>
              <a:rPr lang="en-US" sz="1400" i="1" kern="1200" dirty="0">
                <a:solidFill>
                  <a:schemeClr val="tx1"/>
                </a:solidFill>
                <a:effectLst/>
                <a:latin typeface="+mn-lt"/>
                <a:ea typeface="+mn-ea"/>
                <a:cs typeface="+mn-cs"/>
              </a:rPr>
              <a:t>Resources </a:t>
            </a:r>
            <a:r>
              <a:rPr lang="en-US" sz="1400" kern="1200" dirty="0">
                <a:solidFill>
                  <a:schemeClr val="tx1"/>
                </a:solidFill>
                <a:effectLst/>
                <a:latin typeface="+mn-lt"/>
                <a:ea typeface="+mn-ea"/>
                <a:cs typeface="+mn-cs"/>
              </a:rPr>
              <a:t>dropdown menu. The proctor testing ticket allows the test administrator to read or sign the test from their own device.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5</a:t>
            </a:fld>
            <a:endParaRPr lang="en-US" dirty="0"/>
          </a:p>
        </p:txBody>
      </p:sp>
    </p:spTree>
    <p:extLst>
      <p:ext uri="{BB962C8B-B14F-4D97-AF65-F5344CB8AC3E}">
        <p14:creationId xmlns:p14="http://schemas.microsoft.com/office/powerpoint/2010/main" val="86661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student testing ticket contains the information the student will need to log into TestNav and take the test. The testing ticket will be the same for the student for each test session in a content area test, unless the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(PAN) Session is changed.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In the same dropdown menu, PAN users can also access the Session Student Roster. The Session Student Roster lists all students in the Session as well as details that can be used for planning or tracking purposes, including usernames and passwords.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6</a:t>
            </a:fld>
            <a:endParaRPr lang="en-US" dirty="0"/>
          </a:p>
        </p:txBody>
      </p:sp>
    </p:spTree>
    <p:extLst>
      <p:ext uri="{BB962C8B-B14F-4D97-AF65-F5344CB8AC3E}">
        <p14:creationId xmlns:p14="http://schemas.microsoft.com/office/powerpoint/2010/main" val="174380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400" kern="1200" dirty="0">
                <a:solidFill>
                  <a:schemeClr val="tx1"/>
                </a:solidFill>
                <a:effectLst/>
                <a:latin typeface="+mn-lt"/>
                <a:ea typeface="+mn-ea"/>
                <a:cs typeface="+mn-cs"/>
              </a:rPr>
              <a:t>To get a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 ready, there are three steps that must be performed on the </a:t>
            </a:r>
            <a:r>
              <a:rPr lang="en-US" sz="1400" i="1" kern="1200" dirty="0">
                <a:solidFill>
                  <a:schemeClr val="tx1"/>
                </a:solidFill>
                <a:effectLst/>
                <a:latin typeface="+mn-lt"/>
                <a:ea typeface="+mn-ea"/>
                <a:cs typeface="+mn-cs"/>
              </a:rPr>
              <a:t>Students in Sessions</a:t>
            </a:r>
            <a:r>
              <a:rPr lang="en-US" sz="1400" kern="1200" dirty="0">
                <a:solidFill>
                  <a:schemeClr val="tx1"/>
                </a:solidFill>
                <a:effectLst/>
                <a:latin typeface="+mn-lt"/>
                <a:ea typeface="+mn-ea"/>
                <a:cs typeface="+mn-cs"/>
              </a:rPr>
              <a:t> page before students can begin testing. </a:t>
            </a:r>
          </a:p>
          <a:p>
            <a:pPr marL="0" lvl="0" indent="0">
              <a:buFont typeface="+mj-lt"/>
              <a:buNone/>
            </a:pPr>
            <a:endParaRPr lang="en-US" sz="1400" i="1" kern="1200" dirty="0">
              <a:solidFill>
                <a:schemeClr val="tx1"/>
              </a:solidFill>
              <a:effectLst/>
              <a:latin typeface="+mn-lt"/>
              <a:ea typeface="+mn-ea"/>
              <a:cs typeface="+mn-cs"/>
            </a:endParaRPr>
          </a:p>
          <a:p>
            <a:pPr marL="0" lvl="0" indent="0">
              <a:buFont typeface="+mj-lt"/>
              <a:buNone/>
            </a:pPr>
            <a:r>
              <a:rPr lang="en-US" sz="1400" i="1" kern="1200" dirty="0">
                <a:solidFill>
                  <a:schemeClr val="tx1"/>
                </a:solidFill>
                <a:effectLst/>
                <a:latin typeface="+mn-lt"/>
                <a:ea typeface="+mn-ea"/>
                <a:cs typeface="+mn-cs"/>
              </a:rPr>
              <a:t>Prepare Session</a:t>
            </a:r>
            <a:r>
              <a:rPr lang="en-US" sz="1400" kern="1200" dirty="0">
                <a:solidFill>
                  <a:schemeClr val="tx1"/>
                </a:solidFill>
                <a:effectLst/>
                <a:latin typeface="+mn-lt"/>
                <a:ea typeface="+mn-ea"/>
                <a:cs typeface="+mn-cs"/>
              </a:rPr>
              <a:t>: Preparing the Session will assign students the appropriate test forms that are listed in their Personal Needs Profiles. It is recommended to prepare the Session at least a day, but no more than two days, prior to testing, as it may take a few minutes for the system to assign the forms. Once the Session is prepared, any special forms such as text-to-speech, designated as TTS, will be displayed next to the student’s SASID. </a:t>
            </a:r>
          </a:p>
          <a:p>
            <a:pPr marL="0" lvl="0" indent="0">
              <a:buFont typeface="+mj-lt"/>
              <a:buNone/>
            </a:pPr>
            <a:endParaRPr lang="en-US" sz="1400" i="1" kern="1200" dirty="0">
              <a:solidFill>
                <a:schemeClr val="tx1"/>
              </a:solidFill>
              <a:effectLst/>
              <a:latin typeface="+mn-lt"/>
              <a:ea typeface="+mn-ea"/>
              <a:cs typeface="+mn-cs"/>
            </a:endParaRPr>
          </a:p>
          <a:p>
            <a:pPr marL="0" lvl="0" indent="0">
              <a:buFont typeface="+mj-lt"/>
              <a:buNone/>
            </a:pPr>
            <a:r>
              <a:rPr lang="en-US" sz="1400" i="1" kern="1200" dirty="0">
                <a:solidFill>
                  <a:schemeClr val="tx1"/>
                </a:solidFill>
                <a:effectLst/>
                <a:latin typeface="+mn-lt"/>
                <a:ea typeface="+mn-ea"/>
                <a:cs typeface="+mn-cs"/>
              </a:rPr>
              <a:t>Start PAN Session</a:t>
            </a:r>
            <a:r>
              <a:rPr lang="en-US" sz="1400" kern="1200" dirty="0">
                <a:solidFill>
                  <a:schemeClr val="tx1"/>
                </a:solidFill>
                <a:effectLst/>
                <a:latin typeface="+mn-lt"/>
                <a:ea typeface="+mn-ea"/>
                <a:cs typeface="+mn-cs"/>
              </a:rPr>
              <a:t>: Starting the Session should be done the day of testing. Once a Session is started, it cannot be stopped until all students are in </a:t>
            </a:r>
            <a:r>
              <a:rPr lang="en-US" sz="1400" b="1" kern="1200" dirty="0">
                <a:solidFill>
                  <a:schemeClr val="tx1"/>
                </a:solidFill>
                <a:effectLst/>
                <a:latin typeface="+mn-lt"/>
                <a:ea typeface="+mn-ea"/>
                <a:cs typeface="+mn-cs"/>
              </a:rPr>
              <a:t>Complete</a:t>
            </a:r>
            <a:r>
              <a:rPr lang="en-US" sz="1400" kern="1200" dirty="0">
                <a:solidFill>
                  <a:schemeClr val="tx1"/>
                </a:solidFill>
                <a:effectLst/>
                <a:latin typeface="+mn-lt"/>
                <a:ea typeface="+mn-ea"/>
                <a:cs typeface="+mn-cs"/>
              </a:rPr>
              <a:t> or </a:t>
            </a:r>
            <a:r>
              <a:rPr lang="en-US" sz="1400" b="1" kern="1200" dirty="0">
                <a:solidFill>
                  <a:schemeClr val="tx1"/>
                </a:solidFill>
                <a:effectLst/>
                <a:latin typeface="+mn-lt"/>
                <a:ea typeface="+mn-ea"/>
                <a:cs typeface="+mn-cs"/>
              </a:rPr>
              <a:t>Marked Complete</a:t>
            </a:r>
            <a:r>
              <a:rPr lang="en-US" sz="1400" kern="1200" dirty="0">
                <a:solidFill>
                  <a:schemeClr val="tx1"/>
                </a:solidFill>
                <a:effectLst/>
                <a:latin typeface="+mn-lt"/>
                <a:ea typeface="+mn-ea"/>
                <a:cs typeface="+mn-cs"/>
              </a:rPr>
              <a:t> status. If the Session was started early, the test will remain secure as long as the tests are locked and/or students do not have access to student testing tickets. </a:t>
            </a:r>
          </a:p>
          <a:p>
            <a:pPr marL="0" lvl="0" indent="0">
              <a:buFont typeface="+mj-lt"/>
              <a:buNone/>
            </a:pPr>
            <a:endParaRPr lang="en-US" sz="1400" i="1" kern="1200" dirty="0">
              <a:solidFill>
                <a:schemeClr val="tx1"/>
              </a:solidFill>
              <a:effectLst/>
              <a:latin typeface="+mn-lt"/>
              <a:ea typeface="+mn-ea"/>
              <a:cs typeface="+mn-cs"/>
            </a:endParaRPr>
          </a:p>
          <a:p>
            <a:pPr marL="0" lvl="0" indent="0">
              <a:buFont typeface="+mj-lt"/>
              <a:buNone/>
            </a:pPr>
            <a:r>
              <a:rPr lang="en-US" sz="1400" i="1" kern="1200" dirty="0">
                <a:solidFill>
                  <a:schemeClr val="tx1"/>
                </a:solidFill>
                <a:effectLst/>
                <a:latin typeface="+mn-lt"/>
                <a:ea typeface="+mn-ea"/>
                <a:cs typeface="+mn-cs"/>
              </a:rPr>
              <a:t>Unlock Session: </a:t>
            </a:r>
            <a:r>
              <a:rPr lang="en-US" sz="1400" kern="1200" dirty="0">
                <a:solidFill>
                  <a:schemeClr val="tx1"/>
                </a:solidFill>
                <a:effectLst/>
                <a:latin typeface="+mn-lt"/>
                <a:ea typeface="+mn-ea"/>
                <a:cs typeface="+mn-cs"/>
              </a:rPr>
              <a:t>Sessions should not be unlocked until just before testing. Once the Sessions are unlocked, students can log in if they have their student testing tickets. At the end of each test day, it is recommended that schools lock the test so that the tests remain secure. Tests can also be unlocked for individual students in the Session using the Student Test Status dropdown on the Students in Sessions page.</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7</a:t>
            </a:fld>
            <a:endParaRPr lang="en-US" dirty="0"/>
          </a:p>
        </p:txBody>
      </p:sp>
    </p:spTree>
    <p:extLst>
      <p:ext uri="{BB962C8B-B14F-4D97-AF65-F5344CB8AC3E}">
        <p14:creationId xmlns:p14="http://schemas.microsoft.com/office/powerpoint/2010/main" val="48713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Please select the play button on the slide to view the video.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Students who are assigned the Human Read-Aloud or Human Signer test accommodations should have been placed in a separate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 that is designated as either Human Read-Aloud or Human Signer. The Human Read Aloud or Human Signer Session ensures that all of the students in the group receive the same test form and that the test administrator will have a proctor testing ticket to read aloud or sign the test from their own device.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To verify the Human Read-Aloud or Human Signer Session was created, go to </a:t>
            </a:r>
            <a:r>
              <a:rPr lang="en-US" sz="1400" i="1" kern="1200" dirty="0">
                <a:solidFill>
                  <a:schemeClr val="tx1"/>
                </a:solidFill>
                <a:effectLst/>
                <a:latin typeface="+mn-lt"/>
                <a:ea typeface="+mn-ea"/>
                <a:cs typeface="+mn-cs"/>
              </a:rPr>
              <a:t>Testing </a:t>
            </a:r>
            <a:r>
              <a:rPr lang="en-US" sz="1400" kern="1200" dirty="0">
                <a:solidFill>
                  <a:schemeClr val="tx1"/>
                </a:solidFill>
                <a:effectLst/>
                <a:latin typeface="+mn-lt"/>
                <a:ea typeface="+mn-ea"/>
                <a:cs typeface="+mn-cs"/>
              </a:rPr>
              <a:t>and then </a:t>
            </a:r>
            <a:r>
              <a:rPr lang="en-US" sz="1400" i="1" kern="1200" dirty="0">
                <a:solidFill>
                  <a:schemeClr val="tx1"/>
                </a:solidFill>
                <a:effectLst/>
                <a:latin typeface="+mn-lt"/>
                <a:ea typeface="+mn-ea"/>
                <a:cs typeface="+mn-cs"/>
              </a:rPr>
              <a:t>Sessions. </a:t>
            </a:r>
            <a:r>
              <a:rPr lang="en-US" sz="1400" kern="1200" dirty="0">
                <a:solidFill>
                  <a:schemeClr val="tx1"/>
                </a:solidFill>
                <a:effectLst/>
                <a:latin typeface="+mn-lt"/>
                <a:ea typeface="+mn-ea"/>
                <a:cs typeface="+mn-cs"/>
              </a:rPr>
              <a:t>Select the appropriate Session(s) and then go to </a:t>
            </a:r>
            <a:r>
              <a:rPr lang="en-US" sz="1400" i="1" kern="1200" dirty="0">
                <a:solidFill>
                  <a:schemeClr val="tx1"/>
                </a:solidFill>
                <a:effectLst/>
                <a:latin typeface="+mn-lt"/>
                <a:ea typeface="+mn-ea"/>
                <a:cs typeface="+mn-cs"/>
              </a:rPr>
              <a:t>Select Tasks</a:t>
            </a:r>
            <a:r>
              <a:rPr lang="en-US" sz="1400" kern="1200" dirty="0">
                <a:solidFill>
                  <a:schemeClr val="tx1"/>
                </a:solidFill>
                <a:effectLst/>
                <a:latin typeface="+mn-lt"/>
                <a:ea typeface="+mn-ea"/>
                <a:cs typeface="+mn-cs"/>
              </a:rPr>
              <a:t> and click </a:t>
            </a:r>
            <a:r>
              <a:rPr lang="en-US" sz="1400" i="1" kern="1200" dirty="0">
                <a:solidFill>
                  <a:schemeClr val="tx1"/>
                </a:solidFill>
                <a:effectLst/>
                <a:latin typeface="+mn-lt"/>
                <a:ea typeface="+mn-ea"/>
                <a:cs typeface="+mn-cs"/>
              </a:rPr>
              <a:t>Create/Edit Sessions,</a:t>
            </a:r>
            <a:r>
              <a:rPr lang="en-US" sz="1400" kern="1200" dirty="0">
                <a:solidFill>
                  <a:schemeClr val="tx1"/>
                </a:solidFill>
                <a:effectLst/>
                <a:latin typeface="+mn-lt"/>
                <a:ea typeface="+mn-ea"/>
                <a:cs typeface="+mn-cs"/>
              </a:rPr>
              <a:t> and then click </a:t>
            </a:r>
            <a:r>
              <a:rPr lang="en-US" sz="1400" i="1" kern="1200" dirty="0">
                <a:solidFill>
                  <a:schemeClr val="tx1"/>
                </a:solidFill>
                <a:effectLst/>
                <a:latin typeface="+mn-lt"/>
                <a:ea typeface="+mn-ea"/>
                <a:cs typeface="+mn-cs"/>
              </a:rPr>
              <a:t>Start. </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Create/Edit Sessions page, make sure the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Session is selected on the left-hand side of the screen. Ensure the </a:t>
            </a:r>
            <a:r>
              <a:rPr lang="en-US" sz="1400" i="1" kern="1200" dirty="0">
                <a:solidFill>
                  <a:schemeClr val="tx1"/>
                </a:solidFill>
                <a:effectLst/>
                <a:latin typeface="+mn-lt"/>
                <a:ea typeface="+mn-ea"/>
                <a:cs typeface="+mn-cs"/>
              </a:rPr>
              <a:t>Proctor Reads Aloud</a:t>
            </a:r>
            <a:r>
              <a:rPr lang="en-US" sz="1400" kern="1200" dirty="0">
                <a:solidFill>
                  <a:schemeClr val="tx1"/>
                </a:solidFill>
                <a:effectLst/>
                <a:latin typeface="+mn-lt"/>
                <a:ea typeface="+mn-ea"/>
                <a:cs typeface="+mn-cs"/>
              </a:rPr>
              <a:t> checkbox is checked and either the </a:t>
            </a:r>
            <a:r>
              <a:rPr lang="en-US" sz="1400" i="1" kern="1200" dirty="0">
                <a:solidFill>
                  <a:schemeClr val="tx1"/>
                </a:solidFill>
                <a:effectLst/>
                <a:latin typeface="+mn-lt"/>
                <a:ea typeface="+mn-ea"/>
                <a:cs typeface="+mn-cs"/>
              </a:rPr>
              <a:t>Human Read-Aloud</a:t>
            </a:r>
            <a:r>
              <a:rPr lang="en-US" sz="1400" kern="1200" dirty="0">
                <a:solidFill>
                  <a:schemeClr val="tx1"/>
                </a:solidFill>
                <a:effectLst/>
                <a:latin typeface="+mn-lt"/>
                <a:ea typeface="+mn-ea"/>
                <a:cs typeface="+mn-cs"/>
              </a:rPr>
              <a:t> or </a:t>
            </a:r>
            <a:r>
              <a:rPr lang="en-US" sz="1400" i="1" kern="1200" dirty="0">
                <a:solidFill>
                  <a:schemeClr val="tx1"/>
                </a:solidFill>
                <a:effectLst/>
                <a:latin typeface="+mn-lt"/>
                <a:ea typeface="+mn-ea"/>
                <a:cs typeface="+mn-cs"/>
              </a:rPr>
              <a:t>Human Signer</a:t>
            </a:r>
            <a:r>
              <a:rPr lang="en-US" sz="1400" kern="1200" dirty="0">
                <a:solidFill>
                  <a:schemeClr val="tx1"/>
                </a:solidFill>
                <a:effectLst/>
                <a:latin typeface="+mn-lt"/>
                <a:ea typeface="+mn-ea"/>
                <a:cs typeface="+mn-cs"/>
              </a:rPr>
              <a:t> is selected under the </a:t>
            </a:r>
            <a:r>
              <a:rPr lang="en-US" sz="1400" i="1" kern="1200" dirty="0">
                <a:solidFill>
                  <a:schemeClr val="tx1"/>
                </a:solidFill>
                <a:effectLst/>
                <a:latin typeface="+mn-lt"/>
                <a:ea typeface="+mn-ea"/>
                <a:cs typeface="+mn-cs"/>
              </a:rPr>
              <a:t>Form Group Type.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8</a:t>
            </a:fld>
            <a:endParaRPr lang="en-US" dirty="0"/>
          </a:p>
        </p:txBody>
      </p:sp>
    </p:spTree>
    <p:extLst>
      <p:ext uri="{BB962C8B-B14F-4D97-AF65-F5344CB8AC3E}">
        <p14:creationId xmlns:p14="http://schemas.microsoft.com/office/powerpoint/2010/main" val="84772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Once students log into TestNav using their testing ticket, test coordinators and test administrators may monitor the progress of students. The Student Test Status will change individually for each student. The test status for each student is displayed in the Session window. </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Ready</a:t>
            </a:r>
            <a:r>
              <a:rPr lang="en-US" sz="1400" kern="1200" dirty="0">
                <a:solidFill>
                  <a:schemeClr val="tx1"/>
                </a:solidFill>
                <a:effectLst/>
                <a:latin typeface="+mn-lt"/>
                <a:ea typeface="+mn-ea"/>
                <a:cs typeface="+mn-cs"/>
              </a:rPr>
              <a:t> (gray) status means that the student has not yet logged in. </a:t>
            </a:r>
          </a:p>
          <a:p>
            <a:r>
              <a:rPr lang="en-US" sz="1400" b="1" kern="1200" dirty="0">
                <a:solidFill>
                  <a:schemeClr val="tx1"/>
                </a:solidFill>
                <a:effectLst/>
                <a:latin typeface="+mn-lt"/>
                <a:ea typeface="+mn-ea"/>
                <a:cs typeface="+mn-cs"/>
              </a:rPr>
              <a:t>Active</a:t>
            </a:r>
            <a:r>
              <a:rPr lang="en-US" sz="1400" kern="1200" dirty="0">
                <a:solidFill>
                  <a:schemeClr val="tx1"/>
                </a:solidFill>
                <a:effectLst/>
                <a:latin typeface="+mn-lt"/>
                <a:ea typeface="+mn-ea"/>
                <a:cs typeface="+mn-cs"/>
              </a:rPr>
              <a:t> (green) status means a student is logged into TestNav and actively testing.</a:t>
            </a:r>
          </a:p>
          <a:p>
            <a:r>
              <a:rPr lang="en-US" sz="1400" b="1" kern="1200" dirty="0">
                <a:solidFill>
                  <a:schemeClr val="tx1"/>
                </a:solidFill>
                <a:effectLst/>
                <a:latin typeface="+mn-lt"/>
                <a:ea typeface="+mn-ea"/>
                <a:cs typeface="+mn-cs"/>
              </a:rPr>
              <a:t>Exited</a:t>
            </a:r>
            <a:r>
              <a:rPr lang="en-US" sz="1400" kern="1200" dirty="0">
                <a:solidFill>
                  <a:schemeClr val="tx1"/>
                </a:solidFill>
                <a:effectLst/>
                <a:latin typeface="+mn-lt"/>
                <a:ea typeface="+mn-ea"/>
                <a:cs typeface="+mn-cs"/>
              </a:rPr>
              <a:t> (red) status means the student is not currently testing and has not submitted final answers. Students could also be in exited status if they unintentionally exited during the test session. The test status will need to be changed to Resumed by the test administrator before the student can log back into the test and resume testing. </a:t>
            </a:r>
          </a:p>
          <a:p>
            <a:r>
              <a:rPr lang="en-US" sz="1400" b="1" kern="1200" dirty="0">
                <a:solidFill>
                  <a:schemeClr val="tx1"/>
                </a:solidFill>
                <a:effectLst/>
                <a:latin typeface="+mn-lt"/>
                <a:ea typeface="+mn-ea"/>
                <a:cs typeface="+mn-cs"/>
              </a:rPr>
              <a:t>Resumed </a:t>
            </a:r>
            <a:r>
              <a:rPr lang="en-US" sz="1400" kern="1200" dirty="0">
                <a:solidFill>
                  <a:schemeClr val="tx1"/>
                </a:solidFill>
                <a:effectLst/>
                <a:latin typeface="+mn-lt"/>
                <a:ea typeface="+mn-ea"/>
                <a:cs typeface="+mn-cs"/>
              </a:rPr>
              <a:t>(yellow) status means the student had been authorized by the test administrator to resume the test but has not yet logged back into TestNav.</a:t>
            </a:r>
          </a:p>
          <a:p>
            <a:r>
              <a:rPr lang="en-US" sz="1400" b="1" kern="1200" dirty="0">
                <a:solidFill>
                  <a:schemeClr val="tx1"/>
                </a:solidFill>
                <a:effectLst/>
                <a:latin typeface="+mn-lt"/>
                <a:ea typeface="+mn-ea"/>
                <a:cs typeface="+mn-cs"/>
              </a:rPr>
              <a:t>Resumed Upload </a:t>
            </a:r>
            <a:r>
              <a:rPr lang="en-US" sz="1400" kern="1200" dirty="0">
                <a:solidFill>
                  <a:schemeClr val="tx1"/>
                </a:solidFill>
                <a:effectLst/>
                <a:latin typeface="+mn-lt"/>
                <a:ea typeface="+mn-ea"/>
                <a:cs typeface="+mn-cs"/>
              </a:rPr>
              <a:t>(yellow) status means TestNav will attempt to locate a Student Response File (SRF). Resumed Upload status directs the user to browse for an SRF on the testing machine when the student signs back in to continue testing. </a:t>
            </a:r>
          </a:p>
          <a:p>
            <a:r>
              <a:rPr lang="en-US" sz="1400" b="1" kern="1200" dirty="0">
                <a:solidFill>
                  <a:schemeClr val="tx1"/>
                </a:solidFill>
                <a:effectLst/>
                <a:latin typeface="+mn-lt"/>
                <a:ea typeface="+mn-ea"/>
                <a:cs typeface="+mn-cs"/>
              </a:rPr>
              <a:t>Completed </a:t>
            </a:r>
            <a:r>
              <a:rPr lang="en-US" sz="1400" kern="1200" dirty="0">
                <a:solidFill>
                  <a:schemeClr val="tx1"/>
                </a:solidFill>
                <a:effectLst/>
                <a:latin typeface="+mn-lt"/>
                <a:ea typeface="+mn-ea"/>
                <a:cs typeface="+mn-cs"/>
              </a:rPr>
              <a:t>(blue) status means the test session was submitted by the student through TestNav and the data has been processed.</a:t>
            </a:r>
          </a:p>
          <a:p>
            <a:r>
              <a:rPr lang="en-US" sz="1400" b="1" kern="1200" dirty="0">
                <a:solidFill>
                  <a:schemeClr val="tx1"/>
                </a:solidFill>
                <a:effectLst/>
                <a:latin typeface="+mn-lt"/>
                <a:ea typeface="+mn-ea"/>
                <a:cs typeface="+mn-cs"/>
              </a:rPr>
              <a:t>Marked Complete </a:t>
            </a:r>
            <a:r>
              <a:rPr lang="en-US" sz="1400" kern="1200" dirty="0">
                <a:solidFill>
                  <a:schemeClr val="tx1"/>
                </a:solidFill>
                <a:effectLst/>
                <a:latin typeface="+mn-lt"/>
                <a:ea typeface="+mn-ea"/>
                <a:cs typeface="+mn-cs"/>
              </a:rPr>
              <a:t>(blue) status means the student is finished or otherwise will not continue the test session as scheduled. This status means that a test administrator marked the test session complete for the student since the student did not finish as expected.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For more information on each of these statuses, visit the PearsonAccess</a:t>
            </a:r>
            <a:r>
              <a:rPr lang="en-US" sz="1400" kern="1200" baseline="30000" dirty="0">
                <a:solidFill>
                  <a:schemeClr val="tx1"/>
                </a:solidFill>
                <a:effectLst/>
                <a:latin typeface="+mn-lt"/>
                <a:ea typeface="+mn-ea"/>
                <a:cs typeface="+mn-cs"/>
              </a:rPr>
              <a:t>next</a:t>
            </a:r>
            <a:r>
              <a:rPr lang="en-US" sz="1400" kern="1200" dirty="0">
                <a:solidFill>
                  <a:schemeClr val="tx1"/>
                </a:solidFill>
                <a:effectLst/>
                <a:latin typeface="+mn-lt"/>
                <a:ea typeface="+mn-ea"/>
                <a:cs typeface="+mn-cs"/>
              </a:rPr>
              <a:t> User Guide at the URL shown on your screen.</a:t>
            </a:r>
          </a:p>
          <a:p>
            <a:r>
              <a:rPr lang="en-US"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9</a:t>
            </a:fld>
            <a:endParaRPr lang="en-US" dirty="0"/>
          </a:p>
        </p:txBody>
      </p:sp>
    </p:spTree>
    <p:extLst>
      <p:ext uri="{BB962C8B-B14F-4D97-AF65-F5344CB8AC3E}">
        <p14:creationId xmlns:p14="http://schemas.microsoft.com/office/powerpoint/2010/main" val="45219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select the play button on the slide to view the video.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mark a test complete, or to resume student tests, go to </a:t>
            </a:r>
            <a:r>
              <a:rPr lang="en-US" sz="1200" i="1" kern="1200" dirty="0">
                <a:solidFill>
                  <a:schemeClr val="tx1"/>
                </a:solidFill>
                <a:effectLst/>
                <a:latin typeface="+mn-lt"/>
                <a:ea typeface="+mn-ea"/>
                <a:cs typeface="+mn-cs"/>
              </a:rPr>
              <a:t>Testing &gt; Students in Sessions.</a:t>
            </a:r>
            <a:r>
              <a:rPr lang="en-US" sz="1200" kern="1200" dirty="0">
                <a:solidFill>
                  <a:schemeClr val="tx1"/>
                </a:solidFill>
                <a:effectLst/>
                <a:latin typeface="+mn-lt"/>
                <a:ea typeface="+mn-ea"/>
                <a:cs typeface="+mn-cs"/>
              </a:rPr>
              <a:t> Be sure the Session name is selected in the Session List. At the bottom of the screen, check the box next to the name of each student. Then go to </a:t>
            </a:r>
            <a:r>
              <a:rPr lang="en-US" sz="1200" i="1" kern="1200" dirty="0">
                <a:solidFill>
                  <a:schemeClr val="tx1"/>
                </a:solidFill>
                <a:effectLst/>
                <a:latin typeface="+mn-lt"/>
                <a:ea typeface="+mn-ea"/>
                <a:cs typeface="+mn-cs"/>
              </a:rPr>
              <a:t>Select Tasks</a:t>
            </a:r>
            <a:r>
              <a:rPr lang="en-US" sz="1200" kern="1200" dirty="0">
                <a:solidFill>
                  <a:schemeClr val="tx1"/>
                </a:solidFill>
                <a:effectLst/>
                <a:latin typeface="+mn-lt"/>
                <a:ea typeface="+mn-ea"/>
                <a:cs typeface="+mn-cs"/>
              </a:rPr>
              <a:t> and select from the Student Test Statuses menu the action you would like to perform.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Tests are </a:t>
            </a:r>
            <a:r>
              <a:rPr lang="en-US" sz="1200" i="1" kern="1200" dirty="0">
                <a:solidFill>
                  <a:schemeClr val="tx1"/>
                </a:solidFill>
                <a:effectLst/>
                <a:latin typeface="+mn-lt"/>
                <a:ea typeface="+mn-ea"/>
                <a:cs typeface="+mn-cs"/>
              </a:rPr>
              <a:t>completed</a:t>
            </a:r>
            <a:r>
              <a:rPr lang="en-US" sz="1200" kern="1200" dirty="0">
                <a:solidFill>
                  <a:schemeClr val="tx1"/>
                </a:solidFill>
                <a:effectLst/>
                <a:latin typeface="+mn-lt"/>
                <a:ea typeface="+mn-ea"/>
                <a:cs typeface="+mn-cs"/>
              </a:rPr>
              <a:t> when the student finishes a test session and submits their answers. Student tests are </a:t>
            </a:r>
            <a:r>
              <a:rPr lang="en-US" sz="1200" i="1" kern="1200" dirty="0">
                <a:solidFill>
                  <a:schemeClr val="tx1"/>
                </a:solidFill>
                <a:effectLst/>
                <a:latin typeface="+mn-lt"/>
                <a:ea typeface="+mn-ea"/>
                <a:cs typeface="+mn-cs"/>
              </a:rPr>
              <a:t>marked complete </a:t>
            </a:r>
            <a:r>
              <a:rPr lang="en-US" sz="1200" kern="1200" dirty="0">
                <a:solidFill>
                  <a:schemeClr val="tx1"/>
                </a:solidFill>
                <a:effectLst/>
                <a:latin typeface="+mn-lt"/>
                <a:ea typeface="+mn-ea"/>
                <a:cs typeface="+mn-cs"/>
              </a:rPr>
              <a:t>when a student has not finished the test session in the usual manner but will not return to finish the test. If students take Session 1 of a test but will not take Session 2 (or vice versa), Session 2 should be marked complete to indicate testing is complete for those students.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note that if students do not log out of TestNav properly as they complete each test session, or if there is a technical problem and the student is exited from TestNav, the test status will change to </a:t>
            </a:r>
            <a:r>
              <a:rPr lang="en-US" sz="1200" i="1" kern="1200" dirty="0">
                <a:solidFill>
                  <a:schemeClr val="tx1"/>
                </a:solidFill>
                <a:effectLst/>
                <a:latin typeface="+mn-lt"/>
                <a:ea typeface="+mn-ea"/>
                <a:cs typeface="+mn-cs"/>
              </a:rPr>
              <a:t>Exited</a:t>
            </a:r>
            <a:r>
              <a:rPr lang="en-US" sz="1200" kern="1200" dirty="0">
                <a:solidFill>
                  <a:schemeClr val="tx1"/>
                </a:solidFill>
                <a:effectLst/>
                <a:latin typeface="+mn-lt"/>
                <a:ea typeface="+mn-ea"/>
                <a:cs typeface="+mn-cs"/>
              </a:rPr>
              <a:t>. Before students can continue testing, the test administrator will need to </a:t>
            </a:r>
            <a:r>
              <a:rPr lang="en-US" sz="1200" i="1" kern="1200" dirty="0">
                <a:solidFill>
                  <a:schemeClr val="tx1"/>
                </a:solidFill>
                <a:effectLst/>
                <a:latin typeface="+mn-lt"/>
                <a:ea typeface="+mn-ea"/>
                <a:cs typeface="+mn-cs"/>
              </a:rPr>
              <a:t>Resume </a:t>
            </a:r>
            <a:r>
              <a:rPr lang="en-US" sz="1200" kern="1200" dirty="0">
                <a:solidFill>
                  <a:schemeClr val="tx1"/>
                </a:solidFill>
                <a:effectLst/>
                <a:latin typeface="+mn-lt"/>
                <a:ea typeface="+mn-ea"/>
                <a:cs typeface="+mn-cs"/>
              </a:rPr>
              <a:t>students using the </a:t>
            </a:r>
            <a:r>
              <a:rPr lang="en-US" sz="1200" i="1" kern="1200" dirty="0">
                <a:solidFill>
                  <a:schemeClr val="tx1"/>
                </a:solidFill>
                <a:effectLst/>
                <a:latin typeface="+mn-lt"/>
                <a:ea typeface="+mn-ea"/>
                <a:cs typeface="+mn-cs"/>
              </a:rPr>
              <a:t>Resume Student Tests</a:t>
            </a:r>
            <a:r>
              <a:rPr lang="en-US" sz="1200" kern="1200" dirty="0">
                <a:solidFill>
                  <a:schemeClr val="tx1"/>
                </a:solidFill>
                <a:effectLst/>
                <a:latin typeface="+mn-lt"/>
                <a:ea typeface="+mn-ea"/>
                <a:cs typeface="+mn-cs"/>
              </a:rPr>
              <a:t> task</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a:t>
            </a:r>
            <a:r>
              <a:rPr lang="en-US" sz="1200" i="1" kern="1200" dirty="0">
                <a:solidFill>
                  <a:schemeClr val="tx1"/>
                </a:solidFill>
                <a:effectLst/>
                <a:latin typeface="+mn-lt"/>
                <a:ea typeface="+mn-ea"/>
                <a:cs typeface="+mn-cs"/>
              </a:rPr>
              <a:t> Student Test Statuses</a:t>
            </a:r>
            <a:r>
              <a:rPr lang="en-US" sz="1200" kern="1200" dirty="0">
                <a:solidFill>
                  <a:schemeClr val="tx1"/>
                </a:solidFill>
                <a:effectLst/>
                <a:latin typeface="+mn-lt"/>
                <a:ea typeface="+mn-ea"/>
                <a:cs typeface="+mn-cs"/>
              </a:rPr>
              <a:t> menu.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10</a:t>
            </a:fld>
            <a:endParaRPr lang="en-US" dirty="0"/>
          </a:p>
        </p:txBody>
      </p:sp>
    </p:spTree>
    <p:extLst>
      <p:ext uri="{BB962C8B-B14F-4D97-AF65-F5344CB8AC3E}">
        <p14:creationId xmlns:p14="http://schemas.microsoft.com/office/powerpoint/2010/main" val="3124359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322" y="633291"/>
            <a:ext cx="2874134" cy="1398511"/>
          </a:xfrm>
          <a:prstGeom prst="rect">
            <a:avLst/>
          </a:prstGeom>
        </p:spPr>
      </p:pic>
    </p:spTree>
    <p:extLst>
      <p:ext uri="{BB962C8B-B14F-4D97-AF65-F5344CB8AC3E}">
        <p14:creationId xmlns:p14="http://schemas.microsoft.com/office/powerpoint/2010/main" val="427118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5220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271289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322" y="633291"/>
            <a:ext cx="2874134" cy="1398511"/>
          </a:xfrm>
          <a:prstGeom prst="rect">
            <a:avLst/>
          </a:prstGeom>
        </p:spPr>
      </p:pic>
    </p:spTree>
    <p:extLst>
      <p:ext uri="{BB962C8B-B14F-4D97-AF65-F5344CB8AC3E}">
        <p14:creationId xmlns:p14="http://schemas.microsoft.com/office/powerpoint/2010/main" val="4070105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
        <p:nvSpPr>
          <p:cNvPr id="7" name="Rectangle 6"/>
          <p:cNvSpPr/>
          <p:nvPr userDrawn="1"/>
        </p:nvSpPr>
        <p:spPr>
          <a:xfrm>
            <a:off x="7019919" y="747974"/>
            <a:ext cx="2046257" cy="1191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Tree>
    <p:extLst>
      <p:ext uri="{BB962C8B-B14F-4D97-AF65-F5344CB8AC3E}">
        <p14:creationId xmlns:p14="http://schemas.microsoft.com/office/powerpoint/2010/main" val="1391577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88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44260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030834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48505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6810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37602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
        <p:nvSpPr>
          <p:cNvPr id="7" name="Rectangle 6"/>
          <p:cNvSpPr/>
          <p:nvPr userDrawn="1"/>
        </p:nvSpPr>
        <p:spPr>
          <a:xfrm>
            <a:off x="7019919" y="747974"/>
            <a:ext cx="2046257" cy="1191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Tree>
    <p:extLst>
      <p:ext uri="{BB962C8B-B14F-4D97-AF65-F5344CB8AC3E}">
        <p14:creationId xmlns:p14="http://schemas.microsoft.com/office/powerpoint/2010/main" val="3394067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blipFill>
            <a:blip r:embed="rId2"/>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035113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609819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28666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322" y="633291"/>
            <a:ext cx="2874134" cy="1398511"/>
          </a:xfrm>
          <a:prstGeom prst="rect">
            <a:avLst/>
          </a:prstGeom>
        </p:spPr>
      </p:pic>
    </p:spTree>
    <p:extLst>
      <p:ext uri="{BB962C8B-B14F-4D97-AF65-F5344CB8AC3E}">
        <p14:creationId xmlns:p14="http://schemas.microsoft.com/office/powerpoint/2010/main" val="400523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
        <p:nvSpPr>
          <p:cNvPr id="7" name="Rectangle 6"/>
          <p:cNvSpPr/>
          <p:nvPr userDrawn="1"/>
        </p:nvSpPr>
        <p:spPr>
          <a:xfrm>
            <a:off x="7019919" y="747974"/>
            <a:ext cx="2046257" cy="1191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Tree>
    <p:extLst>
      <p:ext uri="{BB962C8B-B14F-4D97-AF65-F5344CB8AC3E}">
        <p14:creationId xmlns:p14="http://schemas.microsoft.com/office/powerpoint/2010/main" val="3569260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923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614623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737125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368210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16083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1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975077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blipFill>
            <a:blip r:embed="rId2"/>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434506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419861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78992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8150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2356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73542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66907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3032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blipFill>
            <a:blip r:embed="rId2" cstate="print"/>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50464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260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2/16/2022</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6262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support.assessment.pearson.com/PAsup/testing/add-a-student-to-a-session" TargetMode="External"/><Relationship Id="rId3" Type="http://schemas.openxmlformats.org/officeDocument/2006/relationships/notesSlide" Target="../notesSlides/notesSlide11.xml"/><Relationship Id="rId7" Type="http://schemas.openxmlformats.org/officeDocument/2006/relationships/hyperlink" Target="https://support.assessment.pearson.com/PAsup/testing/edit-a-session" TargetMode="External"/><Relationship Id="rId12" Type="http://schemas.openxmlformats.org/officeDocument/2006/relationships/hyperlink" Target="http://mcas.pearsonsupport.com/manuals/" TargetMode="External"/><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hyperlink" Target="https://support.assessment.pearson.com/PAsup/testing/prepare-a-session" TargetMode="External"/><Relationship Id="rId11" Type="http://schemas.openxmlformats.org/officeDocument/2006/relationships/hyperlink" Target="https://support.assessment.pearson.com/x/JYDy" TargetMode="External"/><Relationship Id="rId5" Type="http://schemas.openxmlformats.org/officeDocument/2006/relationships/hyperlink" Target="https://support.assessment.pearson.com/PAsup/testing/create-a-session" TargetMode="External"/><Relationship Id="rId10" Type="http://schemas.openxmlformats.org/officeDocument/2006/relationships/hyperlink" Target="https://support.assessment.pearson.com/x/JoDy" TargetMode="External"/><Relationship Id="rId4" Type="http://schemas.openxmlformats.org/officeDocument/2006/relationships/hyperlink" Target="https://support.assessment.pearson.com/x/HxpgAQ" TargetMode="External"/><Relationship Id="rId9" Type="http://schemas.openxmlformats.org/officeDocument/2006/relationships/hyperlink" Target="https://support.assessment.pearson.com/PAsup/testing/move-a-student-test-between-session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hyperlink" Target="https://support.assessment.pearson.com/x/JYD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Managing Sessions in PearsonAccess</a:t>
            </a:r>
            <a:r>
              <a:rPr lang="en-US" sz="7200" baseline="30000" dirty="0"/>
              <a:t>next</a:t>
            </a:r>
          </a:p>
        </p:txBody>
      </p:sp>
      <p:sp>
        <p:nvSpPr>
          <p:cNvPr id="3" name="Subtitle 2"/>
          <p:cNvSpPr>
            <a:spLocks noGrp="1"/>
          </p:cNvSpPr>
          <p:nvPr>
            <p:ph type="subTitle" idx="1"/>
          </p:nvPr>
        </p:nvSpPr>
        <p:spPr>
          <a:xfrm>
            <a:off x="905256" y="4901794"/>
            <a:ext cx="8298180" cy="912229"/>
          </a:xfrm>
        </p:spPr>
        <p:txBody>
          <a:bodyPr>
            <a:normAutofit/>
          </a:bodyPr>
          <a:lstStyle/>
          <a:p>
            <a:r>
              <a:rPr lang="en-US" dirty="0"/>
              <a:t>For Computer-Based Testing</a:t>
            </a:r>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B8FC-C337-46F7-8C59-323494F2F82D}"/>
              </a:ext>
            </a:extLst>
          </p:cNvPr>
          <p:cNvSpPr>
            <a:spLocks noGrp="1"/>
          </p:cNvSpPr>
          <p:nvPr>
            <p:ph type="title"/>
          </p:nvPr>
        </p:nvSpPr>
        <p:spPr/>
        <p:txBody>
          <a:bodyPr/>
          <a:lstStyle/>
          <a:p>
            <a:r>
              <a:rPr lang="en-US" dirty="0"/>
              <a:t>Mark Test Complete / Resume Test</a:t>
            </a:r>
          </a:p>
        </p:txBody>
      </p:sp>
      <p:pic>
        <p:nvPicPr>
          <p:cNvPr id="6" name="Sessions Mgmt">
            <a:hlinkClick r:id="" action="ppaction://media"/>
            <a:extLst>
              <a:ext uri="{FF2B5EF4-FFF2-40B4-BE49-F238E27FC236}">
                <a16:creationId xmlns:a16="http://schemas.microsoft.com/office/drawing/2014/main" id="{C4912D65-F3A7-4311-ACB9-901F9797674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985838" y="2092325"/>
            <a:ext cx="8135937" cy="4559300"/>
          </a:xfrm>
        </p:spPr>
      </p:pic>
    </p:spTree>
    <p:extLst>
      <p:ext uri="{BB962C8B-B14F-4D97-AF65-F5344CB8AC3E}">
        <p14:creationId xmlns:p14="http://schemas.microsoft.com/office/powerpoint/2010/main" val="108318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5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Out of Sequence</a:t>
            </a:r>
          </a:p>
        </p:txBody>
      </p:sp>
      <p:pic>
        <p:nvPicPr>
          <p:cNvPr id="3" name="Picture 2">
            <a:extLst>
              <a:ext uri="{FF2B5EF4-FFF2-40B4-BE49-F238E27FC236}">
                <a16:creationId xmlns:a16="http://schemas.microsoft.com/office/drawing/2014/main" id="{01664420-07E4-4B8B-AE1E-B22348D0ECBC}"/>
              </a:ext>
            </a:extLst>
          </p:cNvPr>
          <p:cNvPicPr>
            <a:picLocks noChangeAspect="1"/>
          </p:cNvPicPr>
          <p:nvPr/>
        </p:nvPicPr>
        <p:blipFill>
          <a:blip r:embed="rId4"/>
          <a:stretch>
            <a:fillRect/>
          </a:stretch>
        </p:blipFill>
        <p:spPr>
          <a:xfrm>
            <a:off x="355600" y="2499768"/>
            <a:ext cx="8808204" cy="1953699"/>
          </a:xfrm>
          <a:prstGeom prst="rect">
            <a:avLst/>
          </a:prstGeom>
        </p:spPr>
      </p:pic>
    </p:spTree>
    <p:custDataLst>
      <p:tags r:id="rId1"/>
    </p:custDataLst>
    <p:extLst>
      <p:ext uri="{BB962C8B-B14F-4D97-AF65-F5344CB8AC3E}">
        <p14:creationId xmlns:p14="http://schemas.microsoft.com/office/powerpoint/2010/main" val="280841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sz="4800" dirty="0"/>
              <a:t>Resources</a:t>
            </a:r>
          </a:p>
        </p:txBody>
      </p:sp>
      <p:sp>
        <p:nvSpPr>
          <p:cNvPr id="3" name="Content Placeholder 2"/>
          <p:cNvSpPr>
            <a:spLocks noGrp="1"/>
          </p:cNvSpPr>
          <p:nvPr>
            <p:ph idx="1"/>
          </p:nvPr>
        </p:nvSpPr>
        <p:spPr/>
        <p:txBody>
          <a:bodyPr vert="horz" lIns="0" tIns="45720" rIns="0" bIns="45720" rtlCol="0" anchor="t">
            <a:normAutofit/>
          </a:bodyPr>
          <a:lstStyle/>
          <a:p>
            <a:pPr marL="100330" indent="-100330"/>
            <a:r>
              <a:rPr lang="en-US" u="sng" dirty="0">
                <a:hlinkClick r:id="rId4"/>
              </a:rPr>
              <a:t>PearsonAccess</a:t>
            </a:r>
            <a:r>
              <a:rPr lang="en-US" u="sng" baseline="30000" dirty="0">
                <a:hlinkClick r:id="rId4"/>
              </a:rPr>
              <a:t>next</a:t>
            </a:r>
            <a:r>
              <a:rPr lang="en-US" u="sng" dirty="0">
                <a:hlinkClick r:id="rId4"/>
              </a:rPr>
              <a:t> User Guide: Retrieve Resources for an Online Test</a:t>
            </a:r>
            <a:endParaRPr lang="en-US" dirty="0">
              <a:cs typeface="Calibri" panose="020F0502020204030204"/>
            </a:endParaRPr>
          </a:p>
          <a:p>
            <a:pPr marL="100330" indent="-100330"/>
            <a:r>
              <a:rPr lang="en-US" u="sng" dirty="0">
                <a:hlinkClick r:id="rId5"/>
              </a:rPr>
              <a:t>PearsonAccess</a:t>
            </a:r>
            <a:r>
              <a:rPr lang="en-US" u="sng" baseline="30000" dirty="0">
                <a:hlinkClick r:id="rId5"/>
              </a:rPr>
              <a:t>next</a:t>
            </a:r>
            <a:r>
              <a:rPr lang="en-US" u="sng" dirty="0">
                <a:hlinkClick r:id="rId5"/>
              </a:rPr>
              <a:t> User Guide: Create a Session</a:t>
            </a:r>
            <a:endParaRPr lang="en-US" u="sng" dirty="0">
              <a:cs typeface="Calibri" panose="020F0502020204030204"/>
            </a:endParaRPr>
          </a:p>
          <a:p>
            <a:pPr marL="100330" indent="-100330"/>
            <a:r>
              <a:rPr lang="en-US" u="sng" dirty="0">
                <a:hlinkClick r:id="rId6"/>
              </a:rPr>
              <a:t>PearsonAccess</a:t>
            </a:r>
            <a:r>
              <a:rPr lang="en-US" u="sng" baseline="30000" dirty="0">
                <a:hlinkClick r:id="rId6"/>
              </a:rPr>
              <a:t>next</a:t>
            </a:r>
            <a:r>
              <a:rPr lang="en-US" u="sng" dirty="0">
                <a:hlinkClick r:id="rId6"/>
              </a:rPr>
              <a:t> User Guide: Prepare a Session</a:t>
            </a:r>
            <a:endParaRPr lang="en-US" u="sng" dirty="0">
              <a:cs typeface="Calibri" panose="020F0502020204030204"/>
            </a:endParaRPr>
          </a:p>
          <a:p>
            <a:pPr marL="100330" indent="-100330"/>
            <a:r>
              <a:rPr lang="en-US" u="sng" dirty="0">
                <a:hlinkClick r:id="rId7"/>
              </a:rPr>
              <a:t>PearsonAccess</a:t>
            </a:r>
            <a:r>
              <a:rPr lang="en-US" u="sng" baseline="30000" dirty="0">
                <a:hlinkClick r:id="rId7"/>
              </a:rPr>
              <a:t>next</a:t>
            </a:r>
            <a:r>
              <a:rPr lang="en-US" u="sng" dirty="0">
                <a:hlinkClick r:id="rId7"/>
              </a:rPr>
              <a:t> User Guide: Edit a Session</a:t>
            </a:r>
            <a:endParaRPr lang="en-US" u="sng" dirty="0">
              <a:cs typeface="Calibri" panose="020F0502020204030204"/>
            </a:endParaRPr>
          </a:p>
          <a:p>
            <a:pPr marL="100330" indent="-100330"/>
            <a:r>
              <a:rPr lang="en-US" u="sng" dirty="0">
                <a:hlinkClick r:id="rId8"/>
              </a:rPr>
              <a:t>PearsonAccess</a:t>
            </a:r>
            <a:r>
              <a:rPr lang="en-US" u="sng" baseline="30000" dirty="0">
                <a:hlinkClick r:id="rId8"/>
              </a:rPr>
              <a:t>next</a:t>
            </a:r>
            <a:r>
              <a:rPr lang="en-US" u="sng" dirty="0">
                <a:hlinkClick r:id="rId8"/>
              </a:rPr>
              <a:t> User Guide: Add a Student to a Session</a:t>
            </a:r>
            <a:endParaRPr lang="en-US" u="sng" dirty="0">
              <a:cs typeface="Calibri" panose="020F0502020204030204"/>
            </a:endParaRPr>
          </a:p>
          <a:p>
            <a:pPr marL="100330" indent="-100330"/>
            <a:r>
              <a:rPr lang="en-US" u="sng" dirty="0">
                <a:hlinkClick r:id="rId9"/>
              </a:rPr>
              <a:t>PearsonAccess</a:t>
            </a:r>
            <a:r>
              <a:rPr lang="en-US" u="sng" baseline="30000" dirty="0">
                <a:hlinkClick r:id="rId9"/>
              </a:rPr>
              <a:t>next</a:t>
            </a:r>
            <a:r>
              <a:rPr lang="en-US" u="sng" dirty="0">
                <a:hlinkClick r:id="rId9"/>
              </a:rPr>
              <a:t> User Guide: Move a Student Test Between Sessions</a:t>
            </a:r>
            <a:endParaRPr lang="en-US" u="sng" dirty="0">
              <a:cs typeface="Calibri" panose="020F0502020204030204"/>
            </a:endParaRPr>
          </a:p>
          <a:p>
            <a:pPr marL="100330" indent="-100330"/>
            <a:r>
              <a:rPr lang="en-US" u="sng" dirty="0">
                <a:hlinkClick r:id="rId10"/>
              </a:rPr>
              <a:t>PearsonAccess</a:t>
            </a:r>
            <a:r>
              <a:rPr lang="en-US" u="sng" baseline="30000" dirty="0">
                <a:hlinkClick r:id="rId10"/>
              </a:rPr>
              <a:t>next</a:t>
            </a:r>
            <a:r>
              <a:rPr lang="en-US" u="sng" dirty="0">
                <a:hlinkClick r:id="rId10"/>
              </a:rPr>
              <a:t> User Guide: Unlock or Lock a Test</a:t>
            </a:r>
            <a:endParaRPr lang="en-US" dirty="0">
              <a:cs typeface="Calibri" panose="020F0502020204030204"/>
            </a:endParaRPr>
          </a:p>
          <a:p>
            <a:pPr marL="100330" indent="-100330"/>
            <a:r>
              <a:rPr lang="en-US" u="sng" dirty="0">
                <a:hlinkClick r:id="rId11"/>
              </a:rPr>
              <a:t>PearsonAccess</a:t>
            </a:r>
            <a:r>
              <a:rPr lang="en-US" u="sng" baseline="30000" dirty="0">
                <a:hlinkClick r:id="rId11"/>
              </a:rPr>
              <a:t>next</a:t>
            </a:r>
            <a:r>
              <a:rPr lang="en-US" u="sng" dirty="0">
                <a:hlinkClick r:id="rId11"/>
              </a:rPr>
              <a:t> User Guide: Monitor or Change Student Status</a:t>
            </a:r>
            <a:endParaRPr lang="en-US" dirty="0">
              <a:cs typeface="Calibri" panose="020F0502020204030204"/>
              <a:hlinkClick r:id="rId11"/>
            </a:endParaRPr>
          </a:p>
          <a:p>
            <a:pPr marL="100330" indent="-100330"/>
            <a:r>
              <a:rPr lang="en-US" u="sng" dirty="0">
                <a:cs typeface="Calibri"/>
                <a:hlinkClick r:id="rId12"/>
              </a:rPr>
              <a:t>PearsonAccess</a:t>
            </a:r>
            <a:r>
              <a:rPr lang="en-US" u="sng" baseline="30000" dirty="0">
                <a:cs typeface="Calibri"/>
                <a:hlinkClick r:id="rId12"/>
              </a:rPr>
              <a:t>next </a:t>
            </a:r>
            <a:r>
              <a:rPr lang="en-US" u="sng" dirty="0">
                <a:cs typeface="Calibri"/>
                <a:hlinkClick r:id="rId12"/>
              </a:rPr>
              <a:t>User Role Matrix</a:t>
            </a:r>
            <a:endParaRPr lang="en-US" u="sng" dirty="0">
              <a:cs typeface="Calibri"/>
            </a:endParaRPr>
          </a:p>
        </p:txBody>
      </p:sp>
    </p:spTree>
    <p:custDataLst>
      <p:tags r:id="rId1"/>
    </p:custDataLst>
    <p:extLst>
      <p:ext uri="{BB962C8B-B14F-4D97-AF65-F5344CB8AC3E}">
        <p14:creationId xmlns:p14="http://schemas.microsoft.com/office/powerpoint/2010/main" val="15915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970" dirty="0"/>
          </a:p>
          <a:p>
            <a:pPr algn="ctr"/>
            <a:endParaRPr lang="en-US" sz="2970" dirty="0"/>
          </a:p>
          <a:p>
            <a:pPr algn="ctr"/>
            <a:r>
              <a:rPr lang="en-US" sz="5600" dirty="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DFBA-4215-4704-A20A-62887751970B}"/>
              </a:ext>
            </a:extLst>
          </p:cNvPr>
          <p:cNvSpPr>
            <a:spLocks noGrp="1"/>
          </p:cNvSpPr>
          <p:nvPr>
            <p:ph type="title"/>
          </p:nvPr>
        </p:nvSpPr>
        <p:spPr/>
        <p:txBody>
          <a:bodyPr/>
          <a:lstStyle/>
          <a:p>
            <a:r>
              <a:rPr lang="en-US" dirty="0">
                <a:cs typeface="Calibri Light"/>
              </a:rPr>
              <a:t>How to use this PowerPoint</a:t>
            </a:r>
            <a:endParaRPr lang="en-US" dirty="0"/>
          </a:p>
        </p:txBody>
      </p:sp>
      <p:sp>
        <p:nvSpPr>
          <p:cNvPr id="3" name="Content Placeholder 2">
            <a:extLst>
              <a:ext uri="{FF2B5EF4-FFF2-40B4-BE49-F238E27FC236}">
                <a16:creationId xmlns:a16="http://schemas.microsoft.com/office/drawing/2014/main" id="{0F68425D-5167-4700-B3AA-18C8E3BCFD68}"/>
              </a:ext>
            </a:extLst>
          </p:cNvPr>
          <p:cNvSpPr>
            <a:spLocks noGrp="1"/>
          </p:cNvSpPr>
          <p:nvPr>
            <p:ph idx="1"/>
          </p:nvPr>
        </p:nvSpPr>
        <p:spPr/>
        <p:txBody>
          <a:bodyPr vert="horz" lIns="0" tIns="45720" rIns="0" bIns="45720" rtlCol="0" anchor="t">
            <a:noAutofit/>
          </a:bodyPr>
          <a:lstStyle/>
          <a:p>
            <a:pPr marL="100330" indent="-100330">
              <a:buFont typeface="Arial" panose="020F0502020204030204" pitchFamily="34" charset="0"/>
              <a:buChar char="•"/>
            </a:pPr>
            <a:r>
              <a:rPr lang="en-US" sz="3000" dirty="0">
                <a:cs typeface="Calibri"/>
              </a:rPr>
              <a:t>Additional information is included in the Notes section of most slides. </a:t>
            </a:r>
          </a:p>
          <a:p>
            <a:pPr marL="100330" indent="-100330">
              <a:buFont typeface="Arial" panose="020F0502020204030204" pitchFamily="34" charset="0"/>
              <a:buChar char="•"/>
            </a:pPr>
            <a:r>
              <a:rPr lang="en-US" sz="3000" dirty="0">
                <a:cs typeface="Calibri"/>
              </a:rPr>
              <a:t>Some slides in this PowerPoint have videos. When this occurs, it will be mentioned in the Notes section. </a:t>
            </a:r>
          </a:p>
          <a:p>
            <a:pPr marL="422275" lvl="1" indent="-200660">
              <a:buFont typeface="Arial" panose="020F0502020204030204" pitchFamily="34" charset="0"/>
              <a:buChar char="•"/>
            </a:pPr>
            <a:r>
              <a:rPr lang="en-US" sz="2750" dirty="0">
                <a:cs typeface="Calibri"/>
              </a:rPr>
              <a:t>When a video is available, please hover your cursor over the slide and select the Play button to view the video. </a:t>
            </a:r>
          </a:p>
          <a:p>
            <a:pPr marL="422275" lvl="1" indent="-200660">
              <a:buFont typeface="Arial" panose="020F0502020204030204" pitchFamily="34" charset="0"/>
              <a:buChar char="•"/>
            </a:pPr>
            <a:r>
              <a:rPr lang="en-US" sz="2750" dirty="0">
                <a:cs typeface="Calibri"/>
              </a:rPr>
              <a:t>For slides with videos, please remember to read the Notes section for additional information. </a:t>
            </a:r>
          </a:p>
          <a:p>
            <a:pPr marL="100330" indent="-100330">
              <a:buFont typeface="Arial" panose="020F0502020204030204" pitchFamily="34" charset="0"/>
              <a:buChar char="•"/>
            </a:pPr>
            <a:endParaRPr lang="en-US" sz="3000" dirty="0">
              <a:cs typeface="Calibri"/>
            </a:endParaRPr>
          </a:p>
        </p:txBody>
      </p:sp>
    </p:spTree>
    <p:extLst>
      <p:ext uri="{BB962C8B-B14F-4D97-AF65-F5344CB8AC3E}">
        <p14:creationId xmlns:p14="http://schemas.microsoft.com/office/powerpoint/2010/main" val="383826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a:bodyPr>
          <a:lstStyle/>
          <a:p>
            <a:r>
              <a:rPr lang="en-US" dirty="0"/>
              <a:t>Glossary</a:t>
            </a:r>
          </a:p>
          <a:p>
            <a:r>
              <a:rPr lang="en-US" dirty="0"/>
              <a:t>Session Resources</a:t>
            </a:r>
          </a:p>
          <a:p>
            <a:r>
              <a:rPr lang="en-US" dirty="0"/>
              <a:t>Prepare, Start, Unlock Sessions</a:t>
            </a:r>
          </a:p>
          <a:p>
            <a:r>
              <a:rPr lang="en-US" dirty="0"/>
              <a:t>Human Read-Aloud and Human Signer Sessions</a:t>
            </a:r>
          </a:p>
          <a:p>
            <a:r>
              <a:rPr lang="en-US" dirty="0"/>
              <a:t>Monitoring Student Testing Progress</a:t>
            </a:r>
          </a:p>
          <a:p>
            <a:r>
              <a:rPr lang="en-US" dirty="0"/>
              <a:t>Resuming Student Tests</a:t>
            </a:r>
          </a:p>
          <a:p>
            <a:r>
              <a:rPr lang="en-US" dirty="0"/>
              <a:t>Testing Out of Order</a:t>
            </a:r>
          </a:p>
          <a:p>
            <a:r>
              <a:rPr lang="en-US" dirty="0"/>
              <a:t>Mark a Test Complete</a:t>
            </a:r>
          </a:p>
          <a:p>
            <a:r>
              <a:rPr lang="en-US" dirty="0"/>
              <a:t>Resources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3" name="Content Placeholder 2"/>
          <p:cNvSpPr>
            <a:spLocks noGrp="1"/>
          </p:cNvSpPr>
          <p:nvPr>
            <p:ph idx="1"/>
          </p:nvPr>
        </p:nvSpPr>
        <p:spPr/>
        <p:txBody>
          <a:bodyPr/>
          <a:lstStyle/>
          <a:p>
            <a:r>
              <a:rPr lang="en-US" b="1" dirty="0"/>
              <a:t>PearsonAccess</a:t>
            </a:r>
            <a:r>
              <a:rPr lang="en-US" b="1" baseline="30000" dirty="0"/>
              <a:t>next</a:t>
            </a:r>
            <a:r>
              <a:rPr lang="en-US" dirty="0"/>
              <a:t>: The online management system used to register students, order test materials, and manage activities for computer-based testing.</a:t>
            </a:r>
          </a:p>
          <a:p>
            <a:r>
              <a:rPr lang="en-US" b="1" dirty="0"/>
              <a:t>Session:</a:t>
            </a:r>
            <a:r>
              <a:rPr lang="en-US" dirty="0"/>
              <a:t> A group of students in PearsonAccess</a:t>
            </a:r>
            <a:r>
              <a:rPr lang="en-US" baseline="30000" dirty="0"/>
              <a:t>next</a:t>
            </a:r>
            <a:r>
              <a:rPr lang="en-US" dirty="0"/>
              <a:t> who will be testing at the same time (This is different from the actual “test session.”)</a:t>
            </a:r>
          </a:p>
          <a:p>
            <a:r>
              <a:rPr lang="en-US" b="1" dirty="0"/>
              <a:t>Student testing ticket</a:t>
            </a:r>
            <a:r>
              <a:rPr lang="en-US" dirty="0"/>
              <a:t>: Contains the login details for students to access their assigned computer-based tests.</a:t>
            </a:r>
          </a:p>
          <a:p>
            <a:r>
              <a:rPr lang="en-US" b="1" dirty="0"/>
              <a:t>Student Test Status:</a:t>
            </a:r>
            <a:r>
              <a:rPr lang="en-US" dirty="0"/>
              <a:t> shows the status of the students in the online testing process after testing has begun.</a:t>
            </a:r>
          </a:p>
        </p:txBody>
      </p:sp>
    </p:spTree>
    <p:custDataLst>
      <p:tags r:id="rId1"/>
    </p:custDataLst>
    <p:extLst>
      <p:ext uri="{BB962C8B-B14F-4D97-AF65-F5344CB8AC3E}">
        <p14:creationId xmlns:p14="http://schemas.microsoft.com/office/powerpoint/2010/main" val="182185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6328D-6A08-485C-A407-B2C0597B17FD}"/>
              </a:ext>
            </a:extLst>
          </p:cNvPr>
          <p:cNvPicPr>
            <a:picLocks noChangeAspect="1"/>
          </p:cNvPicPr>
          <p:nvPr/>
        </p:nvPicPr>
        <p:blipFill>
          <a:blip r:embed="rId4"/>
          <a:stretch>
            <a:fillRect/>
          </a:stretch>
        </p:blipFill>
        <p:spPr>
          <a:xfrm>
            <a:off x="0" y="2208517"/>
            <a:ext cx="10058400" cy="4364366"/>
          </a:xfrm>
          <a:prstGeom prst="rect">
            <a:avLst/>
          </a:prstGeom>
        </p:spPr>
      </p:pic>
      <p:sp>
        <p:nvSpPr>
          <p:cNvPr id="2" name="Title 1"/>
          <p:cNvSpPr>
            <a:spLocks noGrp="1"/>
          </p:cNvSpPr>
          <p:nvPr>
            <p:ph type="title"/>
          </p:nvPr>
        </p:nvSpPr>
        <p:spPr/>
        <p:txBody>
          <a:bodyPr/>
          <a:lstStyle/>
          <a:p>
            <a:r>
              <a:rPr lang="en-US" dirty="0"/>
              <a:t>Session Resources</a:t>
            </a:r>
          </a:p>
        </p:txBody>
      </p:sp>
      <p:sp>
        <p:nvSpPr>
          <p:cNvPr id="5" name="Rectangle 4">
            <a:extLst>
              <a:ext uri="{FF2B5EF4-FFF2-40B4-BE49-F238E27FC236}">
                <a16:creationId xmlns:a16="http://schemas.microsoft.com/office/drawing/2014/main" id="{C4EF20B2-7910-450D-95E2-BFF297D69D5F}"/>
              </a:ext>
            </a:extLst>
          </p:cNvPr>
          <p:cNvSpPr/>
          <p:nvPr/>
        </p:nvSpPr>
        <p:spPr>
          <a:xfrm>
            <a:off x="8252961" y="3195731"/>
            <a:ext cx="1371600" cy="1964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752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Resources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63" y="2074338"/>
            <a:ext cx="5528610" cy="1570383"/>
          </a:xfrm>
          <a:prstGeom prst="rect">
            <a:avLst/>
          </a:prstGeom>
        </p:spPr>
      </p:pic>
      <p:pic>
        <p:nvPicPr>
          <p:cNvPr id="5" name="Picture 4"/>
          <p:cNvPicPr>
            <a:picLocks noChangeAspect="1"/>
          </p:cNvPicPr>
          <p:nvPr/>
        </p:nvPicPr>
        <p:blipFill>
          <a:blip r:embed="rId5"/>
          <a:stretch>
            <a:fillRect/>
          </a:stretch>
        </p:blipFill>
        <p:spPr>
          <a:xfrm>
            <a:off x="4443412" y="3866471"/>
            <a:ext cx="4580554" cy="2746602"/>
          </a:xfrm>
          <a:prstGeom prst="rect">
            <a:avLst/>
          </a:prstGeom>
        </p:spPr>
      </p:pic>
      <p:cxnSp>
        <p:nvCxnSpPr>
          <p:cNvPr id="8" name="Elbow Connector 7"/>
          <p:cNvCxnSpPr>
            <a:cxnSpLocks/>
          </p:cNvCxnSpPr>
          <p:nvPr/>
        </p:nvCxnSpPr>
        <p:spPr>
          <a:xfrm>
            <a:off x="2678806" y="3425780"/>
            <a:ext cx="3166823" cy="1585392"/>
          </a:xfrm>
          <a:prstGeom prst="bentConnector3">
            <a:avLst/>
          </a:prstGeom>
          <a:ln w="76200">
            <a:solidFill>
              <a:srgbClr val="BD582C"/>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054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Start, and Unlock Session</a:t>
            </a:r>
          </a:p>
        </p:txBody>
      </p:sp>
      <p:pic>
        <p:nvPicPr>
          <p:cNvPr id="5" name="Picture 4"/>
          <p:cNvPicPr>
            <a:picLocks noChangeAspect="1"/>
          </p:cNvPicPr>
          <p:nvPr/>
        </p:nvPicPr>
        <p:blipFill>
          <a:blip r:embed="rId4"/>
          <a:stretch>
            <a:fillRect/>
          </a:stretch>
        </p:blipFill>
        <p:spPr>
          <a:xfrm>
            <a:off x="2768374" y="2103666"/>
            <a:ext cx="6237515" cy="1434452"/>
          </a:xfrm>
          <a:prstGeom prst="rect">
            <a:avLst/>
          </a:prstGeom>
        </p:spPr>
      </p:pic>
      <p:pic>
        <p:nvPicPr>
          <p:cNvPr id="7" name="Picture 6"/>
          <p:cNvPicPr>
            <a:picLocks noChangeAspect="1"/>
          </p:cNvPicPr>
          <p:nvPr/>
        </p:nvPicPr>
        <p:blipFill>
          <a:blip r:embed="rId5"/>
          <a:stretch>
            <a:fillRect/>
          </a:stretch>
        </p:blipFill>
        <p:spPr>
          <a:xfrm>
            <a:off x="2801032" y="3656445"/>
            <a:ext cx="6204857" cy="1416071"/>
          </a:xfrm>
          <a:prstGeom prst="rect">
            <a:avLst/>
          </a:prstGeom>
        </p:spPr>
      </p:pic>
      <p:sp>
        <p:nvSpPr>
          <p:cNvPr id="10" name="TextBox 9"/>
          <p:cNvSpPr txBox="1"/>
          <p:nvPr/>
        </p:nvSpPr>
        <p:spPr>
          <a:xfrm>
            <a:off x="905256" y="2103666"/>
            <a:ext cx="1863118" cy="1200329"/>
          </a:xfrm>
          <a:prstGeom prst="rect">
            <a:avLst/>
          </a:prstGeom>
          <a:noFill/>
        </p:spPr>
        <p:txBody>
          <a:bodyPr wrap="square" rtlCol="0">
            <a:spAutoFit/>
          </a:bodyPr>
          <a:lstStyle/>
          <a:p>
            <a:r>
              <a:rPr lang="en-US" b="1" dirty="0">
                <a:solidFill>
                  <a:schemeClr val="tx1">
                    <a:lumMod val="75000"/>
                    <a:lumOff val="25000"/>
                  </a:schemeClr>
                </a:solidFill>
              </a:rPr>
              <a:t>Prepare Session: </a:t>
            </a:r>
            <a:r>
              <a:rPr lang="en-US" dirty="0">
                <a:solidFill>
                  <a:schemeClr val="tx1">
                    <a:lumMod val="75000"/>
                    <a:lumOff val="25000"/>
                  </a:schemeClr>
                </a:solidFill>
              </a:rPr>
              <a:t>Preparing the session will assign test forms.</a:t>
            </a:r>
          </a:p>
        </p:txBody>
      </p:sp>
      <p:sp>
        <p:nvSpPr>
          <p:cNvPr id="11" name="Rectangle 10"/>
          <p:cNvSpPr/>
          <p:nvPr/>
        </p:nvSpPr>
        <p:spPr>
          <a:xfrm>
            <a:off x="905256" y="3658393"/>
            <a:ext cx="1863118" cy="923330"/>
          </a:xfrm>
          <a:prstGeom prst="rect">
            <a:avLst/>
          </a:prstGeom>
        </p:spPr>
        <p:txBody>
          <a:bodyPr wrap="square">
            <a:spAutoFit/>
          </a:bodyPr>
          <a:lstStyle/>
          <a:p>
            <a:r>
              <a:rPr lang="en-US" b="1" dirty="0">
                <a:solidFill>
                  <a:schemeClr val="tx1">
                    <a:lumMod val="75000"/>
                    <a:lumOff val="25000"/>
                  </a:schemeClr>
                </a:solidFill>
              </a:rPr>
              <a:t>Start Session: </a:t>
            </a:r>
            <a:r>
              <a:rPr lang="en-US" dirty="0">
                <a:solidFill>
                  <a:schemeClr val="tx1">
                    <a:lumMod val="75000"/>
                    <a:lumOff val="25000"/>
                  </a:schemeClr>
                </a:solidFill>
              </a:rPr>
              <a:t>Start the session the day of testing.</a:t>
            </a:r>
          </a:p>
        </p:txBody>
      </p:sp>
      <p:sp>
        <p:nvSpPr>
          <p:cNvPr id="12" name="Rectangle 11"/>
          <p:cNvSpPr/>
          <p:nvPr/>
        </p:nvSpPr>
        <p:spPr>
          <a:xfrm>
            <a:off x="905256" y="5223500"/>
            <a:ext cx="1774053" cy="1200329"/>
          </a:xfrm>
          <a:prstGeom prst="rect">
            <a:avLst/>
          </a:prstGeom>
        </p:spPr>
        <p:txBody>
          <a:bodyPr wrap="square">
            <a:spAutoFit/>
          </a:bodyPr>
          <a:lstStyle/>
          <a:p>
            <a:r>
              <a:rPr lang="en-US" b="1" dirty="0">
                <a:solidFill>
                  <a:schemeClr val="tx1">
                    <a:lumMod val="75000"/>
                    <a:lumOff val="25000"/>
                  </a:schemeClr>
                </a:solidFill>
              </a:rPr>
              <a:t>Unlock Tests: </a:t>
            </a:r>
            <a:r>
              <a:rPr lang="en-US" dirty="0">
                <a:solidFill>
                  <a:schemeClr val="tx1">
                    <a:lumMod val="75000"/>
                    <a:lumOff val="25000"/>
                  </a:schemeClr>
                </a:solidFill>
              </a:rPr>
              <a:t>Unlock the test so students may log into TestNav.</a:t>
            </a:r>
          </a:p>
        </p:txBody>
      </p:sp>
      <p:pic>
        <p:nvPicPr>
          <p:cNvPr id="13" name="Picture 12"/>
          <p:cNvPicPr>
            <a:picLocks noChangeAspect="1"/>
          </p:cNvPicPr>
          <p:nvPr/>
        </p:nvPicPr>
        <p:blipFill>
          <a:blip r:embed="rId6"/>
          <a:stretch>
            <a:fillRect/>
          </a:stretch>
        </p:blipFill>
        <p:spPr>
          <a:xfrm>
            <a:off x="6648450" y="3746513"/>
            <a:ext cx="787400" cy="171450"/>
          </a:xfrm>
          <a:prstGeom prst="rect">
            <a:avLst/>
          </a:prstGeom>
        </p:spPr>
      </p:pic>
      <p:pic>
        <p:nvPicPr>
          <p:cNvPr id="14" name="Picture 13"/>
          <p:cNvPicPr>
            <a:picLocks noChangeAspect="1"/>
          </p:cNvPicPr>
          <p:nvPr/>
        </p:nvPicPr>
        <p:blipFill>
          <a:blip r:embed="rId6"/>
          <a:stretch>
            <a:fillRect/>
          </a:stretch>
        </p:blipFill>
        <p:spPr>
          <a:xfrm>
            <a:off x="6299200" y="5276863"/>
            <a:ext cx="787400" cy="171450"/>
          </a:xfrm>
          <a:prstGeom prst="rect">
            <a:avLst/>
          </a:prstGeom>
        </p:spPr>
      </p:pic>
      <p:pic>
        <p:nvPicPr>
          <p:cNvPr id="3" name="Picture 2">
            <a:extLst>
              <a:ext uri="{FF2B5EF4-FFF2-40B4-BE49-F238E27FC236}">
                <a16:creationId xmlns:a16="http://schemas.microsoft.com/office/drawing/2014/main" id="{8681C34A-F183-484A-AE3A-1061B9DA67C4}"/>
              </a:ext>
            </a:extLst>
          </p:cNvPr>
          <p:cNvPicPr>
            <a:picLocks noChangeAspect="1"/>
          </p:cNvPicPr>
          <p:nvPr/>
        </p:nvPicPr>
        <p:blipFill>
          <a:blip r:embed="rId7"/>
          <a:stretch>
            <a:fillRect/>
          </a:stretch>
        </p:blipFill>
        <p:spPr>
          <a:xfrm>
            <a:off x="2801032" y="5190843"/>
            <a:ext cx="6059555" cy="1896110"/>
          </a:xfrm>
          <a:prstGeom prst="rect">
            <a:avLst/>
          </a:prstGeom>
        </p:spPr>
      </p:pic>
    </p:spTree>
    <p:custDataLst>
      <p:tags r:id="rId1"/>
    </p:custDataLst>
    <p:extLst>
      <p:ext uri="{BB962C8B-B14F-4D97-AF65-F5344CB8AC3E}">
        <p14:creationId xmlns:p14="http://schemas.microsoft.com/office/powerpoint/2010/main" val="326696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Read Aloud and Human Signer Sessions</a:t>
            </a:r>
          </a:p>
        </p:txBody>
      </p:sp>
      <p:sp>
        <p:nvSpPr>
          <p:cNvPr id="3" name="TextBox 2"/>
          <p:cNvSpPr txBox="1"/>
          <p:nvPr/>
        </p:nvSpPr>
        <p:spPr>
          <a:xfrm>
            <a:off x="905256" y="2287689"/>
            <a:ext cx="1592295" cy="369332"/>
          </a:xfrm>
          <a:prstGeom prst="rect">
            <a:avLst/>
          </a:prstGeom>
          <a:noFill/>
        </p:spPr>
        <p:txBody>
          <a:bodyPr wrap="none" rtlCol="0">
            <a:spAutoFit/>
          </a:bodyPr>
          <a:lstStyle/>
          <a:p>
            <a:r>
              <a:rPr lang="en-US" dirty="0"/>
              <a:t>Demonstration</a:t>
            </a:r>
          </a:p>
        </p:txBody>
      </p:sp>
      <p:pic>
        <p:nvPicPr>
          <p:cNvPr id="5" name="ManageSessions7_w_new_fax_and_email">
            <a:hlinkClick r:id="" action="ppaction://media"/>
            <a:extLst>
              <a:ext uri="{FF2B5EF4-FFF2-40B4-BE49-F238E27FC236}">
                <a16:creationId xmlns:a16="http://schemas.microsoft.com/office/drawing/2014/main" id="{C6F1C824-8EEB-49D2-A16E-83E06E39CFBA}"/>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905256" y="2113405"/>
            <a:ext cx="8380258" cy="4696436"/>
          </a:xfrm>
          <a:prstGeom prst="rect">
            <a:avLst/>
          </a:prstGeom>
        </p:spPr>
      </p:pic>
    </p:spTree>
    <p:custDataLst>
      <p:tags r:id="rId1"/>
    </p:custDataLst>
    <p:extLst>
      <p:ext uri="{BB962C8B-B14F-4D97-AF65-F5344CB8AC3E}">
        <p14:creationId xmlns:p14="http://schemas.microsoft.com/office/powerpoint/2010/main" val="12048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9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0E8350-8990-4205-BB5A-06B3ABECB157}"/>
              </a:ext>
            </a:extLst>
          </p:cNvPr>
          <p:cNvSpPr/>
          <p:nvPr/>
        </p:nvSpPr>
        <p:spPr>
          <a:xfrm>
            <a:off x="562708" y="6703539"/>
            <a:ext cx="8932984" cy="3089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05256" y="324819"/>
            <a:ext cx="6092952" cy="1644191"/>
          </a:xfrm>
        </p:spPr>
        <p:txBody>
          <a:bodyPr vert="horz" lIns="91440" tIns="45720" rIns="91440" bIns="45720" rtlCol="0" anchor="b">
            <a:normAutofit/>
          </a:bodyPr>
          <a:lstStyle/>
          <a:p>
            <a:r>
              <a:rPr lang="en-US" sz="4800" dirty="0"/>
              <a:t>Monitor Student Testing Progress</a:t>
            </a:r>
          </a:p>
        </p:txBody>
      </p:sp>
      <p:sp>
        <p:nvSpPr>
          <p:cNvPr id="3" name="Rectangle 2">
            <a:extLst>
              <a:ext uri="{FF2B5EF4-FFF2-40B4-BE49-F238E27FC236}">
                <a16:creationId xmlns:a16="http://schemas.microsoft.com/office/drawing/2014/main" id="{B36D6A92-461F-4A91-A41B-4320A5FB8367}"/>
              </a:ext>
            </a:extLst>
          </p:cNvPr>
          <p:cNvSpPr/>
          <p:nvPr/>
        </p:nvSpPr>
        <p:spPr>
          <a:xfrm>
            <a:off x="562708" y="6689293"/>
            <a:ext cx="9777046" cy="646331"/>
          </a:xfrm>
          <a:prstGeom prst="rect">
            <a:avLst/>
          </a:prstGeom>
        </p:spPr>
        <p:txBody>
          <a:bodyPr wrap="square">
            <a:spAutoFit/>
          </a:bodyPr>
          <a:lstStyle/>
          <a:p>
            <a:r>
              <a:rPr lang="en-US" u="sng" dirty="0">
                <a:hlinkClick r:id="rId4"/>
              </a:rPr>
              <a:t>https://support.assessment.pearson.com/x/JYDy</a:t>
            </a:r>
            <a:r>
              <a:rPr lang="en-US" dirty="0"/>
              <a:t> </a:t>
            </a:r>
          </a:p>
          <a:p>
            <a:r>
              <a:rPr lang="en-US" dirty="0"/>
              <a:t> </a:t>
            </a:r>
          </a:p>
        </p:txBody>
      </p:sp>
      <p:pic>
        <p:nvPicPr>
          <p:cNvPr id="6" name="Picture 5">
            <a:extLst>
              <a:ext uri="{FF2B5EF4-FFF2-40B4-BE49-F238E27FC236}">
                <a16:creationId xmlns:a16="http://schemas.microsoft.com/office/drawing/2014/main" id="{A2419010-7DA7-4AB0-8ABD-26184619BCEE}"/>
              </a:ext>
            </a:extLst>
          </p:cNvPr>
          <p:cNvPicPr>
            <a:picLocks noChangeAspect="1"/>
          </p:cNvPicPr>
          <p:nvPr/>
        </p:nvPicPr>
        <p:blipFill>
          <a:blip r:embed="rId5"/>
          <a:stretch>
            <a:fillRect/>
          </a:stretch>
        </p:blipFill>
        <p:spPr>
          <a:xfrm>
            <a:off x="405684" y="1999723"/>
            <a:ext cx="9247031" cy="4660570"/>
          </a:xfrm>
          <a:prstGeom prst="rect">
            <a:avLst/>
          </a:prstGeom>
        </p:spPr>
      </p:pic>
    </p:spTree>
    <p:custDataLst>
      <p:tags r:id="rId1"/>
    </p:custDataLst>
    <p:extLst>
      <p:ext uri="{BB962C8B-B14F-4D97-AF65-F5344CB8AC3E}">
        <p14:creationId xmlns:p14="http://schemas.microsoft.com/office/powerpoint/2010/main" val="2665875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A4453ABD-7C17-47C3-B026-4E15B0193A46}"/>
  <p:tag name="ISPRING_RESOURCE_FOLDER" val="Q:\OTI\7 - Online Program Folders\MCAS\2017-2018\SessionManagement_1718\SessionsManagement_12.21.2017\"/>
  <p:tag name="ISPRING_PRESENTATION_PATH" val="Q:\OTI\7 - Online Program Folders\MCAS\2017-2018\SessionManagement_1718\SessionsManagement_12.21.2017.pptx"/>
  <p:tag name="ISPRING_PROJECT_FOLDER_UPDATED" val="1"/>
  <p:tag name="ISPRING_SCREEN_RECS_UPDATED" val="Q:\OTI\7 - Online Program Folders\MCAS\2017-2018\SessionManagement_1718\SessionsManagement_12.21.2017\"/>
  <p:tag name="ISPRING_FIRST_PUBLISH" val="1"/>
  <p:tag name="ISPRING_PRESENTER_PHOTO_0" val="jpg|/9j/4AAQSkZJRgABAQEAlgCWAAD/2wBDAAMCAgMCAgMDAwMEAwMEBQgFBQQEBQoHBwYIDAoMDAsK&#10;CwsNDhIQDQ4RDgsLEBYQERMUFRUVDA8XGBYUGBIUFRT/2wBDAQMEBAUEBQkFBQkUDQsNFBQUFBQU&#10;FBQUFBQUFBQUFBQUFBQUFBQUFBQUFBQUFBQUFBQUFBQUFBQUFBQUFBQUFBT/wAARCADlAdg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6KK&#10;KACiiigAoopDQAtFQT3cVqoaaVIlJxukYKM+lS7t3Sp5lewx1FFFUIKKKKACiiigAooooAKKKKAC&#10;iiigAooooAKKKKACiiigAooooAKKKKACiiigAooooAKKKKACiiigAooooAKKKKACiiigAooooAKK&#10;KKACiiigAooooAKKKKACiiigAooooAKKKKACiiigAooooATNIzYHWg15p8ZfGzaPpqaJYzbNSv1O&#10;+RTzDB0Zvqfuj8fSvOzDHUstw08VXdoxX9L5nVhcPPFVY0Ybv+rnCfEfxJH4812aINv0WxLQwD+G&#10;WTo8vvjov4mvV/hT4gbxB4LspJn3Xdtm0nJ670OM/iMH8a8Ah2QQpFGu2NAFVfQCu9+CeufYfFV9&#10;pTtiLUIhcRc/8tEGGH4qQf8AgNfhnCvEdfFZ/OWJlpW0S6K3wr9D7vNMuhDL1Gmvg1/z/wAz3Klp&#10;KWv6EPzoKKKKACiiigAooooAKKKKACiiigAooooAKKKKACiiigAooooAKKKKACiiigAooooAKKKK&#10;ACiiigAooooAKKKKACiiigAooooAKKKKACiiigAooooAKKKKACiiigAooooAKKKKAG7vegVwnxe8&#10;T634S8NRahoyRkLOFuZpIzJ5UZB+bbkcZwCe2a8gb41eMX5Go2oGP4bRf8a+SzTibA5RW9hiVK9r&#10;6LT7z3MHk+Ix1P2tJq22rPpuivlyT4ueMZF/5Dew+qWsY/pUTfFTxgzZPiCbGOiwxj/2WvCfH2Vr&#10;aM38l/mekuGcX/NH8f8AI+k/EniC08L6Ld6neybLe3QsfVj2UepJwPxr5e1DWLrXtWu9Vvj/AKXd&#10;vuZc8RqOFjHso/XNVdY8Sar4iaI6tqdxqCxHckcrAIreu0ADPvVT7RX5txVxL/bnLQoJxpR116v/&#10;AIB9RlOUf2fFym7zf4I0PO96lsdafQdUsNVi+/YzrMR6r0cf98k1lfaKRp9wIPSvg8PKeFrQr094&#10;tNfI96VNTi4S2Z9j2txHeW8U8Tb45FDqw7gjINTV4b8L/jNp2i6DbaPr7yWrWi+VDd7C6SRj7u4j&#10;7pA459K9d0jxVpGvxh9O1K1vF/6Yyqx/LOa/rXLc2wmZUY1KVRNtaq+q+R+OYvAV8JUlGcXZdbaG&#10;rRSbqM17R5wtFJS0AFFFFABRRRQAUUUUAFFFFABRRRQAUUUUAFFFFABRRRQAUUUUAFFFFABRRRQA&#10;UUUUAFFFFABRRRQAUUUUAFFFFABRRRQAUUUUAFFFFABRRRQAUUUUAFFFFABRRRQBDc20d3BJDNGs&#10;sUilXRhkMD1B9q+W/if8P5vh7rG6BWfRLpibaQ8+U3XymP8AI+n0r6qrK8SeHbLxVo91pmoRCW1n&#10;XBHdT2YHsQeRXzGfZJSzrCum9Jr4X2f+TPayvMp5dW5t4vdf11Pjj7R70faPervjTwnfeA9el0y9&#10;zIn37e5xhZ488Ee47j1rD86v5pxGDqYWrKjWjaUdGj9ipVIV6aqU3dMv/aPej7R71Q873o873rm9&#10;mbcpf+0e9H2j3qh53vR53vR7MOUv/aPemBkWQSKNkgORIhKsPxHNU/O96POqoxlB3i7C5LnX6P8A&#10;EzxRoO0Wmt3DxjgQ3f75P/Huf1ruNJ/aT1G1Uf2vpMFyi/ems5DG312tkfrXjMbSTTRxRRvNNI21&#10;I41LM7egA6mvePhj8BxC0Oq+KI1lmGHh03qiHsZP7x9ug96/QuHq+f4qqqeEqvlW7lql9/5I+Xza&#10;jlmHpueJgrva2jf3HsWg6tFr2j2eowK6Q3USzIsgwwDDIyPWtCmRoI1CgYA4AA6U+v6AimopSd2f&#10;lErXdtgoooqiQooooAKKKKACiiigAooooAKKKKACiiigAooooAKKKKACiiigAooooAKKKKACiiig&#10;AooooAKKKKACiiigAooooAKKKKACiiigAooooAKKKKACiiigAooooAKSlpKAOJ+LXguz8YeD71Jw&#10;qXNrG1xbXHQxuoJ6+h6GvjtLjcoJ7jNfW/x68RHw98NdTKvtnu9tpHzz8/B/8dzXxwJsAYr8S44V&#10;J4ymoL3ra/fofqnCkajws3J+7fT7tTR84etHnD1rP84+tHnH1r835D7flNDzh60ecPWs/wA4+tHn&#10;H1o5A5TQ873rV8MeG9U8Zaomn6TbNcznl2PCRL/eZuwrmWnKqT6V9s/CfwzYeG/A+lR2Uahp7dJ5&#10;psDdI7KCST36/hX1fD2RxzjEONSVoR1fd+R89nWZPK6KlBXlLRGf8NPg/pngGFbl8X+sOuJLxx93&#10;/ZQfwj9TXoOAO1FLX7/hcLRwdJUaEeWKPx2viKuJqOrWldsKKKK6znCiiigAooooAKKKKACiiigA&#10;ooooAKKKKACiiigAooooAKKKKACiiigAooooAKKKKACiiigAooooAKKKKACiiigAooooAKKKKACi&#10;iigAooooAKKKKACiiigAooooAKSlprUAfNf7WXiPzNQ0XRI2yIka6lGe5+Vf0DV8/wDmGuk+OHja&#10;01Dx1rmrXl0lvYx3Ato5ZDhQFOxfzP8AOues7O41G4WC0gkuZ2OFjhUux/AV/O2dVp47H1K6Tabs&#10;vlofuuUUYYPBU6Umk0rv56jPMNHmGvVvCP7NninxDsl1AR6HannNx80pHsgP8yK9h0f9mPwfY2Ji&#10;vUutSnYczyTMhB9gpA/PNdeD4ZzHGLmUOVf3tPw3ObFcQ5fhXy83M/7uv47HyR5ho8w1658Tv2ed&#10;U8I+bf6L5mraSDkqozNCPcD7w9xXh2h+IrLxHHdvYuzra3L2shZdv7xeuPUc9a8nFZXi8E5KtTaU&#10;d301218z1MLmGFxii6M079OvnoarSEjFfdvwvuPtPw78NyHq1hEf/HRXwhX2/wDBOYXHws8Ot6Ww&#10;T8iR/SvseCZWxVWPeP6nyfF8f9mpS/vfodpPcxWsfmTSpEnTc7BR+ZpPtkH2fz/PjEGM+ZvG38+l&#10;eX/tLf8AJLbrnA+0w/8AoVeSNql9N4UHwxMkn2yHUXDyc/8AHmq+aD+dfe47OvqWIlQcL+7decnt&#10;H5nxWDyv63QVZTtrZ+UVa8vlc+rYbiK6jEkMqSoeAyMCPzFI9zDHIkbyosj/AHUZgC30HevMf2bj&#10;/wAWn045zmWb/wBDNeO/FXx4NX+Il7rFrqiQN4dliisLbJzcMH/ekfr+Ap4jOo4bB0sVOOs7aX8r&#10;v7kFDKZYjF1MNGWkL6287L72fWmaprrNg16bMX1ubsf8sPNXf/3znNUNK1ZPFnhWHUNOl2C+tt8U&#10;n9xivf6H+VfPPhHQbTwD4n0mHxn4allv5r8/ZtfhuTJHLIT8u5c9jz6+1dOMzJ4d0nCN4z+072W3&#10;ZPe+l9DnwuBVdVFJtSj9lWu977tbW16n09NcRW8TSyyLFGoyzuwAA9yaisdStNTjMlndQ3UecboZ&#10;A4/MGvOfjt4T1fxd4Zs4dKC3IgullnsWl8v7Sg/h3ZHNUfgbd+Ho7jXNP07QJ/DmrQOhvbOeQyY4&#10;IG0nt7e9VLHzjjlhXG0Xs3fXS+mltPW5EcHGWDeJjK7W6VtPXW+vpY9YmuIrZN80qRLnG52AH61J&#10;uBGQcivnr9o7xNbavrWm+FH1JdOt442vLqZskb9p8pOPX+or0T4H+NP+E08A2M0sge9tR9luOeSy&#10;jhvxGDUUc2pVsdPBLePW+7W6t5XLq5bUpYOGLez6dk9n87HcX2qWemRh7y7gtEJwGnkCD9TU0NxF&#10;cRrJFIssbDKujAgj1BrwPQ/DenfFP4q+MP8AhKGa7/syQQWmnvIVVI+fmABHoPzr2Dwb4W0vwhos&#10;enaOCLNWZhmQyEknnk+9a4PGVcXJz5EqeqWuujttb9TPFYWnhUo8zc9G9NNVfe/6G1DdwXCu0c0c&#10;iqcMVYEAjsadDcRXEYkikSWPsyMCPzFfM3w98ReKNK0PxXbaP4a/texkv7ky3ZuVj8skYIwTzgc1&#10;6Z+zzlvhLp3rvm/9DNcmCzhYypGmoNXTfXo7aaanTjMreEhKbknZpdOqvrroelx3lvNG0kc8bovD&#10;MrggfU06GeO4jEkUiyIejIQQfxrwT4RzJD8J/HPmSKhS5u9wY8j5O9dt8EopJvg1o8cT+XK9tIqP&#10;6Es2DW2EzN4pwXLbmi5fc7WMsTgPq6m+b4ZKP3q9zvBrNgbw2Yvbc3Q6weau/wD75zmrFxdQ2qb5&#10;pY4kzjdIwUfrXzD4T0Ox8AeJ9Ih8aeGpZNQnv82uvRXRkjlkY/LuXPqQfX2r0P8AaaXd4Bs18sy7&#10;tRhHl5xv+9xn3rmp5vOWEq4icLSh9nW/zuvyudE8sgsVSoQndT+1pb5a/nY9Xt9QtbtykFzDMwGS&#10;scgY49eKbNqtlbyGOW7t43HVXlUEfhmvKfgz4Xj0fWb24Hgqbww5twguJL83AlyQSuCTjoDmuf8A&#10;2k/BekWtrYa1FabdSvtShgnn3t86bW4xnA6DpWs8xrxwP1tQV1urtafNX/AzhgaMsZ9Wc3Z9bJ6/&#10;J2/E96jvbeaFpo54niXq6uCo+pqEa1p5wBfWxz/02X/GsfRfAeiaH4dudFsrLydMuQ3mw72O7cMN&#10;yTkZFeNeF/hb4auvjT4l0WXTt+nWFrDNbw+a/wAjHYSc5yep61tiMXiaPsUoJubtu9HZvt5GWHw2&#10;HrKq3NpQV9lqrpd99T6FmuIreFpZZUijUZLuwAH4mo7HUrTUo/MtLqG6jzjdDIHH5g15x8dvCGr+&#10;LPDFjbaQq3At7pZZrFpfL+0oARsz/TNUfgXdeHxPrlhpugTeHNWgdfttnNIZMcYG1j268e9OWPnH&#10;HLCyjaLW7vq7X00tp63JWDhLCPEKV2uitp66319D16q1xqVpaybJrqGF8Z2ySBT+tT/wivDPGXhT&#10;S/GXx/g07V4DcWf9keZsWRk+YMcHII9a6Mdip4WEXTim5SS1dlqY4PDwxE5KbsopvRX2Pc0kWRQy&#10;srKehU5FQXGpWlrJsmuoYnxnbJIFP614t8J4/wDhFfiv4i8KaZfzXugw26zpHI+8QSZGVB/Eiuf+&#10;L2l/2v8AGyK2OgyeIx/Zit9hjuDAeCfm3A9vSvKq5xKGEWIjT97m5Wr6XvbdJ3XyPRp5ZGWJdFz0&#10;5eZPbS1+rVvvPo2C6iuo/MhlSVP70bBh+YqFdWsnk8tby3aTONolUnP0zXM/C3SU0fwfbwLor+H/&#10;AN5IzWEk5nKEt13Enr1/Gvmiw8K3fia08RRab4VutT1RtUlWHVorny0t8NnaVzg+v41WMzWrhqdG&#10;UafNKaemvRX00v8Ael5iwuXU8ROqnOyg1rp1dtdbfc35H2Pmo4bmG4DGKVJQp2kowOD6cVwXjDxN&#10;cfDn4Tm5v5vN1SG0S3Vyfv3BXGffnJ/CvKP2efFEHh/xdJoB1RNQt9Wt0ulkXOEuQuXTnvjP12it&#10;q2b06GKpYWa1mtddr7aebMqOWTrYeriIvSO2m9t/uPpO4vILNQ088cIPAMjhQfzot7uC7UtBNHMv&#10;TMbBh+leK/tPKJtP8LRm3a7VtSANurbTL8v3Qe2elZPwBsWu/iBruo6XYNoOiwRfZZtMkuTI4nyO&#10;SDz2P54rKebShmCwKhfbXW+qvfa2nqaQyxSwP1xztv8Ag7W3vr6HvcurWUMjJJeW6OvBVpVBH4Zq&#10;WG7huITLFNHJGOrowI/OvBfj14B0O11TQNQjs9t3qusRRXcnmN+9U4BGM8fhXrEPhXTPB/g/UdP0&#10;m2+y2awzSeXvZvmKnJySa6qOMrzr1qU4JKHm9b6roc1XC0Y0aVSEm3Py2to+p0Nve292rGCeKYLw&#10;fLcNj8qLe+t7pmEE8UxX7wjcMR9cV8h/DvxbcfDHQrq6LO0Ou6bMbbHOLqORkAH4HNegfs26PLoH&#10;ivxXYTuzTwxW/mFjzuZdx/Vq8rB5/wDW6tGkqdnK99dtLr1uj08Vkv1anVqe0uo7ab6pP7mz3mfV&#10;LO1kMc11BE/Xa8gB/LNTQ3EVxGJIpEljPRkYEfnXzX8TtJ/tj4438H/CPSeJgunRN9kjuTBt/wBr&#10;cD+nvXtfw701NJ8E2dsmktoYVXJsHmMxiJYkjeTznr+NehhMynicRVouFlBtX11s/S343ODFYGGH&#10;oU6ildySdtOvzv8AgdNBe291u8meKXb97y3DY+uKdDdQ3Cs0UqSKpwWRgQD6cV8k/DXVb/4e3v8A&#10;wlm5pNButQl03UIx0j5BV/1/THevWf2bdl14R1sht8Umqz4IPBUgf0rky/PPrtSFFw5ZSu9+i2fo&#10;zqxuUfVITqqd4qy26vdeqPVf7a0/n/T7b/v8v+NW45FkUMrBlIyCDkGvnbXvhX4ah+Nmg6Imn7dM&#10;u7KWaaHzX+dxuwc5yK+g9PsYdMsYLS2Ty7eBFjjTOcKBgCvUwOKr4mdSNWCXI7aO+uj7eZ5+Mw9L&#10;DxpunJvmV9VbTbu+xYqi2uact59kbULVbr/ngZl3/wDfOc1gfFjWL3Qfh3rl9p5ZbyK3JR16pkgF&#10;vwBJrynSfg/4S1D4SrrdxMz6nLZm8fVjO25ZcE+uODxissZjqtGt7GjBNqPM7u2m2mj1Lw2Dp1KX&#10;ta0mk3yqyvr960PoIsBkkgCqY1rT2YKL62JzjHnL/jXB/B3Wr/XvhHZXeou8lyIZY/Nk+86qWCsf&#10;U4FeI/Cnw1b6tHZSz+BrvWAb4g6vHetGkYD/ANwddv61y1s3lH2DpQv7RX1vpt2T7nTSy1S9t7Sd&#10;vZu2ltd+7Xb1PraikXjAor6Q8EdUF5C1xazRK5iZ0Khx1XIxmp6ShrmVmNOzufIHxl/ZMRfg343u&#10;bnVpdQ1GGwluraOCLYN8fzgnOST8p6Y616p+yHr2i+NPgT4W13TbG1tryS2FvemFAG+0R/I+49cn&#10;Gf8AgVex6hYxalp9zaTjdDcRNE49VYEH9DXwb+wf40l+Ffxd8c/BrWX8lft00unbzgebESHQf70e&#10;1h/u1eX5XhaOCnToQScHzd3ro9/kTjcxxNbFRnXm2pLl+7b9T7w1HUbTR7Ce9vbmKzs7dDJNcTuE&#10;SNRyWZjwB71wXgX9or4b/EzXptF8M+MNO1bVYgSbWNmVmA6lNwG8D/ZzXz7/AMFEvFV42k+D/BME&#10;rw2GsTT3l+EJHnRwKCsZ9izZI9hX576TrV74T+IWi6rpLtb39lfQy27QnaQwcYHHY9Me5r6LA5Ss&#10;VQdWUrPp/wAE8bFY90Kigo3XU/Zz4yePIPhh8LfE3iidgv8AZ1jJLHnHzSkbY1/Fior5T/Zj/Z8j&#10;8cfs2aLryTmz8R6jcXV60smTHPumYKGHbgdR+tY//BTD4zCPw/oPw8spcXN4F1TU1U/cQf6pD9Wy&#10;2P8AZFfV37Nvh8eGfgL4C04DaY9It3IP9513n9Wrx8dltGvlXssTG6qS/Bbfielg8dVo4/2mHlZw&#10;X5nyR4m8K6r4P1N7DVrOS0uF6bh8rj1U9CK+uf2eZ/O+E2igHPl+Yh5z/wAtGrrvFXg3SfGmmPY6&#10;vZx3UJ5Vjw6H1VuoP0pfCXhOw8E6HBpOmoyWkOSvmNuYknJJNfneUcPzynHyrQlem1bz3R9xmmeR&#10;zTBQpTjaad/LYi8beDbHx5ocmk6iZVtXdXJhba2VORzis7/hWOi/8JVP4g8uT+0JrT7Gzb/l27Qu&#10;4DH3sDGaofHLXvEPhH4Z674h8N3dnb32k2kt8Y762M0c6ohOzh1K5x97n6V5f8O/GPxf+Ivwb0jx&#10;1beJPCenvqVj9sWzutJlCIeQFMnn+oHOO9fbPLaOI/fzS3Su+62/U+Q+u1KP7mLez27O1/yR7Z4V&#10;8E2Xg3wwuhadJOtqu/a8jhpBuzk5xVDw/wDCnw74d0GXS4rFbqGYuZJbpQ8rFuuWxmvNPjR8UPHv&#10;w7/ZxtvHsK6dp3iKysLefU9KvbNpI2mfYropEgKbWZvWvRPg3qniLxF8PtG1vxJf2V5fapaQ3gSw&#10;tGgjgDoG2cuxbGevH0qZZbRjSjNxVo3ivLyRUcdVlOUVJ3erNXwn4HsfB/hs6HZTXL2WX2+bLl0D&#10;dQrADHf865TQ/gD4f0XWLW+N1qN+lpJ5tta3dxvijfOcgY9a5L9sL4ueLvgX8PoPF3hqfTZI0u4b&#10;KWx1CzaTcZCcOHWRcYx0wfrU/ibUPjL4d0Oy1W11vwxrjSSwbtLTSZYZ50Zl3rExnILhCzAY/hNJ&#10;5Rh6lOnKUY2Wkb9LW/4A1mVanOpGMnd7+dz03x14BsvH1hb2t5c3lp9nl86KWzmMbK3r6GovAnw3&#10;0v4fxXZsWuLm6u2DT3l5J5kshHTJ9OTXiX7YHx88bfs9v4c1fQ103VdI1C4aK4sLizczRpGod2WR&#10;ZMcjPVePeve/D/jXSfEvgqx8VWl2n9jXVmt8twxACxFdxJPbAzn6VU8spxlDGuCcnon17Exx83GW&#10;FUnyrdFDTvhroun+IdV1mSFr+91JgZWvMSBcdAgI4HT8ql8MfD7S/CGsarqGm+bD/aTiSa33Dygw&#10;7quOK8C/Zp/aN8YftCfEjxjARp2j+FtFkR7WH7E7XVzDIW8os5kAXKqGyF5yOKl034rfFLWv2j/E&#10;vwutda8PQw6Tp8eox6lNpEjNIrbPkKCfAI39c9q2WTwpVLcsVKHvel9/zM3mU6kL8zalp9235Hsf&#10;jD4NaJ4u1f8AtYzXml6mV2PdafN5bSLjGG454rc8F+CbDwHoq6ZppmaEOXZ7iQuzMep9vwriPB95&#10;8TZPFXiLRNf1HRLq1jsY5NP1jTNPdUiuCzB4po2lOWC7GxkZDV5Z8Lv2stXg+O2u/C74k/2bb3cd&#10;4bPStZ06F4ba5lUAmJt7HDEMuOevHcVlSymkqs69GK5rXduz/rUupmVSVONGrJ8uyT/r7j6E8MfD&#10;/TfCemanY2TTtDqE0k8xlfLbnGDjjirfg/wjZeCNBh0jT2la2iZmUzNub5jk8496848V+K/G+n/H&#10;bwz4UsdY0uLQtatLq+bztMZ54RAYwYw3mgNu3/eIGPQ1yPxM+IHxk8KeG/iH4wt38Pab4f8AD88/&#10;9n2N9p0z3N3BHgeYXEoADEnBxyBmro5dTi4ciSdtPm9vvJq46clLnbeuvyX+R6Drn7PfhvWtWu7w&#10;XGoWMd4/mXNpa3GyGVs55GO5r0Cy0O003RY9KtIvs1lHD5CJGxBVcY4PXPvXg/w58afGPxFpfw88&#10;T3k3h3U/DniB4X1C1sdPmjubOGSNmDhjIykBgoJx3q7+1t+0Vc/s/wDhfRbnS7Zb/Vb6+QvblC+2&#10;zjIa4kIHQbSFDdiwqKOUUqNdwoQXNLe35F1cyq1qSlWm+WO1zrtD+APh/RdYtb9rrUb9bSQy21re&#10;XG+KJs5yBjqDXVeOPA+n/EDR003U2mS3WVZgYH2tuGcc4960tB1y08TaDp+r6fMs1lf28dzBKvIZ&#10;HUMp/I184zfFD4s337RutfC/TNZ8MxxWWlpqsWoXWlSksrEDy2VZuoJ656CsaGVUHCpRhBKO8kzS&#10;tmVbnhVlNuS2Z7R4J+E+leBdUlvrK71CeWSIxFbu5Mi4JByBjrxWp438C6d49sbW01JplitrhblP&#10;Jfad6ggZ4PHJryD9nz4/eIfiV4s8e+AvFNjYab4v8Ky+W97pgZ7SdSSocKx3AggEjPOe1YHhH44f&#10;EPSf2mv+FY/EC90OwtJrc3WlXlnp8iDVV7IrNKQjY3ZGG5UjuK6o5RCEJ4ZRXKldrut9O5hLMpzn&#10;Gu5PmbtfzPp8fKvWuf07wTYaZ4w1LxJC0x1DUIlhmDNlNq4xgY4PArzC+8bePvEXx8vfCfhTVNGP&#10;hjSrWK41i8udPeSSzlf7lsrCUK8jKN3IG0HnNe4VFbDRXI5pNrVeQ6VeXvKDsno/M5nx14BsvH2n&#10;wWt7c3lr5EvnRyWcxjZWA6+hqLwJ8N9K+H8d19ha4uLq7bfcXd3JvlkI6ZPpXlf7Wf7SE37P+l+H&#10;G0+3W9v76/SS5iKF/LsI2HnyHHTO5VB9Wr2+z1BPEGhQX2l3KGK9t1mtrnbvXa65RsZGRyDjNZyy&#10;6nGccbKC5ns/Q0jjajjLCqei3Ro1wXjP4OaL441xdVvp76C7WIQhrWfyxtGfb3rwyH9q3Xfhn+0Z&#10;c/Dn4ly6TJo0whSy8QafbPbpHJIu6NZgzsBkcHB4OD06epfFbxR410H4geBtM8P6vpVvpfiO8ksp&#10;VvNPaaS32QPKXVhKobcEIwQMccmunE5YqyVKvFOLV127mGHx0qTdSi2mtH3O58F/D3RPANnLBpFr&#10;5TTHdLNIxeSQ+7H/APVWP4y+DeieONeXVr24voLwRCEG1n8sbRn2968t+PHxU+Ivw9+KngDwxoGp&#10;aFJbeLrlrRJNQ02RmtGQLliVlG8HJOOMVV+KHxm+K37O62Wv+MdO0Hxf4HedYL290KCW1u7LccBz&#10;G7urLn0PtxxWf9jUa1GFDki4vVR9P1NP7Tq06sq3M+Zbs978H+ELTwTo/wDZ1lPczweY0m66k8x8&#10;n39KZ4P8E6f4JgvodPaYreXLXcnnPuO9sZxx04rT0PWrLxHo1jqunTrdWF7ClxBMh4dGAKkfga8Z&#10;/aA+NGreCvG3gTwNoF3pujar4qnkU61rCF4LWNAOFTIDyMSAoJx+dRRwMJThCEbON7eXcdTFSUZS&#10;nLSVr+fY9O8YeAdN8cSaadTaZ4bGYTpAj4R2HTeMcj/E1W174YaFrt/pd79nNhdadN50MtjtiJPH&#10;DYHI4rgfCuvfE7w/8aNO8JeK7/Sdc8OXml3V7batY2TW08ksbxDy5V3FVIDkjb1B9q5fXvih8TIf&#10;2mIvhdp2saBHZ3Wkvq8OoXOkyNJGobHlMomAP+9x9KqWVUa05c0Yttczfp/kSswq0oxs2rOyXr/m&#10;e4+LvAun+NW0w6g0ynT7gXMXkvt+YevHIqPS/h7puj+ML/xHZtPBd3ybbiFX/cv0+bbjrx1+tcr4&#10;NvfiRZ/Eh9I8S3+h614fbTXnF3pVm9vLb3AkQJHIGkfhkLkeuw+lcbJ8aPFnxa+LPiDwP8NH0/S9&#10;M8NMsWteKNRhNyBOSR5FvECAzDDAsxx8p46Uf2bTqVHU5U2rO/4L/If16pGHs7tLVW/F/wCZ7H4u&#10;8Eaf4zbTDftMP7Pulu4fKfbl16Z45Fbd5areWk9vITsmRkbb1wRg14o3iD4peCfix4K0DXb7SfEP&#10;hLWprmF9XtrE21zHKlvJIkcibmQAlOGXrjBqjrfxq8S/ED4yap8NfhsbCybQoll17xHqMJnS2Zsb&#10;YYYgQHk9SxwMHjito4Fc0pRt7yu35LTUxeLfLGMr6OyXrrod9/wpPw22j6JpjpcS2+kXDXNuWkyx&#10;LNuKsccqT29q3tE8D6foPiTWdbtmm+2aqytOHbKDaMDaMcV4v4g+MnjD4CeP/Dmk/EW70/xD4R8S&#10;XH2Oz8RWVobSazuSRtjnj3MpU5+8uO/pWd+098fPHH7OOv8AhzV9ul+IPB+pXbRXGnx2bpewRou5&#10;ysgcq2FyclR059ayo5PSjUh7KEbvZ97K34LTU1qZnUlCXtJO3Verv+L1PW/FnwV0Pxl4gk1m8ub+&#10;3vJI1iJtbjyxtXp2ro/CfhG08G6INLtJrieAOzbrqTe/zdea8/8AiH8VLu++BN38Q/h5q+n3EEFg&#10;+owm8tzPHcKq8xna6lGByD1wRjFYHxp+IXj/AOF37Pcnjq11bR73V7G3jurqCXTXEMyyFAETEuV2&#10;7jyc7vQVFHKqUa3tIRSnJted+tyquYVJUvZzk3GKv8vI9L0v4U6HpfhXUvDypNPp2oSPLMsz5bc2&#10;OQccYwMVc8BeAdO+Heky6dpbTNbySmYmd9zbiAPQccV4y3ib49w/DfTvGWmv4P8AExnsItRk0NbK&#10;4tpnjeMSFI5PNYFwDjkc16D+z/8AHLSvj98P4PEenQPYXCSG2vtPmOXtZ1+8hPccgg+ho/sqlQtW&#10;hBe57t108h/2hUrXpTk/e1s+vmdTfeCLC+8ZWPiWRpv7Qs4WgjCviPa2c5GOTzXRA188/tPftPf8&#10;KJ8SeCNOt4FuUvr1ZtYbYW+zWG4Rl8/wkuwwT/cNe++Z9usfNs50/fR7oZtu9eR8rYzyOh681p9U&#10;+rxVVRsptv1M/rHtpcjd+XT06j7y1hv7WW2uI1mglUpJGwyGUjBBryyT9m7w00rol5qkWms/mHTU&#10;uiICfpjP615b4T+K/wAYfG3xk+IHgLTNX8KwP4WCMl5d6TN/pW/7oKrN8vv1rrf2c/j1r3x18N+L&#10;9Nv7Sy8PeM/Dt42nXMsCNcWhk5CyKpYEjKsCu78aWMyenXXPXgpctvknt8h4bM6lF8tGTjf8bHuF&#10;no9rpukx6baQrb2ccXkpHGMBVxjArO8FeDLDwHov9l6cZWthK8uZm3NuY5POK8D+Cfx08eax8ePE&#10;nw3+I1xo+l6rpkXnWVvY2ToNTiP/AC1jkaQ4AG1tuCeT6Gur8L+N/Hvjj40eJtL0fVNGbwFoM6QX&#10;F82nOZ5LkjdJao3m7WKAgM+OCcYzWssvVOak0rxWj8n2M44xzi0m7Seq813PcaKBRWRoLRRRQAjd&#10;K/Of9uTwLqPw3+PWi+PNAf8As+fWglxbXajAj1K3AGD/ANdI8A+vNfoxXlX7THwbj+OHwn1Tw+hW&#10;PVowLzTLg9Y7qPlOfRuVPs1ell+IWGrqUvhej9GcWLo+2pNLdao8E8WfYv27/g/o+qeFr210j4j+&#10;G5C82lXjkbXZdssTd/LfAKvgjjB71886f+zvdfAnWIfH/wAYxY6Tp+mS/aNP8O292lxdatcqcxxq&#10;EJCx7gCzHsK8hF7qOk6s1/bXF74e8SWMjW9xJaStBPFKhwykjHcd65vxRrWqeJNSa/1nVb3Wb4jH&#10;2i/naVwPQFjwPpX21DB1Kd6dOdqb6W1V+ifY+arV4ytOUby/D7ifxn4u1n4xfEi71vWJfO1bW71Q&#10;yj7qbmCoi+iqMAfSv3D0PT10nRbCxVdq21vHCB6BVA/pX4qfAHQf+En+OngTTChkWbV7cso/uq4Y&#10;n8hX7cV4vEDUXSpRVkkzvye8lUqS3bHUhooNfIn0Z55+0N/yQnx//wBgO7/9FNXzv8HfgTq/xF/Z&#10;N8GCw8da9aPPYwTx6XJPGLA7JtxjYCPfsIU/xHtX1H8RPh7pvxM8PTaHrE19Hpk4Kzw2N08HnIQQ&#10;UcryVIPSvOrH9kXwRpeirpFne+J7TSkjMS2UPiC6SJUOcqFD4A5PFejRrxp0uS9ne+1zhq0pTqc1&#10;rq1tznP2xPFGmeMP2R/G+o6Rci9seIVnRSFdo7lUfaT1AZSMjg44r1j4Ozx2nwX8GzTOsUMeiWrv&#10;I5wFUQqSSewxWV4k/Z58IeKPh3pnga6ivoPC1hCsEenWd68KSIuCvmbT8+CM89+a5ub9j/wHPoq6&#10;NJdeJn0hY/KFi3iC68kJ02bd+NuO3Sj2lGVFUm2veb26bD5KqquoknpY8z/b68SWPjL9k6y1vS5H&#10;l0++1Wymt5WQoXQl8Ng84PUe1dzrXwdvNF1DwR41vviDrN7o/hmf+07+11y4jNskAtpFLqEjX513&#10;DGe27vXb/ET9nrwh8UvD+maDr0eoPoenRRxW+m219JDANgwjMqn5mUcAmsW8/ZP8Fapapaahe+Jd&#10;RsVZGNnea9cyQvtIKhkLYI4HBrSOIpxoxpptWb6X0djOVGbqObV7pdexjfHK003xz4++C9rPH9p0&#10;nV7jUEdJEK74ZLBuoPI4PfpXzx8NtU8SaTa65+y1Mbo3/wDbX2eLUVBxHobZlnfd2ynyj/rqfSvs&#10;Xxl8EdB8deJNJ1zULzWIb7SW32H2LUZII7Vtu0siKcAleD6itZfhloC+MLnxUloY/EVxpo0qTUUc&#10;iXyASRg9mz/F14FOni6dOkqbV9Pud20/x1CeHnOfPe36qyufP37MNjb6X+058erK0iWC1tprCGGJ&#10;BhURY2CgewAFc7a+GLjxV/wUB8e2tvruqeH3Xw9byG40l0SRxiIbSXRhjnPTtXvXgv8AZx8J+AfG&#10;N/4o0i41qPWtQbffTzapLILs/wDTVWOGxnj0rLuP2TfBN14qvPEr3fiMeILxfLn1KPXLhJpEGMKW&#10;DD5RgcdOK0+t0/aTnd6xS266f5EfV6nJGNtnff1/zLfwk8Mp8I9e1nw1qviS41/VvEOpT6vZS3rG&#10;S7kgWKJXMpChRtI2g8A/KBzXk958CdL+Plj8ZtHun+xava+LpLnSdUUHzLS4FrBtYEc7TgAj+oFe&#10;4eCfgP4Z8A65qOtac+q3Gr31qLOW+1HUZbqZYgSQqM5JXnnj0FT+APgzoXw31jVNS0i81eS41SRp&#10;71b7UZLhJ5TgGRlY434AGfTiuZYhQlKcJPm06dTZ0XNKEo6anzB8Afih4o8WftEeEPCHjuyltvG3&#10;g/StTsb+4f7t2h8nypge5IU5PQ8HvX0H+1lx+zX8RPX+yJf6V2F58MtAvPiJp3jd7PZ4ksbSSxS7&#10;jO3fC5BKOP4sEcemTUfxJ+GOkfFfw/JoevS339lzZE9vZ3bwLOvHyvt+8OBxRPEU516dRKyVrr53&#10;dgjRnClKDd27/lYwf2af+Tffh9/2Brb/ANAFeI6lp/ij44eOPiDr+l+EdO8TeFLmzm8IadNfav8A&#10;ZNkaMftM0a+U+d03RuP9UK9+8N/BvRfCfgGbwdpl7rFvorx+TGv9oyGW3j/uRSZ3IPp6mrXwy+Fe&#10;i/CXw9/Yfh975NLVy8dveXbziHOSQm4/KCSSR6mkq8ITnUjq29PS9++43SlOMIS2W54b+wb4w1G3&#10;8G678MPEgMPiXwPfNZPCzZJt2YlCD3UHcAfTb61xfjzw/wCKfEf7bfjS18G+I28NeIB4Nie1uhDH&#10;KruCMIwcHCk45HIr6B0P9mnwh4d+I1x46s5daTxNctuubx9Ulb7QOPkkXOGXAA2njgUtj+zX4T0/&#10;4hv44hutc/4SiQbJL9tVlZpI+P3bDOCnAG3pxXT9aoxrTrR+0trdXa/yMPq9R04U30ffoeUfsFze&#10;HF0HxRay2VxY/FGC+aPxX/aUxlup5Qx2yZP/ACzJLcDoSevBrW/b48F2WofBWfxlE72XiTwjPFqG&#10;mahAcSRt5iqVz/dOQfqor0vXf2efB+vfEYeOxFfaX4p8tYpL/Sr6S1aZV6CQIcNxgHI5AFbHxQ+E&#10;uh/F/Qf7E8RvfvpLHMtpaXjwJPyCBJtPzAEAjNZPEw+tRxCb8/1Xoaewl7B0WvT/ADMH9mrw5b6H&#10;8H/D96JHutT1y3TWdTvp+Zbq6nUPJI5/HAHYKBXqTcd+K5zwF4F0/wCHPh220PSpr2XTrZQkCX1y&#10;1w0SAAKis3IUAcCr3ijw/B4r0G80m6nura2u4/LkksZ2glCnqFdeVz047E1w1JKpUcr6NnXTi4QU&#10;bbHyjfaT4r+PHiD4keItO8Iab4k8L6xayeFtKuL/AFf7KYreFiJZY08p875xuDZGfLX0zXUfsI+O&#10;NQvPh1qfw/8AEJ8vxN4HvX0u4hZsnycnyyPUAhlz6AV7d8Nvhno/wp8NR6BoL3o0qI5hgvLp5/JH&#10;91C33Vzzj1Ncr4Y/Zp8H+EfH134z02XWo/EV65e8un1SVvtWf4ZVJwy8Dg9MCvQniaVSnOk1ppy/&#10;LTXXsccaFSE41Fvrf59jz3xD8I9D+NvxQ+NvhfX4d1vPa6M8Fwo/eW0wgl2yofUH8xkV5V8LfG3j&#10;DRfjR8OPhB8QIZLjxB4W1S4nstX6pfWBs5kjbJ6kZAz6cHkV9XeF/grofhHxnf8Aimyvtak1bUAo&#10;vHutTlljuAoIQOhODtBO30rY1/4c6D4l8WeHvE17Z51vQXkexu0O11WRCjo395SDnB7gGhYuKTpt&#10;XjbTydrX/wAxPDSbU1o7/er3PAP2pB/xkj+zt3/4m9x/JK6L9u7xRpmg/s3+JtPvJl+26wI7Gxte&#10;sk8pkU4VepwATXY/EH9m7wl8T/E1pr+vS6zNqNi26yaDVJoVtDxkxBSNhOB0p2i/s0+BNJ8TW3iK&#10;40+717XLU5tr7Xr+a+eD/cEjFVPuBmlCvRiqMm3eHTvrccqNR+0S+1/lYufs6eGdQ8HfAvwRo2rI&#10;0eo2mlxJPG3VGIztPuM4/CuX/aC+HvgP44anpHw88UpPBrV1a3GpaTqVuQskBiZFfYx6n5wSpGCB&#10;7V7dXnfxJ+BPhf4qa1pWr62L9NT0mKSOwurC9ktpLYuVJkVkI+b5QOcjBPFclOt++dWTs9Xp3Oid&#10;P917NK/qfPfwh1X4lfs9/Hrw58J/F+tr428L65bTvo2pygm5thGpO0kksBhcFSSOQQeMVa+IHh6b&#10;xN+39o9lBrOoaE58ISP9s0x0WbAkPy5dWGD347V7t4J+AvhzwT4rl8UG41bxD4leH7Mmra/fNeTw&#10;w944ycBAe+Bk+tY+vfsseDPEvjJ/Fl/deIG8QshiW/i1meOSOMk/u0KkbU5Pyjiu/wCtUvaOezcW&#10;m0t2+tjk+rz5FHonffp2uR/Drwevwd8f67HrPiu81+fxhdQf2W2pv5t4xggbzEbaoARQMg4AGcHk&#10;jPjf7BJ/4RHxp8YvBmsyeV4ot9cN3JHLxJNESwEgz1XJBz/tj1r37wb+z/4V8E+Lk8TWr6rqGtR2&#10;z2kV1q2pTXhijYgsE8xjtJwORUfxI/Z28G/E7xBaeINQgvNM8SWqhIta0W7e0uwo/hLr94fUGsVi&#10;KbU4SbtJLW3VbadjV0ZpxlFfC3pfv5nb614k0nRdS0eyv7iOO91KcwWMJXc8sgRmbAA4AUElug9e&#10;a+Uv2SLeTwX+018dfC+sN5Ws3l5HqVt5nDXFuXkYOvqMSofxPpX0T4F+Deg+A9Sl1SGbUtY1qWPy&#10;G1bW717u5Eec7FZuEXPUKBnAzmmfEP4I+F/iRqmn6vqEN1YeINO4tNb0m5a1vIQeqiReq+zAjrWV&#10;OrTpqdLW0lv877Fzpzm4z6p7Hgn/AAUQjPiTwv8AD3wjpw8/xHq3iSE2dtHzJtVHVnHoAXXn/CvR&#10;PjNpUVx8S/gjpt8iXsD319bzpIu5ZVNi6sCD1B5/Ouu8G/AXwx4O8TyeJS2o+IPEzR+Susa9eNd3&#10;EUf9yMtwg/3QM1P4y+Ceh+OvFWmeIdSvdZTUdMfzLE2epSQx2zFdrMiKcAsOD61qsRCKhTT0jfXz&#10;ZDozk5Te7t9yPjL4uaPrf7HMPjDwxbR3Op/CLxtazxafyXbSb114TP8AdP6jB6qc/QX7XnH7GHiP&#10;PX+yrT/0OKvZ/Hfw/wBE+JHhG+8NeILQX+lXkYjkRjhgR0dW6hgQCD61jfET4L+Hvil4Xt/DmvSa&#10;jJosUaxNZ2168KTqu3b5gXG7BUEZrT65CpKnOovei7t99vxI+qyjGcYvRqy8hPh9rVj4b+BnhbVd&#10;UuY7LT7Pw/aTTzzNtVEW3Qkk18/f8E79NuYfCPxC8VzQtZ6HruuyXVg0o2hoU3bn+nzYz/smvWD+&#10;yP8AD66sbPT9Rj1rWtJtAoh0vUtauZrVQuNo8ovtIGBwciu/8RfDnR/EfguTwo0c2maG0Qt/s+lT&#10;Na4iHHlgpjCkcEDqKy9tTjTnTi2+dq/kl+pp7KblGb+yj5QvvCHjT9oHQviVr1r4O03V9I8bL9i0&#10;i/vtX+zS21nbsVgZIvKbrIDJ94ZyOlep/sRfEq68bfBuHRdYLL4j8KTtouoRSffHl8Rk/wDAePqp&#10;r13wP8P9N+HnhODw7pE17/ZlshjgW6ummeFMYCozcgDsO1cf4J/Zp8I/D3xTqXiHRJ9attW1Pe19&#10;M2qSuLpmzlpAThmBJIPY1dTFU6tKVKStZrl+WmuvYmFCdOcai+f9ep8rzeG/HXiL9oj9okfD3xFN&#10;oPiKC3gkijiijb7XwMx7mBKEjOGXHJFe3/sK3Pgu4+ELjw1YzabrqXJXxHbXshkuhfDhmkZuSDjK&#10;+2R1BrvfB/7OHhPwN44vPF2lT60uvXzbr25n1SWQXftKpOGH8qmh/Z38H2PxIu/HOmxX+j+ILx1k&#10;u5NNvpIIrkjH+siU7WBxzkc81rXxdOtTdPbRW06pWs/Lt2M6WHnTmp+v49jxf/goD4VTSfB+g/E3&#10;RbuXRvGXh7UIYLXUrbAcxysVKN6gE5GfUjvX0P8ACfwTp3gD4f6Lo2mq3kxwLLJNIcyTyuN8krnu&#10;zMSSfesv4sfA7w18a7KCx8UnULnT4WDiyt72SGFnGcOyqeWGeCa6zwr4ag8I6Jb6XbXN7d29uNqS&#10;X1w08oXspduSAOBXHUrqWGhSvqm/u/q/3nTCk41pVLaM16KM0VwnWLRRRQAUm2looA/N7/goh8N9&#10;N8G/FHQvE2lwm2bxNDMuoRqAI3niC4kx2Yq3PrivjzUO9fon/wAFNtKMngTwRqirn7LrDQs2Ogki&#10;OB+a1+depNjca/SsoqOphIN7rT7mfGZhFQrSSOq+AWv/APCL/HTwJqZfYkOsW4c5/hZgp/Rq/bn1&#10;r8DLG/fTtQtL2LiW3mSZfZlYMP5V+8fh3Ul1jQdN1BG3pdW0c4Ydwyg/1rxeIoWnTn6o78ll7s4m&#10;lSUUV8efSHDfF218f3fhuJPhze6PYa556mSTWo2eEw4OQAvO7OP1r4S+L37Yf7QnwQ8ZzeGfEv8A&#10;wjiX6RJOkltZb4pY2ztdTuHHBHPcGv0mr8uf+Cm4/wCL/wClf9gCD/0dPX0OTKnWrqhVgmmnutTx&#10;sy56dL2sJNM9A8EfHz9rT4j+GrTX/DnhjSdT0i63eTcpbQqG2kqeGmB6g9RW5J8Rv2z40LHwRphA&#10;GflggJ/Lzq9l/YI/5Nd8J/71x/6OevoKeRIYnkkYIiAszN0AA5NRiMXClWnTjRjZO23/AAS6OHlU&#10;pxm6stV3Phn9mv8Aay+Kvjf9oS38AePrKy079zcfaLQWBt545ETcucsePw5Br7nbleOtfO7fCmx+&#10;Jn7Rng340+D9c0i/0SztJrHUGt3LtcOFkRSjKMEruAOT0FfRWK4sbOlUnGVKPLpquzOjCxqRjKNR&#10;310fkfE/x6+J37TPwL8O3Pia9uvCOo+H47gRtJZWjNJAruRHvViM9VGRnk1434J/bk/aE+JGtjSP&#10;DGl6ZrWpbDL9ntdL3MEGAWPz8Dkcn1r68/bvA/4Zd8ZZH8MH/o5K+Mf+CaA/4yGu/wDsC3H/AKHH&#10;Xv4T2M8BUxE6UXKPkeTiPaxxUKMajSl5nrl58X/2x9Ft/tlz8P7K5hAyY4rBZW/75jm3ZrC8M/8A&#10;BTjxN4f1ZtP8eeBIQ0LbJxYs9tcRnPOY5cj8Miv0Prwr9qP9l3Qf2gPCNywtobLxdaRs+n6pGgDs&#10;wGRFIf4kbpz06ivNo4vCVZKGIopJ9VdWO2rh8RTjzUarbXRnbfB/45eEfjn4d/tfwpqS3Sx4FzaS&#10;DZcWzH+GRO3seQexrV+JUHi268H3sfge602z8Skp9mm1VGe3Ubhu3Befu5x71+OHwe+KXiD9nf4q&#10;W+s2wlguLG4NrqensSBPGG2yROPUYOPQgGv2n8Oa9ZeKvD+naxp0onsL+3juYJB/EjqGB/I1GZYD&#10;6hUjKGsXt/ky8FivrcHGWklufn78cv2pv2i/2f8AxJa6R4mbwy7XcPn211Z2ReKVQcHBLAgg9iO4&#10;re+Avx0/aX/aHs9RvvD03hOx02ykEEl5qNmyqZCudqhSScDGeO4rJ/4Kqxr/AGp8PHAG7ybwZ9t0&#10;dep/8Ey4wPgDqDBQGbW58n1+SOvVn7GOWxxSpR5npt5nnw9o8a6DqPlXmfVPh+PUU0LTl1iSGbVl&#10;t4xdvbAiJpto3lAf4d2ce1eOfG2H49Q61cXnw1vPDD6LHbKVsdShc3Ukozuw33cHjHNe5Uba+Up1&#10;PZz5rJ+q0PfnDnjy3a9D85PhH+1l+0Z8avG8nhbw9F4eGoQK73Ul1YlIrZVbaxc7j/FxgZJNfd3w&#10;vtvGVr4Qt08eXemXviQSP502kRsluU3fJgNznHWviT/gnNGv/C9vi22BuVCAe/N0+f5Cv0EmmS3h&#10;kllZY441LO7HAUDkk16+auEKvsqcElZbLXVHn4DmlT9pOTb1OR+K3xb8M/BnwnP4h8UagtlZx/LH&#10;GvzS3EmMiONerMf/ANeK+Ibv9tr4y/HzxVNofwf8LLp1uvPnNCtxOiZwHld/3UYPpg+xNfPf7T/x&#10;u1T9or4v3E1tLJLotvcfYNEslJ27C20Pj+/IeSfcDtX6i/s7/BPS/gX8MtL8P2MEYv2jWbUrsKN9&#10;xcEAuSfQHgDsAK65YejllCNStHmqS2T2RzxrVMdVcKb5YLqt2fNFv8Mv2ybeMagPHemtddfsMk8T&#10;D6YMW2sLWP25/i18GbfUvDfxP8Cxx+IZLZxp2pQfuEZ8YEhA3JIoPPyEemK/QPbXmP7RXwT0z47f&#10;DHVPD15DH/aAjabTbtlG62uAMowPYE/KR3BNcdLHUqk1HE0o8vkrNHRUwtSEW6M3fzd7nKfsR/ED&#10;WviV8ANJ1jxDqU2rav8AarmGe7nILttkO3OPQECvesV8o/8ABNvzrX4Eanpl0pju9P1+7glibqjA&#10;R5BH1zX1fXFjoqGKqKK0uzrwsnKhBy3sNxXwX8Rf21tQ8O/tkWOj22qMvgDTZ00jULdSDHLI3Ekx&#10;PqjMB1/hNfV/7QnxSg+Dfwh8R+KZGH2i2tzHaIx+/cP8saj/AIEc/QGvxi8ReGtdsNN0rxDq1vKt&#10;v4hE11a3chybgrIVkb67s17OTYGGI551VpsvX/gHmZlipUeWEN936H7wqwdVZSCpGQR0NO214T+x&#10;f8XP+Fu/AnRLq4l8zV9KA0y+ycsXjACuf95Np+ua93r56tSlQqSpy3Wh7FOoqsFNdT47/bg/ai8b&#10;/AXxd4X0vwibArqNpJNMt3a+cxYSBVC8j3rz7T/jp+2DqdnFdW/gJDDKu5DJo+wkHocNIDX0D8Rv&#10;gJqnj79qnwL42vLS0ufCeg2Em/zJB5n2rLGP5COQCQc+or6C21631rD0KNOMaUZStq3+R5/1etVq&#10;Tk6jir6WPyy1n/goP8cPDusXmk6lHotnqVnM1vcW8mnfNHIpwVPz9Qa9OX43fthtbC4TwHFJEU3g&#10;ppIOQRkYAkya+R/2hv8Ak4Lx9/2H7r/0aa/afw//AMgHTf8Ar2i/9AFexmLoYOnSnCjF83l6HnYN&#10;VsTOcZVWuU+E/wBnP9sj4qeO/wBoDRfA3jOGwsILh5orq1/s5oLhHWJmCnLZU5HpX2B8X7X4h3Xh&#10;23X4b3ujWOtLcAzPrcbPE0O1shQo+9u2/hmvOfiR8AdS1r9qT4c/ErRLa1jtdNjmh1qQyBJHXYyx&#10;ED+MjeR9AK+gscV8/i61GU4VaEEtNV0uevh6dSMZwqyb10fkfml8Uv20P2gvg740vPC/iVPD1vqd&#10;sqvmGy3xyIwyrq2/kH+leu/Af4jftM/G7w9YeKLe68I6d4cnn2q15auss8aPtkKBScdGAJ7ivnn/&#10;AIKTAD9o7I/6A9r/ADevt39hn/k1vwP/ANcZ/wD0okr28WqVPAU8RClHmlvoeXh3UqYudKU3aPme&#10;8r0rJ8VeLNI8E+H73W9d1CDS9Ks0Mk91cNtRB/UnoAOSa1q/Lb/goV8f7rx98Sp/A2nXTL4b8Oyb&#10;J40OBcXn8bN6hM7R77q8HAYOWOrKmtF1Z62LxKwtPner6HpnjD9vrxx8UvGQ8K/BLws1xJIWWK9v&#10;IPOuJAOsgjzsjUerk++OlaT/AA1/bLvLcai3jewhuuv2FbmFevbAi2frXqH7BPwRs/hp8GLDXprd&#10;f+Eh8Sxre3E7KN6QnJhiB7DbhiPVvavpsCu7EYyjhqjpYanGy0u1ds5KOHqVoKpXm7votLH55aP+&#10;3B8WfgT4wi8O/Gfwz9uh6tPFCsFzszjzIyv7uVfpjpjOa+5/h38RtA+KnhOz8ReGtQj1HS7ofK68&#10;Mjd0deqsO4Nea/tgfBOy+MvwZ1iE2yNrulwvf6ZcYG9JEUsUB/uuoII+h7V+fH7Enx+u/g38WLHT&#10;ru5ZfC2vTJaX1uzfJFIxxHMB0BBIBPcE+gro+rUsyw0q9CPLOO6Wz9DL29TBVlSqyvCWze6P0w+N&#10;Vv8AE6fRbE/DC70S11JJWN0utxsySR7eAmOhz618OfFH9sf9oz4NeJG0PxZYaLpt7t8yJv7P3xTJ&#10;nG6Nw+GH8u9fpUMGviD/AIKnRJ/wr7wRLsXzBqsqh8cgeSeM+nArkyupTnWjQq01JPr1OjHxnGlK&#10;rCbTX3HsP7I/7UFl+0N4PZL0w2fjDTVC6jZx/Ksg7TRjOdh7jsePSvfsV+HnhTxL4v8A2d/iZZap&#10;bJNpGvacUka3myFnhdQ21v70bqR+YI6V+wXwM+NGh/Hb4f2XiXRZNm8eXd2bMDJazgfNG39D3GDW&#10;ma5d9Vn7Wl8EvwIy/Ge3j7Op8S/E4b44/wDC/dP1e/1H4c3fheXQIbZXSw1CFzds6qTJhuFOccDN&#10;fM/wR/ak/aM+Pnim80Pw2fDMU1jF513cX1kY44F3bRnDEkk9gOxr9EJVDRuCOCDn8q+B/wDgmvGn&#10;/Cxvi0VVRiVFHHQedLxSwlSDwtWUqcW4JWdu+g8RCSxFOKm0pXvqfavw5h8UW/g7TY/GlxYXfidV&#10;f7bNpastux3tt2BuR8m3PvmiumFFeC3zNs9ZLlSQtFFFIYUUUUAfMX/BRTSf7Q/ZvvLoddP1K0uv&#10;w3lD/wCh1+WurN+7c+1fsJ+2Bov9vfs1+P7fZ5jx6a1wi/7UbBx/6DX49XP7+OED/loVH5kV97kE&#10;74eS7P8AQ+TzaNqqfdEXibw9d+F9WutKvgFurfaHA6fMgYfowr9nf2Y9e/4Sb9n3wDqGcl9IgjP1&#10;Rdh/9Br83/28PAZ8F/GOwuUjKW+q6LZzhscF44xE+P8AvgfnX21/wTz1z+2P2ZNGhZ90mn3d1aH2&#10;AkLAfk4rHOJrE4KnXXcvLYujip0mfS1FJS18QfUhX5cf8FOP+S/aT/2AIP8A0dPX6j1+XH/BTj/k&#10;v2k/9gCD/wBHT19BkX++x9GePmv+7P1R1X7Nf7dPhr4NfB3RPCeoeGda1G7sTLvuLRUMbbpGYYyf&#10;Q10HxR/4KaaZqng/VNL8M+EtSttVvbd7eO61GVESDeCpfauSxAOQOOcV7b+wfpNldfsw+FJJrO3l&#10;kJuMvJErE/vn7kV6l8Uvg/4a+I3gfW9GvdC0+d7u1kSKQ26B45dp2OrAAghsHOa1rV8HHFy9pSb9&#10;7e/n2Ip0sTLDx5KnTseS/wDBO7/k2LRu/wDpt3/6NNfTFeD/ALFfw/1/4Y/AXTNB8Tae+l6tDd3L&#10;vbyMrEK0hKnKkjkV7vuFeNjZKWJqSjqm2ejhU40IJ72PAP28P+TXPGX+5B/6OSvjH/gmh/ycNd/9&#10;gW4/9Djr7O/bw/5Nc8Zf7kH/AKOSvjD/AIJn/wDJwt3/ANgW4/8AQ46+hwX/ACKa39djyMV/v9I/&#10;U+kNLTTXyR9Cfjf+2t4fh8N/tNeN4LcKsVxPHebVGADJGrN+pP51+iP7COuTa5+zD4RaclmtRPaK&#10;SckqkrBf0x+VfnD+2B4th8ZftHeONQtpFltorz7JHIvQiJFjJ/NTX6X/ALF/hGbwb+zX4LtLmMxX&#10;NxbtfSI3Uea5cf8AjpWvtM10y6ip76fkfMZfrjKjjtr+Z8yf8FVP+Qj8O/8Arlefzir1P/gmX/yb&#10;/ff9hu4/9Ajry3/gqop/tD4dnB2+VeDPbrFXpn/BMe5ST4D6pCpy8Wtzbh9Y4yKwqf8AIlh6/qzW&#10;n/yM5en6I+ve9FHrR9a+SPoj8+P+Cc//ACXT4uf7p/8ASqSvrT9qTX5/DP7PPj/ULZmS4TSpY0Ze&#10;qlxsz/49XyX/AME4wW+N/wAW5Bym3G4dP+PqSvrT9qPw9P4p/Z78fadaqz3D6VLIir1YoN+P/Ha+&#10;gx1v7Qjzbe7+SPHwl/qbt/e/U/KH9l3R4tb/AGhvh5ZTKJIW1iB2VhkEId+D/wB81+2Ar8Sf2afE&#10;MPhj4/fD/VLmQRW0WrwLJI3AVXOwk/8AfVftstdfEV/bw7WObJv4cvUdSNzS0jV8ofQlLTdFsNG8&#10;8WFlb2QnlM0ot4lTzJD1dsDkn1q9TQRmsfxh4osvBPhXVtf1KQRWOm2sl1MxP8KKTj6np+NNXk7b&#10;tk6RV+iPhf8Ab/8AF1/8Vvix4L+DHh5zLMZ45rxYzx58vEYb/cTcx/3q9K/bI/Z1sbz9l2xstAtA&#10;bnwPAk9oFX5ngVQs4/EfOfda+Rvg74u+KutfGDW/jD4X8AzeNb+4uZ18ySB5IbZ5AOAVI+ZUIUeg&#10;NfQ93+0l+05f2s1tcfA6Oa3mRo5I2spyGUjBB+fuDX2NShVw7owoySUNX7yV29z5uFWnWVSVRP3t&#10;tG9FseOf8E4/i4PBPxgm8K3k+zTPE0XlRhjhVukyYz/wIbl/EV+ptfhRrem+JfhT49je/wBKufDG&#10;vWNzHfw2c6FHgO7fHjPOOOPYV+0vwi+IVp8Vfhr4e8V2TKY9StEldVP3JMYkQ+4YEfhWGfYdKccT&#10;DaX5m2U1m4yoS3R2VJQKK+UPoD8R/wBof/k4Px9/2H7n/wBHGv2o8P8A/IB07/r2i/8AQBX4r/tD&#10;/wDJwfj7/sP3P/o41+1Hh/8A5AOnf9e0X/oAr67PP4OH9P0R89lX8Sr6/wCZo0hpaQ18ifQn5Uf8&#10;FJv+Tjf+4Pbfzevt79hj/k1vwP8A9cp//SiSviH/AIKTf8nG/wDcHtv5vX29+wx/ya34H/65T/8A&#10;pRJX12O/5FVD5fkz5zCf7/V/rse439z9jsrifG7yo2kx64BP9K/B3xDfS+IvFmp3lw5ee+v5ZZHb&#10;qS8hJP61+8t1brdW8sL8pIjIw9iMf1r8IvHWh3Pg/wAda/pFwhjutN1GeBl9CkjAfyq+HbXqrrZC&#10;zi9qfY/cvwfYppfhPRbOMAR29jDEoA4wsYFbFc38Odch8SfD/wAN6rbyCWG8023nV16HdGpro6+Q&#10;lfmdz6KNuVWGXEazQyRsMq6lSD3BFfg34wtf7F8Za5bQtj7JqM6Iw4xtlbBH5V+8V1OltbSzSMFj&#10;jRnZj0AAya/CPxB5nizx5qf2NPMl1LU5RCi87jJKdoH5ivr+Hd6t9rL9T53OP+Xdtz9vvhzqz698&#10;P/DWpSHMt3ptvOxznJaNST+dfIn/AAVQ/wCSc+Cv+wtL/wCiTX2N4N0U+HPCei6UfvWNlDbHnPKI&#10;qn+VfHP/AAVQ/wCSceCf+wtL/wCiTXi5db6/C212eljb/VJX7HSftFfsrw/Hb4J+GNb0OBIvG+la&#10;NbG3YYH22IRKTAx9f7p7Hjoa+Gv2cvj3rn7NPxKN6YZ30uWT7LrOkPlS6qSCdp6SIc4/EdDX6+fD&#10;r/knnhf/ALBdr/6KWvjL9vz9kz+1oLv4neELL/ToV363YQLzMg/5eFA/iA+8O457GvUy7HRk5YLE&#10;6wlt5eX+RwYzCySjiaHxLc+1fCvi7S/HHhmx13RLyO/0u/hE0FxGchlI/QjoR2Ir4h/4Jr/8lG+L&#10;f/XZP/R0teOfsR/tWSfBjxEvhbxFdE+CdWl/1khyNPnbgSj/AGG4DD8fWvYf+CacizfEL4svGyuj&#10;SxsrKcggzS4INFTAzwNHEwezSs/mOGKjiqlGS31v9x99/wAVFH8VFfKH0AtFFFABRRRQBznxG0f/&#10;AISL4f8AiXSyM/bNNuYBn1aJgP51+I/hqxN9r2gWLAs0l/b2xHrmVVr92JYxKjIwyrAqfxr8ZfDn&#10;hV7X9pzTfDrJ5bW/jEW+zHQLdZH6CvrciqcsK0fK/wCZ89msLypv5fkfWn/BULwOJvBHg3xPDFlt&#10;NuX0+ZwP4JFBXJ9NyH/vqr//AAS1103Xwy8X6ST/AMeeqrMB7SRD/wCIr3P9sDwKfiB+zv4y06OP&#10;zLqC1+32/GT5kJEnHvhSPxr5J/4JYa55Pi7x1pLPj7RY290qe6Oyk/8Aj4rKnP2+UTh1g/1KnH2W&#10;Yxl0kj9HKKB0oNfLnvgWxX5b/wDBTaRW/aA0sAgldAtwfb99Ma/Q74weD/FfjXw1DY+EPFz+DNSW&#10;4WR9QS2E5aMAgptJ7kg59q+RvFn/AATZ8T+OtcuNZ8Q/Fd9Y1W4x5l1dWDO7YGAP9ZwAOgHFe9lN&#10;Shhq3t6s7b6WZ5GYQq1qfsqcb+Z7Z+wPIrfsu+FMMGw9wDtOcHzn4NfQrMAvPSvg/Sf+CbvizQbX&#10;7NpnxgvNOttxfybS3liTcep2rKBmrUv/AATy8dTRtHJ8bNUdGGCrLOQR7/vqVelhK1WVRV1q77Md&#10;GpiKdOMPZbLujf8A22P2kHhSx+FPw/1My+MNcuYrW7ubCX5rKNmAEYZeRI5I6chQfUV9X+DtB/4R&#10;XwrpGjmeW6axtI7dridy7yMqgF2Y8kk5P418mfA//gnivwr+KejeMNU8Wrr66ZI06Wn2Ixl5tpCM&#10;WLn7pO76gV9lsp2nHBxXNjJYeMYUcO7pat92zfDKq5SqVlZvZeR8/wD7eU0cP7Lni/e4Xf8AZ0XJ&#10;6sZ0wK+Mv+CaLhf2hbrJAzotwOT/ALcdfRnxM/Yw+Jnxat3sfEnxpuNQ0jzzNHYPp22JeSVyFcbi&#10;AcAmvP7H/glzq2mXKXFn8Tfslwv3ZoLB0cfiJM17GFrYSngp4adXWXk9PwPNr08RUxMa0aekfNH6&#10;AySrGpZyEQDJZjgV8nftbftraB8MvD1/4d8H6lBrHjO6jaDzLVxJFp4IwXdgcbx2Ud+TiuMu/wDg&#10;nl441S3+y3/xt1a6s24aGRJnUj0wZsV1Hw//AOCaPw78M3Ud14h1DUvFcqkN5EzCCAn3VPmI/wCB&#10;VwUaeAoy9pVqc9uiT/U66s8XVjyU4ct+rZ8dfsl/s06t+0F48gvL+CdPB9jOJtT1CQEC4YHPkox+&#10;8zHr6DPtX6+2tvHZ2sUEEaxQxIESNRgKoGAB9BVTQPD2m+FtIt9L0iwt9M062XZDa2sYjjQewFaO&#10;K5swx0sdUUmrRWyN8HhI4WFlq3uz48/4KW/DW98V/CbSfEthA1w3h27Z7pUGWW3kAVn+isFz7H2r&#10;yT/gmf8AGbSPCuq+IfA2s3sNg+rSx3unPOwRZJlXY8eT/EVCkDvg1+i97ZQahazWt1BHcW0yGOWG&#10;VQyOpGCpB6gjtXxD8Xv+CZem65rE+qfD/X18Pea5k/su+RngjYnP7t1+ZR7EHHrXfg8ZQqYV4LEu&#10;y6M5MTh6sK6xVBXfVH3Jurx/9pP9oXw98CfAmo3d7fQya9PA8em6Wsg86aUqQpK9QgPJY+nrXy3Y&#10;/sk/tOaXbDTLT4pLFp33RjV7jAX8VyK6T4a/8E20PiGPXPih4ql8VzqwdrG3Z9kxHaSVzvYewx9a&#10;wjhcJRlz1aykl0W7/wAjWWIxFRctOk031fQvf8EzfhzqGj+BfEvjXU4mjfxFdKtq0gwZIY8lpB7M&#10;7t/3znvX2fNCk0bJIiujgqyMMgg9Qah0vTbbR9PtrGxt47Szt41ihghUKkaKMBVA6ACrWK83FYh4&#10;qtKs1a524eiqFJU+x+OH7WX7Puo/s/8AxOuVt4ZF8M6jM11o96gO1RncYiezoePcYNffP7I/7W2h&#10;fGbwfp+jaxfwaf43soVhuLWdwn2zaMCWLJ+bPUqOQc9q9x+IHw68PfFDwzc6B4m0uHVdMuB80Uo5&#10;RuzI3VWHYjmviLx9/wAEu7mPUnu/AnjBbeHdujtdXRt8XsJY+vbnGa9/65hswoRo4t8s47M8j6tW&#10;wdV1MOuaL3R+gO72ryb9oD9pDwt8AfC899qt1Hda1IhFho0Lgz3Mnbjqq56sf1NfKmj/ALHP7SUE&#10;f2E/Fb7BYr8oK6tdP8vsNuf1r2P4K/sIeHPh/r8Xijxfqtz4+8UowkS41EEwROOjBGJLMOxYnHpX&#10;nPD4Sg+adXnXZLf59Ds9tiKq5YU+XzZ037I2g+PR4T1bxh8QtUvJda8U3X9oR6PMx8rT4cYRUQ/c&#10;JGOOwC9815J/wUo+Mg0fwXpnw50ubfquuyrPeRxn5ltlb5VP+++PqFNfWvxA0PWPEng3VdM0DWm8&#10;O6xdQ+XbaosQkNu2R8wU9eM18V+JP+CaniXxhrc2s658V5NV1aZg0l5dWLPIxHTkycY7Y6VpgqmH&#10;lifrGIko22VvuIxMKsaPsKMb36n1R+zf8K4fg58G/DfhtVAu47cT3rgYL3EnzSE/QnH0Ar0yvGvg&#10;L8H/AB78Lri8TxX8SrrxzpzW6Q2trdW+w27KfvbyxJ445r2Ug15eIfNVk+bmv1/4c9CjpTS5bW6H&#10;wX/wVA+Fcc2meHPiFaxhZoJP7KvWA+8jZaJj9DuH4iqv/BMn4zxrDrPw11G5CybjqWlK7feBGJo1&#10;/Rse7V6d8dP2O/Hfxx1rUP7S+LE8fhqS7NzZ6G9jmK2HO0cONxAJ5NeZaP8A8Ew9b8PapbalpfxP&#10;On6hauJIbq2sGSSNh3DCTIr6WniMLPAfVa1XXpo9O3Q8OdGvHF+3pQ09VqffytQzdK4f4P8Ag/xP&#10;4I8HppfizxZL4z1VZnf+05oBExjONqEAnOOefeuY+N3wt+IXxCvrNvB/xKn8DWUdu0VxbwWglaZi&#10;c7w2QVIHHFfMRpxdTkc0l31t/me65yUOZR17H5SftBzRzfH7x7Kjq8Z1+6IdTkEeca/ajw3Is3h7&#10;S3RgyNaxEMOQRsHNfBdx/wAEsdRuppJp/iPHNNKxeSSTTWZmYnJJPmckmvoH4I/AH4lfCvWdJTVf&#10;izc+JfC9hC0I0aay25XbtQCQsSApxj6Yr6TM6+GxVKnGlU1guz128jxcDSr0KknOGkvQ+hs0hbil&#10;rgfjF4M8XeNvDttZeDvGD+CtRjuRLJfJbCcyR7WBjwTxyQc+1fLwipSSbt5nuybirpXPzk/4KSTJ&#10;J+0g6KcsmkWoYen3zX2/+wwyn9lrwRg5/dTjg/8ATxJXgnij/gmr4l8ba5c6zr3xVbVtUuSDNd3W&#10;ns7vgYHPmcADsK7b4YfsbfE34SwwWPh/403Fnoy3CzSacun7om+YFwoZzt3YOcetfVYqtha2Cp4a&#10;NXWPk/8AI8ChTr08TOs6ekvNH1996vzj/wCCi37N95pniOT4oaBZtNpd6qprMcKkmCYDaJyB/CwA&#10;BPYgetfo4ue9Q31jb6jZzWt1BHc20yGOSGZAyOpGCCDwQR2rwcFi54Ksqsfn6HrYrDxxVJ05Hxp/&#10;wTt/aIsPEngaL4caveRwa7o+7+zxM4BurYksFXPVkJIx6Y9DX2ju4r4y+LH/AATd0HXNYbXPh7rk&#10;3gzUfM85bMgvbI/UGNlIePn0JA7VhJ+zf+1ZbxjTo/i9CbHbsExvpdwHpkx7v1r0cRSwmLqOtSqq&#10;N90+jOKjUxGHiqdSnzW6o9U/ba/aS0z4R/DXUtAsb2OTxhrVu1rbWsTBnt43BV5nH8IAJAz1JHoa&#10;+Wf+Cff7NN5428Z2vxC1u0aLw1o0m+wEykfbLodGXPVE659cD1r2f4a/8E3dOh14a98TfE1x4yv2&#10;fzZLSMssUrdf3kjEu49uK+y9L0uz0PTbaw0+0hsrK3QRw29ugSONR0CgcAVUsXRweHeGwr5nLeW3&#10;3Cjh6mJrKtXVktl/mWunOa+H/wDgqhMi/DvwQhb5zqkzBe5AhOT+or7I8ZaXqet+F9UsNG1M6Lqt&#10;xbtHbagIxIbeQjh9p649K+PPiJ+wL49+LN5bXXi74xza5LbKVhFxpx2RA9dqhwBnHJxXHlsqVKvG&#10;tVnZR8mdGOVSpSdOnG9z62+GcyXHw58KyIQyNpVqyn1HkrXRyRrMjI6hkYYKsMgj0NfN/wAFP2bv&#10;iX8J9U0OC5+LtxrXhTTSVOiSWICvHtICByxKgEg49q+kgDtrixEYRqP2cuZf13Oqi5SgueNmflr+&#10;3R+yg3wl16Txp4YtMeDtSm/f28Y40+4Y5x7RsenoePSu9/4JV/8AIa+IGP8An3tf/Qnr778SeG9O&#10;8XaDfaNq9nHf6ZfQtBcW0y5V0I5H+ehrwP8AZc/ZVuv2cfGXje5i1SHUNB1YxjT48N9oijVmO2TI&#10;wSA2Mg84r3v7U9tgJ4es/eVreev5nlfUfZYuNan8P5H0f3ooor5k9wWiiigAooooAbX5nax4PNh/&#10;wUqtrFVOybXo9UHHZofMJ/PNfpia+RvH3gdl/wCCh/w+1pYyYrvQ55nbbxuhWRPzw616+W1fZSqp&#10;9Ys83G0/aKHlJH1pd2kV9ZzW06CSGZGjdD0KkYI/I1+a37Fuky/Cv9tXxL4PnBRlgvrEZGMqjrIh&#10;/FVBr9Lv4a+KPih4Nl8A/wDBQb4ceKreIx2HilWt5HUceesLRsPqV8s/nVZfUXJWov7UX961DGQ9&#10;6nVX2WvxPtgdKWkXoKWvGPSCiiigAooooAKKKKACiiigAooooAKKKKACiiigAooooAKKKKACiiig&#10;AooooAKKKKACiiigAooooAKKKKACiiigAooooAKKKKACiiigAooooAKKKKACiiigAooooAKKKKAC&#10;iiigAooooAKKKKAE21E1rE86TNFG00YKpIVBZQeoB7ZwKmooATbVS60mzvri1nubSC4mtXMkEksS&#10;s0TEY3ISPlOCRketXKKNhWEpaKKBhRRRQAUUUUAFFFFABRRRQAUUUUAFFFFABRRRQAUUUUAFFFFA&#10;BRRRQAUUUUAFFFFABRRRQAUUUUAFFFFABRRRQAUUUUAFFFFABRRRQAUUUUAFFFFABRRRQAUUUUAF&#10;FFFABRRRQAUUUUAFFFFABRRRQAUUUUAFFFFABRRRQAUUUUAFFFFABRRRQAUUUUAFFFFABRRRQAUU&#10;UUAFFFFABRRRQAUUUUAFFFFABRRRQAUUUUAFFFFABRRRQAUUUUAFFFFABRRRQAUUUUAFFFFABRRR&#10;QAUUUUAFFFFABRRRQAUUUUAFFFFABRRRQAUUUUAFFFFABRRRQAUUUUAFFFFABRRRQAUUUUAFFFFA&#10;BRRRQAUUUUAFFFFABRRRQAUUUUAFFFFABRRRQAUUUUAFFFFABRRRQAUUUUAFFFFABRRRQAUUUUAF&#10;FFFABRRRQAUUUUAFFFFABRRRQB//2Q=="/>
  <p:tag name="ISPRING_COMPANY_LOGO" val="ISPRING_PRESENTER_PHOTO_0"/>
  <p:tag name="ISPRING_PLAYERS_CUSTOMIZATION" val="UEsDBBQAAgAIAJGiuk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KHUlTHpe5kD1BAAAkhMAAB0AAAB1bml2ZXJzYWwvY29tbW9uX21lc3NhZ2VzLmxuZ61Y227bOBB9L9B/IAQU2AW6brtAi2KROJAlJhEiS65Ex8leIDASYxOhRFcXp96n/Zr9sP2SHVKyYyctJMUB4sCiNWdmOGcu5NHJt1SgFcsLLrNj48PgvYFYFsuEZ/NjY0pOf/lsoKKkWUKFzNixkUkDnQxfvzoSNJtXdM7g++tXCB2lrCjgsRiqp4dnxJNjYzKKLH88Mb3ryPXP/GjknBlDS6ZLmq2RK+fyz/ynXz99/vbh46efj941kl2AwrHpuvtQSCN9fN8ByCOB70aAht3Iw1fEGKr//eT8KXEdDxvD5ks/6UmAL42h+t8qNw0C7JEodB0bR04YeT7Re+Figm1jeC0rtKArhkqJVpzdo3LBIJIlzxkqBE/0D7GEhaxibcpsf2w6XhTgkASORRzfM4ahzPP1Ww1Lq3Ihc1BXoIQX9EawROsEzujflzkrQDUtgVMI/soFhzdlSnk2aFc981zftCNzMonGOAzNM9hcsnUKkPbg73m5gN8SJt+CivtMSJqg25wBoB8iulwKHtdv8nCZKwsngq5brQjMmeOdRcT33TDCnr1ZMYY4S5CdU+VsT5TADHEAADktWP4M2UhzXYsjU4h+COfO2bkLH6JMOOfzhYBP2deOCQYmTFjWJgVMxQFwPAxnfmCrTQNViKIlLYp7mSd7LN2NZxuw41k+JIJFdsCJwtgAAz841K88Z3HZBuaaU886j0bEg68jDJvr0iqLFx3lIEO+S9JdSlYQq13itfK/QYtG/hWkOFQkv4+EfwGF6KKPxDUOoXjgsE3GMy+dM1OVAlV8NpVhU3liqhJdrBGNY5BTIV1xWRWworYE6oOuQUU/LSH+MgUmOab7nfpWA0KwNYfmfMXAhDxpZzRUWwvbitNfps7v0anpuNiOgORQeiKi24BSRqFwZrJEVAipHAC9NFnRLGbohsVUBXYNryU80a8pAmpLvlb8b0TLpui+aeq1Z+OrN4PDTHOICyyb0TzrUHseQe11i6fOplUBnpYlS5dlmxc7OzF4ESsO9UtVgh861SUuB3r0SP8z3Qkt7JmB4/+QkCld14TswsKCp5Wo+97BXNxa1pdErUY8b+P37OkW/Je2JKwb3MiBCj3isrsEhsFKNXGYhUR3Kcc7BUWTuk9CI3Wy2x46Pb8B8CR6LsYlbNWeCZeqv3WXn+FR6BCVF+ym4GXrBKqTqw7Q90Mbw8gvWMkecvuG3Uqo2YLRVT2IwiigIz14hrJeSbwzJ+/11gbFA4PmzQxaIMFT8D/pgDkd480O1i1xbydmshKJTn7B73RbhNhUKXs6gd/mMtWrghYb8tdd+eQQK2rnglrppMcMt83fzvHdSd/nRznEZgBTm2V6lhr1LJXroqMQpJDaCpeEm0kRcimlZbyAEeRWVlnSEag+9tn41ASwxueQ0Txe/PfPvx0xHllSr6Jm9bdeIGqGhSqKt2B/eLJkxV9tIMQc7cvphy5SzTF5I9fx1EwcYOGLHEdp3ZpSmcLSoF0vkLwJmkmIaZ2PIQ9CTXtZ5XH7RLuLMDaDC6iF+ihlDMc0v4NCSqQUvVD0VisClv20P9xUVKXgGesje1grUg4TZxKZtq2vbSD54FR+V/fcBI6FcXN/I+S8M5h1bnpQZx/hsYSXfQEDjLfXMurqQR/zXUnVHViHrNStcVPFoFDUzw9lYvW0U26fCn17dvRu5zLtf1BLAwQUAAIACAAodSVMhAnwizAEAABrEgAAJwAAAHVuaXZlcnNhbC9mbGFzaF9wdWJsaXNoaW5nX3NldHRpbmdzLnhtbNVY627aSBT+z1OMvOrP4iTNrcgQZYlRUAmw2Nk2Wq3QYB/wbMYzrmcMpb/2afbB9kn2DEMINCRx2qVqFUWJZ875zv1ie2efUk6mkCsmRd3Zr+45BEQkYyYmdec6bL0+dYjSVMSUSwF1R0iHnDUqXlaMOFNJAFojqSIII1Qt03Un0Tqrue5sNqsyleXmVvJCI76qRjJ1sxwUCA25m3E6xz96noFylgglAPA3lWLJ1qhUCPEs0pWMCw6Exai5YMYoylucqsRxLdmIRreTXBYibkouc5JPRnXnl6Nz83NHY6EuWArC+EQ18NAc6xqNY2a0oDxgn4EkwCYJqnty6JAZi3VSd97sHRgYJHcfwizAre3UwDQlOkHoJX4KmsZUU/toBWr4pNXdgT2K54KmLArxhhgH1J2LcBh02hf+sNsL/WB4GV51rA4vYAr9D+ELmMJ22PFfQl8Wvtm76p93b4bv/V+DdlhOxOVN3x902t13w7DX64Tt/j0XRmHDiZ676WUPoyGLPIKVkz2dFOlIUMYxsb9wvQKNpcFpPoFQthhGfky5Aof8lcHkt4JypudYQXtYQbcA2bnKINIDE+q6o/MCnHs4C4iKYfxXeXT0dpVHJ6cbprtW+r1ZW7X0sC4yKuYdOZHfWfX9o+OV7gfHx08rv01Nj2pNowSLBe1Z6Oa560d3ZGMpNsJinslI8nhlEaQjiLs0hbUeENwy0ULKfYeMMYE42trLQJCACuw7TKP90QpAFSOlmV70m9aS+jxnlBPEw8YI5Cp44I8oobnayJiV602xR40/ulKD+tN6wx49RvpeFjwmc1kQzm6BaEkwTYsU/0uArDcQMs5lujjFHqeJ4gyVmzKYQXxWRtANikgL5DQR4aCthI8F+0xGMJY54gKdYvvFc6YsfvVFwBlV6h6U3un4yraFdvfC//DKGEjjKRXRC8ExPyDN9C7wKdouJIrgXKI31yDQMxEtFCziE7N4QVbGzOrXR0SxtOA24v93XNagdxid3UihcxujMoF5VoPSYhM6XdSkqbMFNFYjw5BYTLyIsNEwUUBZwIgKIgWfExrhIFKmwqdMFgpPbC1baPVVClpWwsRC1Qn2QxSWx5CXQdvbP3hzeHR8cvq2VnX//fuf108yLYdzn1MjzU7n5qMbQzmuL/aGZ5ie2B6e4Xxih3jA25J5apI7fqDu9l1qOQIfTgjPNdNr+zBbDN0fdZYF/vmgeUkGfnDdCYNamVTqSqxXHSWYi2Ozfpfh6V2HGBK/FLzxfBnC/sD/vRQgBrFUwZUT2+2VMvhdGaqBXQb6a4tAKRVwYkxsB8SZwVnKMIV/ii7wWFl9ewP5LqX8zXup7QU7KmWgeZRgVHeWCT9Fu9yli38kr9mn1dvwxuuv5279OGFuUiZYir40y8Tqi0bj6HAPX6i3XlUqiLb5gahR+Q9QSwMEFAACAAgAKHUlTIYEMTXOAgAAegoAACEAAAB1bml2ZXJzYWwvZmxhc2hfc2tpbl9zZXR0aW5ncy54bWyVVlFP2zAQft+vqMI70RDbqJRWCgUkJDbQQLw7yTWx6tiRfSnrv58d243TNqRgIeG77zufz99dSNSG8uW32SzJWymB4xvUDSMIs6aVsGoVinoRoWwhii1MMCFfAZHyUhmLt81osYiyFlHwy1xw1LEuuZA1YdHy4qH7SeIOOcUSW5DnctYkh/CYm/RqdQ5lf0Z6NU7IRd0QvnsSpbjMSL4ppWh5MZlatWtAMso3Gpk+mDWGZFThI0J9kNP9XXp9HqWRoBSYlK7vzJpkMZIB8yd9idMf9fntD2hbqih2tNub+erm+xitISUMi/wjNWscz3X0L7yKJSD8Qw39dWXWKJSRHchh8Hk6n89HX6URTdt8KRspSlPQIefnvVmTHCZIodtvUit7grmQOWiyRVx5joTh/gz7PjHtKgV7MXU9GAjm0TMGSzM3ktjvrE9V4uO5Rd0fsFwTpjQgNPWgF530C2mVDzO09bi/8EF5EYCcoUe8C9bWsLL5BsChvcevVrfdqAjz29uCBCVsnTHIsDf2yD+6rEfIwNgjXxkt4Jmz3RH80GM5/olviXvMz6uvvcCJ3vp6+Z33mpOeTOOq4Ghn8JhaFLBUJp03WoN5tSTubDal+CinhJMtLQlSwX8bXLbrLqOS+MDhlHZaVwlSZHBKbl2OekiH79Xth2p03qEc7Uehv5zdz1DP8EVEEEle1fqjpKKZ4y2iLo79HB5TzJjUeJCPfC3OJdVEbkC+CcHOPocLhLPBwjbXGDyJgyok8ek6Jy7IqQfgbZ2BvNfvRkH5Og+NFljRsmL6F98pfEDhnVZqI07LxEqH44TuhRkYnAqAyLzysrUb66lbhpTBFnzzB4buxmNXS5SW6ZjiUnyCNYaac5YDUQZ91GvSjYpeKmGcoeME4V2ndZphPdNTGEmmuosNOt8P4T7lwVj208xILxxk3d4paRBY+48LqI3mf87/UEsDBBQAAgAIACh1JUyEJcraHAQAAPwRAAAmAAAAdW5pdmVyc2FsL2h0bWxfcHVibGlzaGluZ19zZXR0aW5ncy54bWzVWN1y4jYUvucpNO7s5eIku/lZxpChxEyYJUCx091Mp8MIW2A1suRaMix71afpg/VJeoQIgUCI2JZNO5lMYvmc7/x+5wi8yy8pQxOSSyp41TkuHzmI8EjElI+rzm3YfHvhIKkwjzETnFQdLhx0WSt5WTFkVCYBUQpEJQIYLiuZqjqJUlnFdafTaZnKLNdvBSsU4MtyJFI3y4kkXJHczRiewR81y4h0FggWAPCbCr5Qq5VKCHkG6UbEBSOIxuA5pzoozK5VyhzXSA1xdD/ORcHjhmAiR/l4WHV+OK3rnwcZg3RFU8J1SmQNDvWxquA4ptoJzAL6laCE0HEC3p6/d9CUxiqpOu+OTjQMiLubMHNwEzrWMA0BOeBqgZ8ShWOssHk0BhX5ouTDgTmKZxynNArhDdLxV52rcBC0W1f+oNMN/WBwHd60jQ97KIX+53APpbAVtv195G3hG92bXr1zN/jk/xi0QjsT13c9v99udT4Owm63HbZ6j1pQhbUkeu56lj2ohijyiCyT7KmkSIccUwZ9/ST1kihgBsP5mISiSaHyI8wkcdBvGRn/VGBG1QwIdAQEuickq8uMRKqvS111VF4Q5xHOAIJjUP9lH51+WPbR+cVa6K6x/hjWVi89oEWG+awtxuI7u358erb0/eTsbLfz29z0sFI4SoAsEM/cN89dPXoQGwm+Vhb9jIaCxcuISDokcQen0By9JnfQCDqGQXDdjHAUYA5zhioIOFpqyGIoFVXz+dJcSNdzihmCGQKDkKCbYCMBUYJzudYiy1xrdke1XzpCEfmrCd8cPSf6SRQsRjNRIEbvCVICQV8WKfyXELQ6MdAoF+n8lGGpkGQUnJtQMiXxpY2hOzCRFqCpS8CIMhZ+L+hXNCQjkQMuwRMYt3BOpcEv7wWcYSkfQfGDj2/MHGh1rvzPb3SAOJ5gHu0JDg1B0kwdAh9D7FyACcYEZHMFAjIT4UKSeX1iGs/FbMIsf3tFJE0LZir+b9dlBfqA1TmMFTwzNbIpzIseWJtN8GTOSc2zOTSwkUJJDCa8iGAGUV4QW8AIcyQ4myEcweaRmuETKgoJJ4bLBlp+k4NGFVE+d3UMdyAwlsckt0E7Oj559/707PziQ6Xs/vXHn293Ki22cY9hbc2s48azVwQ7rScXhReUdlwXXtDccWnY0G2KPNXNHW+4u/3ytNh5mxvCc/W62r695lv2yfIavt72Cvx6v3GN+n5w2w6Dik3zdAQwVEUJdN9I37BtdLq3IRTBt4LXubYR7PX9n60AoWxWFLMz2+laBfzRRqpv1n9vZfVbuQA7YmxmHmwJRlMKTfu/4P1zRPrnI+O7kHfr1ZPuZK/h+4HIS3AeJVDHg9X+9Ubi62X1v5Qo87T8VLv2MdZzt37JUILz9W9saqW/AVBLAwQUAAIACAAodSVMaWqT/IQBAAD+BQAAHwAAAHVuaXZlcnNhbC9odG1sX3NraW5fc2V0dGluZ3MuanONlMtuwjAQRfd8RZRuK6Qi2pLuUh5SJRaV2l3VhROGEOHYlu2kpIh/L0542M5ENLOJL4c7nnHG+0FwfMI0DF6CffPerN/ddaOB0bQs4d7VaY9eGD1UNF/BZ14AzRmEHlKd/3qRD1cCMw5ZY5rUH8ZWWX4hN7+sCVU2LhALiWgK0SpE+0G0HZb416nsVFVbkdXmpNSas2HKmQamh4zLgjRMeLdoHrtAD+YVyBvomqTgmU7i0bSPtB3jkculvBCE1Uue8WFC0m0meclWffk3tQB5PPBtC8QLEzZAc6XfNBTdxPNZPO4nhQSl4JR3PDOBwpQkQC3fm6hj3C3Io6tc5fpMv06i6eTBpgXJoNOlx9iEi7Gj1+1utpyGnW6J55EJh6CkBtmxiuIoipxuCi5K8Z+UkmemIx30aW4CRSknq5xlfQd54cxmjW3fJ3kt9HRqzghxb4Q2yEQWfReHP6XY2Gt0cpWXdonZ9V5YnsYRTWCGFboX7d8iZv0VfPs7Qd0asbUbHP4AUEsDBBQAAgAIACl1JUwalZ8+ljAAAMNhAAAXAAAAdW5pdmVyc2FsL3VuaXZlcnNhbC5wbmftfHlYU9e6N62n2nOK0NaBKJDU2tYRMQ6gEJK2VKhtlVpLURlSiAqKEAMCATLY2oIybbVFVIQcSi2tKKmABCEkWki2GiE4IIQAEbYhTCFsApl2hm8j2saenu95vnvvH9+9Vx993Hvt9b7rXe/4e9dOcuzTrYGz/7HwHw4ODrM3f/jBZw4OL3U6OMyQvDwTHflwqa8P+t8LiZ8Fvu9Q0eI2iN78Lfq9Le85OFwGXjFHvoTe//3ghzsTHRycGqf+vQBSf97t4BC5Y/MH731Oj1B3a7LPp+5SpdrekH11Zkn5w5Xadwu+9djxYMmyGXmffuy8knJLRzhYFb0zeV3gJvkWdlteofOBfPy8msF3Qv8267NdmfsS2+cvvLupPPD1BYO7EkbiW5fL9+GKJrOyqJO80boWZtEG1Qe7m5gNPWNvLl7cshEuXSPcxOyrmKOoKTR1htii9EYpSW7pVxETe2Gb8RWHqT+tPR3NFH/Agzl6pMSiF45p7vrOePwAN7/QNBAVYxuXs8/1vPp46IaohoWvFiKj5PPejwccHojE1jiYsUbm+sLU7eGky5fZ8u/ISP5E7uPn1+o6OoQe6dMcD2L8fR9fnLvW6vT4Ysnq6sePrv3dUT095cVnp7y7gmOdoI4IzDqcpidVtcJ3c1bVGy3fbHCtXAu9mpE8NbPToAzy62lAhQpviT05canvwNG1b/r6Ln/6tIqUnrrxl813A7Pth4//eGFk5GdM55TYMRSZK5V/ueBH9fcWd9ypPdGBounFXSWVd+KOVxdVCqHGSvvpgpItd3VrH8t+7bVTCzrPCxY8fvTwZYmj+jPF9GYOfrMnI/kX6vSCG35b419/33t6d27vnbxQWVUaFTMLvfnn7M0XbrXkZZW4TynQ661flv8bKf2fEz0hakjXjchGexsz670VjES92JUadrSAQ2KzUl+5Oe1Z5fe5IdwINZbE4tenaHpmQWnvBNCX2XG/X6rvSddEbWCPPXzP54JmTin/+yL3edPmiYuRNzCMCfqBO6XjQ5PMYkJqgvHDobDk5M+nDVtdol5fESFk21g+xeRNBHK9PalvAx3u6xuaPLCatClsHrfHzpvq5KK24SAOsaF2nOB6U7pInD656o8ttnaPGLWq+kxn3E+NhqsibX15iky2Df/YyVozRrdyIxrqDL0/tqdOmojwOc1QqJ08cnJOl3fS1ANrIHxOjTeAib+BBq664A/BBpLnz9BBIOBZXPO2q4Ccib8Aan/zVCTbrJZsPHGmgb6rENN7pcjOGt3FUdfyytsp1RFOMu9FPZrONi3+B8Cp4TdicX//9SOzXPS5oNc1RbMdSYO175cdWL+0iV0VEYB+gcaXmLGNf67bK0C7LexKcXf/pzCLchgo13GIzKF9MfGpdhuMCKJNpjne5g4PTWKutrOuDQpwtT7kE6xw0vfriTUYm5+zWb3MTlvN8xtpOTdk1xjdURgANh3v9RH8/bhfAGOktHahX31zEkwY43LtfKad7CjHh5Hb5z3Mx5RRTgs+gvHRwLwg4+shELe7/ydRexLB2RxMCnL/wk6vwysCFP7smIGrIoMbZMWIgH0KkEhS3h5OGypcD1+VSjdy70n+cKpDPX3LNbWVpqSwBiLr18GrxZ+9PXNyxNJUS+xMKWyPE4xHlNlbhCCadx+eeFs2kN4dZci7jvhkKDEXq/Qbi1V+PSqBnB9P2yRs2W4nzr3sFTeoaQfy9C6knEOOPe1tAlzXQk36RB2rNvbtYlOAyl5Bg92P7jU10QmkQFOSS8hQNC6Q0VJqCPBPLmz3sDrPKCqzU05Z0pzFiTmdMF/Tzpw0CXTMxYtYHcNLBU7w7MO1d/1mjsrHDq3RBut9Lj1DVOSPbGT/OrhMlFikQQwPslRUACAJNr/Ky1WdlGJVdV2P8m2hnnYy7VOn78+niDDujbok85f3KNnA28iORjwumtHct9+AeQgN6VHVFsnHtmRdsguqgYmtzLPf17LDYPcZE3Eexa5EpAMqfFG1PAOm8xP9LDktIc9qqaqqhPc6JYHQcDOuLo1Jpr2UptvYNM/QvpPgaaGbzmAQZ6bpjDHzytCEnfMWReRcl3UUHnthQ0UH6nYdE9/rwiOtPhVNqCcrfuzQb8kzvJPxzErauY3xXgYn2vrksHmsgmzqq7s5oXxr0hVNoRv+2jDDLvR9gmhJSV4G8byRFHho8iKTZFhfcYgdLrp3azduu1nbarRLTYcE8fe2l4eFIMWLLUmz5Uixzzsz6UX2vqyKVWwvJ6RNDIzPTxGWBXF+4lAI61uGYxTtYSoPO3Ub63KDLiWMoomuYSLRkQstS6hUiRV325Eae+Xyu2vKvriah+askcSc8m5q3chgWhSjPfUZx9ZZPr3vkSuUckhBJNBwnestE5QPQ4O7D/XYa5CHYevRie3w/eXtbXHoNHhGUBXQmxS2UzhpP09o6C2TOfDPr7jEIaSeZOV5G4+Q9RbFDFRrfHutsZGK6p67zoNd+o0ZhfsVHThbyFct9olveFkxl+D6FWRs5rUKVPucvZM2pRI0lnEmdbBwAe8X+/jfTggyJPzNyRlH5PNF3SuLo4lEHlN6Bxu/PwZN5dbAHv0p1sBInF3RaZ2ce2Qi4W/Y0T7nTbkqf4D6+m6O9O6W2WoZIripOqr53F6QWMVqd6kHyyXNOK4UOR8Mr09jDv5UXPc2sWbEosjnqsNX2DO+okm9DRnl1Fj4yAfQL5GVZXt+abqBnWHYUq3JvNxzv22i294hGrrzcVkLcdKSoNlVc2ekE/ZIthDf3hp2tZi5MgXelzr6vl0ereDRh/IPvCqYTZq7PmCwnLj+9krWWAwhBRlemmEZodydtDd9WihS8jO8zsM7nC/FgEDq/tOvhgyAbY+4yC0YYyzAhfK3ttsnoGFP12/9CS6mLfNQSTTLx/ybmNR797p3h/SC4M/D9tln0iXkuGdg78FuVIwKH6BcqvcLYrxdkQYAlqSwVOEXDIIMdOWUV5Q9m6IbkeJZFlG2SwHPJwjViy58E/kYsLaYZ1FKCgoAOpLF3am7rKjBra4/b1+pPkGKa5RhQSmvQ4mEB5dJHetYG4aHTdd/CvEoTliCuMVrvWeNptkpKf4nzFdVtA1uyP2V8P3VeB8ccn91m7NXOJGVY6CdZ4TBWC5AsyURLn3CuC2Rvj1gsrdGoiixOHoGHMx9C5CD8wZkFPc3Kxjk9Ftny4lWNIXRKH8DwB7vHk7pyD5aX2z5sL3hm69olgU5LTgGZRm2Fy/8CRURRhc0XQaE0iTHMdk8M5z7QjjZXtIKzNWCGfBxPyG9y/p9WcaxOwSxlgnp6GZmSCe5TOnAHtCWa5CFYuhZIatEtedmi/AEoBiFRXe3NzYxIfyFqId55V2UH/MQft515jJihmFHHyVLGrnxWnSQ6xwnIyOJYb9yDYZXVWL4nNaWHlbEyivbeww8CqwVjxrE7+bIVayPziT6TmTR3e3zYaGmo+zrnVmwb8YYRkT9gd55yrgczerSyavnPmq3D9tCz4ChAyuJn08e2UIOpKEhy5Qw5jF0l8mZxn0ph/zsMZOx75edFabPV9KUhk5nr4ZLuWUlx8quHANsPsUZ74iZ4dRnMERmRBtrAJ2W3RzknzjiTMm9Y/UKlwnb7DGKICqsRQzBR7bUO92A163LNK9+QC/CfZ221m7ZtIbcFXX+/AMbehSGyItHVsioFf+bgHh4kLTYT47iuBgUPDd0o90RrddqQQqo3aygYoLMjz72cDylbviZVI3/FfzZajZqu7NdPFc1jWGFmpMlzFD7KVRNg74HhcCeZAGfsaWnPIS7SjywiEVy4WZH/RMoQEFhGtwRyV/FKnLVH3uPLZB20YVQoYMWyQWzFSCI5f2dVhjDqPpyJx+gFV6t1XS2YnEhXSlGVoCEK11N7Bmy+th7Q0uoYwdtE7IL/7rQ2F+Iy2kCcCSBwULIAnfguDjesRWPIC+4A0qiFRqXGw3MHPlUaaCnm31I4Vty7kNxi+J92RdhZLVQQR8qrCUfBTkkMVyHZ0lzQUUII0yLHJPGYSWQGqLkykXIsQIQuTDK1Z6yr6y5cMolDA9KToSR1Im8yFRsHuVT4E46tg4iak838IO6vCJ4miFT7ft+PcRdTpptjp2Q9hhPGnIFnKfUHie56GXe1SBlpcaFQ85RbmM4wbRmzrBZUI4Mm59RLP7lEH8k4VVAXEs4S87rU0t60zbu9dTM8SAVY7jQ5aiLeduYgqCuZCOtWU926oLHMcKCS7PVEmDfOsEqOPcreiq2E2LmIp/r243PlP0ofkTEPMFK128gvXbAT+gmkhc0TibcjuhZcjZwEMUwWQDgWRHgrGX21UiA2I37uX75t7vGKYWhxP6lWCrfZsCA6r5bFphV6v9n3Yjm9UjK6DvnB9HWkHhp1Yyh75QxrIFWAUMIn8b/DEQyBC/6YRNZJHhHWyu2NOUoGIZk/IayzkZElNsi0B0nwdyDLuhg+BvYNHAc+RNwgNctidy4C4gaycNNbPRmjalisNdK6ReVB4tmq/GHAfH2X3PgjRHFHC4Ktc0s8a9+LtxCUgX9oiHg/WT51Sslfmh2NN1WzD0KpAss6ELM27jEQzcsSc/AHSHmMGVp3mvpXs4PYF1tJ0Hca0hK/VZHOByY6aSG6zAl0CT+qDTkVxA5rYjuSkb3YtofA4gt7QuBhnVYdth1HLCe2JO6AeCBamgSTs0pCGx7dolwMk2Z5ChprKz1YSjkecvEA0tnqui3lfkP7xhOV/LcO8eHkO0LOTbCSdB7Vl/hi9p715rklE/JrEuVz/pI51ZKjLAFDTN9YlFjclgRkXyMlFVi+Z766oDBbr24smG3TugCDFevU9WdZZJhxjBkcYTX4eFDvml+z/CTlAVvjIb2xfeXJV5t6S9r+3vFbnaD3YyTn+f/Ye4PPwv+I/0v2hxsF6ZvBf87ooFkXZ8ou7uQKriKIlh9Mgo+FWjq+XKq4Wc8HLxXVsBjCNE2n/nIK3EqX3WjOO4Iz28KF3tk6h/d/A4gxK+LIGW3N4vAdDSPAfwpGOGC48Xbd9bx0Xgi2IEVfWg1wFD2Hb+sbX7iIUPSxFhvYwOU2hWfo9NqIJrzsnjcYgtmqEAUI3B7oIr6hMziJ8JXc6XBvCq7LMrj0tajGScNoPmwcstF4HHByop3ALlUdBzNHfT0nN5E7XDUcWeYVVniN9OqnKdL1CK3sl7oCVbz6p9hU+vTsLBYtYgYMHKl7Otji3xnjtP/cRZGam21vzE2NqFBpZf0shStRDKTcyV5PbI0vsoNSUq3RwBIVvm99goHnFRGzCrwz1Hhd2SiYX4LIsK1ULJkm28ETrN29LsGv12undAkBEOuL0FW9GHuYfjyt8p5YzThlfK+yTTJMxwXpSm0ZeBhP3IuNhdmsMJz+ikXAZjR9U6xs99MGNOICjzqmzHO1KQrWgUHwhbhANLoWjb0ZY5RiwCLWOrCV9LsXaSOKVpd5DfvY6/KQHyeZ+BQLZtPzHotne+W2+sXoL+KUVAOKNpL/NPnAnN4ihQO3aZVbWBT3uVxn1GVct7DOxhZVdmhY9cJAeNXU2MAMqitAk4FkdYW73oHG7vxGlCxphpVGSV3G5tP4KEODnlXK+zDrFsQ9U0xOHrlhF9Wuyc4gqkAE4tBiQR3aqEQB5npnadpNnpngXI1Tu3aWRDSAVJA0DdLv7YnZK4mOlXJ6GJhe5Lqn1X+CT/x6DZHDf6gZ3PIj6D2AtAuYkLtsNsApQMFl+SCRhNjvbHWkvCuAk3xcRDN37FfQv1HE/iaZnEEKX4tydlcO8Rk8OuYz+rrmnujlvAF7rMuoniMGZIB8NTpyLJgwH2xiY4kXANWaApCuoaTnwmiU34a03zXkHpPMKW7wn7TLeJ5D0M9idLyiKvcQrs2fcf8oJ0n/Zx5P6p5Gg37j7i9fLt11WTz9AFb4I69MQWmvY9ZHV68cm31x8y/Pg8Vt5468a8nqDu96mafrNmuS2HsOPVvsgTc4ku+eu7uW4OlogUn/pjDMN0TXkb6vYWPD3V5WVWLWo7+wVh5k2u5NRpLtmRL9m05mewS/f652bIztJf/nw+e/3NT1OZ+FbEKGZezKxFbj/HWS8zaFAVTf4S7hVFkVVNtX5iS+Flkq4jTw7Sq2Af1ykBFfbqqTBitb+aYkfruIBbyU5NqvdkqZR7QPyLb6KYrX6Y/0cvrjZcrInI0HJu5aiJ217GvmNmNaW8TVS4kLXOw/Zu4J2ktwFHkIxBa5NQIs8JB1p7Mqa30dS3xNTZyLF9NxDYmP9EXFEtGhpS7L1KyL1vu2dq5ZWTF+dqTfq7FvlnUDbvJi2uu/36AAXepZe0p86U3e+DBqAf0Fp16zVOgFTI5dw18aJmso2un+Y2OkVhRd/TTEsk1lFTK2ul0fZlgsXuhbzZ3s+5K3+jap5TyMuLkBouPrT+U82HmXoGlL/Y7ZnOt/PcDFp1RSvpY2ALPXSa7kVMGyJb/Dh/2oI0l6+X9Xqu1HvD6Xazu34lobWjLI0jXNnunUPmweNZodz0v3TQxqPTo0UydWlLT4T6RMraHyrfe/G6Ji5CDi96XWqik5J6iAkhuey6IyeXlysVcqKZKaam4O/Uyw5mZS7JpSafzJOfJtq8kgeZ6K4R7REX0VKZhUqidU9/NtpbrFV4mCZfPRmiF9IvMXH2VxgvC91laRIjhEhu+xCNvY+T2cxekcJ7kiIq7kgJPEuYHjULIxp8FuVASrLuDJjszi3UOowaHi/3Sk2mFsAF0VMP0x8h5uPRKCZOvMDJx9zTsXgVzINYcbUPYhahYaNLrv0xw7aTsxok+xUY5AFEMm0yCE5tEZMsDeSCkh2tqm+mhXWy+x22NbxZoCWKPWyWSO7Z/9BgHNcbW9px66RNLh+zL6Z1CwoxmJBf26SFmXU7DVgdCk5IVYvChO5U8nyvFxlYzEAM9ajdAxvmlHYJNMXExpBAy0hlCMpiIxnZSsZNk1oIjOhTXBmiUcnEtmp6WztTT6lcHaPE/SAMk7QCyGzLWnmU6anpdhKpQf+uJvtj1Ntmj+CeeIS5pSJscOvJemiDBLwtdWN6XfCcO04kjsczX5WKQMcc/fV0xsV/PHqUM/sw4jv/JdidauL4GKIveiSIv09J4b1KA4bazwFaT+jMOXY87Ww0xRfkjMG2lgvXjVKzgjNqb3Xum3TTXv3zmIFyD/1KRUeKH1m0ZpIRrY/2RAwrEpxqewJORR+z8vFuzFlDScnq0x7EheZ6ZupHlWiX0gYSXe4qL80e66CN0GzQY9YMh4N2wOwJGzoo01OWhxWzi1fqnjhmjfaPoitvPVEkrNkQOlB0/xkPFggWZymAkRN2dovBT76P8RqgGNaDBvdS0ZbZam1jtyUl7h0XKojo05Wu1cmCskMp805J4q5vyVPJCjs9egt/tpelyzP0CyEC3oHR37pUFebJs/YXUCie1apRkLsRtBR8d8cjUBTE1iBAQzxulxOCE0mLsXnVcqXIYbCVi2Rw07itQdAqmfu1JMvVMSJelAE9d9TPHNvyHnmzMEH3VBB0FG3O4hbMmjUPjKimHLNBZKhJROucEd07jFkc1GxGRg6ZXW13xJnCHsNCf7thTaswsEd/j59whzIRhU2Q1w9LZKjBfL4sNuY3rLWDDZfdI5V0eTwpQ7Uf4PGCbz8xhjAg87N4Pm2VV0Tg+Md5FfMOdglT6Z+joZOjyb/S0AliHhgT2vkrewuXgfInW7yQVbwizDsQAX6Wbv7wfg/1NVZZwDPkGfwNkVqq24TzIpAxdrY1+8VVqtn4B4CLMgIliedCEkWO7PiFdnpL9dMO7HNHeYgLtTTOGr9LOIyvFuhGjFHX/xfpKJcURYq5ic1A1G67/rI0DkfBdPfoB4qSijDL+HorrclDAdirkHNg2IumbVTCKRJ5HVQwx94rklfrXeBxuAum6L8niN8gJHp3/JJ25bSe89InjfX8ziwyfU2vj5FfML/zgvShgEjOYOeJVdlYRSEhhJBfOaXI+2WzlJ6T8fmLW9UsQ7t79bI5RMCFdkZL5FH7MCG8PVrrqRoOYgSZVfn3jU/zwlXWgavD07bogG84Waoo+Vf80vdeVsPqFn4C7ddoJfErhUzb+lgdL7uLPWAjM2917n6KGT9nWWVM8FIzhOYOc0HjS05Q8ExFptqIskPFSzRZbVwKy4ImU3h0u7PXu38k0hSSj/h6J18V6ehw2W1dA3gzufmCRkw2qQU54vPdTJHC3MgWtm6MSqg0evcex5k50bfjm6SHGPrJGgITUk633oQm7A4wHpipS+pni/1zP8e+JxLsUBrF3MttUxq5LR9S8FLYhk/3ygU/M3XlCCE5h2r0aoVxy8YwYiWhIu5Ku707xJC/e97FIoTb4Ytnt7XYo8UHWioi344RDmjQ7jHWqJHzoxOMJDlt//Q/e1FnQcpFeXxbEGcUS6GNfZTrjRqfKSWq2z/Q2z315ycNRjfeK2HPw+9HPuBENnd31KdSpvurHUbQcpUomn7zC/vrK1gWdHELqeMl1zZ3SQJeQnp5DtCSNViX1ZC+JKzMgc/3TzJYsIVWr4GIeTrXjKdxb0+hoyY7hjpKps1yXGWTHLk+ywPzwF4+IQNoVbrVI7F2lmz2ofRXHXtI+jSKu/f2BT3IM8MLqircUIWFxrrwFp0Tv4rgAbXW8b7FpD99tRhSfyfroNHwaPwDW4kRc/DqxGroshjaHDjR7K/iGgLuMt5FKeAt36ELy75ukZOow1yh/6/J2EL+Mm0F3hCTlcVAcHiuW9+H7kqfOg+ihOQN4jHh71Dc0IU1uWN9DnGkwrB/FUbPBozyR5rzHXHbKA0HJep9HyU9e5F/fBTqpoWUroh4WB04sFY+lTmQXgPduNaHFBcG3gp9iF/fS8yYxtyC9NngQNuBvR4dcAGuJzkbat+nmiM73Mx0H7izirbXfddRKnL/ebB6BbmkxQsoGQAGcIIiNxlkF4rg+K4XO4cbjRJSVZO8sGh6tx6Dv7tPfj74P6yOtyIl5bE6fF2LNy7E3WCCUpcXM8Oe7UVKOXmdi/15Q2ot2j9u8los7NhR/x9zZxRLc9eshr9/wUcp5g9aNLVZR32kWKfLxYg3iu+YPg4CtWFGryxGkc54SrsG8pOpfcbeKFwh37MSvbFnMnCsdJpLDPbsnxcex7JB+6vsoSIJrXuWFsr7b3/K7D5xGG12Bcfk4qpDluqURpIp4XK48L/Ig32MmXKs2XP8JRkb2T9QG5YxJ+nSSFUwIFsdBy9b3I7n6OSJwnS2i7pJIUWCYeRdzv/1irvoPIziqaXvUhFHRq0RS3KYcBWyqDefHYaspL+e0i7joXTOmD2LJDO5cV8BFn1127+gpHgAek+eW4AP0+CYAxGhWZEiUH3p294udX8eKOTZDIpZdk8mk1D+NpAd4tPVsTAvzKA7fh0VBYWT63Blf8lnYfudl2Gi1ZU9zSA+g9z2reKdb2ScdJ9SAEpnC0873kjfzyvA1GlfZ4qeDHv719//rbi7xFKx0/VBbuUSxuTMKTiFYK7h2qeziZC6VQdGf92QO9u0P+bKwT0M3h5NX/Pc8ny4d4tpM3BSO8XZ0MklHIdUgBpAkQKwaG+thXrZQAqf4WONBBWz/qZ5LUx8BeQz/oVzvw7lZ/5qmAwHs+Ua3Xz3+NO4RUuXv/Oe5B47PqNn37EjOv468ojAWKW6K99i6ZDVX/thm7pVK/KqmV5FJLrso19SlIhZYE6PlD+yLwS1x7ZcxCi//9KBYu+IUu4cStrqaWljSUPZndphOXnNrz71d9iVKhnFxVMv3xmj+Ra4MXdzaan213acbLn/hJX7JH6lZ0Jm+y84rdqxwhb4uYaLtlN8le2/Kz6VdbxXEZeiKn4v9XOz/3mKP9rWypl5sWRD9PZ6HH33sDablahP4Gi5IVyM/8BfsfffGsE0Tg6MonMG9zgXIwIIaBUPbPDGJNCEYTSJrY5UuOp2jBNeSxONxIKuFK/8L0ZNvtwqoYUTd0CjaN5VxFdHY9vJyebv1gKbKTO+XJhm9/BHkTxsoQlurFd3ggLsn+LL10c3vnMWD9FAzMQchpesOTH2ELZywtyua8OB49xKWu386nylQlAYCxFomn2CTYXHS4+GbOUwCxJx6hQaghVHb3gdDII7A0q2v8/gLG9UkOqm1wyDGXQjgCTMHCjzJEWZikwZKhhO64lnneo8jtz3B49jFxsZMZ88IoVsnZQyAGYQvdCwV6NoPniY70eS1QXw3YIFmMQvXR9nY/w9b4a9/YRl332rQASvMMN7S4H1ACZ4OIE0D7voFQlxlZPqGR0StBH8InDeI9lccdW0a08gSy/fKwLWKeNbGpjhQ5dZoEvC6vf7CneRJEXcE/Oba9/0qTNgg+eu8Y/IWXmGw/gwZGyRbM+oqRvl10z86LWPIafVo74sCqymZpXS5uSOSkN8SV/UX0nY/aiU2DVMm8l7ziciT7+UVquul5oScEYkqFceugZJlbfDHqHRYijHhNEk6UEMMvn33rzxgu3+6YyvlmzwyuSEtCdb9yriVH6kmUhw55LwVPZAXZIVrjNJkflxYJBYoCI8rZhK0lA+0ztuKSFJ659naF9n8OL7V669cOm/B1HubAz8Wk4X8LXy30onVpII0vhs3NCJXoCHCJprcqHxV+gopXsj/zS/etydkh0AYaYSbJCge/hFAQA3kBdfCCTl6LSTV18f9lWtQMpJHBc8TzHOxn4v9/7XYTa0tycz2FGaISVoUF2q/8HBPQ/rgG7MOfPxsI7BjGO3tB5f+xXhbeUjF/szc7D9D59IhpaSgfpYz9scZ7gd5jw83Iv6zr3v/L0cveMuoxrrKdUmzHS0413+kXWhN8hpK5CBdStK+QYudHihrpnQTLnk+9Hzof86Q/IsMHQr6qPpxpUSiaAtX6jwj+LWMwbQsYDGxWP7ZH/FD+2QatQK9xutHZuHoZgOsDI0gQxSfaqOujamgQ7mSAicNGt8Fng0KM0bCEyGCUbxtuX2E7UaLfrmTGv+6Yup00GzUZtMMsqpoXtRbFeLxPVo1il6BBZ04IoNuvIs0k0uVT97BHcx0+w7NbxU+1eAb5v5CaoR1tFTkYEPh6yv434Cof05BadEwJQbbmMBndRFvH0kMW4ZbbDDrjMu+EEOzkQwd5g4YJ4ZALqSDdcYLZkMtqIaUqTFkFkFSfg8FuNhwxto3sWzCKJ0MwX16KAkeNqdKOe1mU6HdCcKGd9DkG54UA5RsDHiEOVIg+pJps1qcKxKAAvBTt1KaYyuMrJ6pxW8Ah6N+BMBihZdiSYTTNjOLYKXLMRWqPugc1Zs4Sk/tYrFSGSztPETbilW8dfQx4CWigLcZuMx/nxjvqj/Whwe93/zNPFn7y59NhpfewTZSHeX4F8HDxIyH+CxAHCzb1pW801ErKYcgvBiDnXHIsac09Voe3idg7I655mrtFke1pF8u9QQRLMUa4wjRJk3jzJWB2qXIDif3zgJymTHOO/hfjY0TjaHAD1NJmZtXALVH5vRmOt3VbsBRCwP7jbpYauh8KJURhm8BytLOUElCgtB2x9ABJeO/AeOiJZWAsrXEr8eLlLwj3WoYXvonLRatqQ6krUcweZS5xdx3OdnylZwX3w7QKNv64eqV2nlqyuG8/hfSjYJKWvrOrncyxlHtTcl/g0gip68jCmvDk5PMlSOUM+CkUbl0SmGV3Htb7L4M8bvDbCCSI91DLgJl7GMFKKDdhnYdu84o8/u2ObZTVgNyMSW3vEX1gs/ZWSNKJAtEwfg2Qr8Bg/oKdBtYL3TTpLN8CulyQg4oF6twUxgaq99JfOl2QgyOQ1nHLtZuV30ATXrv/JPy6odasTNSHBv9c7q1HW6LYbMu9fu811L5LML5T9CeysLITwvbSSQl8wnkOKynVB8acQzrgWMTbCbzDgmYCy7kkSN6sbwiEjDCDEBxvBoej7Eu3EQrpHfFGJPOalK2/zmutnN8AuQr/qTlBZ1XVj4fej70v2noJ0ynrMKTBWcX2H48r5c8/ybkc6LnRM+JnhM9J3pO9JzoOdFzoudEz4meEz0nek70nOg50XOi50TPiZ4TPSf6H0s09VOHBdvPvsWs3rDY7n1iENvknaww93t7Llm/2fQFzavJ7puxlwjGK2QZU13Opm28tPnuaN8nR6sW+a51inxM7HB4zvSyDg//Ni2Mw4avpj/o7rD1y/+SKWNxvptPvvX476FDGclPr7feaF315Pru3xd0vv3k2meRf/1bT66X7I4peHI9+I2j+gnhW0XHS8KfXP84Z031x0+Zv2/HfKC2xEKytcXrNYpONcsyK7mebC7uHl0itOiOASuIAsMGCMp/wmP72ZQ7B77jN/dRnITaOSHyj6EaGodmG7ms+drQwaWtEJharQVkmZql8x131tVkAd7E+KfS/mSbWMLT/wCVZzWsI3Iu1DaHy79eAUvHjkstWeHMGNsl9gn2YV44o+tkBFmbwpDCnucpNu48XOZj8rr9tNc0G62Ixct42zmClbBCFFeJ9CTB0vHbLnvJzBhhueL6USD07vBgnS3oNH3E3ynwD8r35GUCbxt1rL5ieb30iybSvbURF+mTJX7IP0ez1uonuWym/mPhxMf1XIZy7L3hqe+06gunvuMqgviTD0JdWBo9SzPuUZdnnQiyTRzhpph9bFrDEZLhiLN1I0NXxem2NCvMzcpQYlen2omZs0fGya3VUG06KnuMrkWv47qi+R5E7sWhZJjYB+UASGfdMduc/uO2WBG46LF+KnaZFZCMnU59LziZ43GMXRN9q5W1G/8Fa/w7TpdlALAO9HyVuNNxnMbZgy8Wd2CPRBMegCQrvCJXX7cLlq4U9MBX8rjMnNZtjnchTvTR14iunPb4lAHKSrk+evGoK4DHesbP0SzOAnwDDHQmgwizqh7EuwDzABzgyrtaU6EdUi/qCcwH/B9bK/w8fZVmRFjP+wFV2KkmVsJPqljvatxOx1N3OvObJH0Xev0rvhDeogztF5F4mFMqInwsiHEwWG+WRmOFlONY/4lO9YOemgcCkitNYSxcRSusjWPwYZpUpFpvDRO/i2NnXJCLuLRCQ1dFUozUSozIvDBCbC9BV0s6/thqoEvQisorqj3kC7dGq9bDc9dE32hlRYUsEIH/DJ0X4iaFLrSEeC0F2BkyksQgfOUHgwo/03RFfqkh7hKT7XVKX0RqMSTFW7uicoDXGuq6l6Z375T8vszQcv1G5b690xEFx03O+qrlQiVy4I7G3KRcwmBk6OZIMtou1v5GJ2y6uYsmGh/Pii3iHvi0OHNYSZIceItc310C4Hm6aKijhHloQF3ZXnRlRAN9ZpYMk8wt8Xqc7aGBdnVqLz/7TBDLiAXTYepTQTIdsCo6Q7fnd0eXRxX4lLR7V3v6TsSV1WZURq6PZdXlMUXBNyTbPld5uH6v6k0zSsffydBdIbl6ZOgMisRT0m+TRpwX/HJrdLtMf/miX0TbIv1G0HnXicfcQzSewoS1JLLa62dUY8GwlGCV4c6UWJoqI5NkhhfOxIqCm2FGVybhSk6e50y10oY/eCOxWnqpe7QVxASzvfKYebo7Jbz0OH9k3CG7oGpFJ8RWHOOJhtutm0JQgTl0Enx5pF4haM+84D86RzrDRfHNjfj0pdMJZXKrUQPXari2a0jl7MXFWiafaayJ5DPnA+sjInpYhH68dAk5v7tsjWCmhAsZ3MTgRvbWKrrcPH6Az7L6rCoySTU3HNVLkm+0EsV3mLkn/LDRp8HgIh6mGGz3nqmiiVL4qwI0cHMe3acATwTfwNrO/TBlbo9yU9VrVI4Qv9p67gPYhB8CQW+SNJ1xEa6LUSeXtntVA4t8d9V/nW4UjjbZBPnuZ4Mlcs2czATH7lJjHKSH2j9p62T2JbqKwOOWj42fTqfQ/SIRS8am4Pb3+ARo77U2WS+vtAbZUt+SZl2KIiy+ljBnQf1NvHTZ4x2xZ/dLVxAzYw68C+klfXEU3BlPcU5BqcFnpJ46V8PuUmECieR61BBRb10KgDGh4MCZef6au52GC/ey2PPRvbRvZBUFqjCXq9gzYZPx1hiTl43GzkV0X6IPiVhqjmUbows2QHFaTqPBgmlvj/fOAotwyMgeNg7sxQRL02u4yg3k9YrkfZeU6n7y2mBkdK1ViWfH9ZGxYN50LRgc2+oe04g5Q7mY2x1l5pghoRFsxYZ+yCfE4yhGes62nJv+B2ZQHKx9XNZwDWxauuqBK7c+C42W/NQYDomLn/q+Nv6cM1xj4PclLnRZlKcIhHMzDJZai2HmBwxmn74s7A7xNqfxK7Q+hbNlChDufmBw2eqWJ4t7n+GdvMqpbcPxKpv7hf2piGwXpJZxz6C8IXKtv/njSPMryg72ex8+rjCNvv1ZY+fxrXnX6Y7DlLAIK2sESxPCmFIYWaT7bmnN93Ad7XIPQUDehCbKjxir8CwgksHw6GuPYYxCeq0KzXuhjO1RYb3EUd9QVrM08mqgO1oE707ydPrLJpfrGz4MpH0azXslWMbMuCKWV6HqkjHX4H/ljIfvmHZluowdSm5LmHCvF9M/OouvBochL5QzcU0WuFAsF3+bDb3YBBvak05EJHNuGRbmrBgDT1VRY4D3WIxiSVEM4Ytq6pyFvI2qVmzF6ScL45Gtj1b2YBWb3Gx9xyrl36Jbb/xdCZm3Kh4pAh9byT1Cp3gQst65MRESqlRMytwZ42YFshOKg5Zr8F3gh37kXlYwKu9yKPZVT1A1XwQ2UGM42UgLsF5simG0fJyh25QpUM89GREUy8Y5W8iFfcmlI+qptPrrA3q6LvYn9GpRX/192fabI0jFlem0xC8P66qRYpiUL/MKIKFSVfbjAv90flxYkYDhI7tjroskMD/pYhMabpbIP0IZBO1hzO5Tdqz8oWOtGKx364R0WksmzB+pGhnMBBFfdN/s+ejOmeenfvBBwRzazulkolXMfJwezt9y96spr11EH0gJB1Pe1Vuo708LN56sfayMfGM9H/Y8ha8AuTCiVB95IuH2mcMlC5moxwrFMW71H5pTmMmbEIZQhhkAuciqa74foM5wi1CdSYMf0S0l/kgtOewmseIAIE1NrR+KZeUYv5bOWFu9RHQUe8QEmKvYfOQ32ziQTLVJNObj0RzDaPcRG4x4xlMOFjgtRZAN1pCyGLdfkdukw1EK2ztz0eKwWyycCNDKxRpw2minhXthz14D07xwD28aeYUM37+sWz716xMHsNoOQlb7bO1pouatWJe3sD9Maw0lzh8sVbZiqYWkdmOcVuW96reweH/IUhQbg9MgWQs6XZiQq6Jj6sfhoj4JwkF3vVlmTQOp1tYdBxFPfvGR1Sn8qKYzT5erhj0BGgbkymxvrvt8j162xKltf1NLBA4V1G0/Vq6qlH/0OJrKg+Oc8/dPhDupI8POEGc+uqiEcpuj1F83+aNUv+Rwr5vrRr6WMI8k8+NyhrTemD7lUqLeaHPYoGoVmH+6Nm9NtWfa8CVeMseksoWzbB90eY0u3nf+kablW7h6SemGD6Bf3cXCmAB8XTSwFuW4c07msGHr0N1OKHiP/mqWoXOlJH7JNL7pEXh8mT1VZGUJ2XXvc6kxbPesHhaizi77ZrOmvu+6bcw5hWojka7ImRbFQdCsEGpjUmxW5hfmLqmlS6k4Pucjaw/jDcGMjYKPr3IxkLOxYjdq9OFP87tVn0qoW3OebhlaGBJODUcfXerUr3xx1t4YThYuYaH0pvUEYulxVifbNECDZ0QE3/KKs/X66Hbh2OVDN5Q6iXgPceTRfHY08c0KN8DWto+1/MxSFo7E6GvlmMLRNXzQ7W1sEpzwuxXv+XhHeVRW58lLU+hk02U/d+P3+MX+yH1nS6uzWmDiWq9narQyDTKwwZVbGK9ty7SJRjOtg2zLHTltye7GNbjkhHuKgtjgJ4yvOk0naUPfi9e2F3Mtq6ZK+Ka2Kg+34yXMIQoO6QjUfOdY5TKfh3SQjIFGde1kZeQZZ9+rhYaCz/jA8qdI9yP4XLeMnUKdyo2XjKXSCFZl2Z4Yzppq/fezJYyOm6LEMA9ry7nuRdJSJTSNs0LU71h9rUkoqKh6O7orqIJYrWjKP93ee7jc915Z3jHVbnJeVbZqn/4+PiXUa6U2cklKt608mKAbN3ZXMdymxT6Ndg3jtplCSV/qzXIny9XUlG3mtX6UEFynZijloJNhtCmU2pBvW31fRTJfivRCle/HwgyFkiaDiOt6ElIe6+NU39WKCoj8EXw6JBXr8Tt0b2fe6Ro+eKOtK7ThrG3hqs/4plaWi+1Td8O3yN0CQTVygq0DtOAOeLFtoj6ZbOpm5+fVdsUr6KqCe5FnqMZenLVXIlw03YHkZr8ir1lTg/NZR4VdHWFjWOOmLFTG0uG617U+YfBQC854AifzQ5pSVED+UbmY+aSJiuPXV2ePJrbZXFmvcLQH26SWf7h7V1NruazJchdpm/WqzSi8aYsMM4kBW0O2PIzARRTdgU/aq/tr/dM/c1TBDDXVEqSoT0fILFVggM7TwrWN9S3b2+cV8LQTGypCc6Yno/eV+iAU9dcDzBEK7nVuNu9po/Yf7/D+TftY1z1qm5XioA/bAORVTvWfmzdt/aDi/S+//j9QSwMEFAACAAgAKXUlTDeoczFKAAAAawAAABsAAAB1bml2ZXJzYWwvdW5pdmVyc2FsLnBuZy54bWyzsa/IzVEoSy0qzszPs1Uy1DNQsrfj5bIpKEoty0wtV6gAigEFIUBJoRLINUJwyzNTSjJAKizNEIIZqZnpGSW2ShaW5nBBfaCZAFBLAQIAABQAAgAIAJGiukaKJOKo+gIAALAIAAAUAAAAAAAAAAEAAAAAAAAAAAB1bml2ZXJzYWwvcGxheWVyLnhtbFBLAQIAABQAAgAIACh1JUx6XuZA9QQAAJITAAAdAAAAAAAAAAEAAAAAACwDAAB1bml2ZXJzYWwvY29tbW9uX21lc3NhZ2VzLmxuZ1BLAQIAABQAAgAIACh1JUyECfCLMAQAAGsSAAAnAAAAAAAAAAEAAAAAAFwIAAB1bml2ZXJzYWwvZmxhc2hfcHVibGlzaGluZ19zZXR0aW5ncy54bWxQSwECAAAUAAIACAAodSVMhgQxNc4CAAB6CgAAIQAAAAAAAAABAAAAAADRDAAAdW5pdmVyc2FsL2ZsYXNoX3NraW5fc2V0dGluZ3MueG1sUEsBAgAAFAACAAgAKHUlTIQlytocBAAA/BEAACYAAAAAAAAAAQAAAAAA3g8AAHVuaXZlcnNhbC9odG1sX3B1Ymxpc2hpbmdfc2V0dGluZ3MueG1sUEsBAgAAFAACAAgAKHUlTGlqk/yEAQAA/gUAAB8AAAAAAAAAAQAAAAAAPhQAAHVuaXZlcnNhbC9odG1sX3NraW5fc2V0dGluZ3MuanNQSwECAAAUAAIACAApdSVMGpWfPpYwAADDYQAAFwAAAAAAAAAAAAAAAAD/FQAAdW5pdmVyc2FsL3VuaXZlcnNhbC5wbmdQSwECAAAUAAIACAApdSVMN6hzMUoAAABrAAAAGwAAAAAAAAABAAAAAADKRgAAdW5pdmVyc2FsL3VuaXZlcnNhbC5wbmcueG1sUEsFBgAAAAAIAAgAYAIAAE1HAAAAAA=="/>
  <p:tag name="ISPRING_SCORM_RATE_SLIDES" val="0"/>
  <p:tag name="ISPRING_SCORM_PASSING_SCORE" val="0.000000"/>
  <p:tag name="ISPRING_ULTRA_SCORM_COURSE_ID" val="755DA1DA-0C2E-4139-9033-651E79B8BFB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Q:\OTI\7 - Online Program Folders\MCAS\2017-2018\SessionManagement_1718"/>
  <p:tag name="ISPRING_PRESENTATION_TITLE" val="MCAS Managing Sessions in PAN_010518"/>
  <p:tag name="FLASHSPRING_ZOOM_TAG" val="75"/>
  <p:tag name="ISPRING_PRESENTATION_INFO_2" val="&lt;?xml version=&quot;1.0&quot; encoding=&quot;UTF-8&quot; standalone=&quot;no&quot; ?&gt;&#10;&lt;presentation2&gt;&#10;&#10;  &lt;slides&gt;&#10;    &lt;slide id=&quot;{24088BAE-0B7A-4A47-88C4-117232136CBF}&quot; pptId=&quot;256&quot;/&gt;&#10;    &lt;slide id=&quot;{AC30E608-7A5A-4F2E-90D4-0621648B37ED}&quot; pptId=&quot;257&quot;/&gt;&#10;    &lt;slide id=&quot;{C8830861-7251-4DD1-9164-512A3402F7B0}&quot; pptId=&quot;266&quot;/&gt;&#10;    &lt;slide id=&quot;{494DD96F-29C2-4D0B-82AB-C050B2C2F256}&quot; pptId=&quot;273&quot;/&gt;&#10;    &lt;slide id=&quot;{DB84B69D-A677-49D2-BAA2-3844A8BEDD4D}&quot; pptId=&quot;279&quot;/&gt;&#10;    &lt;slide id=&quot;{D3E848ED-01E0-4115-AD0F-92905B5E035A}&quot; pptId=&quot;274&quot;/&gt;&#10;    &lt;slide id=&quot;{17D9AA64-8725-4A68-8500-E0A9A934C1AF}&quot; pptId=&quot;278&quot;/&gt;&#10;    &lt;slide id=&quot;{4A4B0AF4-F560-41F1-AA21-B7B941A7280C}&quot; pptId=&quot;275&quot;/&gt;&#10;    &lt;slide id=&quot;{1C7B214F-9BB0-48C8-946E-A309753DC5E2}&quot; pptId=&quot;276&quot;/&gt;&#10;    &lt;slide id=&quot;{5B1D2524-BDC8-4AA9-9A14-2E1CDDFD42D5}&quot; pptId=&quot;277&quot;/&gt;&#10;    &lt;slide id=&quot;{F9CEBAA0-82C7-4526-A174-F67273A98417}&quot; pptId=&quot;272&quot;/&gt;&#10;    &lt;slide id=&quot;{54196E94-3C22-4EB3-A98C-C0BAE2450A3B}&quot; pptId=&quot;265&quot;/&gt;&#10;  &lt;/slides&gt;&#10;&#10;  &lt;narration&gt;&#10;    &lt;audioTracks&gt;&#10;      &lt;audioTrack muted=&quot;false&quot; name=&quot;ManagingSessions_Slide1 - 12_20_17, 3.24 PM&quot; resource=&quot;e8908dfb&quot; slideId=&quot;{24088BAE-0B7A-4A47-88C4-117232136CBF}&quot; startTime=&quot;0&quot; stepIndex=&quot;0&quot; volume=&quot;1&quot;&gt;&#10;        &lt;audio channels=&quot;2&quot; format=&quot;s16p&quot; sampleRate=&quot;44100&quot;/&gt;&#10;      &lt;/audioTrack&gt;&#10;      &lt;audioTrack muted=&quot;false&quot; name=&quot;ManagingSessions_Slide2 - 12_20_17, 3.25 PM&quot; resource=&quot;56e2fdf8&quot; slideId=&quot;{AC30E608-7A5A-4F2E-90D4-0621648B37ED}&quot; startTime=&quot;0&quot; stepIndex=&quot;0&quot; volume=&quot;1&quot;&gt;&#10;        &lt;audio channels=&quot;2&quot; format=&quot;s16p&quot; sampleRate=&quot;44100&quot;/&gt;&#10;      &lt;/audioTrack&gt;&#10;      &lt;audioTrack muted=&quot;false&quot; name=&quot;ManagingSessions_Slide3 - 12_20_17, 3.31 PM&quot; resource=&quot;734c345c&quot; slideId=&quot;{C8830861-7251-4DD1-9164-512A3402F7B0}&quot; startTime=&quot;0&quot; stepIndex=&quot;0&quot; volume=&quot;1&quot;&gt;&#10;        &lt;audio channels=&quot;2&quot; format=&quot;s16p&quot; sampleRate=&quot;44100&quot;/&gt;&#10;      &lt;/audioTrack&gt;&#10;      &lt;audioTrack muted=&quot;false&quot; name=&quot;ManagingSessions_Slide4 - 12_20_17, 3.31 PM&quot; resource=&quot;cd7056c8&quot; slideId=&quot;{494DD96F-29C2-4D0B-82AB-C050B2C2F256}&quot; startTime=&quot;0&quot; stepIndex=&quot;0&quot; volume=&quot;1&quot;&gt;&#10;        &lt;audio channels=&quot;2&quot; format=&quot;s16p&quot; sampleRate=&quot;44100&quot;/&gt;&#10;      &lt;/audioTrack&gt;&#10;      &lt;audioTrack muted=&quot;false&quot; name=&quot;ManagingSessions_Slide5 - 12_20_17, 3.32 PM&quot; resource=&quot;10e3a615&quot; slideId=&quot;{DB84B69D-A677-49D2-BAA2-3844A8BEDD4D}&quot; startTime=&quot;0&quot; stepIndex=&quot;0&quot; volume=&quot;1&quot;&gt;&#10;        &lt;audio channels=&quot;2&quot; format=&quot;s16p&quot; sampleRate=&quot;44100&quot;/&gt;&#10;      &lt;/audioTrack&gt;&#10;      &lt;audioTrack muted=&quot;false&quot; name=&quot;ManagingSessions_Slide6 - 12_20_17, 3.38 PM&quot; resource=&quot;2063bfd4&quot; slideId=&quot;{D3E848ED-01E0-4115-AD0F-92905B5E035A}&quot; startTime=&quot;0&quot; stepIndex=&quot;0&quot; volume=&quot;1&quot;&gt;&#10;        &lt;audio channels=&quot;2&quot; format=&quot;s16p&quot; sampleRate=&quot;44100&quot;/&gt;&#10;      &lt;/audioTrack&gt;&#10;      &lt;audioTrack muted=&quot;false&quot; name=&quot;ManagingSessions_Slide8 - 12_20_17, 3.48 PM&quot; resource=&quot;fbc6db34&quot; slideId=&quot;{4A4B0AF4-F560-41F1-AA21-B7B941A7280C}&quot; startTime=&quot;0&quot; stepIndex=&quot;0&quot; volume=&quot;1&quot;&gt;&#10;        &lt;audio channels=&quot;2&quot; format=&quot;s16p&quot; sampleRate=&quot;44100&quot;/&gt;&#10;      &lt;/audioTrack&gt;&#10;      &lt;audioTrack muted=&quot;false&quot; name=&quot;ManagingSessions_Slide10 - 12_20_17, 3.58 PM&quot; resource=&quot;02ff2a33&quot; slideId=&quot;{5B1D2524-BDC8-4AA9-9A14-2E1CDDFD42D5}&quot; startTime=&quot;0&quot; stepIndex=&quot;0&quot; volume=&quot;1&quot;&gt;&#10;        &lt;audio channels=&quot;2&quot; format=&quot;s16p&quot; sampleRate=&quot;44100&quot;/&gt;&#10;      &lt;/audioTrack&gt;&#10;      &lt;audioTrack muted=&quot;false&quot; name=&quot;ManagingSessions_Slide11 - 12_20_17, 3.59 PM&quot; resource=&quot;c8fc6a68&quot; slideId=&quot;{F9CEBAA0-82C7-4526-A174-F67273A98417}&quot; startTime=&quot;0&quot; stepIndex=&quot;0&quot; volume=&quot;1&quot;&gt;&#10;        &lt;audio channels=&quot;2&quot; format=&quot;s16p&quot; sampleRate=&quot;44100&quot;/&gt;&#10;      &lt;/audioTrack&gt;&#10;      &lt;audioTrack muted=&quot;false&quot; name=&quot;ManagingSessions_Slide12 - 12_20_17, 4.00 PM&quot; resource=&quot;544b2345&quot; slideId=&quot;{54196E94-3C22-4EB3-A98C-C0BAE2450A3B}&quot; startTime=&quot;0&quot; stepIndex=&quot;0&quot; volume=&quot;1&quot;&gt;&#10;        &lt;audio channels=&quot;2&quot; format=&quot;s16p&quot; sampleRate=&quot;44100&quot;/&gt;&#10;      &lt;/audioTrack&gt;&#10;    &lt;/audioTracks&gt;&#10;    &lt;videoTracks/&gt;&#10;  &lt;/narration&gt;&#10;&#10;&lt;/presentation2&gt;&#10;"/>
  <p:tag name="ISPRING_SCORM_RATE_QUIZZES" val="0"/>
  <p:tag name="ISPRING_RESOURCE_PATHS_HASH_PRESENTER" val="8ab659458feff814d2cd725dbb087e7b9039"/>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7.68"/>
  <p:tag name="ISPRING_SLIDE_ID_2" val="{5B1D2524-BDC8-4AA9-9A14-2E1CDDFD42D5}"/>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618"/>
  <p:tag name="ISPRING_SLIDE_ID_2" val="{F9CEBAA0-82C7-4526-A174-F67273A98417}"/>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88"/>
  <p:tag name="ISPRING_SLIDE_ID_2" val="{54196E94-3C22-4EB3-A98C-C0BAE2450A3B}"/>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52"/>
  <p:tag name="ISPRING_SLIDE_ID_2" val="{24088BAE-0B7A-4A47-88C4-117232136CBF}"/>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366"/>
  <p:tag name="ISPRING_SLIDE_ID_2" val="{AC30E608-7A5A-4F2E-90D4-0621648B37ED}"/>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358"/>
  <p:tag name="ISPRING_SLIDE_ID_2" val="{C8830861-7251-4DD1-9164-512A3402F7B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4.12"/>
  <p:tag name="ISPRING_SLIDE_ID_2" val="{494DD96F-29C2-4D0B-82AB-C050B2C2F256}"/>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468"/>
  <p:tag name="ISPRING_SLIDE_ID_2" val="{DB84B69D-A677-49D2-BAA2-3844A8BEDD4D}"/>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4.544"/>
  <p:tag name="ISPRING_SLIDE_ID_2" val="{D3E848ED-01E0-4115-AD0F-92905B5E035A}"/>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5.765"/>
  <p:tag name="ISPRING_SLIDE_ID_2" val="{17D9AA64-8725-4A68-8500-E0A9A934C1AF}"/>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0.014"/>
  <p:tag name="ISPRING_SLIDE_ID_2" val="{4A4B0AF4-F560-41F1-AA21-B7B941A7280C}"/>
</p:tagLst>
</file>

<file path=ppt/theme/theme1.xml><?xml version="1.0" encoding="utf-8"?>
<a:theme xmlns:a="http://schemas.openxmlformats.org/drawingml/2006/main" name="Retrospect">
  <a:themeElements>
    <a:clrScheme name="Custom 9">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000000"/>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Kelley, R. Scott (DESE)</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4" ma:contentTypeDescription="Create a new document." ma:contentTypeScope="" ma:versionID="c1a4dc7044a0253f15ea1123d73bc0e7">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8ec184992949d8a8ff8f4e3b14137db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AD5847-CF01-4D01-9690-CD245EF75FB7}">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049449a1-970d-4061-91c8-87f7c4621d9d"/>
    <ds:schemaRef ds:uri="e77133ba-eec1-4d51-86ef-7b6d23495175"/>
    <ds:schemaRef ds:uri="http://www.w3.org/XML/1998/namespace"/>
  </ds:schemaRefs>
</ds:datastoreItem>
</file>

<file path=customXml/itemProps2.xml><?xml version="1.0" encoding="utf-8"?>
<ds:datastoreItem xmlns:ds="http://schemas.openxmlformats.org/officeDocument/2006/customXml" ds:itemID="{236AFAD8-A775-44CA-B92C-0146CA62E2E8}">
  <ds:schemaRefs>
    <ds:schemaRef ds:uri="http://schemas.microsoft.com/sharepoint/v3/contenttype/forms"/>
  </ds:schemaRefs>
</ds:datastoreItem>
</file>

<file path=customXml/itemProps3.xml><?xml version="1.0" encoding="utf-8"?>
<ds:datastoreItem xmlns:ds="http://schemas.openxmlformats.org/officeDocument/2006/customXml" ds:itemID="{AB680B17-AF1A-404A-88D6-7B8C6B9C2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7133ba-eec1-4d51-86ef-7b6d23495175"/>
    <ds:schemaRef ds:uri="049449a1-970d-4061-91c8-87f7c4621d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3081</TotalTime>
  <Words>1850</Words>
  <Application>Microsoft Office PowerPoint</Application>
  <PresentationFormat>Custom</PresentationFormat>
  <Paragraphs>113</Paragraphs>
  <Slides>13</Slides>
  <Notes>12</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Calibri Light</vt:lpstr>
      <vt:lpstr>Retrospect</vt:lpstr>
      <vt:lpstr>1_Retrospect</vt:lpstr>
      <vt:lpstr>2_Retrospect</vt:lpstr>
      <vt:lpstr>Managing Sessions in PearsonAccessnext</vt:lpstr>
      <vt:lpstr>How to use this PowerPoint</vt:lpstr>
      <vt:lpstr>Topics</vt:lpstr>
      <vt:lpstr>Glossary</vt:lpstr>
      <vt:lpstr>Session Resources</vt:lpstr>
      <vt:lpstr>Session Resources</vt:lpstr>
      <vt:lpstr>Prepare, Start, and Unlock Session</vt:lpstr>
      <vt:lpstr>Human Read Aloud and Human Signer Sessions</vt:lpstr>
      <vt:lpstr>Monitor Student Testing Progress</vt:lpstr>
      <vt:lpstr>Mark Test Complete / Resume Test</vt:lpstr>
      <vt:lpstr>Testing Out of Sequence</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Managing Sessions in PAN_010518</dc:title>
  <dc:creator>Dahn, LeAnn E</dc:creator>
  <cp:lastModifiedBy>Tompkins, Andrea</cp:lastModifiedBy>
  <cp:revision>219</cp:revision>
  <dcterms:created xsi:type="dcterms:W3CDTF">2016-10-28T00:45:12Z</dcterms:created>
  <dcterms:modified xsi:type="dcterms:W3CDTF">2022-02-17T05:14:34Z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ies>
</file>