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80" r:id="rId2"/>
    <p:sldId id="284" r:id="rId3"/>
    <p:sldId id="299" r:id="rId4"/>
    <p:sldId id="337" r:id="rId5"/>
    <p:sldId id="260" r:id="rId6"/>
    <p:sldId id="321" r:id="rId7"/>
    <p:sldId id="323" r:id="rId8"/>
    <p:sldId id="322" r:id="rId9"/>
    <p:sldId id="342" r:id="rId10"/>
    <p:sldId id="324" r:id="rId11"/>
    <p:sldId id="338" r:id="rId12"/>
    <p:sldId id="294" r:id="rId13"/>
    <p:sldId id="298" r:id="rId14"/>
    <p:sldId id="328" r:id="rId15"/>
    <p:sldId id="329" r:id="rId16"/>
    <p:sldId id="359" r:id="rId17"/>
    <p:sldId id="295" r:id="rId18"/>
    <p:sldId id="302" r:id="rId19"/>
    <p:sldId id="296" r:id="rId20"/>
    <p:sldId id="360" r:id="rId21"/>
    <p:sldId id="363" r:id="rId22"/>
    <p:sldId id="339" r:id="rId23"/>
    <p:sldId id="305" r:id="rId24"/>
    <p:sldId id="306" r:id="rId25"/>
    <p:sldId id="361" r:id="rId26"/>
    <p:sldId id="307" r:id="rId27"/>
    <p:sldId id="308" r:id="rId28"/>
    <p:sldId id="332" r:id="rId29"/>
    <p:sldId id="340" r:id="rId30"/>
    <p:sldId id="333" r:id="rId31"/>
    <p:sldId id="358" r:id="rId32"/>
    <p:sldId id="364" r:id="rId33"/>
    <p:sldId id="300" r:id="rId34"/>
    <p:sldId id="334" r:id="rId35"/>
    <p:sldId id="354" r:id="rId36"/>
    <p:sldId id="355" r:id="rId37"/>
    <p:sldId id="357" r:id="rId3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80"/>
            <p14:sldId id="284"/>
            <p14:sldId id="299"/>
            <p14:sldId id="337"/>
            <p14:sldId id="260"/>
            <p14:sldId id="321"/>
            <p14:sldId id="323"/>
            <p14:sldId id="322"/>
            <p14:sldId id="342"/>
            <p14:sldId id="324"/>
            <p14:sldId id="338"/>
            <p14:sldId id="294"/>
            <p14:sldId id="298"/>
            <p14:sldId id="328"/>
            <p14:sldId id="329"/>
            <p14:sldId id="359"/>
            <p14:sldId id="295"/>
            <p14:sldId id="302"/>
            <p14:sldId id="296"/>
            <p14:sldId id="360"/>
            <p14:sldId id="363"/>
            <p14:sldId id="339"/>
            <p14:sldId id="305"/>
            <p14:sldId id="306"/>
            <p14:sldId id="361"/>
            <p14:sldId id="307"/>
            <p14:sldId id="308"/>
            <p14:sldId id="332"/>
            <p14:sldId id="340"/>
            <p14:sldId id="333"/>
            <p14:sldId id="358"/>
            <p14:sldId id="364"/>
            <p14:sldId id="300"/>
            <p14:sldId id="334"/>
            <p14:sldId id="354"/>
            <p14:sldId id="355"/>
            <p14:sldId id="357"/>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8" clrIdx="0"/>
  <p:cmAuthor id="1" name="Zalk, Jodie" initials="ZJ" lastIdx="23" clrIdx="1">
    <p:extLst>
      <p:ext uri="{19B8F6BF-5375-455C-9EA6-DF929625EA0E}">
        <p15:presenceInfo xmlns:p15="http://schemas.microsoft.com/office/powerpoint/2012/main" userId="S-1-5-21-875326689-928589111-1252796590-2668" providerId="AD"/>
      </p:ext>
    </p:extLst>
  </p:cmAuthor>
  <p:cmAuthor id="2" name="Pelychaty, Robert" initials="PR" lastIdx="2" clrIdx="2">
    <p:extLst>
      <p:ext uri="{19B8F6BF-5375-455C-9EA6-DF929625EA0E}">
        <p15:presenceInfo xmlns:p15="http://schemas.microsoft.com/office/powerpoint/2012/main" userId="S-1-5-21-875326689-928589111-1252796590-18778" providerId="AD"/>
      </p:ext>
    </p:extLst>
  </p:cmAuthor>
  <p:cmAuthor id="3" name="Kelley, R. Scott (ESE)" initials="KRS(" lastIdx="1" clrIdx="3">
    <p:extLst>
      <p:ext uri="{19B8F6BF-5375-455C-9EA6-DF929625EA0E}">
        <p15:presenceInfo xmlns:p15="http://schemas.microsoft.com/office/powerpoint/2012/main" userId="S-1-5-21-875326689-928589111-1252796590-4559" providerId="AD"/>
      </p:ext>
    </p:extLst>
  </p:cmAuthor>
  <p:cmAuthor id="4" name="Scott Kelley" initials="sk" lastIdx="9" clrIdx="4">
    <p:extLst>
      <p:ext uri="{19B8F6BF-5375-455C-9EA6-DF929625EA0E}">
        <p15:presenceInfo xmlns:p15="http://schemas.microsoft.com/office/powerpoint/2012/main" userId="Scott Kel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76" autoAdjust="0"/>
    <p:restoredTop sz="94483" autoAdjust="0"/>
  </p:normalViewPr>
  <p:slideViewPr>
    <p:cSldViewPr snapToGrid="0">
      <p:cViewPr varScale="1">
        <p:scale>
          <a:sx n="103" d="100"/>
          <a:sy n="103" d="100"/>
        </p:scale>
        <p:origin x="114" y="222"/>
      </p:cViewPr>
      <p:guideLst>
        <p:guide orient="horz" pos="2160"/>
        <p:guide pos="3840"/>
      </p:guideLst>
    </p:cSldViewPr>
  </p:slideViewPr>
  <p:notesTextViewPr>
    <p:cViewPr>
      <p:scale>
        <a:sx n="1" d="1"/>
        <a:sy n="1" d="1"/>
      </p:scale>
      <p:origin x="0" y="0"/>
    </p:cViewPr>
  </p:notesTextViewPr>
  <p:sorterViewPr>
    <p:cViewPr varScale="1">
      <p:scale>
        <a:sx n="1" d="1"/>
        <a:sy n="1" d="1"/>
      </p:scale>
      <p:origin x="0" y="-732"/>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2018/9/21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2018/9/21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dirty="0"/>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Massachusetts Department of Elementary and Secondary Education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68365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等线"/>
              <a:cs typeface="等线"/>
            </a:endParaRPr>
          </a:p>
        </p:txBody>
      </p:sp>
      <p:sp>
        <p:nvSpPr>
          <p:cNvPr id="52228" name="Footer Placeholder 3">
            <a:extLst/>
          </p:cNvPr>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UI" panose="020B0502040204020203" pitchFamily="34" charset="0"/>
              </a:defRPr>
            </a:lvl1pPr>
            <a:lvl2pPr marL="742950" indent="-285750">
              <a:defRPr>
                <a:solidFill>
                  <a:schemeClr val="tx1"/>
                </a:solidFill>
                <a:latin typeface="Segoe UI" panose="020B0502040204020203" pitchFamily="34" charset="0"/>
              </a:defRPr>
            </a:lvl2pPr>
            <a:lvl3pPr marL="1143000" indent="-228600">
              <a:defRPr>
                <a:solidFill>
                  <a:schemeClr val="tx1"/>
                </a:solidFill>
                <a:latin typeface="Segoe UI" panose="020B0502040204020203" pitchFamily="34" charset="0"/>
              </a:defRPr>
            </a:lvl3pPr>
            <a:lvl4pPr marL="1600200" indent="-228600">
              <a:defRPr>
                <a:solidFill>
                  <a:schemeClr val="tx1"/>
                </a:solidFill>
                <a:latin typeface="Segoe UI" panose="020B0502040204020203" pitchFamily="34" charset="0"/>
              </a:defRPr>
            </a:lvl4pPr>
            <a:lvl5pPr marL="2057400" indent="-228600">
              <a:defRPr>
                <a:solidFill>
                  <a:schemeClr val="tx1"/>
                </a:solidFill>
                <a:latin typeface="Segoe UI" panose="020B0502040204020203" pitchFamily="34" charset="0"/>
              </a:defRPr>
            </a:lvl5pPr>
            <a:lvl6pPr marL="2514600" indent="-228600" fontAlgn="base">
              <a:spcBef>
                <a:spcPct val="0"/>
              </a:spcBef>
              <a:spcAft>
                <a:spcPct val="0"/>
              </a:spcAft>
              <a:defRPr>
                <a:solidFill>
                  <a:schemeClr val="tx1"/>
                </a:solidFill>
                <a:latin typeface="Segoe UI" panose="020B0502040204020203" pitchFamily="34" charset="0"/>
              </a:defRPr>
            </a:lvl6pPr>
            <a:lvl7pPr marL="2971800" indent="-228600" fontAlgn="base">
              <a:spcBef>
                <a:spcPct val="0"/>
              </a:spcBef>
              <a:spcAft>
                <a:spcPct val="0"/>
              </a:spcAft>
              <a:defRPr>
                <a:solidFill>
                  <a:schemeClr val="tx1"/>
                </a:solidFill>
                <a:latin typeface="Segoe UI" panose="020B0502040204020203" pitchFamily="34" charset="0"/>
              </a:defRPr>
            </a:lvl7pPr>
            <a:lvl8pPr marL="3429000" indent="-228600" fontAlgn="base">
              <a:spcBef>
                <a:spcPct val="0"/>
              </a:spcBef>
              <a:spcAft>
                <a:spcPct val="0"/>
              </a:spcAft>
              <a:defRPr>
                <a:solidFill>
                  <a:schemeClr val="tx1"/>
                </a:solidFill>
                <a:latin typeface="Segoe UI" panose="020B0502040204020203" pitchFamily="34" charset="0"/>
              </a:defRPr>
            </a:lvl8pPr>
            <a:lvl9pPr marL="3886200" indent="-228600" fontAlgn="base">
              <a:spcBef>
                <a:spcPct val="0"/>
              </a:spcBef>
              <a:spcAft>
                <a:spcPct val="0"/>
              </a:spcAft>
              <a:defRPr>
                <a:solidFill>
                  <a:schemeClr val="tx1"/>
                </a:solidFill>
                <a:latin typeface="Segoe UI" panose="020B0502040204020203" pitchFamily="34" charset="0"/>
              </a:defRPr>
            </a:lvl9pPr>
          </a:lstStyle>
          <a:p>
            <a:pPr fontAlgn="base">
              <a:spcBef>
                <a:spcPct val="0"/>
              </a:spcBef>
              <a:spcAft>
                <a:spcPct val="0"/>
              </a:spcAft>
              <a:defRPr/>
            </a:pPr>
            <a:r>
              <a:rPr lang="en-US" altLang="en-US" dirty="0">
                <a:latin typeface="等线" panose="020B0503020204020204" pitchFamily="2" charset="-122"/>
              </a:rPr>
              <a:t>Massachusetts Department of Elementary and Secondary Education</a:t>
            </a:r>
          </a:p>
        </p:txBody>
      </p:sp>
      <p:sp>
        <p:nvSpPr>
          <p:cNvPr id="53253" name="Slide Number Placeholder 4"/>
          <p:cNvSpPr>
            <a:spLocks noGrp="1"/>
          </p:cNvSpPr>
          <p:nvPr>
            <p:ph type="sldNum" sz="quarter" idx="5"/>
          </p:nvPr>
        </p:nvSpPr>
        <p:spPr bwMode="auto">
          <a:noFill/>
          <a:ln>
            <a:miter lim="800000"/>
            <a:headEnd/>
            <a:tailEnd/>
          </a:ln>
        </p:spPr>
        <p:txBody>
          <a:bodyPr/>
          <a:lstStyle/>
          <a:p>
            <a:fld id="{DC4E82D4-1B85-41F9-A740-0D003F46B2ED}" type="slidenum">
              <a:rPr lang="en-US" altLang="en-US">
                <a:ea typeface="等线"/>
              </a:rPr>
              <a:pPr/>
              <a:t>36</a:t>
            </a:fld>
            <a:endParaRPr lang="en-US" altLang="en-US" dirty="0">
              <a:ea typeface="等线"/>
            </a:endParaRPr>
          </a:p>
        </p:txBody>
      </p:sp>
    </p:spTree>
    <p:extLst>
      <p:ext uri="{BB962C8B-B14F-4D97-AF65-F5344CB8AC3E}">
        <p14:creationId xmlns:p14="http://schemas.microsoft.com/office/powerpoint/2010/main" val="836723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9/21/2018</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oe.mass.edu/conference/?ConferenceID=9891" TargetMode="External"/><Relationship Id="rId2" Type="http://schemas.openxmlformats.org/officeDocument/2006/relationships/hyperlink" Target="http://www.doe.mass.edu/mcas/accessibility/"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doe.mass.edu/InfoServices/data/diradmin/list.aspx" TargetMode="External"/><Relationship Id="rId2" Type="http://schemas.openxmlformats.org/officeDocument/2006/relationships/hyperlink" Target="https://gateway.edu.state.ma.us/" TargetMode="External"/><Relationship Id="rId1" Type="http://schemas.openxmlformats.org/officeDocument/2006/relationships/slideLayout" Target="../slideLayouts/slideLayout5.xml"/><Relationship Id="rId5" Type="http://schemas.openxmlformats.org/officeDocument/2006/relationships/hyperlink" Target="http://mcas.pearsonsupport.com/pearsonaccessnext/" TargetMode="External"/><Relationship Id="rId4" Type="http://schemas.openxmlformats.org/officeDocument/2006/relationships/hyperlink" Target="http://mcas.pearsonaccessnext.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oe.mass.edu/"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gateway.edu.state.ma.u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mcas.pearsonaccessnext.com/"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profiles.doe.mass.edu/search/search.aspx?leftNavID=11239"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doe.mass.edu"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mailto:mcas@doe.mass.edu"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doe.mass.edu/InfoServices/data/diradmin/list.aspx" TargetMode="External"/><Relationship Id="rId2" Type="http://schemas.openxmlformats.org/officeDocument/2006/relationships/hyperlink" Target="http://mcas.pearsonsupport.com/pearsonaccessnext/"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mcas.pearsonsupport.com/pearsonaccessnext/" TargetMode="External"/><Relationship Id="rId7" Type="http://schemas.openxmlformats.org/officeDocument/2006/relationships/hyperlink" Target="http://www.doe.mass.edu/mcas/accessibility/" TargetMode="External"/><Relationship Id="rId2" Type="http://schemas.openxmlformats.org/officeDocument/2006/relationships/hyperlink" Target="http://mcas.pearsonsupport.com/manuals/" TargetMode="External"/><Relationship Id="rId1" Type="http://schemas.openxmlformats.org/officeDocument/2006/relationships/slideLayout" Target="../slideLayouts/slideLayout10.xml"/><Relationship Id="rId6" Type="http://schemas.openxmlformats.org/officeDocument/2006/relationships/hyperlink" Target="http://www.doe.mass.edu/mcas/training.html" TargetMode="External"/><Relationship Id="rId5" Type="http://schemas.openxmlformats.org/officeDocument/2006/relationships/hyperlink" Target="http://mcas.pearsonsupport.com/training" TargetMode="External"/><Relationship Id="rId4" Type="http://schemas.openxmlformats.org/officeDocument/2006/relationships/hyperlink" Target="https://mcas.pearsonaccessnext.com/customer/index.actio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mcas@measuredprogress.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7.xml"/><Relationship Id="rId5" Type="http://schemas.openxmlformats.org/officeDocument/2006/relationships/hyperlink" Target="mailto:mcas@doe.mass.edu" TargetMode="External"/><Relationship Id="rId4" Type="http://schemas.openxmlformats.org/officeDocument/2006/relationships/hyperlink" Target="http://www.doe.mass.edu/mca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mcas@doe.mass.ed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mcas@doe.mas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mcasservicecenter.com/"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lstStyle/>
          <a:p>
            <a:r>
              <a:rPr lang="en-US" dirty="0"/>
              <a:t>Overview of the </a:t>
            </a:r>
            <a:br>
              <a:rPr lang="en-US" dirty="0"/>
            </a:br>
            <a:r>
              <a:rPr lang="en-US" dirty="0"/>
              <a:t>Student Registration/</a:t>
            </a:r>
            <a:br>
              <a:rPr lang="en-US" dirty="0"/>
            </a:br>
            <a:r>
              <a:rPr lang="en-US" dirty="0"/>
              <a:t>Personal Needs Profile (SR/PNP) Process </a:t>
            </a:r>
          </a:p>
        </p:txBody>
      </p:sp>
      <p:sp>
        <p:nvSpPr>
          <p:cNvPr id="3" name="Subtitle 2"/>
          <p:cNvSpPr>
            <a:spLocks noGrp="1"/>
          </p:cNvSpPr>
          <p:nvPr>
            <p:ph type="subTitle" idx="1"/>
          </p:nvPr>
        </p:nvSpPr>
        <p:spPr>
          <a:xfrm>
            <a:off x="5417389" y="4565311"/>
            <a:ext cx="6659592" cy="826214"/>
          </a:xfrm>
        </p:spPr>
        <p:txBody>
          <a:bodyPr/>
          <a:lstStyle/>
          <a:p>
            <a:r>
              <a:rPr lang="en-US" altLang="zh-CN" dirty="0">
                <a:solidFill>
                  <a:schemeClr val="tx1">
                    <a:lumMod val="50000"/>
                  </a:schemeClr>
                </a:solidFill>
              </a:rPr>
              <a:t>The Office of Student Assessment Services September 24, 2018</a:t>
            </a:r>
            <a:endParaRPr lang="zh-CN" altLang="en-US" dirty="0">
              <a:solidFill>
                <a:schemeClr val="tx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MCAS Accessibility and Accommodations</a:t>
            </a:r>
            <a:endParaRPr lang="en-US" u="sng" dirty="0"/>
          </a:p>
        </p:txBody>
      </p:sp>
      <p:sp>
        <p:nvSpPr>
          <p:cNvPr id="3" name="Content Placeholder 2"/>
          <p:cNvSpPr>
            <a:spLocks noGrp="1"/>
          </p:cNvSpPr>
          <p:nvPr>
            <p:ph idx="1"/>
          </p:nvPr>
        </p:nvSpPr>
        <p:spPr>
          <a:xfrm>
            <a:off x="567742" y="1045471"/>
            <a:ext cx="11496739" cy="5049746"/>
          </a:xfrm>
        </p:spPr>
        <p:txBody>
          <a:bodyPr/>
          <a:lstStyle/>
          <a:p>
            <a:r>
              <a:rPr lang="en-US" sz="2400" dirty="0"/>
              <a:t>New: Same policy for all grades/tests</a:t>
            </a:r>
          </a:p>
          <a:p>
            <a:pPr lvl="1"/>
            <a:r>
              <a:rPr lang="en-US" sz="2000" dirty="0"/>
              <a:t>Review the </a:t>
            </a:r>
            <a:r>
              <a:rPr lang="en-US" sz="2000" i="1" dirty="0"/>
              <a:t>Accessibility and Accommodations Manual </a:t>
            </a:r>
            <a:r>
              <a:rPr lang="en-US" sz="2000" dirty="0"/>
              <a:t>(</a:t>
            </a:r>
            <a:r>
              <a:rPr lang="en-US" sz="2000" dirty="0">
                <a:hlinkClick r:id="rId2"/>
              </a:rPr>
              <a:t>www.doe.mass.edu/mcas/accessibility/</a:t>
            </a:r>
            <a:r>
              <a:rPr lang="en-US" sz="2000" dirty="0"/>
              <a:t>).</a:t>
            </a:r>
          </a:p>
          <a:p>
            <a:pPr lvl="1"/>
            <a:r>
              <a:rPr lang="en-US" sz="2000" dirty="0"/>
              <a:t>Register for accessibility/accommodations session on Sept. 28: </a:t>
            </a:r>
            <a:r>
              <a:rPr lang="en-US" sz="2000" dirty="0">
                <a:hlinkClick r:id="rId3"/>
              </a:rPr>
              <a:t>www.doe.mass.edu/conference/?ConferenceID=9891</a:t>
            </a:r>
            <a:r>
              <a:rPr lang="en-US" sz="2000" b="1" dirty="0"/>
              <a:t> </a:t>
            </a:r>
            <a:endParaRPr lang="en-US" sz="2000" dirty="0"/>
          </a:p>
          <a:p>
            <a:r>
              <a:rPr lang="en-US" sz="2400" dirty="0"/>
              <a:t>Accessibility features available to all students</a:t>
            </a:r>
          </a:p>
          <a:p>
            <a:pPr lvl="1"/>
            <a:r>
              <a:rPr lang="en-US" sz="2000" dirty="0"/>
              <a:t>Universal Accessibility Features</a:t>
            </a:r>
          </a:p>
          <a:p>
            <a:pPr lvl="2"/>
            <a:r>
              <a:rPr lang="en-US" sz="1800" dirty="0"/>
              <a:t>available to all students, but may differ depending on CBT or PBT</a:t>
            </a:r>
          </a:p>
          <a:p>
            <a:pPr lvl="1"/>
            <a:r>
              <a:rPr lang="en-US" sz="2000" dirty="0"/>
              <a:t>Designated Accessibility Features</a:t>
            </a:r>
          </a:p>
          <a:p>
            <a:pPr lvl="2"/>
            <a:r>
              <a:rPr lang="en-US" sz="1800" dirty="0"/>
              <a:t>can be given to any student, at the discretion of the principal</a:t>
            </a:r>
          </a:p>
          <a:p>
            <a:r>
              <a:rPr lang="en-US" sz="2400" dirty="0"/>
              <a:t>Accommodations available only for students with disabilities and ELs</a:t>
            </a:r>
          </a:p>
          <a:p>
            <a:pPr lvl="1"/>
            <a:r>
              <a:rPr lang="en-US" sz="2000" dirty="0"/>
              <a:t>Standard and Special Access accommodations for students with disabilities </a:t>
            </a:r>
          </a:p>
          <a:p>
            <a:pPr lvl="1"/>
            <a:r>
              <a:rPr lang="en-US" sz="2000" dirty="0"/>
              <a:t>Accommodations available for ELs, with guidance based on English proficiency level </a:t>
            </a:r>
          </a:p>
          <a:p>
            <a:r>
              <a:rPr lang="en-US" sz="2400" dirty="0"/>
              <a:t>Enter the accommodations that are designated in the Accessibility and Accommodations Manual as “</a:t>
            </a:r>
            <a:r>
              <a:rPr lang="en-US" sz="2400" dirty="0">
                <a:solidFill>
                  <a:srgbClr val="FF0000"/>
                </a:solidFill>
              </a:rPr>
              <a:t>SR/PNP</a:t>
            </a:r>
            <a:r>
              <a:rPr lang="en-US" sz="2400" dirty="0"/>
              <a:t>”</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Steps for Completing the Initial Import</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35033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Websites for this Process</a:t>
            </a:r>
          </a:p>
        </p:txBody>
      </p:sp>
      <p:sp>
        <p:nvSpPr>
          <p:cNvPr id="3" name="Content Placeholder 2"/>
          <p:cNvSpPr>
            <a:spLocks noGrp="1"/>
          </p:cNvSpPr>
          <p:nvPr>
            <p:ph idx="1"/>
          </p:nvPr>
        </p:nvSpPr>
        <p:spPr>
          <a:xfrm>
            <a:off x="567743" y="1086710"/>
            <a:ext cx="11370972" cy="5049746"/>
          </a:xfrm>
        </p:spPr>
        <p:txBody>
          <a:bodyPr/>
          <a:lstStyle/>
          <a:p>
            <a:r>
              <a:rPr lang="en-US" sz="2800" b="1" dirty="0"/>
              <a:t>DESE Security Portal: </a:t>
            </a:r>
            <a:r>
              <a:rPr lang="en-US" sz="2800" dirty="0"/>
              <a:t>where to find the .CSV files that can be used as the basis for the SR/PNP</a:t>
            </a:r>
          </a:p>
          <a:p>
            <a:pPr lvl="1"/>
            <a:r>
              <a:rPr lang="en-US" sz="2600" dirty="0">
                <a:hlinkClick r:id="rId2"/>
              </a:rPr>
              <a:t>https://gateway.edu.state.ma.us/</a:t>
            </a:r>
            <a:endParaRPr lang="en-US" sz="2600" dirty="0"/>
          </a:p>
          <a:p>
            <a:pPr lvl="1"/>
            <a:r>
              <a:rPr lang="en-US" sz="2600" dirty="0"/>
              <a:t>If you cannot access the Security Portal, contact your Directory Administrator (</a:t>
            </a:r>
            <a:r>
              <a:rPr lang="en-US" sz="2600" dirty="0">
                <a:hlinkClick r:id="rId3"/>
              </a:rPr>
              <a:t>www.doe.mass.edu/InfoServices/data/diradmin/list.aspx</a:t>
            </a:r>
            <a:r>
              <a:rPr lang="en-US" sz="2600" dirty="0"/>
              <a:t>). </a:t>
            </a:r>
          </a:p>
          <a:p>
            <a:r>
              <a:rPr lang="en-US" sz="2800" b="1" dirty="0"/>
              <a:t>PearsonAccess Next (PAN):</a:t>
            </a:r>
            <a:r>
              <a:rPr lang="en-US" sz="2800" dirty="0"/>
              <a:t> where to import the SR/PNP</a:t>
            </a:r>
          </a:p>
          <a:p>
            <a:pPr lvl="1"/>
            <a:r>
              <a:rPr lang="en-US" sz="2600" dirty="0">
                <a:hlinkClick r:id="rId4"/>
              </a:rPr>
              <a:t>http://mcas.pearsonaccessnext.com</a:t>
            </a:r>
            <a:r>
              <a:rPr lang="en-US" sz="2600" dirty="0"/>
              <a:t> </a:t>
            </a:r>
          </a:p>
          <a:p>
            <a:pPr lvl="2"/>
            <a:r>
              <a:rPr lang="en-US" sz="2200" dirty="0"/>
              <a:t>(also linked at </a:t>
            </a:r>
            <a:r>
              <a:rPr lang="en-US" sz="2200" dirty="0">
                <a:hlinkClick r:id="rId5"/>
              </a:rPr>
              <a:t>http://mcas.pearsonsupport.com/pearsonaccessnext/</a:t>
            </a:r>
            <a:r>
              <a:rPr lang="en-US" sz="2200" dirty="0"/>
              <a:t>) </a:t>
            </a:r>
          </a:p>
          <a:p>
            <a:pPr lvl="1"/>
            <a:r>
              <a:rPr lang="en-US" sz="2600" dirty="0"/>
              <a:t>If you could access PAN before but no longer have access, try resetting your password in case the account expired.</a:t>
            </a:r>
          </a:p>
          <a:p>
            <a:pPr lvl="1"/>
            <a:r>
              <a:rPr lang="en-US" sz="2600" dirty="0"/>
              <a:t>Call MCAS Service Center (800-737-5103) if you cannot access your PAN account or for assistance with the SR/PNP import.</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noAutofit/>
          </a:bodyPr>
          <a:lstStyle/>
          <a:p>
            <a:r>
              <a:rPr lang="en-US" dirty="0"/>
              <a:t>Logging into the DESE Security Portal</a:t>
            </a:r>
          </a:p>
        </p:txBody>
      </p:sp>
      <p:sp>
        <p:nvSpPr>
          <p:cNvPr id="10" name="Content Placeholder 9"/>
          <p:cNvSpPr>
            <a:spLocks noGrp="1"/>
          </p:cNvSpPr>
          <p:nvPr>
            <p:ph idx="1"/>
          </p:nvPr>
        </p:nvSpPr>
        <p:spPr/>
        <p:txBody>
          <a:bodyPr/>
          <a:lstStyle/>
          <a:p>
            <a:r>
              <a:rPr lang="en-US" dirty="0"/>
              <a:t>Click on the Security Portal link at the top right side of the DESE home page (</a:t>
            </a:r>
            <a:r>
              <a:rPr lang="en-US" dirty="0">
                <a:hlinkClick r:id="rId2"/>
              </a:rPr>
              <a:t>www.doe.mass.edu</a:t>
            </a:r>
            <a:r>
              <a:rPr lang="en-US" dirty="0"/>
              <a:t>). </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13</a:t>
            </a:fld>
            <a:endParaRPr lang="en-US" dirty="0"/>
          </a:p>
        </p:txBody>
      </p:sp>
      <p:pic>
        <p:nvPicPr>
          <p:cNvPr id="22529" name="Picture 1"/>
          <p:cNvPicPr>
            <a:picLocks noChangeAspect="1" noChangeArrowheads="1"/>
          </p:cNvPicPr>
          <p:nvPr/>
        </p:nvPicPr>
        <p:blipFill>
          <a:blip r:embed="rId3" cstate="print"/>
          <a:srcRect/>
          <a:stretch>
            <a:fillRect/>
          </a:stretch>
        </p:blipFill>
        <p:spPr bwMode="auto">
          <a:xfrm>
            <a:off x="1625600" y="3200400"/>
            <a:ext cx="9042400" cy="1143000"/>
          </a:xfrm>
          <a:prstGeom prst="rect">
            <a:avLst/>
          </a:prstGeom>
          <a:noFill/>
          <a:ln w="9525">
            <a:noFill/>
            <a:miter lim="800000"/>
            <a:headEnd/>
            <a:tailEnd/>
          </a:ln>
        </p:spPr>
      </p:pic>
      <p:sp>
        <p:nvSpPr>
          <p:cNvPr id="8" name="Rounded Rectangle 7"/>
          <p:cNvSpPr/>
          <p:nvPr/>
        </p:nvSpPr>
        <p:spPr>
          <a:xfrm>
            <a:off x="1915064" y="3269412"/>
            <a:ext cx="1751162" cy="540589"/>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DropBox Central in the Security Portal </a:t>
            </a:r>
          </a:p>
        </p:txBody>
      </p:sp>
      <p:sp>
        <p:nvSpPr>
          <p:cNvPr id="3" name="Content Placeholder 2"/>
          <p:cNvSpPr>
            <a:spLocks noGrp="1"/>
          </p:cNvSpPr>
          <p:nvPr>
            <p:ph idx="1"/>
          </p:nvPr>
        </p:nvSpPr>
        <p:spPr>
          <a:xfrm>
            <a:off x="5459104" y="1216755"/>
            <a:ext cx="6564574" cy="5049746"/>
          </a:xfrm>
        </p:spPr>
        <p:txBody>
          <a:bodyPr/>
          <a:lstStyle/>
          <a:p>
            <a:r>
              <a:rPr lang="en-US" sz="2800" dirty="0"/>
              <a:t>Enter your </a:t>
            </a:r>
            <a:r>
              <a:rPr lang="en-US" sz="2800" b="1" dirty="0"/>
              <a:t>user name </a:t>
            </a:r>
            <a:r>
              <a:rPr lang="en-US" sz="2800" dirty="0"/>
              <a:t>and </a:t>
            </a:r>
            <a:r>
              <a:rPr lang="en-US" sz="2800" b="1" dirty="0"/>
              <a:t>password</a:t>
            </a:r>
            <a:r>
              <a:rPr lang="en-US" sz="2800" dirty="0"/>
              <a:t>.</a:t>
            </a:r>
          </a:p>
          <a:p>
            <a:r>
              <a:rPr lang="en-US" sz="2800" dirty="0"/>
              <a:t>You will then see an </a:t>
            </a:r>
            <a:r>
              <a:rPr lang="en-US" sz="2800" b="1" dirty="0"/>
              <a:t>Application List</a:t>
            </a:r>
            <a:r>
              <a:rPr lang="en-US" sz="2800" dirty="0"/>
              <a:t>.</a:t>
            </a:r>
          </a:p>
          <a:p>
            <a:r>
              <a:rPr lang="en-US" sz="2800" dirty="0"/>
              <a:t>Select </a:t>
            </a:r>
            <a:r>
              <a:rPr lang="en-US" sz="2800" b="1" dirty="0"/>
              <a:t>DropBox Central.</a:t>
            </a:r>
          </a:p>
          <a:p>
            <a:r>
              <a:rPr lang="en-US" sz="2800" dirty="0"/>
              <a:t>Select </a:t>
            </a:r>
            <a:r>
              <a:rPr lang="en-US" sz="2800" b="1" dirty="0"/>
              <a:t>MCAS 2018 Data</a:t>
            </a:r>
            <a:r>
              <a:rPr lang="en-US" sz="2800" dirty="0"/>
              <a:t>.</a:t>
            </a:r>
          </a:p>
          <a:p>
            <a:r>
              <a:rPr lang="en-US" sz="2800" dirty="0"/>
              <a:t>Click </a:t>
            </a:r>
            <a:r>
              <a:rPr lang="en-US" sz="2800" b="1" dirty="0"/>
              <a:t>Next. </a:t>
            </a:r>
            <a:endParaRPr lang="en-US" sz="2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pic>
        <p:nvPicPr>
          <p:cNvPr id="5" name="Picture 2"/>
          <p:cNvPicPr>
            <a:picLocks noChangeAspect="1" noChangeArrowheads="1"/>
          </p:cNvPicPr>
          <p:nvPr/>
        </p:nvPicPr>
        <p:blipFill>
          <a:blip r:embed="rId2" cstate="print"/>
          <a:srcRect/>
          <a:stretch>
            <a:fillRect/>
          </a:stretch>
        </p:blipFill>
        <p:spPr bwMode="auto">
          <a:xfrm>
            <a:off x="191069" y="1368187"/>
            <a:ext cx="5104262" cy="2768733"/>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091820" y="4351798"/>
            <a:ext cx="3352800" cy="189205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the .CSV File</a:t>
            </a:r>
          </a:p>
        </p:txBody>
      </p:sp>
      <p:sp>
        <p:nvSpPr>
          <p:cNvPr id="3" name="Content Placeholder 2"/>
          <p:cNvSpPr>
            <a:spLocks noGrp="1"/>
          </p:cNvSpPr>
          <p:nvPr>
            <p:ph idx="1"/>
          </p:nvPr>
        </p:nvSpPr>
        <p:spPr/>
        <p:txBody>
          <a:bodyPr/>
          <a:lstStyle/>
          <a:p>
            <a:r>
              <a:rPr lang="en-US" sz="2800" dirty="0"/>
              <a:t>Select your organization, and enter the drop box. </a:t>
            </a:r>
          </a:p>
          <a:p>
            <a:r>
              <a:rPr lang="en-US" sz="2800" dirty="0"/>
              <a:t>Select the “</a:t>
            </a:r>
            <a:r>
              <a:rPr lang="en-US" sz="2800" b="1" dirty="0"/>
              <a:t>Nov2018_Retest_SRPNP</a:t>
            </a:r>
            <a:r>
              <a:rPr lang="en-US" sz="2800" dirty="0"/>
              <a:t>” .CSV file, and save it to your computer.</a:t>
            </a:r>
          </a:p>
          <a:p>
            <a:r>
              <a:rPr lang="en-US" sz="3000" dirty="0"/>
              <a:t>This file is populated with students eligible for the November retests as of September 18, 2018. </a:t>
            </a:r>
          </a:p>
          <a:p>
            <a:r>
              <a:rPr lang="en-US" sz="3000" dirty="0"/>
              <a:t>Note that accommodations are not pre-populated for the November retests.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ACB1-627C-4E26-B3A4-DA3E87F4AF28}"/>
              </a:ext>
            </a:extLst>
          </p:cNvPr>
          <p:cNvSpPr>
            <a:spLocks noGrp="1"/>
          </p:cNvSpPr>
          <p:nvPr>
            <p:ph type="title"/>
          </p:nvPr>
        </p:nvSpPr>
        <p:spPr/>
        <p:txBody>
          <a:bodyPr/>
          <a:lstStyle/>
          <a:p>
            <a:r>
              <a:rPr lang="en-US" dirty="0"/>
              <a:t>Demonstrations</a:t>
            </a:r>
          </a:p>
        </p:txBody>
      </p:sp>
      <p:sp>
        <p:nvSpPr>
          <p:cNvPr id="3" name="Content Placeholder 2">
            <a:extLst>
              <a:ext uri="{FF2B5EF4-FFF2-40B4-BE49-F238E27FC236}">
                <a16:creationId xmlns:a16="http://schemas.microsoft.com/office/drawing/2014/main" id="{08D0FD22-055A-45AC-BDE7-6389FCFD31A6}"/>
              </a:ext>
            </a:extLst>
          </p:cNvPr>
          <p:cNvSpPr>
            <a:spLocks noGrp="1"/>
          </p:cNvSpPr>
          <p:nvPr>
            <p:ph idx="1"/>
          </p:nvPr>
        </p:nvSpPr>
        <p:spPr/>
        <p:txBody>
          <a:bodyPr/>
          <a:lstStyle/>
          <a:p>
            <a:r>
              <a:rPr lang="en-US" dirty="0"/>
              <a:t>Locating the Guide to the SR/PNP Process</a:t>
            </a:r>
          </a:p>
          <a:p>
            <a:r>
              <a:rPr lang="en-US" dirty="0"/>
              <a:t>Removing a row for a student</a:t>
            </a:r>
          </a:p>
          <a:p>
            <a:r>
              <a:rPr lang="en-US" dirty="0"/>
              <a:t>Adding a row for a new student</a:t>
            </a:r>
          </a:p>
          <a:p>
            <a:r>
              <a:rPr lang="en-US" dirty="0"/>
              <a:t>Updating a student’s accommodations</a:t>
            </a:r>
          </a:p>
          <a:p>
            <a:r>
              <a:rPr lang="en-US" dirty="0"/>
              <a:t>Saving the .CSV file</a:t>
            </a:r>
          </a:p>
          <a:p>
            <a:r>
              <a:rPr lang="en-US" dirty="0"/>
              <a:t>Important reminders</a:t>
            </a:r>
          </a:p>
        </p:txBody>
      </p:sp>
      <p:sp>
        <p:nvSpPr>
          <p:cNvPr id="4" name="Slide Number Placeholder 3">
            <a:extLst>
              <a:ext uri="{FF2B5EF4-FFF2-40B4-BE49-F238E27FC236}">
                <a16:creationId xmlns:a16="http://schemas.microsoft.com/office/drawing/2014/main" id="{5267F37C-7914-4505-AE81-6567A6E3BA45}"/>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Tree>
    <p:extLst>
      <p:ext uri="{BB962C8B-B14F-4D97-AF65-F5344CB8AC3E}">
        <p14:creationId xmlns:p14="http://schemas.microsoft.com/office/powerpoint/2010/main" val="181182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SR/PNP Initial Import – Step A: Prepare the File</a:t>
            </a:r>
          </a:p>
        </p:txBody>
      </p:sp>
      <p:sp>
        <p:nvSpPr>
          <p:cNvPr id="3" name="Content Placeholder 2"/>
          <p:cNvSpPr>
            <a:spLocks noGrp="1"/>
          </p:cNvSpPr>
          <p:nvPr>
            <p:ph idx="1"/>
          </p:nvPr>
        </p:nvSpPr>
        <p:spPr>
          <a:xfrm>
            <a:off x="567742" y="1230403"/>
            <a:ext cx="11624257" cy="5088510"/>
          </a:xfrm>
        </p:spPr>
        <p:txBody>
          <a:bodyPr/>
          <a:lstStyle/>
          <a:p>
            <a:pPr marL="406400" lvl="1" indent="-457200">
              <a:spcBef>
                <a:spcPts val="1000"/>
              </a:spcBef>
              <a:buFont typeface="+mj-lt"/>
              <a:buAutoNum type="arabicPeriod"/>
            </a:pPr>
            <a:r>
              <a:rPr lang="en-US" sz="2400" dirty="0"/>
              <a:t>Log into the </a:t>
            </a:r>
            <a:r>
              <a:rPr lang="en-US" sz="2400" b="1" dirty="0"/>
              <a:t>Security Portal </a:t>
            </a:r>
            <a:r>
              <a:rPr lang="en-US" sz="2400" dirty="0"/>
              <a:t>(</a:t>
            </a:r>
            <a:r>
              <a:rPr lang="en-US" sz="2400" dirty="0">
                <a:hlinkClick r:id="rId2"/>
              </a:rPr>
              <a:t>https://gateway.edu.state.ma.us/</a:t>
            </a:r>
            <a:r>
              <a:rPr lang="en-US" sz="2400" dirty="0"/>
              <a:t>) to find the .CSV file posted in </a:t>
            </a:r>
            <a:r>
              <a:rPr lang="en-US" sz="2400" b="1" dirty="0"/>
              <a:t>DropBox Central </a:t>
            </a:r>
            <a:r>
              <a:rPr lang="en-US" sz="2400" dirty="0"/>
              <a:t>in the </a:t>
            </a:r>
            <a:r>
              <a:rPr lang="en-US" sz="2400" b="1" dirty="0"/>
              <a:t>MCAS 2018 folder</a:t>
            </a:r>
            <a:r>
              <a:rPr lang="en-US" sz="2400" dirty="0"/>
              <a:t>.</a:t>
            </a:r>
          </a:p>
          <a:p>
            <a:pPr lvl="1"/>
            <a:r>
              <a:rPr lang="en-US" sz="2200" dirty="0"/>
              <a:t>District and school files posted approximately two days prior to the SR/PNP window</a:t>
            </a:r>
          </a:p>
          <a:p>
            <a:pPr marL="406400" indent="-457200">
              <a:buFont typeface="+mj-lt"/>
              <a:buAutoNum type="arabicPeriod" startAt="2"/>
            </a:pPr>
            <a:r>
              <a:rPr lang="en-US" sz="2400" dirty="0"/>
              <a:t>Delete rows of students who will not participate. </a:t>
            </a:r>
          </a:p>
          <a:p>
            <a:pPr lvl="1"/>
            <a:r>
              <a:rPr lang="en-US" sz="2200" dirty="0"/>
              <a:t>Schools will </a:t>
            </a:r>
            <a:r>
              <a:rPr lang="en-US" sz="2200" b="1" i="1" dirty="0"/>
              <a:t>only</a:t>
            </a:r>
            <a:r>
              <a:rPr lang="en-US" sz="2200" dirty="0"/>
              <a:t> receive Student ID Labels and secure test materials for students listed in PAN.</a:t>
            </a:r>
          </a:p>
          <a:p>
            <a:pPr marL="406400" indent="-457200">
              <a:buFont typeface="+mj-lt"/>
              <a:buAutoNum type="arabicPeriod" startAt="2"/>
            </a:pPr>
            <a:r>
              <a:rPr lang="en-US" sz="2400" dirty="0"/>
              <a:t>Add rows for students who will participate in testing.</a:t>
            </a:r>
          </a:p>
          <a:p>
            <a:pPr marL="406400" indent="-457200">
              <a:buFont typeface="+mj-lt"/>
              <a:buAutoNum type="arabicPeriod" startAt="2"/>
            </a:pPr>
            <a:r>
              <a:rPr lang="en-US" sz="2400" dirty="0"/>
              <a:t>Enter students’ selected accommodations.</a:t>
            </a:r>
          </a:p>
          <a:p>
            <a:pPr lvl="1"/>
            <a:r>
              <a:rPr lang="en-US" sz="2200" dirty="0"/>
              <a:t>Accommodations are not pre-populated in the data file. (This is only done for the spring administrations.) </a:t>
            </a:r>
          </a:p>
          <a:p>
            <a:pPr marL="514350" indent="-514350">
              <a:buFont typeface="+mj-lt"/>
              <a:buAutoNum type="arabicPeriod" startAt="2"/>
            </a:pPr>
            <a:r>
              <a:rPr lang="en-US" sz="2400" dirty="0"/>
              <a:t>Save the file as a .CSV file.</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SR/PNP Initial Import – Step B: Import the File</a:t>
            </a:r>
          </a:p>
        </p:txBody>
      </p:sp>
      <p:sp>
        <p:nvSpPr>
          <p:cNvPr id="3" name="Content Placeholder 2"/>
          <p:cNvSpPr>
            <a:spLocks noGrp="1"/>
          </p:cNvSpPr>
          <p:nvPr>
            <p:ph idx="1"/>
          </p:nvPr>
        </p:nvSpPr>
        <p:spPr>
          <a:xfrm>
            <a:off x="567742" y="1230403"/>
            <a:ext cx="11517866" cy="5049746"/>
          </a:xfrm>
        </p:spPr>
        <p:txBody>
          <a:bodyPr/>
          <a:lstStyle/>
          <a:p>
            <a:pPr marL="514350" lvl="0" indent="-514350">
              <a:buFont typeface="+mj-lt"/>
              <a:buAutoNum type="arabicPeriod"/>
            </a:pPr>
            <a:r>
              <a:rPr lang="en-US" sz="2500" dirty="0"/>
              <a:t>Log into </a:t>
            </a:r>
            <a:r>
              <a:rPr lang="en-US" sz="2500" b="1" dirty="0"/>
              <a:t>PearsonAccess Next (PAN) </a:t>
            </a:r>
            <a:r>
              <a:rPr lang="en-US" sz="2500" dirty="0"/>
              <a:t>(</a:t>
            </a:r>
            <a:r>
              <a:rPr lang="en-US" sz="2500" dirty="0">
                <a:hlinkClick r:id="rId2"/>
              </a:rPr>
              <a:t>https://mcas.pearsonaccessnext.com/</a:t>
            </a:r>
            <a:r>
              <a:rPr lang="en-US" sz="2500" dirty="0"/>
              <a:t>).  </a:t>
            </a:r>
          </a:p>
          <a:p>
            <a:pPr marL="514350" lvl="0" indent="-514350">
              <a:buFont typeface="+mj-lt"/>
              <a:buAutoNum type="arabicPeriod"/>
            </a:pPr>
            <a:r>
              <a:rPr lang="en-US" sz="2500" dirty="0"/>
              <a:t>Select the appropriate test administration in the top right.</a:t>
            </a:r>
          </a:p>
          <a:p>
            <a:pPr marL="1022350" lvl="1" indent="-514350"/>
            <a:r>
              <a:rPr lang="en-US" sz="2100" dirty="0"/>
              <a:t>PAN defaults users to the last administration you were working in.</a:t>
            </a:r>
          </a:p>
          <a:p>
            <a:pPr marL="514350" lvl="0" indent="-514350">
              <a:buFont typeface="+mj-lt"/>
              <a:buAutoNum type="arabicPeriod"/>
            </a:pPr>
            <a:r>
              <a:rPr lang="en-US" sz="2500" dirty="0"/>
              <a:t>On the </a:t>
            </a:r>
            <a:r>
              <a:rPr lang="en-US" sz="2500" b="1" dirty="0"/>
              <a:t>Setup </a:t>
            </a:r>
            <a:r>
              <a:rPr lang="en-US" sz="2500" dirty="0"/>
              <a:t>menu, select “</a:t>
            </a:r>
            <a:r>
              <a:rPr lang="en-US" sz="2500" b="1" dirty="0"/>
              <a:t>Import/Export Data</a:t>
            </a:r>
            <a:r>
              <a:rPr lang="en-US" sz="2500" dirty="0"/>
              <a:t>.” </a:t>
            </a:r>
          </a:p>
          <a:p>
            <a:pPr marL="514350" lvl="0" indent="-514350">
              <a:buFont typeface="+mj-lt"/>
              <a:buAutoNum type="arabicPeriod"/>
            </a:pPr>
            <a:r>
              <a:rPr lang="en-US" sz="2500" dirty="0"/>
              <a:t>In the </a:t>
            </a:r>
            <a:r>
              <a:rPr lang="en-US" sz="2500" b="1" dirty="0"/>
              <a:t>Select Tasks </a:t>
            </a:r>
            <a:r>
              <a:rPr lang="en-US" sz="2500" dirty="0"/>
              <a:t>dropdown, select “</a:t>
            </a:r>
            <a:r>
              <a:rPr lang="en-US" sz="2500" b="1" dirty="0"/>
              <a:t>Import/Export Data</a:t>
            </a:r>
            <a:r>
              <a:rPr lang="en-US" sz="2500" dirty="0"/>
              <a:t>.” Click “</a:t>
            </a:r>
            <a:r>
              <a:rPr lang="en-US" sz="2500" b="1" dirty="0"/>
              <a:t>Start</a:t>
            </a:r>
            <a:r>
              <a:rPr lang="en-US" sz="2500" dirty="0"/>
              <a:t>.”</a:t>
            </a:r>
          </a:p>
          <a:p>
            <a:pPr marL="514350" lvl="0" indent="-514350">
              <a:buFont typeface="+mj-lt"/>
              <a:buAutoNum type="arabicPeriod"/>
            </a:pPr>
            <a:r>
              <a:rPr lang="en-US" sz="2500" dirty="0"/>
              <a:t>In the </a:t>
            </a:r>
            <a:r>
              <a:rPr lang="en-US" sz="2500" b="1" dirty="0"/>
              <a:t>Type</a:t>
            </a:r>
            <a:r>
              <a:rPr lang="en-US" sz="2500" dirty="0"/>
              <a:t> dropdown, select “</a:t>
            </a:r>
            <a:r>
              <a:rPr lang="en-US" sz="2500" b="1" dirty="0"/>
              <a:t>Student Registration Import</a:t>
            </a:r>
            <a:r>
              <a:rPr lang="en-US" sz="2500" dirty="0"/>
              <a:t>.” </a:t>
            </a:r>
          </a:p>
          <a:p>
            <a:pPr marL="971550" lvl="1" indent="-514350"/>
            <a:r>
              <a:rPr lang="en-US" sz="2300" dirty="0"/>
              <a:t>Ignore the option “Don’t modify student tests.” </a:t>
            </a:r>
          </a:p>
          <a:p>
            <a:pPr marL="514350" lvl="0" indent="-514350">
              <a:buFont typeface="+mj-lt"/>
              <a:buAutoNum type="arabicPeriod"/>
            </a:pPr>
            <a:r>
              <a:rPr lang="en-US" sz="2500" dirty="0"/>
              <a:t>Choose the .CSV file you had previously saved, and select “</a:t>
            </a:r>
            <a:r>
              <a:rPr lang="en-US" sz="2500" b="1" dirty="0"/>
              <a:t>Process</a:t>
            </a:r>
            <a:r>
              <a:rPr lang="en-US" sz="2500" dirty="0"/>
              <a:t>.”</a:t>
            </a:r>
          </a:p>
          <a:p>
            <a:pPr marL="514350" lvl="0" indent="-514350">
              <a:buFont typeface="+mj-lt"/>
              <a:buAutoNum type="arabicPeriod"/>
            </a:pPr>
            <a:r>
              <a:rPr lang="en-US" sz="2500" dirty="0"/>
              <a:t>Confirm that all records have been successfully imported.</a:t>
            </a:r>
          </a:p>
          <a:p>
            <a:pPr marL="514350" lvl="0" indent="-514350">
              <a:buFont typeface="+mj-lt"/>
              <a:buAutoNum type="arabicPeriod"/>
            </a:pPr>
            <a:r>
              <a:rPr lang="en-US" sz="2500" dirty="0"/>
              <a:t>When the file has completed processing, a green box with the message “</a:t>
            </a:r>
            <a:r>
              <a:rPr lang="en-US" sz="2500" b="1" dirty="0"/>
              <a:t>Complete” </a:t>
            </a:r>
            <a:r>
              <a:rPr lang="en-US" sz="2500" dirty="0"/>
              <a:t>will appear on the screen. </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Reminders</a:t>
            </a:r>
          </a:p>
        </p:txBody>
      </p:sp>
      <p:sp>
        <p:nvSpPr>
          <p:cNvPr id="3" name="Content Placeholder 2"/>
          <p:cNvSpPr>
            <a:spLocks noGrp="1"/>
          </p:cNvSpPr>
          <p:nvPr>
            <p:ph idx="1"/>
          </p:nvPr>
        </p:nvSpPr>
        <p:spPr/>
        <p:txBody>
          <a:bodyPr/>
          <a:lstStyle/>
          <a:p>
            <a:r>
              <a:rPr lang="en-US" sz="2800" dirty="0"/>
              <a:t>Confirm that the correct administration name is shown in the top right corner in PAN.</a:t>
            </a:r>
          </a:p>
          <a:p>
            <a:r>
              <a:rPr lang="en-US" sz="2800" dirty="0"/>
              <a:t>Only school or district test coordinators can import an SR/PNP file.</a:t>
            </a:r>
          </a:p>
          <a:p>
            <a:pPr lvl="1"/>
            <a:r>
              <a:rPr lang="en-US" sz="2600" dirty="0"/>
              <a:t>Test administrators do not have permission to do so.</a:t>
            </a:r>
          </a:p>
          <a:p>
            <a:r>
              <a:rPr lang="en-US" sz="2800" dirty="0"/>
              <a:t>If columns are hidden, be sure to unhide prior to import.</a:t>
            </a:r>
          </a:p>
          <a:p>
            <a:r>
              <a:rPr lang="en-US" sz="2800" dirty="0"/>
              <a:t>The SR/PNP file import must be done by the deadline in order for schools to receive an initial order of test materials. </a:t>
            </a:r>
          </a:p>
          <a:p>
            <a:pPr lvl="1"/>
            <a:r>
              <a:rPr lang="en-US" sz="2600" dirty="0"/>
              <a:t>Schools can update the SR/PNP (e.g., accommodations) but must also place an additional order for materials if needed.</a:t>
            </a:r>
          </a:p>
        </p:txBody>
      </p:sp>
      <p:sp>
        <p:nvSpPr>
          <p:cNvPr id="5" name="Slide Number Placeholder 4"/>
          <p:cNvSpPr>
            <a:spLocks noGrp="1"/>
          </p:cNvSpPr>
          <p:nvPr>
            <p:ph type="sldNum" sz="quarter" idx="12"/>
          </p:nvPr>
        </p:nvSpPr>
        <p:spPr/>
        <p:txBody>
          <a:bodyPr/>
          <a:lstStyle/>
          <a:p>
            <a:fld id="{BD26C40E-487C-40A4-A841-8174FD7B7142}"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Presenters</a:t>
            </a:r>
          </a:p>
        </p:txBody>
      </p:sp>
      <p:sp>
        <p:nvSpPr>
          <p:cNvPr id="7173" name="Content Placeholder 6"/>
          <p:cNvSpPr>
            <a:spLocks noGrp="1"/>
          </p:cNvSpPr>
          <p:nvPr>
            <p:ph idx="1"/>
          </p:nvPr>
        </p:nvSpPr>
        <p:spPr/>
        <p:txBody>
          <a:bodyPr>
            <a:normAutofit/>
          </a:bodyPr>
          <a:lstStyle/>
          <a:p>
            <a:r>
              <a:rPr lang="en-US" dirty="0"/>
              <a:t>Scott Kelley, Data &amp; Reporting Specialist </a:t>
            </a:r>
          </a:p>
          <a:p>
            <a:r>
              <a:rPr lang="en-US" dirty="0"/>
              <a:t>Robert Pelychaty, Accommodations Specialist</a:t>
            </a:r>
          </a:p>
          <a:p>
            <a:r>
              <a:rPr lang="en-US" dirty="0"/>
              <a:t>Jodie Zalk, Test Administration Coordinator</a:t>
            </a:r>
          </a:p>
          <a:p>
            <a:r>
              <a:rPr lang="en-US" dirty="0"/>
              <a:t>Liz Pennington, Pearson Project Manager</a:t>
            </a:r>
          </a:p>
        </p:txBody>
      </p:sp>
      <p:sp>
        <p:nvSpPr>
          <p:cNvPr id="5" name="Slide Number Placeholder 4"/>
          <p:cNvSpPr>
            <a:spLocks noGrp="1"/>
          </p:cNvSpPr>
          <p:nvPr>
            <p:ph type="sldNum" sz="quarter" idx="12"/>
          </p:nvPr>
        </p:nvSpPr>
        <p:spPr/>
        <p:txBody>
          <a:bodyPr/>
          <a:lstStyle/>
          <a:p>
            <a:fld id="{E1708185-97CB-44E3-AB43-049A70E20DA9}"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5F05-22E3-4A50-87E5-982AA8584744}"/>
              </a:ext>
            </a:extLst>
          </p:cNvPr>
          <p:cNvSpPr>
            <a:spLocks noGrp="1"/>
          </p:cNvSpPr>
          <p:nvPr>
            <p:ph type="title"/>
          </p:nvPr>
        </p:nvSpPr>
        <p:spPr/>
        <p:txBody>
          <a:bodyPr/>
          <a:lstStyle/>
          <a:p>
            <a:r>
              <a:rPr lang="en-US" dirty="0"/>
              <a:t>Demonstrations </a:t>
            </a:r>
          </a:p>
        </p:txBody>
      </p:sp>
      <p:sp>
        <p:nvSpPr>
          <p:cNvPr id="3" name="Content Placeholder 2">
            <a:extLst>
              <a:ext uri="{FF2B5EF4-FFF2-40B4-BE49-F238E27FC236}">
                <a16:creationId xmlns:a16="http://schemas.microsoft.com/office/drawing/2014/main" id="{B7B77A2C-7F28-483D-A24C-5A7DE0443E2D}"/>
              </a:ext>
            </a:extLst>
          </p:cNvPr>
          <p:cNvSpPr>
            <a:spLocks noGrp="1"/>
          </p:cNvSpPr>
          <p:nvPr>
            <p:ph idx="1"/>
          </p:nvPr>
        </p:nvSpPr>
        <p:spPr/>
        <p:txBody>
          <a:bodyPr/>
          <a:lstStyle/>
          <a:p>
            <a:r>
              <a:rPr lang="en-US" dirty="0"/>
              <a:t>Accessing PearsonAccess Next</a:t>
            </a:r>
          </a:p>
          <a:p>
            <a:r>
              <a:rPr lang="en-US" dirty="0"/>
              <a:t>Importing the .CSV file</a:t>
            </a:r>
          </a:p>
          <a:p>
            <a:r>
              <a:rPr lang="en-US" dirty="0"/>
              <a:t>Important reminders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835644C-9034-4A63-BC89-C95BB2583895}"/>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317427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030F1-9C1A-4905-AB1A-74EB119B7D68}"/>
              </a:ext>
            </a:extLst>
          </p:cNvPr>
          <p:cNvSpPr>
            <a:spLocks noGrp="1"/>
          </p:cNvSpPr>
          <p:nvPr>
            <p:ph idx="1"/>
          </p:nvPr>
        </p:nvSpPr>
        <p:spPr/>
        <p:txBody>
          <a:bodyPr/>
          <a:lstStyle/>
          <a:p>
            <a:endParaRPr lang="en-US" sz="4000" dirty="0"/>
          </a:p>
          <a:p>
            <a:endParaRPr lang="en-US" sz="4000" dirty="0"/>
          </a:p>
          <a:p>
            <a:endParaRPr lang="en-US" sz="4000" dirty="0"/>
          </a:p>
          <a:p>
            <a:pPr marL="0" indent="0">
              <a:buNone/>
            </a:pPr>
            <a:r>
              <a:rPr lang="en-US" sz="4000" dirty="0"/>
              <a:t>Questions &amp; Answers</a:t>
            </a:r>
          </a:p>
        </p:txBody>
      </p:sp>
      <p:sp>
        <p:nvSpPr>
          <p:cNvPr id="4" name="Slide Number Placeholder 3">
            <a:extLst>
              <a:ext uri="{FF2B5EF4-FFF2-40B4-BE49-F238E27FC236}">
                <a16:creationId xmlns:a16="http://schemas.microsoft.com/office/drawing/2014/main" id="{C44BA021-509D-4DFA-A979-ADEEAEB69B35}"/>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extLst>
      <p:ext uri="{BB962C8B-B14F-4D97-AF65-F5344CB8AC3E}">
        <p14:creationId xmlns:p14="http://schemas.microsoft.com/office/powerpoint/2010/main" val="81096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Steps after the Initial Import</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350330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 the SR/PNP after the Initial Import</a:t>
            </a:r>
          </a:p>
        </p:txBody>
      </p:sp>
      <p:sp>
        <p:nvSpPr>
          <p:cNvPr id="10" name="Content Placeholder 9"/>
          <p:cNvSpPr>
            <a:spLocks noGrp="1"/>
          </p:cNvSpPr>
          <p:nvPr>
            <p:ph idx="1"/>
          </p:nvPr>
        </p:nvSpPr>
        <p:spPr>
          <a:xfrm>
            <a:off x="567742" y="1230403"/>
            <a:ext cx="11624257" cy="5211340"/>
          </a:xfrm>
        </p:spPr>
        <p:txBody>
          <a:bodyPr>
            <a:normAutofit/>
          </a:bodyPr>
          <a:lstStyle/>
          <a:p>
            <a:r>
              <a:rPr lang="en-US" dirty="0"/>
              <a:t>Schools should update the </a:t>
            </a:r>
            <a:r>
              <a:rPr lang="en-US" b="1" dirty="0"/>
              <a:t>SR/PNP </a:t>
            </a:r>
            <a:r>
              <a:rPr lang="en-US" dirty="0"/>
              <a:t>for the following situations: </a:t>
            </a:r>
          </a:p>
          <a:p>
            <a:pPr lvl="1"/>
            <a:r>
              <a:rPr lang="en-US" dirty="0"/>
              <a:t>A student enrolls in your school after the initial upload was submitted.</a:t>
            </a:r>
          </a:p>
          <a:p>
            <a:pPr lvl="1"/>
            <a:r>
              <a:rPr lang="en-US" dirty="0"/>
              <a:t>A student transfers out of your school.</a:t>
            </a:r>
          </a:p>
          <a:p>
            <a:pPr lvl="1"/>
            <a:r>
              <a:rPr lang="en-US" dirty="0"/>
              <a:t>A student’s accommodations have changed.</a:t>
            </a:r>
          </a:p>
          <a:p>
            <a:pPr lvl="1"/>
            <a:r>
              <a:rPr lang="en-US" dirty="0"/>
              <a:t>A student’s demographic information has changed (e.g., last name) or was entered incorrectly.</a:t>
            </a:r>
          </a:p>
          <a:p>
            <a:r>
              <a:rPr lang="en-US" dirty="0"/>
              <a:t>Schools may need to order additional materials for students who were added to the SR/PNP after the initial import. </a:t>
            </a:r>
          </a:p>
        </p:txBody>
      </p:sp>
      <p:sp>
        <p:nvSpPr>
          <p:cNvPr id="5" name="Slide Number Placeholder 4"/>
          <p:cNvSpPr>
            <a:spLocks noGrp="1"/>
          </p:cNvSpPr>
          <p:nvPr>
            <p:ph type="sldNum" sz="quarter" idx="12"/>
          </p:nvPr>
        </p:nvSpPr>
        <p:spPr/>
        <p:txBody>
          <a:bodyPr/>
          <a:lstStyle/>
          <a:p>
            <a:fld id="{BD26C40E-487C-40A4-A841-8174FD7B714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 SIMS Data </a:t>
            </a:r>
          </a:p>
        </p:txBody>
      </p:sp>
      <p:sp>
        <p:nvSpPr>
          <p:cNvPr id="3" name="Content Placeholder 2"/>
          <p:cNvSpPr>
            <a:spLocks noGrp="1"/>
          </p:cNvSpPr>
          <p:nvPr>
            <p:ph idx="1"/>
          </p:nvPr>
        </p:nvSpPr>
        <p:spPr/>
        <p:txBody>
          <a:bodyPr/>
          <a:lstStyle/>
          <a:p>
            <a:pPr lvl="0"/>
            <a:r>
              <a:rPr lang="en-US" dirty="0"/>
              <a:t>Update any changes to student information in SIMS.</a:t>
            </a:r>
          </a:p>
          <a:p>
            <a:pPr lvl="1"/>
            <a:r>
              <a:rPr lang="en-US" dirty="0"/>
              <a:t>Contact the district’s SIMS contact. </a:t>
            </a:r>
          </a:p>
          <a:p>
            <a:pPr lvl="1"/>
            <a:r>
              <a:rPr lang="en-US" dirty="0"/>
              <a:t>To find the contact for your district, go to </a:t>
            </a:r>
            <a:r>
              <a:rPr lang="en-US" dirty="0">
                <a:hlinkClick r:id="rId2" action="ppaction://hlinkfile"/>
              </a:rPr>
              <a:t>profiles.doe.mass.edu/search/search.aspx?leftNav</a:t>
            </a:r>
            <a:br>
              <a:rPr lang="en-US" dirty="0">
                <a:hlinkClick r:id="rId2" action="ppaction://hlinkfile"/>
              </a:rPr>
            </a:br>
            <a:r>
              <a:rPr lang="en-US" dirty="0">
                <a:hlinkClick r:id="rId2" action="ppaction://hlinkfile"/>
              </a:rPr>
              <a:t>ID=11239</a:t>
            </a:r>
            <a:r>
              <a:rPr lang="en-US" dirty="0"/>
              <a:t>, select “</a:t>
            </a:r>
            <a:r>
              <a:rPr lang="en-US" b="1" dirty="0"/>
              <a:t>SIMS Contact</a:t>
            </a:r>
            <a:r>
              <a:rPr lang="en-US" dirty="0"/>
              <a:t>”</a:t>
            </a:r>
            <a:r>
              <a:rPr lang="en-US" b="1" dirty="0"/>
              <a:t> </a:t>
            </a:r>
            <a:r>
              <a:rPr lang="en-US" dirty="0"/>
              <a:t>from the </a:t>
            </a:r>
            <a:r>
              <a:rPr lang="en-US" b="1" dirty="0"/>
              <a:t>Function</a:t>
            </a:r>
            <a:r>
              <a:rPr lang="en-US" dirty="0"/>
              <a:t> menu, and click “</a:t>
            </a:r>
            <a:r>
              <a:rPr lang="en-US" b="1" dirty="0"/>
              <a:t>Get Results</a:t>
            </a:r>
            <a:r>
              <a:rPr lang="en-US" dirty="0"/>
              <a:t>.”</a:t>
            </a:r>
          </a:p>
          <a:p>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C3AC-6D1A-4AE2-B64D-8AD70E2060B2}"/>
              </a:ext>
            </a:extLst>
          </p:cNvPr>
          <p:cNvSpPr>
            <a:spLocks noGrp="1"/>
          </p:cNvSpPr>
          <p:nvPr>
            <p:ph type="title"/>
          </p:nvPr>
        </p:nvSpPr>
        <p:spPr/>
        <p:txBody>
          <a:bodyPr/>
          <a:lstStyle/>
          <a:p>
            <a:r>
              <a:rPr lang="en-US" dirty="0"/>
              <a:t>Demonstrations</a:t>
            </a:r>
          </a:p>
        </p:txBody>
      </p:sp>
      <p:sp>
        <p:nvSpPr>
          <p:cNvPr id="3" name="Content Placeholder 2">
            <a:extLst>
              <a:ext uri="{FF2B5EF4-FFF2-40B4-BE49-F238E27FC236}">
                <a16:creationId xmlns:a16="http://schemas.microsoft.com/office/drawing/2014/main" id="{E60B076C-B011-40D8-92FD-C3DC62D68D75}"/>
              </a:ext>
            </a:extLst>
          </p:cNvPr>
          <p:cNvSpPr>
            <a:spLocks noGrp="1"/>
          </p:cNvSpPr>
          <p:nvPr>
            <p:ph idx="1"/>
          </p:nvPr>
        </p:nvSpPr>
        <p:spPr/>
        <p:txBody>
          <a:bodyPr/>
          <a:lstStyle/>
          <a:p>
            <a:r>
              <a:rPr lang="en-US" dirty="0"/>
              <a:t>Adding a student record</a:t>
            </a:r>
          </a:p>
          <a:p>
            <a:r>
              <a:rPr lang="en-US" dirty="0"/>
              <a:t>Removing a student record</a:t>
            </a:r>
          </a:p>
          <a:p>
            <a:r>
              <a:rPr lang="en-US" dirty="0"/>
              <a:t>Updating an existing student record, including </a:t>
            </a:r>
            <a:br>
              <a:rPr lang="en-US" dirty="0"/>
            </a:br>
            <a:r>
              <a:rPr lang="en-US" dirty="0"/>
              <a:t>updating accommodations</a:t>
            </a:r>
          </a:p>
          <a:p>
            <a:endParaRPr lang="en-US" dirty="0"/>
          </a:p>
        </p:txBody>
      </p:sp>
      <p:sp>
        <p:nvSpPr>
          <p:cNvPr id="4" name="Slide Number Placeholder 3">
            <a:extLst>
              <a:ext uri="{FF2B5EF4-FFF2-40B4-BE49-F238E27FC236}">
                <a16:creationId xmlns:a16="http://schemas.microsoft.com/office/drawing/2014/main" id="{A169EEBF-9844-4190-82AA-B185EAA23EB8}"/>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Tree>
    <p:extLst>
      <p:ext uri="{BB962C8B-B14F-4D97-AF65-F5344CB8AC3E}">
        <p14:creationId xmlns:p14="http://schemas.microsoft.com/office/powerpoint/2010/main" val="2447717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New Student Record </a:t>
            </a:r>
          </a:p>
        </p:txBody>
      </p:sp>
      <p:sp>
        <p:nvSpPr>
          <p:cNvPr id="3" name="Content Placeholder 2"/>
          <p:cNvSpPr>
            <a:spLocks noGrp="1"/>
          </p:cNvSpPr>
          <p:nvPr>
            <p:ph idx="1"/>
          </p:nvPr>
        </p:nvSpPr>
        <p:spPr/>
        <p:txBody>
          <a:bodyPr>
            <a:normAutofit fontScale="92500" lnSpcReduction="10000"/>
          </a:bodyPr>
          <a:lstStyle/>
          <a:p>
            <a:pPr marL="514350" lvl="0" indent="-514350">
              <a:buFont typeface="+mj-lt"/>
              <a:buAutoNum type="arabicPeriod"/>
            </a:pPr>
            <a:r>
              <a:rPr lang="en-US" dirty="0"/>
              <a:t>Log into PAN. Then select the test administration in the top right corner.</a:t>
            </a:r>
          </a:p>
          <a:p>
            <a:pPr marL="514350" lvl="0" indent="-514350">
              <a:buFont typeface="+mj-lt"/>
              <a:buAutoNum type="arabicPeriod"/>
            </a:pPr>
            <a:r>
              <a:rPr lang="en-US" dirty="0"/>
              <a:t>On the </a:t>
            </a:r>
            <a:r>
              <a:rPr lang="en-US" b="1" dirty="0"/>
              <a:t>Setup </a:t>
            </a:r>
            <a:r>
              <a:rPr lang="en-US" dirty="0"/>
              <a:t>menu, select “</a:t>
            </a:r>
            <a:r>
              <a:rPr lang="en-US" b="1" dirty="0"/>
              <a:t>Students</a:t>
            </a:r>
            <a:r>
              <a:rPr lang="en-US" dirty="0"/>
              <a:t>.” </a:t>
            </a:r>
          </a:p>
          <a:p>
            <a:pPr marL="514350" lvl="0" indent="-514350">
              <a:buFont typeface="+mj-lt"/>
              <a:buAutoNum type="arabicPeriod"/>
            </a:pPr>
            <a:r>
              <a:rPr lang="en-US" dirty="0"/>
              <a:t>In the </a:t>
            </a:r>
            <a:r>
              <a:rPr lang="en-US" b="1" dirty="0"/>
              <a:t>Select Tasks </a:t>
            </a:r>
            <a:r>
              <a:rPr lang="en-US" dirty="0"/>
              <a:t>dropdown, select “</a:t>
            </a:r>
            <a:r>
              <a:rPr lang="en-US" b="1" dirty="0"/>
              <a:t>Create/Edit Students</a:t>
            </a:r>
            <a:r>
              <a:rPr lang="en-US" dirty="0"/>
              <a:t>”</a:t>
            </a:r>
            <a:r>
              <a:rPr lang="en-US" b="1" dirty="0"/>
              <a:t> </a:t>
            </a:r>
            <a:r>
              <a:rPr lang="en-US" dirty="0"/>
              <a:t>and “</a:t>
            </a:r>
            <a:r>
              <a:rPr lang="en-US" b="1" dirty="0"/>
              <a:t>Registration</a:t>
            </a:r>
            <a:r>
              <a:rPr lang="en-US" dirty="0"/>
              <a:t>”</a:t>
            </a:r>
            <a:r>
              <a:rPr lang="en-US" b="1" dirty="0"/>
              <a:t> </a:t>
            </a:r>
            <a:r>
              <a:rPr lang="en-US" dirty="0"/>
              <a:t>(</a:t>
            </a:r>
            <a:r>
              <a:rPr lang="en-US" b="1" dirty="0"/>
              <a:t>Enroll Students, Register Students, and Manage Student Tests </a:t>
            </a:r>
            <a:r>
              <a:rPr lang="en-US" dirty="0"/>
              <a:t>will automatically be selected). Click “</a:t>
            </a:r>
            <a:r>
              <a:rPr lang="en-US" b="1" dirty="0"/>
              <a:t>Start</a:t>
            </a:r>
            <a:r>
              <a:rPr lang="en-US" dirty="0"/>
              <a:t>.”</a:t>
            </a:r>
          </a:p>
          <a:p>
            <a:pPr lvl="1"/>
            <a:r>
              <a:rPr lang="en-US" dirty="0"/>
              <a:t>Tabs will appear at the top of the screen for each task that will be done sequentially. </a:t>
            </a:r>
          </a:p>
          <a:p>
            <a:pPr marL="514350" indent="-514350">
              <a:buFont typeface="+mj-lt"/>
              <a:buAutoNum type="arabicPeriod"/>
            </a:pPr>
            <a:r>
              <a:rPr lang="en-US" dirty="0"/>
              <a:t>Add details to the </a:t>
            </a:r>
            <a:r>
              <a:rPr lang="en-US" b="1" dirty="0"/>
              <a:t>New Student </a:t>
            </a:r>
            <a:r>
              <a:rPr lang="en-US" dirty="0"/>
              <a:t>screen. Enter all required fields (indicated by a red asterisk). Click “</a:t>
            </a:r>
            <a:r>
              <a:rPr lang="en-US" b="1" dirty="0"/>
              <a:t>Create</a:t>
            </a:r>
            <a:r>
              <a:rPr lang="en-US" dirty="0"/>
              <a:t>.”</a:t>
            </a:r>
          </a:p>
        </p:txBody>
      </p:sp>
      <p:sp>
        <p:nvSpPr>
          <p:cNvPr id="5" name="Slide Number Placeholder 4"/>
          <p:cNvSpPr>
            <a:spLocks noGrp="1"/>
          </p:cNvSpPr>
          <p:nvPr>
            <p:ph type="sldNum" sz="quarter" idx="12"/>
          </p:nvPr>
        </p:nvSpPr>
        <p:spPr/>
        <p:txBody>
          <a:bodyPr/>
          <a:lstStyle/>
          <a:p>
            <a:fld id="{BD26C40E-487C-40A4-A841-8174FD7B7142}"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887200" cy="1143000"/>
          </a:xfrm>
        </p:spPr>
        <p:txBody>
          <a:bodyPr>
            <a:normAutofit/>
          </a:bodyPr>
          <a:lstStyle/>
          <a:p>
            <a:r>
              <a:rPr lang="en-US" dirty="0"/>
              <a:t>Adding a New Student Record – </a:t>
            </a:r>
            <a:r>
              <a:rPr lang="en-US" i="1" dirty="0"/>
              <a:t>continued </a:t>
            </a:r>
          </a:p>
        </p:txBody>
      </p:sp>
      <p:sp>
        <p:nvSpPr>
          <p:cNvPr id="3" name="Content Placeholder 2"/>
          <p:cNvSpPr>
            <a:spLocks noGrp="1"/>
          </p:cNvSpPr>
          <p:nvPr>
            <p:ph idx="1"/>
          </p:nvPr>
        </p:nvSpPr>
        <p:spPr>
          <a:xfrm>
            <a:off x="609600" y="1219200"/>
            <a:ext cx="11582400" cy="4953000"/>
          </a:xfrm>
        </p:spPr>
        <p:txBody>
          <a:bodyPr>
            <a:noAutofit/>
          </a:bodyPr>
          <a:lstStyle/>
          <a:p>
            <a:pPr marL="514350" lvl="0" indent="-514350">
              <a:buFont typeface="+mj-lt"/>
              <a:buAutoNum type="arabicPeriod" startAt="5"/>
            </a:pPr>
            <a:r>
              <a:rPr lang="en-US" sz="2400" dirty="0"/>
              <a:t>Click “</a:t>
            </a:r>
            <a:r>
              <a:rPr lang="en-US" sz="2400" b="1" dirty="0"/>
              <a:t>Register Students</a:t>
            </a:r>
            <a:r>
              <a:rPr lang="en-US" sz="2400" dirty="0"/>
              <a:t>”</a:t>
            </a:r>
            <a:r>
              <a:rPr lang="en-US" sz="2400" b="1" dirty="0"/>
              <a:t> </a:t>
            </a:r>
            <a:r>
              <a:rPr lang="en-US" sz="2400" dirty="0"/>
              <a:t>at the top of the screen. </a:t>
            </a:r>
          </a:p>
          <a:p>
            <a:pPr marL="914400" lvl="1" indent="-514350"/>
            <a:r>
              <a:rPr lang="en-US" sz="2200" dirty="0"/>
              <a:t>Click the “</a:t>
            </a:r>
            <a:r>
              <a:rPr lang="en-US" sz="2200" b="1" dirty="0"/>
              <a:t>Registered</a:t>
            </a:r>
            <a:r>
              <a:rPr lang="en-US" sz="2200" dirty="0"/>
              <a:t>”</a:t>
            </a:r>
            <a:r>
              <a:rPr lang="en-US" sz="2200" b="1" dirty="0"/>
              <a:t> </a:t>
            </a:r>
            <a:r>
              <a:rPr lang="en-US" sz="2200" dirty="0"/>
              <a:t>checkbox. </a:t>
            </a:r>
          </a:p>
          <a:p>
            <a:pPr marL="914400" lvl="1" indent="-514350"/>
            <a:r>
              <a:rPr lang="en-US" sz="2200" dirty="0"/>
              <a:t>Click the “</a:t>
            </a:r>
            <a:r>
              <a:rPr lang="en-US" sz="2200" b="1" dirty="0"/>
              <a:t>Student Grade</a:t>
            </a:r>
            <a:r>
              <a:rPr lang="en-US" sz="2200" dirty="0"/>
              <a:t>”</a:t>
            </a:r>
            <a:r>
              <a:rPr lang="en-US" sz="2200" b="1" dirty="0"/>
              <a:t> </a:t>
            </a:r>
            <a:r>
              <a:rPr lang="en-US" sz="2200" dirty="0"/>
              <a:t>dropdown, indicate the student’s grade, and click “</a:t>
            </a:r>
            <a:r>
              <a:rPr lang="en-US" sz="2200" b="1" dirty="0"/>
              <a:t>Save</a:t>
            </a:r>
            <a:r>
              <a:rPr lang="en-US" sz="2200" dirty="0"/>
              <a:t>.” </a:t>
            </a:r>
          </a:p>
          <a:p>
            <a:pPr marL="514350" lvl="0" indent="-514350">
              <a:buFont typeface="+mj-lt"/>
              <a:buAutoNum type="arabicPeriod" startAt="5"/>
            </a:pPr>
            <a:r>
              <a:rPr lang="en-US" sz="2400" dirty="0"/>
              <a:t>Click “</a:t>
            </a:r>
            <a:r>
              <a:rPr lang="en-US" sz="2400" b="1" dirty="0"/>
              <a:t>Manage Student Tests</a:t>
            </a:r>
            <a:r>
              <a:rPr lang="en-US" sz="2400" dirty="0"/>
              <a:t>”</a:t>
            </a:r>
            <a:r>
              <a:rPr lang="en-US" sz="2400" b="1" dirty="0"/>
              <a:t> </a:t>
            </a:r>
            <a:r>
              <a:rPr lang="en-US" sz="2400" dirty="0"/>
              <a:t>at the top of the screen.</a:t>
            </a:r>
          </a:p>
          <a:p>
            <a:pPr marL="914400" lvl="1" indent="-514350"/>
            <a:r>
              <a:rPr lang="en-US" sz="2200" dirty="0"/>
              <a:t>Select the student from the dropdown, assign a test to the student, and select the organization. </a:t>
            </a:r>
          </a:p>
          <a:p>
            <a:pPr marL="914400" lvl="1" indent="-514350"/>
            <a:r>
              <a:rPr lang="en-US" sz="2200" dirty="0"/>
              <a:t>Leave the group name blank.</a:t>
            </a:r>
          </a:p>
          <a:p>
            <a:pPr marL="914400" lvl="1" indent="-514350"/>
            <a:r>
              <a:rPr lang="en-US" sz="2200" dirty="0"/>
              <a:t>Select the test format, and then select the checkbox next to each accessibility feature and/or accommodation the student will use.</a:t>
            </a:r>
          </a:p>
          <a:p>
            <a:pPr marL="514350" lvl="0" indent="-514350">
              <a:buFont typeface="+mj-lt"/>
              <a:buAutoNum type="arabicPeriod" startAt="5"/>
            </a:pPr>
            <a:r>
              <a:rPr lang="en-US" sz="2400" dirty="0"/>
              <a:t>Click “</a:t>
            </a:r>
            <a:r>
              <a:rPr lang="en-US" sz="2400" b="1" dirty="0"/>
              <a:t>Enroll Students</a:t>
            </a:r>
            <a:r>
              <a:rPr lang="en-US" sz="2400" dirty="0"/>
              <a:t>”</a:t>
            </a:r>
            <a:r>
              <a:rPr lang="en-US" sz="2400" b="1" dirty="0"/>
              <a:t> </a:t>
            </a:r>
            <a:r>
              <a:rPr lang="en-US" sz="2400" dirty="0"/>
              <a:t>at the top of the screen. </a:t>
            </a:r>
          </a:p>
          <a:p>
            <a:pPr marL="914400" lvl="1" indent="-514350"/>
            <a:r>
              <a:rPr lang="en-US" sz="2200" dirty="0"/>
              <a:t>Confirm all the details by viewing the screen (there is nothing to click to confirm). </a:t>
            </a:r>
          </a:p>
          <a:p>
            <a:pPr marL="514350" lvl="0" indent="-514350">
              <a:buFont typeface="+mj-lt"/>
              <a:buAutoNum type="arabicPeriod" startAt="5"/>
            </a:pPr>
            <a:r>
              <a:rPr lang="en-US" sz="2400" dirty="0"/>
              <a:t>Click “</a:t>
            </a:r>
            <a:r>
              <a:rPr lang="en-US" sz="2400" b="1" dirty="0"/>
              <a:t>Create</a:t>
            </a:r>
            <a:r>
              <a:rPr lang="en-US" sz="2400" dirty="0"/>
              <a:t>.” </a:t>
            </a:r>
          </a:p>
        </p:txBody>
      </p:sp>
      <p:sp>
        <p:nvSpPr>
          <p:cNvPr id="5" name="Slide Number Placeholder 4"/>
          <p:cNvSpPr>
            <a:spLocks noGrp="1"/>
          </p:cNvSpPr>
          <p:nvPr>
            <p:ph type="sldNum" sz="quarter" idx="12"/>
          </p:nvPr>
        </p:nvSpPr>
        <p:spPr/>
        <p:txBody>
          <a:bodyPr/>
          <a:lstStyle/>
          <a:p>
            <a:fld id="{BD26C40E-487C-40A4-A841-8174FD7B714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an Existing Student Record</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Log into PAN. </a:t>
            </a:r>
          </a:p>
          <a:p>
            <a:pPr marL="514350" indent="-514350">
              <a:buFont typeface="+mj-lt"/>
              <a:buAutoNum type="arabicPeriod"/>
            </a:pPr>
            <a:r>
              <a:rPr lang="en-US" dirty="0"/>
              <a:t>On the </a:t>
            </a:r>
            <a:r>
              <a:rPr lang="en-US" b="1" dirty="0"/>
              <a:t>Setup </a:t>
            </a:r>
            <a:r>
              <a:rPr lang="en-US" dirty="0"/>
              <a:t>menu, select “</a:t>
            </a:r>
            <a:r>
              <a:rPr lang="en-US" b="1" dirty="0"/>
              <a:t>Students</a:t>
            </a:r>
            <a:r>
              <a:rPr lang="en-US" dirty="0"/>
              <a:t>.” </a:t>
            </a:r>
          </a:p>
          <a:p>
            <a:pPr marL="514350" lvl="0" indent="-514350">
              <a:buFont typeface="+mj-lt"/>
              <a:buAutoNum type="arabicPeriod"/>
            </a:pPr>
            <a:r>
              <a:rPr lang="en-US" dirty="0"/>
              <a:t>Search for the student record by the last name or SASID.  </a:t>
            </a:r>
          </a:p>
          <a:p>
            <a:pPr marL="514350" lvl="0" indent="-514350">
              <a:buFont typeface="+mj-lt"/>
              <a:buAutoNum type="arabicPeriod"/>
            </a:pPr>
            <a:r>
              <a:rPr lang="en-US" dirty="0"/>
              <a:t>Click the checkbox next to the student’s name. </a:t>
            </a:r>
          </a:p>
          <a:p>
            <a:pPr marL="514350" indent="-514350">
              <a:buFont typeface="+mj-lt"/>
              <a:buAutoNum type="arabicPeriod"/>
            </a:pPr>
            <a:r>
              <a:rPr lang="en-US" dirty="0"/>
              <a:t>From the </a:t>
            </a:r>
            <a:r>
              <a:rPr lang="en-US" b="1" dirty="0"/>
              <a:t>Select Tasks </a:t>
            </a:r>
            <a:r>
              <a:rPr lang="en-US" dirty="0"/>
              <a:t>dropdown, select “</a:t>
            </a:r>
            <a:r>
              <a:rPr lang="en-US" b="1" dirty="0"/>
              <a:t>Create/Edit Students</a:t>
            </a:r>
            <a:r>
              <a:rPr lang="en-US" dirty="0"/>
              <a:t>”</a:t>
            </a:r>
            <a:r>
              <a:rPr lang="en-US" b="1" dirty="0"/>
              <a:t> </a:t>
            </a:r>
            <a:r>
              <a:rPr lang="en-US" dirty="0"/>
              <a:t>and/or “</a:t>
            </a:r>
            <a:r>
              <a:rPr lang="en-US" b="1" dirty="0"/>
              <a:t>Manage Student Tests</a:t>
            </a:r>
            <a:r>
              <a:rPr lang="en-US" dirty="0"/>
              <a:t>”</a:t>
            </a:r>
            <a:r>
              <a:rPr lang="en-US" b="1" dirty="0"/>
              <a:t> </a:t>
            </a:r>
            <a:r>
              <a:rPr lang="en-US" dirty="0"/>
              <a:t>(depending on what needs to be updated). Click “</a:t>
            </a:r>
            <a:r>
              <a:rPr lang="en-US" b="1" dirty="0"/>
              <a:t>Start</a:t>
            </a:r>
            <a:r>
              <a:rPr lang="en-US" dirty="0"/>
              <a:t>.”</a:t>
            </a:r>
          </a:p>
          <a:p>
            <a:pPr marL="514350" indent="-514350">
              <a:buFont typeface="+mj-lt"/>
              <a:buAutoNum type="arabicPeriod"/>
            </a:pPr>
            <a:r>
              <a:rPr lang="en-US" dirty="0"/>
              <a:t>Update the student information as needed.  </a:t>
            </a:r>
          </a:p>
          <a:p>
            <a:pPr marL="514350" indent="-514350">
              <a:buFont typeface="+mj-lt"/>
              <a:buAutoNum type="arabicPeriod"/>
            </a:pPr>
            <a:r>
              <a:rPr lang="en-US" dirty="0"/>
              <a:t>Click “</a:t>
            </a:r>
            <a:r>
              <a:rPr lang="en-US" b="1" dirty="0"/>
              <a:t>Save</a:t>
            </a:r>
            <a:r>
              <a:rPr lang="en-US" dirty="0"/>
              <a:t>.”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Frequently Asked Questions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35033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68325" y="288925"/>
            <a:ext cx="11369675" cy="679450"/>
          </a:xfrm>
        </p:spPr>
        <p:txBody>
          <a:bodyPr/>
          <a:lstStyle/>
          <a:p>
            <a:pPr eaLnBrk="1" hangingPunct="1"/>
            <a:r>
              <a:rPr lang="en-US" altLang="en-US" dirty="0"/>
              <a:t>Logistics for This Session</a:t>
            </a:r>
          </a:p>
        </p:txBody>
      </p:sp>
      <p:sp>
        <p:nvSpPr>
          <p:cNvPr id="3" name="Content Placeholder 2">
            <a:extLst/>
          </p:cNvPr>
          <p:cNvSpPr>
            <a:spLocks noGrp="1"/>
          </p:cNvSpPr>
          <p:nvPr>
            <p:ph idx="1"/>
          </p:nvPr>
        </p:nvSpPr>
        <p:spPr>
          <a:xfrm>
            <a:off x="812800" y="1524000"/>
            <a:ext cx="10979150" cy="4953000"/>
          </a:xfrm>
        </p:spPr>
        <p:txBody>
          <a:bodyPr rtlCol="0">
            <a:normAutofit fontScale="92500" lnSpcReduction="20000"/>
          </a:bodyPr>
          <a:lstStyle/>
          <a:p>
            <a:pPr eaLnBrk="1" fontAlgn="auto" hangingPunct="1">
              <a:spcAft>
                <a:spcPts val="600"/>
              </a:spcAft>
              <a:defRPr/>
            </a:pPr>
            <a:r>
              <a:rPr lang="en-US" dirty="0"/>
              <a:t>Questions may be asked at any time using the </a:t>
            </a:r>
            <a:r>
              <a:rPr lang="en-US" b="1" dirty="0"/>
              <a:t>Q &amp; A </a:t>
            </a:r>
            <a:r>
              <a:rPr lang="en-US" dirty="0"/>
              <a:t>feature on the WebEx screen.  </a:t>
            </a:r>
          </a:p>
          <a:p>
            <a:pPr lvl="1" eaLnBrk="1" fontAlgn="auto" hangingPunct="1">
              <a:spcAft>
                <a:spcPts val="600"/>
              </a:spcAft>
              <a:defRPr/>
            </a:pPr>
            <a:r>
              <a:rPr lang="en-US" dirty="0"/>
              <a:t>Specific questions about a student or your district should instead be sent by email to </a:t>
            </a:r>
            <a:r>
              <a:rPr lang="en-US" dirty="0">
                <a:hlinkClick r:id="rId2"/>
              </a:rPr>
              <a:t>mcas@doe.mass.edu</a:t>
            </a:r>
            <a:r>
              <a:rPr lang="en-US" dirty="0"/>
              <a:t>. </a:t>
            </a:r>
          </a:p>
          <a:p>
            <a:pPr lvl="1" eaLnBrk="1" fontAlgn="auto" hangingPunct="1">
              <a:defRPr/>
            </a:pPr>
            <a:r>
              <a:rPr lang="en-US" dirty="0"/>
              <a:t>We will attempt to answer all questions asked during the session; </a:t>
            </a:r>
            <a:br>
              <a:rPr lang="en-US" dirty="0"/>
            </a:br>
            <a:r>
              <a:rPr lang="en-US" dirty="0"/>
              <a:t>after the session, all questions will be answered and emailed out to participants. </a:t>
            </a:r>
          </a:p>
          <a:p>
            <a:pPr eaLnBrk="1" fontAlgn="auto" hangingPunct="1">
              <a:spcAft>
                <a:spcPts val="600"/>
              </a:spcAft>
              <a:defRPr/>
            </a:pPr>
            <a:r>
              <a:rPr lang="en-US" dirty="0"/>
              <a:t>This session is being recorded and will be available online in about one week at:</a:t>
            </a:r>
          </a:p>
          <a:p>
            <a:pPr lvl="1" eaLnBrk="1" fontAlgn="auto" hangingPunct="1">
              <a:spcAft>
                <a:spcPts val="600"/>
              </a:spcAft>
              <a:defRPr/>
            </a:pPr>
            <a:r>
              <a:rPr lang="en-US" dirty="0"/>
              <a:t>MCAS Resource Center -- </a:t>
            </a:r>
            <a:r>
              <a:rPr lang="en-US" dirty="0">
                <a:hlinkClick r:id="rId3"/>
              </a:rPr>
              <a:t>mcas.pearsonsupport.com/training</a:t>
            </a:r>
            <a:r>
              <a:rPr lang="en-US" dirty="0"/>
              <a:t>  </a:t>
            </a:r>
          </a:p>
          <a:p>
            <a:pPr lvl="1" eaLnBrk="1" fontAlgn="auto" hangingPunct="1">
              <a:spcAft>
                <a:spcPts val="600"/>
              </a:spcAft>
              <a:defRPr/>
            </a:pPr>
            <a:r>
              <a:rPr lang="en-US" dirty="0"/>
              <a:t>In the section entitled “Training Sessions Previously Offered This School Year”</a:t>
            </a:r>
          </a:p>
        </p:txBody>
      </p:sp>
      <p:sp>
        <p:nvSpPr>
          <p:cNvPr id="16388" name="Slide Number Placeholder 4"/>
          <p:cNvSpPr>
            <a:spLocks noGrp="1"/>
          </p:cNvSpPr>
          <p:nvPr>
            <p:ph type="sldNum" sz="quarter" idx="4294967295"/>
          </p:nvPr>
        </p:nvSpPr>
        <p:spPr bwMode="auto">
          <a:noFill/>
          <a:ln>
            <a:miter lim="800000"/>
            <a:headEnd/>
            <a:tailEnd/>
          </a:ln>
        </p:spPr>
        <p:txBody>
          <a:bodyPr/>
          <a:lstStyle/>
          <a:p>
            <a:fld id="{0E91FEBE-B40B-4287-9ED9-0252245D3D1E}" type="slidenum">
              <a:rPr lang="en-US" altLang="en-US"/>
              <a:pPr/>
              <a:t>3</a:t>
            </a:fld>
            <a:endParaRPr lang="en-US" altLang="en-US" dirty="0"/>
          </a:p>
        </p:txBody>
      </p:sp>
    </p:spTree>
    <p:extLst>
      <p:ext uri="{BB962C8B-B14F-4D97-AF65-F5344CB8AC3E}">
        <p14:creationId xmlns:p14="http://schemas.microsoft.com/office/powerpoint/2010/main" val="982570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Content Placeholder 2"/>
          <p:cNvSpPr>
            <a:spLocks noGrp="1"/>
          </p:cNvSpPr>
          <p:nvPr>
            <p:ph idx="1"/>
          </p:nvPr>
        </p:nvSpPr>
        <p:spPr/>
        <p:txBody>
          <a:bodyPr/>
          <a:lstStyle/>
          <a:p>
            <a:r>
              <a:rPr lang="en-US" sz="2800" b="1" dirty="0"/>
              <a:t>What if a student doesn’t have a SASID?</a:t>
            </a:r>
          </a:p>
          <a:p>
            <a:pPr lvl="1"/>
            <a:r>
              <a:rPr lang="en-US" sz="2400" dirty="0"/>
              <a:t>Call your district SIMS contact to create a new SASID, or locate the student’s existing SASID from the prior school, if applicable. </a:t>
            </a:r>
          </a:p>
          <a:p>
            <a:pPr lvl="1"/>
            <a:r>
              <a:rPr lang="en-US" sz="2400" dirty="0"/>
              <a:t>If you do not have a student’s SASID by the file import deadline, create and assign a “fake” 10-digit SASID starting with “88” (instead of “10”).  Update the SASID in PAN as soon as you receive the actual SASID.</a:t>
            </a:r>
          </a:p>
          <a:p>
            <a:pPr lvl="1"/>
            <a:r>
              <a:rPr lang="en-US" sz="2400" dirty="0"/>
              <a:t>SASIDs cannot be newly assigned for students 22 years of age or older.</a:t>
            </a:r>
          </a:p>
          <a:p>
            <a:r>
              <a:rPr lang="en-US" sz="2800" b="1" dirty="0"/>
              <a:t>What if a student is listed in the .CSV file, but has already passed one of the tests?</a:t>
            </a:r>
          </a:p>
          <a:p>
            <a:pPr lvl="1"/>
            <a:r>
              <a:rPr lang="en-US" sz="2400" dirty="0"/>
              <a:t>Contact </a:t>
            </a:r>
            <a:r>
              <a:rPr lang="en-US" sz="2400" dirty="0">
                <a:hlinkClick r:id="rId2"/>
              </a:rPr>
              <a:t>mcas@doe.mass.edu</a:t>
            </a:r>
            <a:r>
              <a:rPr lang="en-US" sz="2400" dirty="0"/>
              <a:t>.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 – cont’d </a:t>
            </a:r>
          </a:p>
        </p:txBody>
      </p:sp>
      <p:sp>
        <p:nvSpPr>
          <p:cNvPr id="3" name="Content Placeholder 2"/>
          <p:cNvSpPr>
            <a:spLocks noGrp="1"/>
          </p:cNvSpPr>
          <p:nvPr>
            <p:ph idx="1"/>
          </p:nvPr>
        </p:nvSpPr>
        <p:spPr/>
        <p:txBody>
          <a:bodyPr/>
          <a:lstStyle/>
          <a:p>
            <a:r>
              <a:rPr lang="en-US" sz="2800" b="1" dirty="0"/>
              <a:t>What if I lose my PAN password?</a:t>
            </a:r>
          </a:p>
          <a:p>
            <a:pPr lvl="1"/>
            <a:r>
              <a:rPr lang="en-US" sz="2400" dirty="0"/>
              <a:t>Click “Forgot Password” on the PAN login screen.</a:t>
            </a:r>
          </a:p>
          <a:p>
            <a:r>
              <a:rPr lang="en-US" sz="2800" b="1" dirty="0"/>
              <a:t>What if I need to create more users for PAN?</a:t>
            </a:r>
          </a:p>
          <a:p>
            <a:pPr lvl="1"/>
            <a:r>
              <a:rPr lang="en-US" sz="2400" dirty="0"/>
              <a:t>Refer to resources (</a:t>
            </a:r>
            <a:r>
              <a:rPr lang="en-US" sz="2400" dirty="0">
                <a:hlinkClick r:id="rId2"/>
              </a:rPr>
              <a:t>mcas.pearsonsupport.com/pearsonaccessnext</a:t>
            </a:r>
            <a:r>
              <a:rPr lang="en-US" sz="2400" dirty="0"/>
              <a:t>): </a:t>
            </a:r>
          </a:p>
          <a:p>
            <a:pPr lvl="2"/>
            <a:r>
              <a:rPr lang="en-US" sz="2000" dirty="0"/>
              <a:t>Guide to Importing Users into PearsonAccess Next</a:t>
            </a:r>
          </a:p>
          <a:p>
            <a:pPr lvl="2"/>
            <a:r>
              <a:rPr lang="en-US" sz="2000" dirty="0"/>
              <a:t>User Role Matrix for PearsonAccess Next</a:t>
            </a:r>
          </a:p>
          <a:p>
            <a:r>
              <a:rPr lang="en-US" sz="2800" b="1" dirty="0"/>
              <a:t>What if I don’t have access to the Security Portal to find the .CSV files?</a:t>
            </a:r>
          </a:p>
          <a:p>
            <a:pPr lvl="1"/>
            <a:r>
              <a:rPr lang="en-US" sz="2400" dirty="0"/>
              <a:t>Contact your Directory Administrator</a:t>
            </a:r>
          </a:p>
          <a:p>
            <a:pPr lvl="1"/>
            <a:r>
              <a:rPr lang="en-US" sz="2400" dirty="0"/>
              <a:t> </a:t>
            </a:r>
            <a:r>
              <a:rPr lang="en-US" sz="2400" dirty="0">
                <a:hlinkClick r:id="rId3"/>
              </a:rPr>
              <a:t>www.doe.mass.edu/InfoServices/data/diradmin/list.aspx</a:t>
            </a:r>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spTree>
    <p:extLst>
      <p:ext uri="{BB962C8B-B14F-4D97-AF65-F5344CB8AC3E}">
        <p14:creationId xmlns:p14="http://schemas.microsoft.com/office/powerpoint/2010/main" val="2215550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030F1-9C1A-4905-AB1A-74EB119B7D68}"/>
              </a:ext>
            </a:extLst>
          </p:cNvPr>
          <p:cNvSpPr>
            <a:spLocks noGrp="1"/>
          </p:cNvSpPr>
          <p:nvPr>
            <p:ph idx="1"/>
          </p:nvPr>
        </p:nvSpPr>
        <p:spPr/>
        <p:txBody>
          <a:bodyPr/>
          <a:lstStyle/>
          <a:p>
            <a:endParaRPr lang="en-US" sz="4000" dirty="0"/>
          </a:p>
          <a:p>
            <a:endParaRPr lang="en-US" sz="4000" dirty="0"/>
          </a:p>
          <a:p>
            <a:endParaRPr lang="en-US" sz="4000" dirty="0"/>
          </a:p>
          <a:p>
            <a:pPr marL="0" indent="0">
              <a:buNone/>
            </a:pPr>
            <a:r>
              <a:rPr lang="en-US" sz="4000" dirty="0"/>
              <a:t>Questions &amp; Answers</a:t>
            </a:r>
          </a:p>
        </p:txBody>
      </p:sp>
      <p:sp>
        <p:nvSpPr>
          <p:cNvPr id="4" name="Slide Number Placeholder 3">
            <a:extLst>
              <a:ext uri="{FF2B5EF4-FFF2-40B4-BE49-F238E27FC236}">
                <a16:creationId xmlns:a16="http://schemas.microsoft.com/office/drawing/2014/main" id="{C44BA021-509D-4DFA-A979-ADEEAEB69B35}"/>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spTree>
    <p:extLst>
      <p:ext uri="{BB962C8B-B14F-4D97-AF65-F5344CB8AC3E}">
        <p14:creationId xmlns:p14="http://schemas.microsoft.com/office/powerpoint/2010/main" val="2275344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1"/>
          <p:cNvSpPr txBox="1">
            <a:spLocks noChangeArrowheads="1"/>
          </p:cNvSpPr>
          <p:nvPr/>
        </p:nvSpPr>
        <p:spPr bwMode="auto">
          <a:xfrm>
            <a:off x="558800" y="2460625"/>
            <a:ext cx="1046163" cy="1016000"/>
          </a:xfrm>
          <a:prstGeom prst="rect">
            <a:avLst/>
          </a:prstGeom>
          <a:noFill/>
          <a:ln w="9525">
            <a:noFill/>
            <a:miter lim="800000"/>
            <a:headEnd/>
            <a:tailEnd/>
          </a:ln>
        </p:spPr>
        <p:txBody>
          <a:bodyPr>
            <a:spAutoFit/>
          </a:bodyPr>
          <a:lstStyle/>
          <a:p>
            <a:pPr eaLnBrk="1" hangingPunct="1"/>
            <a:r>
              <a:rPr lang="en-US" altLang="zh-CN" sz="6000" dirty="0">
                <a:solidFill>
                  <a:schemeClr val="bg1"/>
                </a:solidFill>
                <a:latin typeface="Segoe SemiBold"/>
                <a:ea typeface="Segoe SemiBold"/>
                <a:cs typeface="Segoe SemiBold"/>
              </a:rPr>
              <a:t>05</a:t>
            </a:r>
            <a:endParaRPr lang="zh-CN" altLang="en-US" sz="6000" dirty="0">
              <a:solidFill>
                <a:schemeClr val="bg1"/>
              </a:solidFill>
              <a:latin typeface="Segoe SemiBold"/>
              <a:ea typeface="Segoe SemiBold"/>
              <a:cs typeface="Segoe SemiBold"/>
            </a:endParaRPr>
          </a:p>
        </p:txBody>
      </p:sp>
      <p:sp>
        <p:nvSpPr>
          <p:cNvPr id="3" name="文本框 2">
            <a:extLst/>
          </p:cNvPr>
          <p:cNvSpPr txBox="1"/>
          <p:nvPr/>
        </p:nvSpPr>
        <p:spPr>
          <a:xfrm>
            <a:off x="2257425" y="1943100"/>
            <a:ext cx="9801225" cy="2000250"/>
          </a:xfrm>
          <a:prstGeom prst="rect">
            <a:avLst/>
          </a:prstGeom>
          <a:noFill/>
        </p:spPr>
        <p:txBody>
          <a:bodyPr anchor="ct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eaLnBrk="1" fontAlgn="auto" hangingPunct="1">
              <a:spcBef>
                <a:spcPts val="0"/>
              </a:spcBef>
              <a:spcAft>
                <a:spcPts val="0"/>
              </a:spcAft>
              <a:defRPr/>
            </a:pPr>
            <a:r>
              <a:rPr lang="en-US" altLang="zh-CN" sz="4000" dirty="0">
                <a:solidFill>
                  <a:schemeClr val="accent1">
                    <a:lumMod val="50000"/>
                  </a:schemeClr>
                </a:solidFill>
              </a:rPr>
              <a:t>Resources and Support</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401877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graphicFrame>
        <p:nvGraphicFramePr>
          <p:cNvPr id="3" name="Content Placeholder 5"/>
          <p:cNvGraphicFramePr>
            <a:graphicFrameLocks/>
          </p:cNvGraphicFramePr>
          <p:nvPr>
            <p:extLst>
              <p:ext uri="{D42A27DB-BD31-4B8C-83A1-F6EECF244321}">
                <p14:modId xmlns:p14="http://schemas.microsoft.com/office/powerpoint/2010/main" val="3312720975"/>
              </p:ext>
            </p:extLst>
          </p:nvPr>
        </p:nvGraphicFramePr>
        <p:xfrm>
          <a:off x="291152" y="220637"/>
          <a:ext cx="11713006" cy="5070886"/>
        </p:xfrm>
        <a:graphic>
          <a:graphicData uri="http://schemas.openxmlformats.org/drawingml/2006/table">
            <a:tbl>
              <a:tblPr firstRow="1" bandRow="1">
                <a:tableStyleId>{5C22544A-7EE6-4342-B048-85BDC9FD1C3A}</a:tableStyleId>
              </a:tblPr>
              <a:tblGrid>
                <a:gridCol w="6073410">
                  <a:extLst>
                    <a:ext uri="{9D8B030D-6E8A-4147-A177-3AD203B41FA5}">
                      <a16:colId xmlns:a16="http://schemas.microsoft.com/office/drawing/2014/main" val="20000"/>
                    </a:ext>
                  </a:extLst>
                </a:gridCol>
                <a:gridCol w="5639596">
                  <a:extLst>
                    <a:ext uri="{9D8B030D-6E8A-4147-A177-3AD203B41FA5}">
                      <a16:colId xmlns:a16="http://schemas.microsoft.com/office/drawing/2014/main" val="20001"/>
                    </a:ext>
                  </a:extLst>
                </a:gridCol>
              </a:tblGrid>
              <a:tr h="448351">
                <a:tc>
                  <a:txBody>
                    <a:bodyPr/>
                    <a:lstStyle/>
                    <a:p>
                      <a:r>
                        <a:rPr lang="en-US" sz="2400" dirty="0"/>
                        <a:t>Resource</a:t>
                      </a:r>
                    </a:p>
                  </a:txBody>
                  <a:tcPr marL="121920" marR="121920"/>
                </a:tc>
                <a:tc>
                  <a:txBody>
                    <a:bodyPr/>
                    <a:lstStyle/>
                    <a:p>
                      <a:r>
                        <a:rPr lang="en-US" sz="2400" dirty="0"/>
                        <a:t>Location</a:t>
                      </a:r>
                      <a:r>
                        <a:rPr lang="en-US" sz="2400" baseline="0" dirty="0"/>
                        <a:t> Online</a:t>
                      </a:r>
                      <a:endParaRPr lang="en-US" sz="2400" dirty="0"/>
                    </a:p>
                  </a:txBody>
                  <a:tcPr marL="121920" marR="121920"/>
                </a:tc>
                <a:extLst>
                  <a:ext uri="{0D108BD9-81ED-4DB2-BD59-A6C34878D82A}">
                    <a16:rowId xmlns:a16="http://schemas.microsoft.com/office/drawing/2014/main" val="10000"/>
                  </a:ext>
                </a:extLst>
              </a:tr>
              <a:tr h="712246">
                <a:tc>
                  <a:txBody>
                    <a:bodyPr/>
                    <a:lstStyle/>
                    <a:p>
                      <a:pPr lvl="0"/>
                      <a:r>
                        <a:rPr lang="en-US" sz="2000" i="1" dirty="0"/>
                        <a:t>Guide to the SR/PNP Process </a:t>
                      </a:r>
                      <a:r>
                        <a:rPr lang="en-US" sz="2000" dirty="0"/>
                        <a:t>(includes common error codes)</a:t>
                      </a:r>
                    </a:p>
                  </a:txBody>
                  <a:tcPr marL="121920" marR="121920"/>
                </a:tc>
                <a:tc>
                  <a:txBody>
                    <a:bodyPr/>
                    <a:lstStyle/>
                    <a:p>
                      <a:pPr lvl="0"/>
                      <a:r>
                        <a:rPr lang="en-US" sz="2000" dirty="0">
                          <a:hlinkClick r:id="rId2"/>
                        </a:rPr>
                        <a:t>mcas.pearsonsupport.com/manuals/</a:t>
                      </a:r>
                      <a:r>
                        <a:rPr lang="en-US" sz="2000" dirty="0"/>
                        <a:t> </a:t>
                      </a:r>
                      <a:br>
                        <a:rPr lang="en-US" sz="2000" dirty="0"/>
                      </a:br>
                      <a:r>
                        <a:rPr lang="en-US" sz="2000" dirty="0"/>
                        <a:t>(Click on “PearsonAccess Next Guidance”)</a:t>
                      </a:r>
                    </a:p>
                  </a:txBody>
                  <a:tcPr marL="121920" marR="121920"/>
                </a:tc>
                <a:extLst>
                  <a:ext uri="{0D108BD9-81ED-4DB2-BD59-A6C34878D82A}">
                    <a16:rowId xmlns:a16="http://schemas.microsoft.com/office/drawing/2014/main" val="10001"/>
                  </a:ext>
                </a:extLst>
              </a:tr>
              <a:tr h="36371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a:t>User Role Matrix</a:t>
                      </a:r>
                    </a:p>
                  </a:txBody>
                  <a:tcPr marL="121920" marR="121920"/>
                </a:tc>
                <a:tc rowSpan="2">
                  <a:txBody>
                    <a:bodyPr/>
                    <a:lstStyle/>
                    <a:p>
                      <a:pPr lvl="0">
                        <a:buFont typeface="Arial" pitchFamily="34" charset="0"/>
                        <a:buNone/>
                      </a:pPr>
                      <a:r>
                        <a:rPr lang="en-US" sz="2000" dirty="0">
                          <a:hlinkClick r:id="rId3"/>
                        </a:rPr>
                        <a:t>mcas.pearsonsupport.com/pearsonaccessnext/</a:t>
                      </a:r>
                      <a:r>
                        <a:rPr lang="en-US" sz="2000" dirty="0"/>
                        <a:t> (Click on “User Information”)</a:t>
                      </a:r>
                    </a:p>
                  </a:txBody>
                  <a:tcPr marL="121920" marR="121920"/>
                </a:tc>
                <a:extLst>
                  <a:ext uri="{0D108BD9-81ED-4DB2-BD59-A6C34878D82A}">
                    <a16:rowId xmlns:a16="http://schemas.microsoft.com/office/drawing/2014/main" val="10003"/>
                  </a:ext>
                </a:extLst>
              </a:tr>
              <a:tr h="36371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a:t>Guide to Importing Users into PearsonAccess Next</a:t>
                      </a:r>
                    </a:p>
                  </a:txBody>
                  <a:tcPr marL="121920" marR="121920"/>
                </a:tc>
                <a:tc vMerge="1">
                  <a:txBody>
                    <a:bodyPr/>
                    <a:lstStyle/>
                    <a:p>
                      <a:pPr lvl="0">
                        <a:buFont typeface="Arial" pitchFamily="34" charset="0"/>
                        <a:buNone/>
                      </a:pPr>
                      <a:endParaRPr lang="en-US" dirty="0"/>
                    </a:p>
                  </a:txBody>
                  <a:tcPr/>
                </a:tc>
                <a:extLst>
                  <a:ext uri="{0D108BD9-81ED-4DB2-BD59-A6C34878D82A}">
                    <a16:rowId xmlns:a16="http://schemas.microsoft.com/office/drawing/2014/main" val="10004"/>
                  </a:ext>
                </a:extLst>
              </a:tr>
              <a:tr h="896703">
                <a:tc>
                  <a:txBody>
                    <a:bodyPr/>
                    <a:lstStyle/>
                    <a:p>
                      <a:pPr lvl="0"/>
                      <a:r>
                        <a:rPr lang="en-US" sz="2000" dirty="0"/>
                        <a:t>File layouts: </a:t>
                      </a:r>
                    </a:p>
                    <a:p>
                      <a:pPr lvl="1">
                        <a:buFont typeface="Arial" pitchFamily="34" charset="0"/>
                        <a:buChar char="•"/>
                      </a:pPr>
                      <a:r>
                        <a:rPr lang="en-US" sz="2000" dirty="0"/>
                        <a:t>Student Registration file layout</a:t>
                      </a:r>
                    </a:p>
                    <a:p>
                      <a:pPr lvl="1">
                        <a:buFont typeface="Arial" pitchFamily="34" charset="0"/>
                        <a:buChar char="•"/>
                      </a:pPr>
                      <a:r>
                        <a:rPr lang="en-US" sz="2000" dirty="0"/>
                        <a:t>PAN User Export file layout</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hlinkClick r:id="rId4"/>
                        </a:rPr>
                        <a:t>mcas.pearsonaccessnext.com/</a:t>
                      </a:r>
                      <a:r>
                        <a:rPr lang="en-US" sz="2000" b="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Support &gt; Documentation</a:t>
                      </a:r>
                    </a:p>
                    <a:p>
                      <a:pPr lvl="0">
                        <a:buFont typeface="Arial" pitchFamily="34" charset="0"/>
                        <a:buNone/>
                      </a:pPr>
                      <a:endParaRPr lang="en-US" sz="2000" dirty="0"/>
                    </a:p>
                  </a:txBody>
                  <a:tcPr marL="121920" marR="121920"/>
                </a:tc>
                <a:extLst>
                  <a:ext uri="{0D108BD9-81ED-4DB2-BD59-A6C34878D82A}">
                    <a16:rowId xmlns:a16="http://schemas.microsoft.com/office/drawing/2014/main" val="10002"/>
                  </a:ext>
                </a:extLst>
              </a:tr>
              <a:tr h="116571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t>Training resources</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a:t>Recording of this session</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a:t>Online training modules on the SR/PNP and  accessibility and accommodations</a:t>
                      </a:r>
                      <a:endParaRPr lang="en-US" sz="2000" dirty="0"/>
                    </a:p>
                  </a:txBody>
                  <a:tcPr marL="121920" marR="121920"/>
                </a:tc>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u="sng" kern="1200" dirty="0">
                          <a:solidFill>
                            <a:schemeClr val="dk1"/>
                          </a:solidFill>
                          <a:latin typeface="+mn-lt"/>
                          <a:ea typeface="+mn-ea"/>
                          <a:cs typeface="+mn-cs"/>
                          <a:hlinkClick r:id="rId5"/>
                        </a:rPr>
                        <a:t>mcas.pearsonsupport.com/training</a:t>
                      </a:r>
                      <a:endParaRPr lang="en-US" sz="2000" dirty="0"/>
                    </a:p>
                  </a:txBody>
                  <a:tcPr marL="121920" marR="121920"/>
                </a:tc>
                <a:extLst>
                  <a:ext uri="{0D108BD9-81ED-4DB2-BD59-A6C34878D82A}">
                    <a16:rowId xmlns:a16="http://schemas.microsoft.com/office/drawing/2014/main" val="10005"/>
                  </a:ext>
                </a:extLst>
              </a:tr>
              <a:tr h="383518">
                <a:tc>
                  <a:txBody>
                    <a:bodyPr/>
                    <a:lstStyle/>
                    <a:p>
                      <a:pPr lvl="0"/>
                      <a:r>
                        <a:rPr lang="en-US" sz="2000" dirty="0"/>
                        <a:t>Upcoming training opportunities </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hlinkClick r:id="rId6"/>
                        </a:rPr>
                        <a:t>www.doe.mass.edu/mcas/training.html</a:t>
                      </a:r>
                      <a:r>
                        <a:rPr lang="en-US" sz="2000" b="0" dirty="0"/>
                        <a:t> </a:t>
                      </a:r>
                    </a:p>
                  </a:txBody>
                  <a:tcPr marL="121920" marR="121920"/>
                </a:tc>
                <a:extLst>
                  <a:ext uri="{0D108BD9-81ED-4DB2-BD59-A6C34878D82A}">
                    <a16:rowId xmlns:a16="http://schemas.microsoft.com/office/drawing/2014/main" val="10006"/>
                  </a:ext>
                </a:extLst>
              </a:tr>
              <a:tr h="383518">
                <a:tc>
                  <a:txBody>
                    <a:bodyPr/>
                    <a:lstStyle/>
                    <a:p>
                      <a:pPr lvl="0"/>
                      <a:r>
                        <a:rPr lang="en-US" sz="2000" i="1" dirty="0"/>
                        <a:t>Accessibility and Accommodations Manual </a:t>
                      </a:r>
                    </a:p>
                  </a:txBody>
                  <a:tcPr marL="121920" marR="1219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hlinkClick r:id="rId7"/>
                        </a:rPr>
                        <a:t>www.doe.mass.edu/mcas/accessibility/</a:t>
                      </a:r>
                      <a:r>
                        <a:rPr lang="en-US" sz="2000" b="0" dirty="0"/>
                        <a:t> </a:t>
                      </a:r>
                    </a:p>
                  </a:txBody>
                  <a:tcPr marL="121920" marR="121920"/>
                </a:tc>
                <a:extLst>
                  <a:ext uri="{0D108BD9-81ED-4DB2-BD59-A6C34878D82A}">
                    <a16:rowId xmlns:a16="http://schemas.microsoft.com/office/drawing/2014/main" val="160926915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4294967295"/>
          </p:nvPr>
        </p:nvSpPr>
        <p:spPr bwMode="auto">
          <a:noFill/>
          <a:ln>
            <a:miter lim="800000"/>
            <a:headEnd/>
            <a:tailEnd/>
          </a:ln>
        </p:spPr>
        <p:txBody>
          <a:bodyPr/>
          <a:lstStyle/>
          <a:p>
            <a:fld id="{1D7C1E9F-BF46-41F8-A0C8-9626652113E1}" type="slidenum">
              <a:rPr lang="zh-CN" altLang="en-US"/>
              <a:pPr/>
              <a:t>35</a:t>
            </a:fld>
            <a:endParaRPr lang="zh-CN" altLang="en-US"/>
          </a:p>
        </p:txBody>
      </p:sp>
      <p:sp>
        <p:nvSpPr>
          <p:cNvPr id="41987" name="Content Placeholder 2"/>
          <p:cNvSpPr>
            <a:spLocks noGrp="1"/>
          </p:cNvSpPr>
          <p:nvPr>
            <p:ph idx="13"/>
          </p:nvPr>
        </p:nvSpPr>
        <p:spPr>
          <a:xfrm>
            <a:off x="434975" y="2189163"/>
            <a:ext cx="5707063" cy="3870325"/>
          </a:xfrm>
        </p:spPr>
        <p:txBody>
          <a:bodyPr/>
          <a:lstStyle/>
          <a:p>
            <a:pPr eaLnBrk="1" hangingPunct="1">
              <a:spcAft>
                <a:spcPct val="0"/>
              </a:spcAft>
            </a:pPr>
            <a:r>
              <a:rPr lang="en-US" altLang="en-US" dirty="0">
                <a:solidFill>
                  <a:srgbClr val="101D35"/>
                </a:solidFill>
              </a:rPr>
              <a:t>All questions on logistics and technology (e.g., PearsonAccess Next, SR/PNP, TestNav)</a:t>
            </a:r>
            <a:br>
              <a:rPr lang="en-US" altLang="en-US" dirty="0">
                <a:solidFill>
                  <a:srgbClr val="101D35"/>
                </a:solidFill>
              </a:rPr>
            </a:br>
            <a:endParaRPr lang="en-US" altLang="en-US" sz="1200" dirty="0">
              <a:solidFill>
                <a:srgbClr val="101D35"/>
              </a:solidFill>
            </a:endParaRPr>
          </a:p>
          <a:p>
            <a:pPr lvl="1" eaLnBrk="1" hangingPunct="1">
              <a:spcAft>
                <a:spcPct val="0"/>
              </a:spcAft>
            </a:pPr>
            <a:r>
              <a:rPr lang="en-US" altLang="en-US" b="1" dirty="0">
                <a:solidFill>
                  <a:srgbClr val="101D35"/>
                </a:solidFill>
              </a:rPr>
              <a:t>Web: </a:t>
            </a:r>
            <a:r>
              <a:rPr lang="en-US" altLang="en-US" dirty="0">
                <a:solidFill>
                  <a:srgbClr val="101D35"/>
                </a:solidFill>
                <a:hlinkClick r:id="rId2"/>
              </a:rPr>
              <a:t>mcas.pearsonsupport.com/</a:t>
            </a:r>
            <a:r>
              <a:rPr lang="en-US" altLang="en-US" dirty="0">
                <a:solidFill>
                  <a:srgbClr val="101D35"/>
                </a:solidFill>
              </a:rPr>
              <a:t> </a:t>
            </a:r>
          </a:p>
          <a:p>
            <a:pPr lvl="1" eaLnBrk="1" hangingPunct="1">
              <a:spcAft>
                <a:spcPct val="0"/>
              </a:spcAft>
            </a:pPr>
            <a:r>
              <a:rPr lang="en-US" altLang="en-US" b="1" dirty="0">
                <a:solidFill>
                  <a:srgbClr val="101D35"/>
                </a:solidFill>
              </a:rPr>
              <a:t>Email: </a:t>
            </a:r>
            <a:r>
              <a:rPr lang="en-US" altLang="en-US" sz="2300" dirty="0">
                <a:solidFill>
                  <a:srgbClr val="101D35"/>
                </a:solidFill>
                <a:hlinkClick r:id="rId3"/>
              </a:rPr>
              <a:t>mcas@measuredprogress.org</a:t>
            </a:r>
            <a:endParaRPr lang="en-US" altLang="en-US" sz="2300" dirty="0">
              <a:solidFill>
                <a:srgbClr val="101D35"/>
              </a:solidFill>
            </a:endParaRPr>
          </a:p>
          <a:p>
            <a:pPr lvl="1" eaLnBrk="1" hangingPunct="1">
              <a:spcAft>
                <a:spcPct val="0"/>
              </a:spcAft>
            </a:pPr>
            <a:r>
              <a:rPr lang="en-US" altLang="en-US" b="1" dirty="0">
                <a:solidFill>
                  <a:srgbClr val="101D35"/>
                </a:solidFill>
              </a:rPr>
              <a:t>Phone: </a:t>
            </a:r>
            <a:r>
              <a:rPr lang="en-US" altLang="en-US" dirty="0">
                <a:solidFill>
                  <a:srgbClr val="101D35"/>
                </a:solidFill>
              </a:rPr>
              <a:t>800-737-5103</a:t>
            </a:r>
          </a:p>
          <a:p>
            <a:pPr eaLnBrk="1" hangingPunct="1">
              <a:spcAft>
                <a:spcPct val="0"/>
              </a:spcAft>
            </a:pPr>
            <a:endParaRPr lang="en-US" altLang="en-US" dirty="0">
              <a:solidFill>
                <a:srgbClr val="101D35"/>
              </a:solidFill>
            </a:endParaRPr>
          </a:p>
        </p:txBody>
      </p:sp>
      <p:sp>
        <p:nvSpPr>
          <p:cNvPr id="41988" name="Text Placeholder 3"/>
          <p:cNvSpPr>
            <a:spLocks noGrp="1"/>
          </p:cNvSpPr>
          <p:nvPr>
            <p:ph type="body" idx="1"/>
          </p:nvPr>
        </p:nvSpPr>
        <p:spPr>
          <a:xfrm>
            <a:off x="434975" y="1336675"/>
            <a:ext cx="5453063" cy="776288"/>
          </a:xfrm>
        </p:spPr>
        <p:txBody>
          <a:bodyPr/>
          <a:lstStyle/>
          <a:p>
            <a:pPr eaLnBrk="1" hangingPunct="1"/>
            <a:r>
              <a:rPr lang="en-US" altLang="en-US" dirty="0">
                <a:cs typeface="Segoe UI" pitchFamily="34" charset="0"/>
              </a:rPr>
              <a:t>MCAS Service Center</a:t>
            </a:r>
          </a:p>
        </p:txBody>
      </p:sp>
      <p:sp>
        <p:nvSpPr>
          <p:cNvPr id="41989" name="Text Placeholder 4"/>
          <p:cNvSpPr>
            <a:spLocks noGrp="1"/>
          </p:cNvSpPr>
          <p:nvPr>
            <p:ph type="body" idx="15"/>
          </p:nvPr>
        </p:nvSpPr>
        <p:spPr>
          <a:xfrm>
            <a:off x="6313488" y="1336675"/>
            <a:ext cx="5453062" cy="776288"/>
          </a:xfrm>
        </p:spPr>
        <p:txBody>
          <a:bodyPr/>
          <a:lstStyle/>
          <a:p>
            <a:pPr eaLnBrk="1" hangingPunct="1"/>
            <a:r>
              <a:rPr lang="en-US" altLang="en-US" dirty="0">
                <a:cs typeface="Segoe UI" pitchFamily="34" charset="0"/>
              </a:rPr>
              <a:t>DESE Office of Student Assessment Services</a:t>
            </a:r>
          </a:p>
        </p:txBody>
      </p:sp>
      <p:sp>
        <p:nvSpPr>
          <p:cNvPr id="41990" name="Title 5"/>
          <p:cNvSpPr>
            <a:spLocks noGrp="1"/>
          </p:cNvSpPr>
          <p:nvPr>
            <p:ph type="title"/>
          </p:nvPr>
        </p:nvSpPr>
        <p:spPr>
          <a:xfrm>
            <a:off x="568325" y="288925"/>
            <a:ext cx="11433175" cy="679450"/>
          </a:xfrm>
        </p:spPr>
        <p:txBody>
          <a:bodyPr/>
          <a:lstStyle/>
          <a:p>
            <a:pPr eaLnBrk="1" hangingPunct="1"/>
            <a:r>
              <a:rPr lang="en-US" altLang="en-US" dirty="0"/>
              <a:t>Email and Phone Support</a:t>
            </a:r>
          </a:p>
        </p:txBody>
      </p:sp>
      <p:sp>
        <p:nvSpPr>
          <p:cNvPr id="41991" name="Content Placeholder 6"/>
          <p:cNvSpPr>
            <a:spLocks noGrp="1"/>
          </p:cNvSpPr>
          <p:nvPr>
            <p:ph idx="16"/>
          </p:nvPr>
        </p:nvSpPr>
        <p:spPr>
          <a:xfrm>
            <a:off x="6245225" y="2205038"/>
            <a:ext cx="5778500" cy="3800475"/>
          </a:xfrm>
        </p:spPr>
        <p:txBody>
          <a:bodyPr/>
          <a:lstStyle/>
          <a:p>
            <a:pPr eaLnBrk="1" hangingPunct="1">
              <a:spcAft>
                <a:spcPct val="0"/>
              </a:spcAft>
            </a:pPr>
            <a:r>
              <a:rPr lang="en-US" altLang="en-US" dirty="0">
                <a:solidFill>
                  <a:srgbClr val="101D35"/>
                </a:solidFill>
              </a:rPr>
              <a:t>All policy questions (e.g., student participation, accommodations) </a:t>
            </a:r>
            <a:br>
              <a:rPr lang="en-US" altLang="en-US" dirty="0">
                <a:solidFill>
                  <a:srgbClr val="101D35"/>
                </a:solidFill>
              </a:rPr>
            </a:br>
            <a:endParaRPr lang="en-US" altLang="en-US" sz="1200" dirty="0">
              <a:solidFill>
                <a:srgbClr val="101D35"/>
              </a:solidFill>
            </a:endParaRPr>
          </a:p>
          <a:p>
            <a:pPr lvl="1" eaLnBrk="1" hangingPunct="1">
              <a:spcAft>
                <a:spcPct val="0"/>
              </a:spcAft>
            </a:pPr>
            <a:r>
              <a:rPr lang="en-US" altLang="en-US" b="1" dirty="0">
                <a:solidFill>
                  <a:srgbClr val="101D35"/>
                </a:solidFill>
              </a:rPr>
              <a:t>Web: </a:t>
            </a:r>
            <a:r>
              <a:rPr lang="en-US" altLang="en-US" dirty="0">
                <a:solidFill>
                  <a:srgbClr val="101D35"/>
                </a:solidFill>
                <a:hlinkClick r:id="rId4"/>
              </a:rPr>
              <a:t>www.doe.mass.edu/mcas</a:t>
            </a:r>
            <a:r>
              <a:rPr lang="en-US" altLang="en-US" dirty="0">
                <a:solidFill>
                  <a:srgbClr val="101D35"/>
                </a:solidFill>
              </a:rPr>
              <a:t> </a:t>
            </a:r>
            <a:endParaRPr lang="en-US" altLang="en-US" sz="2200" dirty="0">
              <a:solidFill>
                <a:srgbClr val="101D35"/>
              </a:solidFill>
            </a:endParaRPr>
          </a:p>
          <a:p>
            <a:pPr lvl="1" eaLnBrk="1" hangingPunct="1">
              <a:spcAft>
                <a:spcPct val="0"/>
              </a:spcAft>
            </a:pPr>
            <a:r>
              <a:rPr lang="en-US" altLang="en-US" b="1" dirty="0">
                <a:solidFill>
                  <a:srgbClr val="101D35"/>
                </a:solidFill>
              </a:rPr>
              <a:t>Email: </a:t>
            </a:r>
            <a:r>
              <a:rPr lang="en-US" altLang="en-US" dirty="0">
                <a:solidFill>
                  <a:srgbClr val="101D35"/>
                </a:solidFill>
                <a:hlinkClick r:id="rId5"/>
              </a:rPr>
              <a:t>mcas@doe.mass.edu</a:t>
            </a:r>
            <a:endParaRPr lang="en-US" altLang="en-US" dirty="0">
              <a:solidFill>
                <a:srgbClr val="101D35"/>
              </a:solidFill>
            </a:endParaRPr>
          </a:p>
          <a:p>
            <a:pPr lvl="1" eaLnBrk="1" hangingPunct="1">
              <a:spcAft>
                <a:spcPct val="0"/>
              </a:spcAft>
            </a:pPr>
            <a:r>
              <a:rPr lang="en-US" altLang="en-US" b="1" dirty="0">
                <a:solidFill>
                  <a:srgbClr val="101D35"/>
                </a:solidFill>
              </a:rPr>
              <a:t>Phone: </a:t>
            </a:r>
            <a:r>
              <a:rPr lang="en-US" altLang="en-US" dirty="0">
                <a:solidFill>
                  <a:srgbClr val="101D35"/>
                </a:solidFill>
              </a:rPr>
              <a:t>781-338-3625</a:t>
            </a:r>
          </a:p>
          <a:p>
            <a:pPr lvl="1" eaLnBrk="1" hangingPunct="1">
              <a:spcAft>
                <a:spcPct val="0"/>
              </a:spcAft>
            </a:pPr>
            <a:endParaRPr lang="en-US" altLang="en-US" dirty="0">
              <a:solidFill>
                <a:srgbClr val="101D35"/>
              </a:solidFill>
            </a:endParaRPr>
          </a:p>
          <a:p>
            <a:pPr eaLnBrk="1" hangingPunct="1">
              <a:spcAft>
                <a:spcPct val="0"/>
              </a:spcAft>
            </a:pPr>
            <a:endParaRPr lang="en-US" altLang="en-US" dirty="0">
              <a:solidFill>
                <a:srgbClr val="101D35"/>
              </a:solidFill>
            </a:endParaRPr>
          </a:p>
          <a:p>
            <a:pPr eaLnBrk="1" hangingPunct="1">
              <a:spcAft>
                <a:spcPct val="0"/>
              </a:spcAft>
            </a:pPr>
            <a:endParaRPr lang="en-US" altLang="en-US" dirty="0">
              <a:solidFill>
                <a:srgbClr val="101D35"/>
              </a:solidFill>
            </a:endParaRPr>
          </a:p>
        </p:txBody>
      </p:sp>
    </p:spTree>
    <p:extLst>
      <p:ext uri="{BB962C8B-B14F-4D97-AF65-F5344CB8AC3E}">
        <p14:creationId xmlns:p14="http://schemas.microsoft.com/office/powerpoint/2010/main" val="514021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68325" y="288925"/>
            <a:ext cx="11369675" cy="679450"/>
          </a:xfrm>
        </p:spPr>
        <p:txBody>
          <a:bodyPr/>
          <a:lstStyle/>
          <a:p>
            <a:pPr eaLnBrk="1" hangingPunct="1"/>
            <a:r>
              <a:rPr lang="en-US" altLang="en-US" dirty="0"/>
              <a:t>Evaluation Form</a:t>
            </a:r>
          </a:p>
        </p:txBody>
      </p:sp>
      <p:sp>
        <p:nvSpPr>
          <p:cNvPr id="43011" name="Content Placeholder 2"/>
          <p:cNvSpPr>
            <a:spLocks noGrp="1"/>
          </p:cNvSpPr>
          <p:nvPr>
            <p:ph idx="1"/>
          </p:nvPr>
        </p:nvSpPr>
        <p:spPr>
          <a:xfrm>
            <a:off x="812800" y="1524000"/>
            <a:ext cx="10972800" cy="5029200"/>
          </a:xfrm>
        </p:spPr>
        <p:txBody>
          <a:bodyPr/>
          <a:lstStyle/>
          <a:p>
            <a:pPr eaLnBrk="1" hangingPunct="1">
              <a:spcAft>
                <a:spcPct val="0"/>
              </a:spcAft>
            </a:pPr>
            <a:r>
              <a:rPr lang="en-US" altLang="en-US" dirty="0">
                <a:solidFill>
                  <a:srgbClr val="101D35"/>
                </a:solidFill>
              </a:rPr>
              <a:t>The evaluation form will </a:t>
            </a:r>
            <a:r>
              <a:rPr lang="en-US" altLang="en-US" b="1" dirty="0">
                <a:solidFill>
                  <a:srgbClr val="101D35"/>
                </a:solidFill>
              </a:rPr>
              <a:t>only</a:t>
            </a:r>
            <a:r>
              <a:rPr lang="en-US" altLang="en-US" dirty="0">
                <a:solidFill>
                  <a:srgbClr val="101D35"/>
                </a:solidFill>
              </a:rPr>
              <a:t> be available when you close this WebEx session. </a:t>
            </a:r>
          </a:p>
          <a:p>
            <a:pPr eaLnBrk="1" hangingPunct="1">
              <a:spcAft>
                <a:spcPct val="0"/>
              </a:spcAft>
            </a:pPr>
            <a:r>
              <a:rPr lang="en-US" altLang="en-US" dirty="0">
                <a:solidFill>
                  <a:srgbClr val="101D35"/>
                </a:solidFill>
              </a:rPr>
              <a:t>You will not be able to return to it later.</a:t>
            </a:r>
          </a:p>
          <a:p>
            <a:pPr eaLnBrk="1" hangingPunct="1">
              <a:spcAft>
                <a:spcPct val="0"/>
              </a:spcAft>
            </a:pPr>
            <a:r>
              <a:rPr lang="en-US" altLang="en-US" dirty="0">
                <a:solidFill>
                  <a:srgbClr val="101D35"/>
                </a:solidFill>
              </a:rPr>
              <a:t>Note that responses will be associated with the name and email address used to log in.</a:t>
            </a:r>
          </a:p>
          <a:p>
            <a:pPr eaLnBrk="1" hangingPunct="1">
              <a:spcAft>
                <a:spcPct val="0"/>
              </a:spcAft>
            </a:pPr>
            <a:r>
              <a:rPr lang="en-US" altLang="en-US" dirty="0">
                <a:solidFill>
                  <a:srgbClr val="101D35"/>
                </a:solidFill>
              </a:rPr>
              <a:t>Email your input to </a:t>
            </a:r>
            <a:r>
              <a:rPr lang="en-US" altLang="en-US" dirty="0">
                <a:solidFill>
                  <a:srgbClr val="101D35"/>
                </a:solidFill>
                <a:hlinkClick r:id="rId3"/>
              </a:rPr>
              <a:t>mcas@doe.mass.edu</a:t>
            </a:r>
            <a:r>
              <a:rPr lang="en-US" altLang="en-US" dirty="0">
                <a:solidFill>
                  <a:srgbClr val="101D35"/>
                </a:solidFill>
              </a:rPr>
              <a:t> if you have problems accessing or completing the form.</a:t>
            </a:r>
          </a:p>
        </p:txBody>
      </p:sp>
      <p:sp>
        <p:nvSpPr>
          <p:cNvPr id="43012" name="Slide Number Placeholder 4"/>
          <p:cNvSpPr>
            <a:spLocks noGrp="1"/>
          </p:cNvSpPr>
          <p:nvPr>
            <p:ph type="sldNum" sz="quarter" idx="4294967295"/>
          </p:nvPr>
        </p:nvSpPr>
        <p:spPr bwMode="auto">
          <a:noFill/>
          <a:ln>
            <a:miter lim="800000"/>
            <a:headEnd/>
            <a:tailEnd/>
          </a:ln>
        </p:spPr>
        <p:txBody>
          <a:bodyPr/>
          <a:lstStyle/>
          <a:p>
            <a:fld id="{B8830805-F9CC-4CD5-ACE4-FE6618F6230D}" type="slidenum">
              <a:rPr lang="en-US" altLang="en-US"/>
              <a:pPr/>
              <a:t>36</a:t>
            </a:fld>
            <a:endParaRPr lang="en-US" altLang="en-US" dirty="0"/>
          </a:p>
        </p:txBody>
      </p:sp>
    </p:spTree>
    <p:extLst>
      <p:ext uri="{BB962C8B-B14F-4D97-AF65-F5344CB8AC3E}">
        <p14:creationId xmlns:p14="http://schemas.microsoft.com/office/powerpoint/2010/main" val="2436588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 4"/>
          <p:cNvSpPr txBox="1">
            <a:spLocks noChangeArrowheads="1"/>
          </p:cNvSpPr>
          <p:nvPr/>
        </p:nvSpPr>
        <p:spPr bwMode="auto">
          <a:xfrm>
            <a:off x="0" y="963613"/>
            <a:ext cx="12192000" cy="1862137"/>
          </a:xfrm>
          <a:prstGeom prst="rect">
            <a:avLst/>
          </a:prstGeom>
          <a:noFill/>
          <a:ln w="9525">
            <a:noFill/>
            <a:miter lim="800000"/>
            <a:headEnd/>
            <a:tailEnd/>
          </a:ln>
        </p:spPr>
        <p:txBody>
          <a:bodyPr>
            <a:spAutoFit/>
          </a:bodyPr>
          <a:lstStyle/>
          <a:p>
            <a:pPr algn="ctr" eaLnBrk="1" hangingPunct="1"/>
            <a:r>
              <a:rPr lang="en-US" altLang="zh-CN" sz="11500" dirty="0">
                <a:solidFill>
                  <a:schemeClr val="bg1"/>
                </a:solidFill>
                <a:latin typeface="Segoe SemiBold"/>
                <a:ea typeface="Segoe UI Black" pitchFamily="34" charset="0"/>
                <a:cs typeface="Segoe SemiBold"/>
              </a:rPr>
              <a:t>THANK YOU</a:t>
            </a:r>
            <a:endParaRPr lang="zh-CN" altLang="en-US" sz="11500">
              <a:solidFill>
                <a:schemeClr val="bg1"/>
              </a:solidFill>
              <a:latin typeface="Segoe SemiBold"/>
              <a:ea typeface="Segoe UI Black" pitchFamily="34" charset="0"/>
              <a:cs typeface="Segoe SemiBold"/>
            </a:endParaRPr>
          </a:p>
        </p:txBody>
      </p:sp>
      <p:pic>
        <p:nvPicPr>
          <p:cNvPr id="45059" name="图片 6" descr="Phone icon"/>
          <p:cNvPicPr>
            <a:picLocks noChangeAspect="1"/>
          </p:cNvPicPr>
          <p:nvPr/>
        </p:nvPicPr>
        <p:blipFill>
          <a:blip r:embed="rId2" cstate="print"/>
          <a:srcRect l="24892" t="25980" r="24249" b="25362"/>
          <a:stretch>
            <a:fillRect/>
          </a:stretch>
        </p:blipFill>
        <p:spPr bwMode="auto">
          <a:xfrm>
            <a:off x="1968500" y="3994150"/>
            <a:ext cx="334963" cy="322263"/>
          </a:xfrm>
          <a:prstGeom prst="rect">
            <a:avLst/>
          </a:prstGeom>
          <a:noFill/>
          <a:ln w="9525">
            <a:noFill/>
            <a:miter lim="800000"/>
            <a:headEnd/>
            <a:tailEnd/>
          </a:ln>
        </p:spPr>
      </p:pic>
      <p:sp>
        <p:nvSpPr>
          <p:cNvPr id="45060" name="文本框 7"/>
          <p:cNvSpPr txBox="1">
            <a:spLocks noChangeArrowheads="1"/>
          </p:cNvSpPr>
          <p:nvPr/>
        </p:nvSpPr>
        <p:spPr bwMode="auto">
          <a:xfrm>
            <a:off x="2303463" y="3954463"/>
            <a:ext cx="2357437" cy="400050"/>
          </a:xfrm>
          <a:prstGeom prst="rect">
            <a:avLst/>
          </a:prstGeom>
          <a:noFill/>
          <a:ln w="9525">
            <a:noFill/>
            <a:miter lim="800000"/>
            <a:headEnd/>
            <a:tailEnd/>
          </a:ln>
        </p:spPr>
        <p:txBody>
          <a:bodyPr>
            <a:spAutoFit/>
          </a:bodyPr>
          <a:lstStyle/>
          <a:p>
            <a:pPr eaLnBrk="1" hangingPunct="1"/>
            <a:r>
              <a:rPr lang="en-US" altLang="zh-CN" sz="2000" dirty="0">
                <a:solidFill>
                  <a:schemeClr val="bg1"/>
                </a:solidFill>
                <a:latin typeface="Segoe SemiBold"/>
                <a:ea typeface="Segoe SemiBold"/>
                <a:cs typeface="Segoe SemiBold"/>
              </a:rPr>
              <a:t>781-338-3625</a:t>
            </a:r>
            <a:endParaRPr lang="zh-CN" altLang="en-US" sz="2000">
              <a:solidFill>
                <a:schemeClr val="bg1"/>
              </a:solidFill>
              <a:latin typeface="Segoe SemiBold"/>
              <a:ea typeface="Segoe SemiBold"/>
              <a:cs typeface="Segoe SemiBold"/>
            </a:endParaRPr>
          </a:p>
        </p:txBody>
      </p:sp>
      <p:pic>
        <p:nvPicPr>
          <p:cNvPr id="45061" name="图片 9" descr="email icon"/>
          <p:cNvPicPr>
            <a:picLocks noChangeAspect="1"/>
          </p:cNvPicPr>
          <p:nvPr/>
        </p:nvPicPr>
        <p:blipFill>
          <a:blip r:embed="rId3" cstate="print"/>
          <a:srcRect l="22060" t="19266" r="18307" b="28003"/>
          <a:stretch>
            <a:fillRect/>
          </a:stretch>
        </p:blipFill>
        <p:spPr bwMode="auto">
          <a:xfrm>
            <a:off x="5473700" y="3954463"/>
            <a:ext cx="423863" cy="374650"/>
          </a:xfrm>
          <a:prstGeom prst="rect">
            <a:avLst/>
          </a:prstGeom>
          <a:noFill/>
          <a:ln w="9525">
            <a:noFill/>
            <a:miter lim="800000"/>
            <a:headEnd/>
            <a:tailEnd/>
          </a:ln>
        </p:spPr>
      </p:pic>
      <p:sp>
        <p:nvSpPr>
          <p:cNvPr id="45062" name="文本框 10"/>
          <p:cNvSpPr txBox="1">
            <a:spLocks noChangeArrowheads="1"/>
          </p:cNvSpPr>
          <p:nvPr/>
        </p:nvSpPr>
        <p:spPr bwMode="auto">
          <a:xfrm>
            <a:off x="5897563" y="3954463"/>
            <a:ext cx="4695825" cy="400050"/>
          </a:xfrm>
          <a:prstGeom prst="rect">
            <a:avLst/>
          </a:prstGeom>
          <a:noFill/>
          <a:ln w="9525">
            <a:noFill/>
            <a:miter lim="800000"/>
            <a:headEnd/>
            <a:tailEnd/>
          </a:ln>
        </p:spPr>
        <p:txBody>
          <a:bodyPr>
            <a:spAutoFit/>
          </a:bodyPr>
          <a:lstStyle/>
          <a:p>
            <a:pPr eaLnBrk="1" hangingPunct="1"/>
            <a:r>
              <a:rPr lang="en-US" altLang="zh-CN" sz="2000" dirty="0">
                <a:solidFill>
                  <a:schemeClr val="bg1"/>
                </a:solidFill>
                <a:latin typeface="Segoe SemiBold"/>
                <a:ea typeface="Segoe SemiBold"/>
                <a:cs typeface="Segoe SemiBold"/>
                <a:hlinkClick r:id="rId4"/>
              </a:rPr>
              <a:t>mcas@doe.mass.edu</a:t>
            </a:r>
            <a:r>
              <a:rPr lang="en-US" altLang="zh-CN" sz="2000" dirty="0">
                <a:solidFill>
                  <a:schemeClr val="bg1"/>
                </a:solidFill>
                <a:latin typeface="Segoe SemiBold"/>
                <a:ea typeface="Segoe SemiBold"/>
                <a:cs typeface="Segoe SemiBold"/>
              </a:rPr>
              <a:t> </a:t>
            </a:r>
            <a:endParaRPr lang="zh-CN" altLang="en-US" sz="2000">
              <a:solidFill>
                <a:schemeClr val="bg1"/>
              </a:solidFill>
              <a:latin typeface="Segoe SemiBold"/>
              <a:ea typeface="Segoe SemiBold"/>
              <a:cs typeface="Segoe SemiBold"/>
            </a:endParaRPr>
          </a:p>
        </p:txBody>
      </p:sp>
      <p:pic>
        <p:nvPicPr>
          <p:cNvPr id="45063" name="图片 12" descr="website icon"/>
          <p:cNvPicPr>
            <a:picLocks noChangeAspect="1"/>
          </p:cNvPicPr>
          <p:nvPr/>
        </p:nvPicPr>
        <p:blipFill>
          <a:blip r:embed="rId5" cstate="print"/>
          <a:srcRect l="25847" t="18945" r="20670" b="17725"/>
          <a:stretch>
            <a:fillRect/>
          </a:stretch>
        </p:blipFill>
        <p:spPr bwMode="auto">
          <a:xfrm>
            <a:off x="1954213" y="4354513"/>
            <a:ext cx="439737" cy="520700"/>
          </a:xfrm>
          <a:prstGeom prst="rect">
            <a:avLst/>
          </a:prstGeom>
          <a:noFill/>
          <a:ln w="9525">
            <a:noFill/>
            <a:miter lim="800000"/>
            <a:headEnd/>
            <a:tailEnd/>
          </a:ln>
        </p:spPr>
      </p:pic>
      <p:sp>
        <p:nvSpPr>
          <p:cNvPr id="45064" name="文本框 13"/>
          <p:cNvSpPr txBox="1">
            <a:spLocks noChangeArrowheads="1"/>
          </p:cNvSpPr>
          <p:nvPr/>
        </p:nvSpPr>
        <p:spPr bwMode="auto">
          <a:xfrm>
            <a:off x="2320925" y="4414838"/>
            <a:ext cx="3189288" cy="400050"/>
          </a:xfrm>
          <a:prstGeom prst="rect">
            <a:avLst/>
          </a:prstGeom>
          <a:noFill/>
          <a:ln w="9525">
            <a:noFill/>
            <a:miter lim="800000"/>
            <a:headEnd/>
            <a:tailEnd/>
          </a:ln>
        </p:spPr>
        <p:txBody>
          <a:bodyPr>
            <a:spAutoFit/>
          </a:bodyPr>
          <a:lstStyle/>
          <a:p>
            <a:pPr eaLnBrk="1" hangingPunct="1"/>
            <a:r>
              <a:rPr lang="en-US" altLang="zh-CN" sz="2000" dirty="0">
                <a:solidFill>
                  <a:schemeClr val="bg1"/>
                </a:solidFill>
                <a:latin typeface="Segoe SemiBold"/>
                <a:ea typeface="Segoe SemiBold"/>
                <a:cs typeface="Segoe SemiBold"/>
              </a:rPr>
              <a:t>www.doe.mass.edu/mcas</a:t>
            </a:r>
            <a:endParaRPr lang="zh-CN" altLang="en-US" sz="2000">
              <a:solidFill>
                <a:schemeClr val="bg1"/>
              </a:solidFill>
              <a:latin typeface="Segoe SemiBold"/>
              <a:ea typeface="Segoe SemiBold"/>
              <a:cs typeface="Segoe SemiBold"/>
            </a:endParaRPr>
          </a:p>
        </p:txBody>
      </p:sp>
      <p:pic>
        <p:nvPicPr>
          <p:cNvPr id="45065" name="图片 15" descr="address icon"/>
          <p:cNvPicPr>
            <a:picLocks noChangeAspect="1"/>
          </p:cNvPicPr>
          <p:nvPr/>
        </p:nvPicPr>
        <p:blipFill>
          <a:blip r:embed="rId6" cstate="print"/>
          <a:srcRect l="18234" t="15746" r="15639" b="17372"/>
          <a:stretch>
            <a:fillRect/>
          </a:stretch>
        </p:blipFill>
        <p:spPr bwMode="auto">
          <a:xfrm>
            <a:off x="5449888" y="4392613"/>
            <a:ext cx="439737" cy="444500"/>
          </a:xfrm>
          <a:prstGeom prst="rect">
            <a:avLst/>
          </a:prstGeom>
          <a:noFill/>
          <a:ln w="9525">
            <a:noFill/>
            <a:miter lim="800000"/>
            <a:headEnd/>
            <a:tailEnd/>
          </a:ln>
        </p:spPr>
      </p:pic>
      <p:sp>
        <p:nvSpPr>
          <p:cNvPr id="45066" name="文本框 16"/>
          <p:cNvSpPr txBox="1">
            <a:spLocks noChangeArrowheads="1"/>
          </p:cNvSpPr>
          <p:nvPr/>
        </p:nvSpPr>
        <p:spPr bwMode="auto">
          <a:xfrm>
            <a:off x="5807075" y="4414838"/>
            <a:ext cx="5080000" cy="400050"/>
          </a:xfrm>
          <a:prstGeom prst="rect">
            <a:avLst/>
          </a:prstGeom>
          <a:noFill/>
          <a:ln w="9525">
            <a:noFill/>
            <a:miter lim="800000"/>
            <a:headEnd/>
            <a:tailEnd/>
          </a:ln>
        </p:spPr>
        <p:txBody>
          <a:bodyPr>
            <a:spAutoFit/>
          </a:bodyPr>
          <a:lstStyle/>
          <a:p>
            <a:pPr eaLnBrk="1" hangingPunct="1"/>
            <a:r>
              <a:rPr lang="en-US" altLang="zh-CN" sz="2000" dirty="0">
                <a:solidFill>
                  <a:schemeClr val="bg1"/>
                </a:solidFill>
                <a:latin typeface="Segoe SemiBold"/>
                <a:ea typeface="Segoe SemiBold"/>
                <a:cs typeface="Segoe SemiBold"/>
              </a:rPr>
              <a:t>75 Pleasant Street, Malden, MA 02148</a:t>
            </a:r>
            <a:endParaRPr lang="zh-CN" altLang="en-US" sz="2000">
              <a:solidFill>
                <a:schemeClr val="bg1"/>
              </a:solidFill>
              <a:latin typeface="Segoe SemiBold"/>
              <a:ea typeface="Segoe SemiBold"/>
              <a:cs typeface="Segoe SemiBold"/>
            </a:endParaRPr>
          </a:p>
        </p:txBody>
      </p:sp>
      <p:sp>
        <p:nvSpPr>
          <p:cNvPr id="45067" name="文本框 10"/>
          <p:cNvSpPr txBox="1">
            <a:spLocks noChangeArrowheads="1"/>
          </p:cNvSpPr>
          <p:nvPr/>
        </p:nvSpPr>
        <p:spPr bwMode="auto">
          <a:xfrm>
            <a:off x="0" y="3289300"/>
            <a:ext cx="12192000" cy="400050"/>
          </a:xfrm>
          <a:prstGeom prst="rect">
            <a:avLst/>
          </a:prstGeom>
          <a:noFill/>
          <a:ln w="9525">
            <a:noFill/>
            <a:miter lim="800000"/>
            <a:headEnd/>
            <a:tailEnd/>
          </a:ln>
        </p:spPr>
        <p:txBody>
          <a:bodyPr>
            <a:spAutoFit/>
          </a:bodyPr>
          <a:lstStyle/>
          <a:p>
            <a:pPr algn="ctr" eaLnBrk="1" hangingPunct="1"/>
            <a:r>
              <a:rPr lang="en-US" altLang="zh-CN" sz="2000" b="1" dirty="0">
                <a:solidFill>
                  <a:schemeClr val="bg1"/>
                </a:solidFill>
                <a:latin typeface="Segoe SemiBold"/>
                <a:ea typeface="Segoe SemiBold"/>
                <a:cs typeface="Segoe SemiBold"/>
              </a:rPr>
              <a:t>The Office of Student Assessment Services </a:t>
            </a:r>
            <a:endParaRPr lang="zh-CN" altLang="en-US" sz="2000" b="1">
              <a:solidFill>
                <a:schemeClr val="bg1"/>
              </a:solidFill>
              <a:latin typeface="Segoe SemiBold"/>
              <a:ea typeface="Segoe SemiBold"/>
              <a:cs typeface="Segoe SemiBold"/>
            </a:endParaRPr>
          </a:p>
        </p:txBody>
      </p:sp>
    </p:spTree>
    <p:extLst>
      <p:ext uri="{BB962C8B-B14F-4D97-AF65-F5344CB8AC3E}">
        <p14:creationId xmlns:p14="http://schemas.microsoft.com/office/powerpoint/2010/main" val="292405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dirty="0">
              <a:solidFill>
                <a:schemeClr val="bg1"/>
              </a:solidFill>
              <a:latin typeface="Segoe SemiBold" panose="020B0703040204020203" pitchFamily="34" charset="0"/>
              <a:cs typeface="Segoe SemiBold" panose="020B0703040204020203" pitchFamily="34" charset="0"/>
            </a:endParaRPr>
          </a:p>
        </p:txBody>
      </p:sp>
      <p:grpSp>
        <p:nvGrpSpPr>
          <p:cNvPr id="2" name="Group 17"/>
          <p:cNvGrpSpPr/>
          <p:nvPr/>
        </p:nvGrpSpPr>
        <p:grpSpPr>
          <a:xfrm>
            <a:off x="3061064" y="928848"/>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SR/PNP Overview</a:t>
              </a:r>
              <a:endParaRPr lang="zh-CN" altLang="en-US" sz="3600" dirty="0">
                <a:solidFill>
                  <a:schemeClr val="accent1">
                    <a:lumMod val="50000"/>
                  </a:schemeClr>
                </a:solidFill>
              </a:endParaRPr>
            </a:p>
          </p:txBody>
        </p:sp>
      </p:grpSp>
      <p:grpSp>
        <p:nvGrpSpPr>
          <p:cNvPr id="3" name="Group 20"/>
          <p:cNvGrpSpPr/>
          <p:nvPr/>
        </p:nvGrpSpPr>
        <p:grpSpPr>
          <a:xfrm>
            <a:off x="3061063" y="1829939"/>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Steps for Completing the Initial Import</a:t>
              </a:r>
              <a:endParaRPr lang="zh-CN" altLang="en-US" sz="3600" dirty="0">
                <a:solidFill>
                  <a:schemeClr val="accent1">
                    <a:lumMod val="50000"/>
                  </a:schemeClr>
                </a:solidFill>
              </a:endParaRPr>
            </a:p>
          </p:txBody>
        </p:sp>
      </p:grpSp>
      <p:grpSp>
        <p:nvGrpSpPr>
          <p:cNvPr id="4" name="Group 21"/>
          <p:cNvGrpSpPr/>
          <p:nvPr/>
        </p:nvGrpSpPr>
        <p:grpSpPr>
          <a:xfrm>
            <a:off x="3061062" y="2722608"/>
            <a:ext cx="9130938" cy="928938"/>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Steps after the Initial Import</a:t>
              </a:r>
              <a:endParaRPr lang="zh-CN" altLang="en-US" sz="3600" dirty="0">
                <a:solidFill>
                  <a:schemeClr val="accent1">
                    <a:lumMod val="50000"/>
                  </a:schemeClr>
                </a:solidFill>
              </a:endParaRPr>
            </a:p>
          </p:txBody>
        </p:sp>
      </p:grpSp>
      <p:grpSp>
        <p:nvGrpSpPr>
          <p:cNvPr id="5" name="Group 22"/>
          <p:cNvGrpSpPr/>
          <p:nvPr/>
        </p:nvGrpSpPr>
        <p:grpSpPr>
          <a:xfrm>
            <a:off x="3052435" y="3740321"/>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04</a:t>
              </a:r>
              <a:endParaRPr lang="zh-CN" altLang="en-US" sz="32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Frequently Asked Questions </a:t>
              </a:r>
              <a:endParaRPr lang="zh-CN" altLang="en-US" sz="3600" dirty="0">
                <a:solidFill>
                  <a:schemeClr val="accent1">
                    <a:lumMod val="50000"/>
                  </a:schemeClr>
                </a:solidFill>
              </a:endParaRPr>
            </a:p>
          </p:txBody>
        </p:sp>
      </p:grpSp>
      <p:grpSp>
        <p:nvGrpSpPr>
          <p:cNvPr id="18" name="Group 22"/>
          <p:cNvGrpSpPr/>
          <p:nvPr/>
        </p:nvGrpSpPr>
        <p:grpSpPr>
          <a:xfrm>
            <a:off x="3040933" y="4625966"/>
            <a:ext cx="8839202" cy="809459"/>
            <a:chOff x="3061061" y="4335544"/>
            <a:chExt cx="8839202" cy="809459"/>
          </a:xfrm>
        </p:grpSpPr>
        <p:sp>
          <p:nvSpPr>
            <p:cNvPr id="19"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05</a:t>
              </a:r>
              <a:endParaRPr lang="zh-CN" altLang="en-US" sz="3200" dirty="0">
                <a:latin typeface="Segoe SemiBold" panose="020B0703040204020203" pitchFamily="34" charset="0"/>
                <a:cs typeface="Segoe SemiBold" panose="020B0703040204020203" pitchFamily="34" charset="0"/>
              </a:endParaRPr>
            </a:p>
          </p:txBody>
        </p:sp>
        <p:sp>
          <p:nvSpPr>
            <p:cNvPr id="20"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Resources and Support </a:t>
              </a:r>
              <a:endParaRPr lang="zh-CN" altLang="en-US" sz="3600" dirty="0">
                <a:solidFill>
                  <a:schemeClr val="accent1">
                    <a:lumMod val="50000"/>
                  </a:schemeClr>
                </a:solidFill>
              </a:endParaRPr>
            </a:p>
          </p:txBody>
        </p:sp>
      </p:grpSp>
    </p:spTree>
    <p:extLst>
      <p:ext uri="{BB962C8B-B14F-4D97-AF65-F5344CB8AC3E}">
        <p14:creationId xmlns:p14="http://schemas.microsoft.com/office/powerpoint/2010/main" val="321881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SR/PNP Overview</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35033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SR/PNP?</a:t>
            </a:r>
          </a:p>
        </p:txBody>
      </p:sp>
      <p:sp>
        <p:nvSpPr>
          <p:cNvPr id="3" name="Content Placeholder 2"/>
          <p:cNvSpPr>
            <a:spLocks noGrp="1"/>
          </p:cNvSpPr>
          <p:nvPr>
            <p:ph idx="1"/>
          </p:nvPr>
        </p:nvSpPr>
        <p:spPr/>
        <p:txBody>
          <a:bodyPr/>
          <a:lstStyle/>
          <a:p>
            <a:r>
              <a:rPr lang="en-US" sz="2600" dirty="0"/>
              <a:t>Collection of student-level data, including </a:t>
            </a:r>
          </a:p>
          <a:p>
            <a:pPr lvl="1"/>
            <a:r>
              <a:rPr lang="en-US" sz="2200" dirty="0"/>
              <a:t>student demographic data</a:t>
            </a:r>
          </a:p>
          <a:p>
            <a:pPr lvl="1"/>
            <a:r>
              <a:rPr lang="en-US" sz="2200" dirty="0"/>
              <a:t>test registration information</a:t>
            </a:r>
          </a:p>
          <a:p>
            <a:pPr lvl="1"/>
            <a:r>
              <a:rPr lang="en-US" sz="2200" dirty="0"/>
              <a:t>information on selected accommodations that a student will use during testing</a:t>
            </a:r>
          </a:p>
          <a:p>
            <a:r>
              <a:rPr lang="en-US" sz="2600" dirty="0"/>
              <a:t>Determines the basis for the initial shipment of test materials to schools, including </a:t>
            </a:r>
          </a:p>
          <a:p>
            <a:pPr lvl="1"/>
            <a:r>
              <a:rPr lang="en-US" sz="2200" dirty="0"/>
              <a:t>Student ID Labels</a:t>
            </a:r>
          </a:p>
          <a:p>
            <a:pPr lvl="1"/>
            <a:r>
              <a:rPr lang="en-US" sz="2200" dirty="0"/>
              <a:t>test administration manuals</a:t>
            </a:r>
          </a:p>
          <a:p>
            <a:pPr lvl="1"/>
            <a:r>
              <a:rPr lang="en-US" sz="2200" dirty="0"/>
              <a:t>test and answer booklets, including special test editions</a:t>
            </a:r>
          </a:p>
          <a:p>
            <a:r>
              <a:rPr lang="en-US" sz="2600" b="1" dirty="0"/>
              <a:t>The accuracy of the SR/PNP is important because it determines initial orders, and provides a record of students tested and the accommodations they used.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2003674"/>
              </p:ext>
            </p:extLst>
          </p:nvPr>
        </p:nvGraphicFramePr>
        <p:xfrm>
          <a:off x="345528" y="146073"/>
          <a:ext cx="11679024" cy="4081116"/>
        </p:xfrm>
        <a:graphic>
          <a:graphicData uri="http://schemas.openxmlformats.org/drawingml/2006/table">
            <a:tbl>
              <a:tblPr firstRow="1" bandRow="1">
                <a:tableStyleId>{5C22544A-7EE6-4342-B048-85BDC9FD1C3A}</a:tableStyleId>
              </a:tblPr>
              <a:tblGrid>
                <a:gridCol w="3893008">
                  <a:extLst>
                    <a:ext uri="{9D8B030D-6E8A-4147-A177-3AD203B41FA5}">
                      <a16:colId xmlns:a16="http://schemas.microsoft.com/office/drawing/2014/main" val="20000"/>
                    </a:ext>
                  </a:extLst>
                </a:gridCol>
                <a:gridCol w="3893008">
                  <a:extLst>
                    <a:ext uri="{9D8B030D-6E8A-4147-A177-3AD203B41FA5}">
                      <a16:colId xmlns:a16="http://schemas.microsoft.com/office/drawing/2014/main" val="20001"/>
                    </a:ext>
                  </a:extLst>
                </a:gridCol>
                <a:gridCol w="3893008">
                  <a:extLst>
                    <a:ext uri="{9D8B030D-6E8A-4147-A177-3AD203B41FA5}">
                      <a16:colId xmlns:a16="http://schemas.microsoft.com/office/drawing/2014/main" val="20002"/>
                    </a:ext>
                  </a:extLst>
                </a:gridCol>
              </a:tblGrid>
              <a:tr h="566687">
                <a:tc>
                  <a:txBody>
                    <a:bodyPr/>
                    <a:lstStyle/>
                    <a:p>
                      <a:endParaRPr lang="en-US" sz="1600" dirty="0">
                        <a:latin typeface="+mn-lt"/>
                      </a:endParaRPr>
                    </a:p>
                  </a:txBody>
                  <a:tcPr marL="121920" marR="121920"/>
                </a:tc>
                <a:tc>
                  <a:txBody>
                    <a:bodyPr/>
                    <a:lstStyle/>
                    <a:p>
                      <a:pPr marL="0" marR="0">
                        <a:spcBef>
                          <a:spcPts val="0"/>
                        </a:spcBef>
                        <a:spcAft>
                          <a:spcPts val="0"/>
                        </a:spcAft>
                      </a:pPr>
                      <a:r>
                        <a:rPr lang="en-US" sz="1600" b="1" dirty="0">
                          <a:solidFill>
                            <a:schemeClr val="bg1"/>
                          </a:solidFill>
                          <a:latin typeface="+mn-lt"/>
                          <a:ea typeface="Times New Roman"/>
                        </a:rPr>
                        <a:t>Window for completing the </a:t>
                      </a:r>
                      <a:r>
                        <a:rPr lang="en-US" sz="1600" b="1" u="sng" dirty="0">
                          <a:solidFill>
                            <a:schemeClr val="bg1"/>
                          </a:solidFill>
                          <a:latin typeface="+mn-lt"/>
                          <a:ea typeface="Times New Roman"/>
                        </a:rPr>
                        <a:t>initial</a:t>
                      </a:r>
                      <a:r>
                        <a:rPr lang="en-US" sz="1600" b="1" dirty="0">
                          <a:solidFill>
                            <a:schemeClr val="bg1"/>
                          </a:solidFill>
                          <a:latin typeface="+mn-lt"/>
                          <a:ea typeface="Times New Roman"/>
                        </a:rPr>
                        <a:t> SR/PNP process</a:t>
                      </a:r>
                      <a:endParaRPr lang="en-US" sz="1600" dirty="0">
                        <a:solidFill>
                          <a:schemeClr val="bg1"/>
                        </a:solidFill>
                        <a:latin typeface="+mn-lt"/>
                        <a:ea typeface="Times New Roman"/>
                      </a:endParaRPr>
                    </a:p>
                  </a:txBody>
                  <a:tcPr marT="0" marB="0"/>
                </a:tc>
                <a:tc>
                  <a:txBody>
                    <a:bodyPr/>
                    <a:lstStyle/>
                    <a:p>
                      <a:pPr marL="0" marR="0">
                        <a:spcBef>
                          <a:spcPts val="0"/>
                        </a:spcBef>
                        <a:spcAft>
                          <a:spcPts val="0"/>
                        </a:spcAft>
                      </a:pPr>
                      <a:r>
                        <a:rPr lang="en-US" sz="1600" b="1" dirty="0">
                          <a:solidFill>
                            <a:schemeClr val="bg1"/>
                          </a:solidFill>
                          <a:latin typeface="+mn-lt"/>
                          <a:ea typeface="Times New Roman"/>
                        </a:rPr>
                        <a:t>Deadline for updating SR/PNP information (as needed)*		</a:t>
                      </a:r>
                    </a:p>
                  </a:txBody>
                  <a:tcPr marT="0" marB="0"/>
                </a:tc>
                <a:extLst>
                  <a:ext uri="{0D108BD9-81ED-4DB2-BD59-A6C34878D82A}">
                    <a16:rowId xmlns:a16="http://schemas.microsoft.com/office/drawing/2014/main" val="10000"/>
                  </a:ext>
                </a:extLst>
              </a:tr>
              <a:tr h="339526">
                <a:tc>
                  <a:txBody>
                    <a:bodyPr/>
                    <a:lstStyle/>
                    <a:p>
                      <a:pPr marL="0" marR="0">
                        <a:spcBef>
                          <a:spcPts val="0"/>
                        </a:spcBef>
                        <a:spcAft>
                          <a:spcPts val="0"/>
                        </a:spcAft>
                      </a:pPr>
                      <a:r>
                        <a:rPr lang="en-US" sz="1600" dirty="0">
                          <a:latin typeface="+mn-lt"/>
                          <a:ea typeface="Times New Roman"/>
                        </a:rPr>
                        <a:t>November</a:t>
                      </a:r>
                      <a:r>
                        <a:rPr lang="en-US" sz="1600" baseline="0" dirty="0">
                          <a:latin typeface="+mn-lt"/>
                          <a:ea typeface="Times New Roman"/>
                        </a:rPr>
                        <a:t> retests</a:t>
                      </a:r>
                      <a:endParaRPr lang="en-US" sz="1600" dirty="0">
                        <a:latin typeface="+mn-lt"/>
                        <a:ea typeface="Times New Roman"/>
                      </a:endParaRPr>
                    </a:p>
                  </a:txBody>
                  <a:tcPr marT="0" marB="0"/>
                </a:tc>
                <a:tc>
                  <a:txBody>
                    <a:bodyPr/>
                    <a:lstStyle/>
                    <a:p>
                      <a:pPr marL="0" marR="0">
                        <a:spcBef>
                          <a:spcPts val="0"/>
                        </a:spcBef>
                        <a:spcAft>
                          <a:spcPts val="0"/>
                        </a:spcAft>
                      </a:pPr>
                      <a:r>
                        <a:rPr lang="en-US" sz="1600" dirty="0">
                          <a:latin typeface="+mn-lt"/>
                          <a:ea typeface="Times New Roman"/>
                        </a:rPr>
                        <a:t>September 24–October</a:t>
                      </a:r>
                      <a:r>
                        <a:rPr lang="en-US" sz="1600" baseline="0" dirty="0">
                          <a:latin typeface="+mn-lt"/>
                          <a:ea typeface="Times New Roman"/>
                        </a:rPr>
                        <a:t> 5, 2018**</a:t>
                      </a:r>
                      <a:endParaRPr lang="en-US" sz="1600" dirty="0">
                        <a:latin typeface="+mn-lt"/>
                        <a:ea typeface="Times New Roman"/>
                      </a:endParaRPr>
                    </a:p>
                  </a:txBody>
                  <a:tcPr marT="0" marB="0"/>
                </a:tc>
                <a:tc>
                  <a:txBody>
                    <a:bodyPr/>
                    <a:lstStyle/>
                    <a:p>
                      <a:pPr marL="0" marR="0">
                        <a:spcBef>
                          <a:spcPts val="0"/>
                        </a:spcBef>
                        <a:spcAft>
                          <a:spcPts val="0"/>
                        </a:spcAft>
                      </a:pPr>
                      <a:r>
                        <a:rPr lang="en-US" sz="1600" dirty="0">
                          <a:latin typeface="+mn-lt"/>
                          <a:ea typeface="Times New Roman"/>
                        </a:rPr>
                        <a:t>November</a:t>
                      </a:r>
                      <a:r>
                        <a:rPr lang="en-US" sz="1600" baseline="0" dirty="0">
                          <a:latin typeface="+mn-lt"/>
                          <a:ea typeface="Times New Roman"/>
                        </a:rPr>
                        <a:t> 19, 2018</a:t>
                      </a:r>
                      <a:endParaRPr lang="en-US" sz="1600" dirty="0">
                        <a:latin typeface="+mn-lt"/>
                        <a:ea typeface="Times New Roman"/>
                      </a:endParaRPr>
                    </a:p>
                  </a:txBody>
                  <a:tcPr marT="0" marB="0"/>
                </a:tc>
                <a:extLst>
                  <a:ext uri="{0D108BD9-81ED-4DB2-BD59-A6C34878D82A}">
                    <a16:rowId xmlns:a16="http://schemas.microsoft.com/office/drawing/2014/main" val="224682382"/>
                  </a:ext>
                </a:extLst>
              </a:tr>
              <a:tr h="384628">
                <a:tc>
                  <a:txBody>
                    <a:bodyPr/>
                    <a:lstStyle/>
                    <a:p>
                      <a:pPr marL="0" marR="0">
                        <a:spcBef>
                          <a:spcPts val="0"/>
                        </a:spcBef>
                        <a:spcAft>
                          <a:spcPts val="0"/>
                        </a:spcAft>
                      </a:pPr>
                      <a:r>
                        <a:rPr lang="en-US" sz="1600" dirty="0">
                          <a:latin typeface="+mn-lt"/>
                          <a:ea typeface="Times New Roman"/>
                        </a:rPr>
                        <a:t>February Biology test</a:t>
                      </a:r>
                    </a:p>
                  </a:txBody>
                  <a:tcPr marT="0" marB="0"/>
                </a:tc>
                <a:tc>
                  <a:txBody>
                    <a:bodyPr/>
                    <a:lstStyle/>
                    <a:p>
                      <a:pPr marL="0" marR="0">
                        <a:spcBef>
                          <a:spcPts val="0"/>
                        </a:spcBef>
                        <a:spcAft>
                          <a:spcPts val="0"/>
                        </a:spcAft>
                      </a:pPr>
                      <a:r>
                        <a:rPr lang="en-US" sz="1600" kern="1200" dirty="0">
                          <a:solidFill>
                            <a:schemeClr val="dk1"/>
                          </a:solidFill>
                          <a:latin typeface="+mn-lt"/>
                          <a:ea typeface="Times New Roman"/>
                          <a:cs typeface="+mn-cs"/>
                        </a:rPr>
                        <a:t>December</a:t>
                      </a:r>
                      <a:r>
                        <a:rPr lang="en-US" sz="1600" kern="1200" baseline="0" dirty="0">
                          <a:solidFill>
                            <a:schemeClr val="dk1"/>
                          </a:solidFill>
                          <a:latin typeface="+mn-lt"/>
                          <a:ea typeface="Times New Roman"/>
                          <a:cs typeface="+mn-cs"/>
                        </a:rPr>
                        <a:t> 3–14, 2018**</a:t>
                      </a:r>
                      <a:endParaRPr lang="en-US" sz="1600" kern="1200" dirty="0">
                        <a:solidFill>
                          <a:schemeClr val="dk1"/>
                        </a:solidFill>
                        <a:latin typeface="+mn-lt"/>
                        <a:ea typeface="Times New Roman"/>
                        <a:cs typeface="+mn-cs"/>
                      </a:endParaRPr>
                    </a:p>
                  </a:txBody>
                  <a:tcPr marT="0" marB="0"/>
                </a:tc>
                <a:tc>
                  <a:txBody>
                    <a:bodyPr/>
                    <a:lstStyle/>
                    <a:p>
                      <a:pPr marL="0" marR="0">
                        <a:spcBef>
                          <a:spcPts val="0"/>
                        </a:spcBef>
                        <a:spcAft>
                          <a:spcPts val="0"/>
                        </a:spcAft>
                      </a:pPr>
                      <a:r>
                        <a:rPr lang="en-US" sz="1600" dirty="0">
                          <a:latin typeface="+mn-lt"/>
                          <a:ea typeface="Times New Roman"/>
                        </a:rPr>
                        <a:t>February 12, 2019</a:t>
                      </a:r>
                    </a:p>
                  </a:txBody>
                  <a:tcPr marT="0" marB="0"/>
                </a:tc>
                <a:extLst>
                  <a:ext uri="{0D108BD9-81ED-4DB2-BD59-A6C34878D82A}">
                    <a16:rowId xmlns:a16="http://schemas.microsoft.com/office/drawing/2014/main" val="2728130190"/>
                  </a:ext>
                </a:extLst>
              </a:tr>
              <a:tr h="391886">
                <a:tc>
                  <a:txBody>
                    <a:bodyPr/>
                    <a:lstStyle/>
                    <a:p>
                      <a:pPr marL="0" marR="0">
                        <a:spcBef>
                          <a:spcPts val="0"/>
                        </a:spcBef>
                        <a:spcAft>
                          <a:spcPts val="0"/>
                        </a:spcAft>
                      </a:pPr>
                      <a:r>
                        <a:rPr lang="en-US" sz="1600" dirty="0">
                          <a:latin typeface="+mn-lt"/>
                          <a:ea typeface="Times New Roman"/>
                        </a:rPr>
                        <a:t>March retests </a:t>
                      </a:r>
                    </a:p>
                  </a:txBody>
                  <a:tcPr marT="0" marB="0"/>
                </a:tc>
                <a:tc>
                  <a:txBody>
                    <a:bodyPr/>
                    <a:lstStyle/>
                    <a:p>
                      <a:pPr marL="0" marR="0">
                        <a:spcBef>
                          <a:spcPts val="0"/>
                        </a:spcBef>
                        <a:spcAft>
                          <a:spcPts val="0"/>
                        </a:spcAft>
                      </a:pPr>
                      <a:r>
                        <a:rPr lang="en-US" sz="1600" dirty="0">
                          <a:latin typeface="+mn-lt"/>
                          <a:ea typeface="Times New Roman"/>
                        </a:rPr>
                        <a:t>January 7–18**</a:t>
                      </a:r>
                    </a:p>
                  </a:txBody>
                  <a:tcPr marT="0" marB="0"/>
                </a:tc>
                <a:tc>
                  <a:txBody>
                    <a:bodyPr/>
                    <a:lstStyle/>
                    <a:p>
                      <a:pPr marL="0" marR="0">
                        <a:spcBef>
                          <a:spcPts val="0"/>
                        </a:spcBef>
                        <a:spcAft>
                          <a:spcPts val="0"/>
                        </a:spcAft>
                      </a:pPr>
                      <a:r>
                        <a:rPr lang="en-US" sz="1600" dirty="0">
                          <a:latin typeface="+mn-lt"/>
                          <a:ea typeface="Times New Roman"/>
                        </a:rPr>
                        <a:t>March 12</a:t>
                      </a:r>
                    </a:p>
                  </a:txBody>
                  <a:tcPr marT="0" marB="0"/>
                </a:tc>
                <a:extLst>
                  <a:ext uri="{0D108BD9-81ED-4DB2-BD59-A6C34878D82A}">
                    <a16:rowId xmlns:a16="http://schemas.microsoft.com/office/drawing/2014/main" val="2504830857"/>
                  </a:ext>
                </a:extLst>
              </a:tr>
              <a:tr h="508000">
                <a:tc>
                  <a:txBody>
                    <a:bodyPr/>
                    <a:lstStyle/>
                    <a:p>
                      <a:pPr marL="0" marR="0" algn="l" defTabSz="914400" rtl="0" eaLnBrk="1" latinLnBrk="0" hangingPunct="1">
                        <a:spcBef>
                          <a:spcPts val="0"/>
                        </a:spcBef>
                        <a:spcAft>
                          <a:spcPts val="0"/>
                        </a:spcAft>
                      </a:pPr>
                      <a:r>
                        <a:rPr lang="en-US" sz="1600" kern="1200" dirty="0">
                          <a:solidFill>
                            <a:schemeClr val="dk1"/>
                          </a:solidFill>
                          <a:latin typeface="+mn-lt"/>
                          <a:ea typeface="Times New Roman"/>
                          <a:cs typeface="+mn-cs"/>
                        </a:rPr>
                        <a:t>Grades 3–8 tests</a:t>
                      </a:r>
                    </a:p>
                  </a:txBody>
                  <a:tcPr marT="0" marB="0"/>
                </a:tc>
                <a:tc>
                  <a:txBody>
                    <a:bodyPr/>
                    <a:lstStyle/>
                    <a:p>
                      <a:pPr marL="0" marR="0" algn="l" defTabSz="914400" rtl="0" eaLnBrk="1" latinLnBrk="0" hangingPunct="1">
                        <a:spcBef>
                          <a:spcPts val="0"/>
                        </a:spcBef>
                        <a:spcAft>
                          <a:spcPts val="0"/>
                        </a:spcAft>
                      </a:pPr>
                      <a:r>
                        <a:rPr lang="en-US" sz="1600" i="1" kern="1200" dirty="0">
                          <a:solidFill>
                            <a:schemeClr val="dk1"/>
                          </a:solidFill>
                          <a:latin typeface="+mn-lt"/>
                          <a:ea typeface="Times New Roman"/>
                          <a:cs typeface="+mn-cs"/>
                        </a:rPr>
                        <a:t>Initial window: </a:t>
                      </a:r>
                      <a:r>
                        <a:rPr lang="en-US" sz="1600" kern="1200" dirty="0">
                          <a:solidFill>
                            <a:schemeClr val="dk1"/>
                          </a:solidFill>
                          <a:latin typeface="+mn-lt"/>
                          <a:ea typeface="Times New Roman"/>
                          <a:cs typeface="+mn-cs"/>
                        </a:rPr>
                        <a:t>January 28–February 8**</a:t>
                      </a:r>
                    </a:p>
                    <a:p>
                      <a:pPr marL="0" marR="0" algn="l" defTabSz="914400" rtl="0" eaLnBrk="1" latinLnBrk="0" hangingPunct="1">
                        <a:spcBef>
                          <a:spcPts val="0"/>
                        </a:spcBef>
                        <a:spcAft>
                          <a:spcPts val="0"/>
                        </a:spcAft>
                      </a:pPr>
                      <a:r>
                        <a:rPr lang="en-US" sz="1600" i="1" kern="1200" dirty="0">
                          <a:solidFill>
                            <a:schemeClr val="dk1"/>
                          </a:solidFill>
                          <a:latin typeface="+mn-lt"/>
                          <a:ea typeface="Times New Roman"/>
                          <a:cs typeface="+mn-cs"/>
                        </a:rPr>
                        <a:t>Extended window: </a:t>
                      </a:r>
                      <a:r>
                        <a:rPr lang="en-US" sz="1600" kern="1200" dirty="0">
                          <a:solidFill>
                            <a:schemeClr val="dk1"/>
                          </a:solidFill>
                          <a:latin typeface="+mn-lt"/>
                          <a:ea typeface="Times New Roman"/>
                          <a:cs typeface="+mn-cs"/>
                        </a:rPr>
                        <a:t>February 11–March 15</a:t>
                      </a:r>
                    </a:p>
                  </a:txBody>
                  <a:tcPr marT="0" marB="0"/>
                </a:tc>
                <a:tc>
                  <a:txBody>
                    <a:bodyPr/>
                    <a:lstStyle/>
                    <a:p>
                      <a:pPr marL="0" marR="0" algn="l" defTabSz="914400" rtl="0" eaLnBrk="1" latinLnBrk="0" hangingPunct="1">
                        <a:spcBef>
                          <a:spcPts val="0"/>
                        </a:spcBef>
                        <a:spcAft>
                          <a:spcPts val="0"/>
                        </a:spcAft>
                      </a:pPr>
                      <a:r>
                        <a:rPr lang="en-US" sz="1600" kern="1200" dirty="0">
                          <a:solidFill>
                            <a:schemeClr val="dk1"/>
                          </a:solidFill>
                          <a:latin typeface="+mn-lt"/>
                          <a:ea typeface="Times New Roman"/>
                          <a:cs typeface="+mn-cs"/>
                        </a:rPr>
                        <a:t>May 6 for ELA </a:t>
                      </a:r>
                    </a:p>
                    <a:p>
                      <a:pPr marL="0" marR="0" algn="l" defTabSz="914400" rtl="0" eaLnBrk="1" latinLnBrk="0" hangingPunct="1">
                        <a:spcBef>
                          <a:spcPts val="0"/>
                        </a:spcBef>
                        <a:spcAft>
                          <a:spcPts val="0"/>
                        </a:spcAft>
                      </a:pPr>
                      <a:r>
                        <a:rPr lang="en-US" sz="1600" kern="1200" dirty="0">
                          <a:solidFill>
                            <a:schemeClr val="dk1"/>
                          </a:solidFill>
                          <a:latin typeface="+mn-lt"/>
                          <a:ea typeface="Times New Roman"/>
                          <a:cs typeface="+mn-cs"/>
                        </a:rPr>
                        <a:t>May 28 for Math and STE </a:t>
                      </a:r>
                    </a:p>
                  </a:txBody>
                  <a:tcPr marT="0" marB="0"/>
                </a:tc>
                <a:extLst>
                  <a:ext uri="{0D108BD9-81ED-4DB2-BD59-A6C34878D82A}">
                    <a16:rowId xmlns:a16="http://schemas.microsoft.com/office/drawing/2014/main" val="973734143"/>
                  </a:ext>
                </a:extLst>
              </a:tr>
              <a:tr h="433213">
                <a:tc>
                  <a:txBody>
                    <a:bodyPr/>
                    <a:lstStyle/>
                    <a:p>
                      <a:pPr marL="0" marR="0">
                        <a:spcBef>
                          <a:spcPts val="0"/>
                        </a:spcBef>
                        <a:spcAft>
                          <a:spcPts val="0"/>
                        </a:spcAft>
                      </a:pPr>
                      <a:r>
                        <a:rPr lang="en-US" sz="1600" dirty="0">
                          <a:latin typeface="+mn-lt"/>
                          <a:ea typeface="Times New Roman"/>
                        </a:rPr>
                        <a:t>Grade 10 ELA test</a:t>
                      </a:r>
                    </a:p>
                  </a:txBody>
                  <a:tcPr marT="0" marB="0"/>
                </a:tc>
                <a:tc>
                  <a:txBody>
                    <a:bodyPr/>
                    <a:lstStyle/>
                    <a:p>
                      <a:pPr marL="0" marR="0">
                        <a:spcBef>
                          <a:spcPts val="0"/>
                        </a:spcBef>
                        <a:spcAft>
                          <a:spcPts val="0"/>
                        </a:spcAft>
                      </a:pPr>
                      <a:r>
                        <a:rPr lang="en-US" sz="1600" i="1" kern="1200" dirty="0">
                          <a:solidFill>
                            <a:schemeClr val="dk1"/>
                          </a:solidFill>
                          <a:latin typeface="+mn-lt"/>
                          <a:ea typeface="Times New Roman"/>
                          <a:cs typeface="+mn-cs"/>
                        </a:rPr>
                        <a:t>Initial window: </a:t>
                      </a:r>
                      <a:r>
                        <a:rPr lang="en-US" sz="1600" dirty="0">
                          <a:latin typeface="+mn-lt"/>
                          <a:ea typeface="Times New Roman"/>
                        </a:rPr>
                        <a:t>January 30–February 12**</a:t>
                      </a:r>
                    </a:p>
                    <a:p>
                      <a:pPr marL="0" marR="0">
                        <a:spcBef>
                          <a:spcPts val="0"/>
                        </a:spcBef>
                        <a:spcAft>
                          <a:spcPts val="0"/>
                        </a:spcAft>
                      </a:pPr>
                      <a:r>
                        <a:rPr lang="en-US" sz="1600" i="1" kern="1200" dirty="0">
                          <a:solidFill>
                            <a:schemeClr val="dk1"/>
                          </a:solidFill>
                          <a:latin typeface="+mn-lt"/>
                          <a:ea typeface="Times New Roman"/>
                          <a:cs typeface="+mn-cs"/>
                        </a:rPr>
                        <a:t>Extended window: </a:t>
                      </a:r>
                      <a:r>
                        <a:rPr lang="en-US" sz="1600" i="0" kern="1200" dirty="0">
                          <a:solidFill>
                            <a:schemeClr val="dk1"/>
                          </a:solidFill>
                          <a:latin typeface="+mn-lt"/>
                          <a:ea typeface="Times New Roman"/>
                          <a:cs typeface="+mn-cs"/>
                        </a:rPr>
                        <a:t>February 13</a:t>
                      </a:r>
                      <a:r>
                        <a:rPr lang="en-US" sz="1600" i="0" dirty="0">
                          <a:latin typeface="+mn-lt"/>
                          <a:ea typeface="Times New Roman"/>
                        </a:rPr>
                        <a:t>–</a:t>
                      </a:r>
                      <a:r>
                        <a:rPr lang="en-US" sz="1600" i="0" kern="1200" dirty="0">
                          <a:solidFill>
                            <a:schemeClr val="dk1"/>
                          </a:solidFill>
                          <a:latin typeface="+mn-lt"/>
                          <a:ea typeface="Times New Roman"/>
                          <a:cs typeface="+mn-cs"/>
                        </a:rPr>
                        <a:t>March 11</a:t>
                      </a:r>
                      <a:endParaRPr lang="en-US" sz="1600" i="0" dirty="0">
                        <a:latin typeface="+mn-lt"/>
                        <a:ea typeface="Times New Roman"/>
                      </a:endParaRPr>
                    </a:p>
                  </a:txBody>
                  <a:tcPr marT="0" marB="0"/>
                </a:tc>
                <a:tc>
                  <a:txBody>
                    <a:bodyPr/>
                    <a:lstStyle/>
                    <a:p>
                      <a:pPr marL="0" marR="0">
                        <a:spcBef>
                          <a:spcPts val="0"/>
                        </a:spcBef>
                        <a:spcAft>
                          <a:spcPts val="0"/>
                        </a:spcAft>
                      </a:pPr>
                      <a:r>
                        <a:rPr lang="en-US" sz="1600" dirty="0">
                          <a:latin typeface="+mn-lt"/>
                          <a:ea typeface="Times New Roman"/>
                        </a:rPr>
                        <a:t>April 5</a:t>
                      </a:r>
                    </a:p>
                  </a:txBody>
                  <a:tcPr marT="0" marB="0"/>
                </a:tc>
                <a:extLst>
                  <a:ext uri="{0D108BD9-81ED-4DB2-BD59-A6C34878D82A}">
                    <a16:rowId xmlns:a16="http://schemas.microsoft.com/office/drawing/2014/main" val="2368350540"/>
                  </a:ext>
                </a:extLst>
              </a:tr>
              <a:tr h="370115">
                <a:tc>
                  <a:txBody>
                    <a:bodyPr/>
                    <a:lstStyle/>
                    <a:p>
                      <a:pPr marL="0" marR="0">
                        <a:spcBef>
                          <a:spcPts val="0"/>
                        </a:spcBef>
                        <a:spcAft>
                          <a:spcPts val="0"/>
                        </a:spcAft>
                      </a:pPr>
                      <a:r>
                        <a:rPr lang="en-US" sz="1600" dirty="0">
                          <a:latin typeface="+mn-lt"/>
                          <a:ea typeface="Times New Roman"/>
                        </a:rPr>
                        <a:t>Grade 10 Mathematics test </a:t>
                      </a:r>
                    </a:p>
                  </a:txBody>
                  <a:tcPr marT="0" marB="0"/>
                </a:tc>
                <a:tc>
                  <a:txBody>
                    <a:bodyPr/>
                    <a:lstStyle/>
                    <a:p>
                      <a:pPr marL="0" marR="0">
                        <a:spcBef>
                          <a:spcPts val="0"/>
                        </a:spcBef>
                        <a:spcAft>
                          <a:spcPts val="0"/>
                        </a:spcAft>
                      </a:pPr>
                      <a:r>
                        <a:rPr lang="en-US" sz="1600" i="1" kern="1200" dirty="0">
                          <a:solidFill>
                            <a:schemeClr val="dk1"/>
                          </a:solidFill>
                          <a:latin typeface="+mn-lt"/>
                          <a:ea typeface="Times New Roman"/>
                          <a:cs typeface="+mn-cs"/>
                        </a:rPr>
                        <a:t>Initial window: </a:t>
                      </a:r>
                      <a:r>
                        <a:rPr lang="en-US" sz="1600" dirty="0">
                          <a:latin typeface="+mn-lt"/>
                          <a:ea typeface="Times New Roman"/>
                        </a:rPr>
                        <a:t>January 30–February 12**</a:t>
                      </a:r>
                    </a:p>
                    <a:p>
                      <a:pPr marL="0" marR="0">
                        <a:spcBef>
                          <a:spcPts val="0"/>
                        </a:spcBef>
                        <a:spcAft>
                          <a:spcPts val="0"/>
                        </a:spcAft>
                      </a:pPr>
                      <a:r>
                        <a:rPr lang="en-US" sz="1600" i="1" kern="1200" dirty="0">
                          <a:solidFill>
                            <a:schemeClr val="dk1"/>
                          </a:solidFill>
                          <a:latin typeface="+mn-lt"/>
                          <a:ea typeface="Times New Roman"/>
                          <a:cs typeface="+mn-cs"/>
                        </a:rPr>
                        <a:t>Extended window: </a:t>
                      </a:r>
                      <a:r>
                        <a:rPr lang="en-US" sz="1600" i="0" kern="1200" dirty="0">
                          <a:solidFill>
                            <a:schemeClr val="dk1"/>
                          </a:solidFill>
                          <a:latin typeface="+mn-lt"/>
                          <a:ea typeface="Times New Roman"/>
                          <a:cs typeface="+mn-cs"/>
                        </a:rPr>
                        <a:t>February 13</a:t>
                      </a:r>
                      <a:r>
                        <a:rPr lang="en-US" sz="1600" i="0" dirty="0">
                          <a:latin typeface="+mn-lt"/>
                          <a:ea typeface="Times New Roman"/>
                        </a:rPr>
                        <a:t>–</a:t>
                      </a:r>
                      <a:r>
                        <a:rPr lang="en-US" sz="1600" i="0" kern="1200" dirty="0">
                          <a:solidFill>
                            <a:schemeClr val="dk1"/>
                          </a:solidFill>
                          <a:latin typeface="+mn-lt"/>
                          <a:ea typeface="Times New Roman"/>
                          <a:cs typeface="+mn-cs"/>
                        </a:rPr>
                        <a:t>May 3</a:t>
                      </a:r>
                      <a:endParaRPr lang="en-US" sz="1600" i="0" dirty="0">
                        <a:latin typeface="+mn-lt"/>
                        <a:ea typeface="Times New Roman"/>
                      </a:endParaRPr>
                    </a:p>
                  </a:txBody>
                  <a:tcPr marT="0" marB="0"/>
                </a:tc>
                <a:tc>
                  <a:txBody>
                    <a:bodyPr/>
                    <a:lstStyle/>
                    <a:p>
                      <a:pPr marL="0" marR="0">
                        <a:spcBef>
                          <a:spcPts val="0"/>
                        </a:spcBef>
                        <a:spcAft>
                          <a:spcPts val="0"/>
                        </a:spcAft>
                      </a:pPr>
                      <a:r>
                        <a:rPr lang="en-US" sz="1600" dirty="0">
                          <a:latin typeface="+mn-lt"/>
                          <a:ea typeface="Times New Roman"/>
                        </a:rPr>
                        <a:t>May 31</a:t>
                      </a:r>
                    </a:p>
                  </a:txBody>
                  <a:tcPr marT="0" marB="0"/>
                </a:tc>
                <a:extLst>
                  <a:ext uri="{0D108BD9-81ED-4DB2-BD59-A6C34878D82A}">
                    <a16:rowId xmlns:a16="http://schemas.microsoft.com/office/drawing/2014/main" val="2792655079"/>
                  </a:ext>
                </a:extLst>
              </a:tr>
              <a:tr h="348342">
                <a:tc>
                  <a:txBody>
                    <a:bodyPr/>
                    <a:lstStyle/>
                    <a:p>
                      <a:pPr marL="0" marR="0">
                        <a:spcBef>
                          <a:spcPts val="0"/>
                        </a:spcBef>
                        <a:spcAft>
                          <a:spcPts val="0"/>
                        </a:spcAft>
                      </a:pPr>
                      <a:r>
                        <a:rPr lang="en-US" sz="1600" dirty="0">
                          <a:latin typeface="+mn-lt"/>
                          <a:ea typeface="Times New Roman"/>
                        </a:rPr>
                        <a:t>High School STE tests</a:t>
                      </a:r>
                    </a:p>
                  </a:txBody>
                  <a:tcPr marT="0" marB="0"/>
                </a:tc>
                <a:tc>
                  <a:txBody>
                    <a:bodyPr/>
                    <a:lstStyle/>
                    <a:p>
                      <a:pPr marL="0" marR="0">
                        <a:spcBef>
                          <a:spcPts val="0"/>
                        </a:spcBef>
                        <a:spcAft>
                          <a:spcPts val="0"/>
                        </a:spcAft>
                      </a:pPr>
                      <a:r>
                        <a:rPr lang="en-US" sz="1600" dirty="0">
                          <a:latin typeface="+mn-lt"/>
                          <a:ea typeface="Times New Roman"/>
                        </a:rPr>
                        <a:t>April 1–12**</a:t>
                      </a:r>
                    </a:p>
                  </a:txBody>
                  <a:tcPr marT="0" marB="0"/>
                </a:tc>
                <a:tc>
                  <a:txBody>
                    <a:bodyPr/>
                    <a:lstStyle/>
                    <a:p>
                      <a:pPr marL="0" marR="0">
                        <a:spcBef>
                          <a:spcPts val="0"/>
                        </a:spcBef>
                        <a:spcAft>
                          <a:spcPts val="0"/>
                        </a:spcAft>
                      </a:pPr>
                      <a:r>
                        <a:rPr lang="en-US" sz="1600" dirty="0">
                          <a:latin typeface="+mn-lt"/>
                          <a:ea typeface="Times New Roman"/>
                        </a:rPr>
                        <a:t>June 12</a:t>
                      </a:r>
                    </a:p>
                  </a:txBody>
                  <a:tcPr marT="0" marB="0"/>
                </a:tc>
                <a:extLst>
                  <a:ext uri="{0D108BD9-81ED-4DB2-BD59-A6C34878D82A}">
                    <a16:rowId xmlns:a16="http://schemas.microsoft.com/office/drawing/2014/main" val="808049429"/>
                  </a:ext>
                </a:extLst>
              </a:tr>
              <a:tr h="566687">
                <a:tc>
                  <a:txBody>
                    <a:bodyPr/>
                    <a:lstStyle/>
                    <a:p>
                      <a:pPr marL="0" marR="0">
                        <a:spcBef>
                          <a:spcPts val="0"/>
                        </a:spcBef>
                        <a:spcAft>
                          <a:spcPts val="0"/>
                        </a:spcAft>
                      </a:pPr>
                      <a:r>
                        <a:rPr lang="en-US" sz="1600" dirty="0">
                          <a:latin typeface="+mn-lt"/>
                          <a:ea typeface="Times New Roman"/>
                        </a:rPr>
                        <a:t>Biology and Introductory Physics </a:t>
                      </a:r>
                      <a:br>
                        <a:rPr lang="en-US" sz="1600" dirty="0">
                          <a:latin typeface="+mn-lt"/>
                          <a:ea typeface="Times New Roman"/>
                        </a:rPr>
                      </a:br>
                      <a:r>
                        <a:rPr lang="en-US" sz="1600" dirty="0">
                          <a:latin typeface="+mn-lt"/>
                          <a:ea typeface="Times New Roman"/>
                        </a:rPr>
                        <a:t>field</a:t>
                      </a:r>
                      <a:r>
                        <a:rPr lang="en-US" sz="1600" baseline="0" dirty="0">
                          <a:latin typeface="+mn-lt"/>
                          <a:ea typeface="Times New Roman"/>
                        </a:rPr>
                        <a:t> tests</a:t>
                      </a:r>
                      <a:endParaRPr lang="en-US" sz="1600" dirty="0">
                        <a:latin typeface="+mn-lt"/>
                        <a:ea typeface="Times New Roman"/>
                      </a:endParaRPr>
                    </a:p>
                  </a:txBody>
                  <a:tcPr marT="0" marB="0"/>
                </a:tc>
                <a:tc>
                  <a:txBody>
                    <a:bodyPr/>
                    <a:lstStyle/>
                    <a:p>
                      <a:pPr marL="0" marR="0">
                        <a:spcBef>
                          <a:spcPts val="0"/>
                        </a:spcBef>
                        <a:spcAft>
                          <a:spcPts val="0"/>
                        </a:spcAft>
                      </a:pPr>
                      <a:r>
                        <a:rPr lang="en-US" sz="1600" dirty="0">
                          <a:latin typeface="+mn-lt"/>
                          <a:ea typeface="Times New Roman"/>
                        </a:rPr>
                        <a:t>April 22–May 3</a:t>
                      </a:r>
                    </a:p>
                  </a:txBody>
                  <a:tcPr marT="0" marB="0"/>
                </a:tc>
                <a:tc>
                  <a:txBody>
                    <a:bodyPr/>
                    <a:lstStyle/>
                    <a:p>
                      <a:pPr marL="0" marR="0">
                        <a:spcBef>
                          <a:spcPts val="0"/>
                        </a:spcBef>
                        <a:spcAft>
                          <a:spcPts val="0"/>
                        </a:spcAft>
                      </a:pPr>
                      <a:r>
                        <a:rPr lang="en-US" sz="1600" dirty="0">
                          <a:latin typeface="+mn-lt"/>
                          <a:ea typeface="Times New Roman"/>
                        </a:rPr>
                        <a:t>June 17***</a:t>
                      </a:r>
                    </a:p>
                  </a:txBody>
                  <a:tcPr marT="0" marB="0"/>
                </a:tc>
                <a:extLst>
                  <a:ext uri="{0D108BD9-81ED-4DB2-BD59-A6C34878D82A}">
                    <a16:rowId xmlns:a16="http://schemas.microsoft.com/office/drawing/2014/main" val="334794586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50704638"/>
              </p:ext>
            </p:extLst>
          </p:nvPr>
        </p:nvGraphicFramePr>
        <p:xfrm>
          <a:off x="451722" y="4242387"/>
          <a:ext cx="10364716" cy="2330108"/>
        </p:xfrm>
        <a:graphic>
          <a:graphicData uri="http://schemas.openxmlformats.org/drawingml/2006/table">
            <a:tbl>
              <a:tblPr/>
              <a:tblGrid>
                <a:gridCol w="634574">
                  <a:extLst>
                    <a:ext uri="{9D8B030D-6E8A-4147-A177-3AD203B41FA5}">
                      <a16:colId xmlns:a16="http://schemas.microsoft.com/office/drawing/2014/main" val="20000"/>
                    </a:ext>
                  </a:extLst>
                </a:gridCol>
                <a:gridCol w="9730142">
                  <a:extLst>
                    <a:ext uri="{9D8B030D-6E8A-4147-A177-3AD203B41FA5}">
                      <a16:colId xmlns:a16="http://schemas.microsoft.com/office/drawing/2014/main" val="20001"/>
                    </a:ext>
                  </a:extLst>
                </a:gridCol>
              </a:tblGrid>
              <a:tr h="996182">
                <a:tc>
                  <a:txBody>
                    <a:bodyPr/>
                    <a:lstStyle/>
                    <a:p>
                      <a:pPr marL="0" marR="0" algn="l" defTabSz="914400" rtl="0" eaLnBrk="1" latinLnBrk="0" hangingPunct="1">
                        <a:spcBef>
                          <a:spcPts val="0"/>
                        </a:spcBef>
                        <a:spcAft>
                          <a:spcPts val="0"/>
                        </a:spcAft>
                      </a:pPr>
                      <a:r>
                        <a:rPr lang="en-US" sz="1300" kern="1200" dirty="0">
                          <a:solidFill>
                            <a:schemeClr val="tx1"/>
                          </a:solidFill>
                          <a:latin typeface="+mn-lt"/>
                          <a:ea typeface="Tahoma" pitchFamily="34" charset="0"/>
                          <a:cs typeface="Tahoma" pitchFamily="34" charset="0"/>
                        </a:rPr>
                        <a:t>*</a:t>
                      </a:r>
                    </a:p>
                  </a:txBody>
                  <a:tcPr marT="0" marB="0">
                    <a:lnL>
                      <a:noFill/>
                    </a:lnL>
                    <a:lnR>
                      <a:noFill/>
                    </a:lnR>
                    <a:lnT>
                      <a:noFill/>
                    </a:lnT>
                    <a:lnB w="3175" cap="flat" cmpd="sng" algn="ctr">
                      <a:solidFill>
                        <a:schemeClr val="tx1"/>
                      </a:solidFill>
                      <a:prstDash val="sysDot"/>
                      <a:round/>
                      <a:headEnd type="none" w="med" len="med"/>
                      <a:tailEnd type="none" w="med" len="med"/>
                    </a:lnB>
                  </a:tcPr>
                </a:tc>
                <a:tc>
                  <a:txBody>
                    <a:bodyPr/>
                    <a:lstStyle/>
                    <a:p>
                      <a:pPr marL="0" marR="0">
                        <a:spcBef>
                          <a:spcPts val="0"/>
                        </a:spcBef>
                        <a:spcAft>
                          <a:spcPts val="0"/>
                        </a:spcAft>
                      </a:pPr>
                      <a:r>
                        <a:rPr lang="en-US" sz="1300" dirty="0">
                          <a:solidFill>
                            <a:schemeClr val="tx1"/>
                          </a:solidFill>
                          <a:latin typeface="+mn-lt"/>
                          <a:ea typeface="Tahoma" pitchFamily="34" charset="0"/>
                          <a:cs typeface="Tahoma" pitchFamily="34" charset="0"/>
                        </a:rPr>
                        <a:t>Schools should update the SR/PNP for the following situations: </a:t>
                      </a:r>
                    </a:p>
                    <a:p>
                      <a:pPr marL="342900" marR="0" lvl="0" indent="-342900">
                        <a:spcBef>
                          <a:spcPts val="0"/>
                        </a:spcBef>
                        <a:spcAft>
                          <a:spcPts val="0"/>
                        </a:spcAft>
                        <a:buFont typeface="Symbol"/>
                        <a:buChar char=""/>
                      </a:pPr>
                      <a:r>
                        <a:rPr lang="en-US" sz="1300" dirty="0">
                          <a:solidFill>
                            <a:schemeClr val="tx1"/>
                          </a:solidFill>
                          <a:latin typeface="+mn-lt"/>
                          <a:ea typeface="Tahoma" pitchFamily="34" charset="0"/>
                          <a:cs typeface="Tahoma" pitchFamily="34" charset="0"/>
                        </a:rPr>
                        <a:t>A student enrolls in your school after the initial upload was submitted.</a:t>
                      </a:r>
                    </a:p>
                    <a:p>
                      <a:pPr marL="342900" marR="0" lvl="0" indent="-342900">
                        <a:spcBef>
                          <a:spcPts val="0"/>
                        </a:spcBef>
                        <a:spcAft>
                          <a:spcPts val="0"/>
                        </a:spcAft>
                        <a:buFont typeface="Symbol"/>
                        <a:buChar char=""/>
                      </a:pPr>
                      <a:r>
                        <a:rPr lang="en-US" sz="1300" dirty="0">
                          <a:solidFill>
                            <a:schemeClr val="tx1"/>
                          </a:solidFill>
                          <a:latin typeface="+mn-lt"/>
                          <a:ea typeface="Tahoma" pitchFamily="34" charset="0"/>
                          <a:cs typeface="Tahoma" pitchFamily="34" charset="0"/>
                        </a:rPr>
                        <a:t>A student transfers out of your school.</a:t>
                      </a:r>
                    </a:p>
                    <a:p>
                      <a:pPr marL="342900" marR="0" lvl="0" indent="-342900">
                        <a:spcBef>
                          <a:spcPts val="0"/>
                        </a:spcBef>
                        <a:spcAft>
                          <a:spcPts val="0"/>
                        </a:spcAft>
                        <a:buFont typeface="Symbol"/>
                        <a:buChar char=""/>
                      </a:pPr>
                      <a:r>
                        <a:rPr lang="en-US" sz="1300" dirty="0">
                          <a:solidFill>
                            <a:schemeClr val="tx1"/>
                          </a:solidFill>
                          <a:latin typeface="+mn-lt"/>
                          <a:ea typeface="Tahoma" pitchFamily="34" charset="0"/>
                          <a:cs typeface="Tahoma" pitchFamily="34" charset="0"/>
                        </a:rPr>
                        <a:t>A student’s accommodations and/or accessibility features have changed.</a:t>
                      </a:r>
                    </a:p>
                    <a:p>
                      <a:pPr marL="342900" marR="0" lvl="0" indent="-342900">
                        <a:spcBef>
                          <a:spcPts val="0"/>
                        </a:spcBef>
                        <a:spcAft>
                          <a:spcPts val="0"/>
                        </a:spcAft>
                        <a:buFont typeface="Symbol"/>
                        <a:buChar char=""/>
                      </a:pPr>
                      <a:r>
                        <a:rPr lang="en-US" sz="1300" dirty="0">
                          <a:solidFill>
                            <a:schemeClr val="tx1"/>
                          </a:solidFill>
                          <a:latin typeface="+mn-lt"/>
                          <a:ea typeface="Tahoma" pitchFamily="34" charset="0"/>
                          <a:cs typeface="Tahoma" pitchFamily="34" charset="0"/>
                        </a:rPr>
                        <a:t>A student’s demographic information has changed (e.g., last name) or was entered incorrectly.</a:t>
                      </a:r>
                    </a:p>
                  </a:txBody>
                  <a:tcPr marT="0" marB="0">
                    <a:lnL>
                      <a:noFill/>
                    </a:lnL>
                    <a:lnR>
                      <a:noFill/>
                    </a:lnR>
                    <a:lnT>
                      <a:noFill/>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467386">
                <a:tc>
                  <a:txBody>
                    <a:bodyPr/>
                    <a:lstStyle/>
                    <a:p>
                      <a:pPr marL="0" marR="0" algn="l" defTabSz="914400" rtl="0" eaLnBrk="1" latinLnBrk="0" hangingPunct="1">
                        <a:spcBef>
                          <a:spcPts val="0"/>
                        </a:spcBef>
                        <a:spcAft>
                          <a:spcPts val="0"/>
                        </a:spcAft>
                      </a:pPr>
                      <a:r>
                        <a:rPr lang="en-US" sz="1300" kern="1200" dirty="0">
                          <a:solidFill>
                            <a:schemeClr val="tx1"/>
                          </a:solidFill>
                          <a:latin typeface="+mn-lt"/>
                          <a:ea typeface="Tahoma" pitchFamily="34" charset="0"/>
                          <a:cs typeface="Tahoma" pitchFamily="34" charset="0"/>
                        </a:rPr>
                        <a:t>** </a:t>
                      </a:r>
                    </a:p>
                  </a:txBody>
                  <a:tcPr marT="0" marB="0">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a:spcBef>
                          <a:spcPts val="0"/>
                        </a:spcBef>
                        <a:spcAft>
                          <a:spcPts val="0"/>
                        </a:spcAft>
                      </a:pPr>
                      <a:r>
                        <a:rPr lang="en-US" sz="1300" dirty="0">
                          <a:solidFill>
                            <a:schemeClr val="tx1"/>
                          </a:solidFill>
                          <a:latin typeface="+mn-lt"/>
                          <a:ea typeface="Tahoma" pitchFamily="34" charset="0"/>
                          <a:cs typeface="Tahoma" pitchFamily="34" charset="0"/>
                        </a:rPr>
                        <a:t>After the initial SR/PNP window closes, schools should update the SR/PNP, but if changes require additional paper-based test materials, the school must place an order for additional materials online at </a:t>
                      </a:r>
                      <a:r>
                        <a:rPr lang="en-US" sz="1300" u="sng" dirty="0">
                          <a:solidFill>
                            <a:schemeClr val="tx1"/>
                          </a:solidFill>
                          <a:latin typeface="+mn-lt"/>
                          <a:ea typeface="Tahoma" pitchFamily="34" charset="0"/>
                          <a:cs typeface="Tahoma" pitchFamily="34" charset="0"/>
                          <a:hlinkClick r:id="rId3"/>
                        </a:rPr>
                        <a:t>www.mcasservicecenter.com</a:t>
                      </a:r>
                      <a:r>
                        <a:rPr lang="en-US" sz="1300" dirty="0">
                          <a:solidFill>
                            <a:schemeClr val="tx1"/>
                          </a:solidFill>
                          <a:latin typeface="+mn-lt"/>
                          <a:ea typeface="Tahoma" pitchFamily="34" charset="0"/>
                          <a:cs typeface="Tahoma" pitchFamily="34" charset="0"/>
                        </a:rPr>
                        <a:t>. Also note that Student ID Labels cannot be generated for students whose SR/PNP information is submitted after the initial window closes.  </a:t>
                      </a:r>
                    </a:p>
                  </a:txBody>
                  <a:tcPr marT="0" marB="0">
                    <a:lnL>
                      <a:noFill/>
                    </a:lnL>
                    <a:lnR>
                      <a:noFill/>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739566">
                <a:tc>
                  <a:txBody>
                    <a:bodyPr/>
                    <a:lstStyle/>
                    <a:p>
                      <a:pPr marL="0" marR="0" algn="l" defTabSz="914400" rtl="0" eaLnBrk="1" latinLnBrk="0" hangingPunct="1">
                        <a:spcBef>
                          <a:spcPts val="0"/>
                        </a:spcBef>
                        <a:spcAft>
                          <a:spcPts val="0"/>
                        </a:spcAft>
                      </a:pPr>
                      <a:r>
                        <a:rPr lang="en-US" sz="1300" kern="1200" dirty="0">
                          <a:solidFill>
                            <a:schemeClr val="tx1"/>
                          </a:solidFill>
                          <a:latin typeface="+mn-lt"/>
                          <a:ea typeface="Tahoma" pitchFamily="34" charset="0"/>
                          <a:cs typeface="Tahoma" pitchFamily="34" charset="0"/>
                        </a:rPr>
                        <a:t>***</a:t>
                      </a:r>
                    </a:p>
                  </a:txBody>
                  <a:tcPr marT="0" marB="0">
                    <a:lnL>
                      <a:noFill/>
                    </a:lnL>
                    <a:lnR>
                      <a:noFill/>
                    </a:lnR>
                    <a:lnT w="3175" cap="flat" cmpd="sng" algn="ctr">
                      <a:solidFill>
                        <a:schemeClr val="tx1"/>
                      </a:solidFill>
                      <a:prstDash val="sysDot"/>
                      <a:round/>
                      <a:headEnd type="none" w="med" len="med"/>
                      <a:tailEnd type="none" w="med" len="med"/>
                    </a:lnT>
                    <a:lnB>
                      <a:noFill/>
                    </a:lnB>
                  </a:tcPr>
                </a:tc>
                <a:tc>
                  <a:txBody>
                    <a:bodyPr/>
                    <a:lstStyle/>
                    <a:p>
                      <a:pPr marL="0" marR="0">
                        <a:spcBef>
                          <a:spcPts val="0"/>
                        </a:spcBef>
                        <a:spcAft>
                          <a:spcPts val="0"/>
                        </a:spcAft>
                      </a:pPr>
                      <a:r>
                        <a:rPr lang="en-US" sz="1300" dirty="0">
                          <a:solidFill>
                            <a:schemeClr val="tx1"/>
                          </a:solidFill>
                          <a:latin typeface="+mn-lt"/>
                          <a:ea typeface="Tahoma" pitchFamily="34" charset="0"/>
                          <a:cs typeface="Tahoma" pitchFamily="34" charset="0"/>
                        </a:rPr>
                        <a:t>Schools do not need to update the SR/PNP after the initial SR/PNP window for the grade 10 ELA and Math field test and the high school Biology and Introductory Physics question tryout administrations, with the exception of assigning tests to newly enrolled students who will be participating in testing.  </a:t>
                      </a:r>
                    </a:p>
                  </a:txBody>
                  <a:tcPr marT="0" marB="0">
                    <a:lnL>
                      <a:noFill/>
                    </a:lnL>
                    <a:lnR>
                      <a:noFill/>
                    </a:lnR>
                    <a:lnT w="3175" cap="flat" cmpd="sng" algn="ctr">
                      <a:solidFill>
                        <a:schemeClr val="tx1"/>
                      </a:solidFill>
                      <a:prstDash val="sysDot"/>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 to the SR/PNP Process </a:t>
            </a:r>
          </a:p>
        </p:txBody>
      </p:sp>
      <p:sp>
        <p:nvSpPr>
          <p:cNvPr id="3" name="Content Placeholder 2"/>
          <p:cNvSpPr>
            <a:spLocks noGrp="1"/>
          </p:cNvSpPr>
          <p:nvPr>
            <p:ph idx="1"/>
          </p:nvPr>
        </p:nvSpPr>
        <p:spPr/>
        <p:txBody>
          <a:bodyPr/>
          <a:lstStyle/>
          <a:p>
            <a:r>
              <a:rPr lang="en-US" dirty="0"/>
              <a:t>The </a:t>
            </a:r>
            <a:r>
              <a:rPr lang="en-US" b="1" dirty="0"/>
              <a:t>Field Definitions </a:t>
            </a:r>
            <a:r>
              <a:rPr lang="en-US" dirty="0"/>
              <a:t>describe each accommodation. </a:t>
            </a:r>
          </a:p>
          <a:p>
            <a:r>
              <a:rPr lang="en-US" dirty="0"/>
              <a:t>The </a:t>
            </a:r>
            <a:r>
              <a:rPr lang="en-US" b="1" dirty="0"/>
              <a:t>Field Notes </a:t>
            </a:r>
            <a:r>
              <a:rPr lang="en-US" dirty="0"/>
              <a:t>describe eligibility to receive the accommodation and/or describe how to complete that field. </a:t>
            </a:r>
          </a:p>
          <a:p>
            <a:r>
              <a:rPr lang="en-US" dirty="0"/>
              <a:t>The </a:t>
            </a:r>
            <a:r>
              <a:rPr lang="en-US" b="1" dirty="0"/>
              <a:t>Expected Values </a:t>
            </a:r>
            <a:r>
              <a:rPr lang="en-US" dirty="0"/>
              <a:t>indicate options for selecting the accommodation.</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4652" y="1111384"/>
            <a:ext cx="10865061" cy="5427528"/>
          </a:xfrm>
          <a:prstGeom prst="rect">
            <a:avLst/>
          </a:prstGeom>
        </p:spPr>
      </p:pic>
      <p:sp>
        <p:nvSpPr>
          <p:cNvPr id="2" name="Title 1"/>
          <p:cNvSpPr>
            <a:spLocks noGrp="1"/>
          </p:cNvSpPr>
          <p:nvPr>
            <p:ph type="title"/>
          </p:nvPr>
        </p:nvSpPr>
        <p:spPr/>
        <p:txBody>
          <a:bodyPr/>
          <a:lstStyle/>
          <a:p>
            <a:r>
              <a:rPr lang="en-US" dirty="0"/>
              <a:t>Field Definitions Portion of </a:t>
            </a:r>
            <a:r>
              <a:rPr lang="en-US" i="1" dirty="0"/>
              <a:t>Guide to the SR/PNP Process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755</TotalTime>
  <Words>2450</Words>
  <Application>Microsoft Office PowerPoint</Application>
  <PresentationFormat>Widescreen</PresentationFormat>
  <Paragraphs>306</Paragraphs>
  <Slides>37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等线</vt:lpstr>
      <vt:lpstr>Arial</vt:lpstr>
      <vt:lpstr>Courier New</vt:lpstr>
      <vt:lpstr>Segoe</vt:lpstr>
      <vt:lpstr>Segoe SemiBold</vt:lpstr>
      <vt:lpstr>Segoe UI</vt:lpstr>
      <vt:lpstr>Segoe UI Black</vt:lpstr>
      <vt:lpstr>Segoe UI Semibold</vt:lpstr>
      <vt:lpstr>Symbol</vt:lpstr>
      <vt:lpstr>Tahoma</vt:lpstr>
      <vt:lpstr>Times New Roman</vt:lpstr>
      <vt:lpstr>Wingdings</vt:lpstr>
      <vt:lpstr>ESE PowerPoint Template 2017</vt:lpstr>
      <vt:lpstr>Overview of the  Student Registration/ Personal Needs Profile (SR/PNP) Process </vt:lpstr>
      <vt:lpstr>Presenters</vt:lpstr>
      <vt:lpstr>Logistics for This Session</vt:lpstr>
      <vt:lpstr>PowerPoint Presentation</vt:lpstr>
      <vt:lpstr>PowerPoint Presentation</vt:lpstr>
      <vt:lpstr>What is the SR/PNP?</vt:lpstr>
      <vt:lpstr>PowerPoint Presentation</vt:lpstr>
      <vt:lpstr>Guide to the SR/PNP Process </vt:lpstr>
      <vt:lpstr>Field Definitions Portion of Guide to the SR/PNP Process</vt:lpstr>
      <vt:lpstr>MCAS Accessibility and Accommodations</vt:lpstr>
      <vt:lpstr>PowerPoint Presentation</vt:lpstr>
      <vt:lpstr>Secure Websites for this Process</vt:lpstr>
      <vt:lpstr>Logging into the DESE Security Portal</vt:lpstr>
      <vt:lpstr>Accessing DropBox Central in the Security Portal </vt:lpstr>
      <vt:lpstr>Selecting the .CSV File</vt:lpstr>
      <vt:lpstr>Demonstrations</vt:lpstr>
      <vt:lpstr>SR/PNP Initial Import – Step A: Prepare the File</vt:lpstr>
      <vt:lpstr>SR/PNP Initial Import – Step B: Import the File</vt:lpstr>
      <vt:lpstr>Important Reminders</vt:lpstr>
      <vt:lpstr>Demonstrations </vt:lpstr>
      <vt:lpstr>PowerPoint Presentation</vt:lpstr>
      <vt:lpstr>PowerPoint Presentation</vt:lpstr>
      <vt:lpstr>Update the SR/PNP after the Initial Import</vt:lpstr>
      <vt:lpstr>Update SIMS Data </vt:lpstr>
      <vt:lpstr>Demonstrations</vt:lpstr>
      <vt:lpstr>Adding a New Student Record </vt:lpstr>
      <vt:lpstr>Adding a New Student Record – continued </vt:lpstr>
      <vt:lpstr>Updating an Existing Student Record</vt:lpstr>
      <vt:lpstr>PowerPoint Presentation</vt:lpstr>
      <vt:lpstr>Frequently Asked Questions</vt:lpstr>
      <vt:lpstr>Frequently Asked Questions – cont’d </vt:lpstr>
      <vt:lpstr>PowerPoint Presentation</vt:lpstr>
      <vt:lpstr>PowerPoint Presentation</vt:lpstr>
      <vt:lpstr>PowerPoint Presentation</vt:lpstr>
      <vt:lpstr>Email and Phone Support</vt:lpstr>
      <vt:lpstr>Evaluation Form</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Student Registration/ Personal Needs Profile (SR/PNP) Process</dc:title>
  <dc:creator>jlz</dc:creator>
  <cp:lastModifiedBy>Zalk, Jodie</cp:lastModifiedBy>
  <cp:revision>116</cp:revision>
  <cp:lastPrinted>2018-09-21T17:21:07Z</cp:lastPrinted>
  <dcterms:created xsi:type="dcterms:W3CDTF">2017-12-27T20:29:39Z</dcterms:created>
  <dcterms:modified xsi:type="dcterms:W3CDTF">2018-09-21T17:26:03Z</dcterms:modified>
</cp:coreProperties>
</file>