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handoutMasterIdLst>
    <p:handoutMasterId r:id="rId15"/>
  </p:handoutMasterIdLst>
  <p:sldIdLst>
    <p:sldId id="256" r:id="rId5"/>
    <p:sldId id="280" r:id="rId6"/>
    <p:sldId id="257" r:id="rId7"/>
    <p:sldId id="266" r:id="rId8"/>
    <p:sldId id="268" r:id="rId9"/>
    <p:sldId id="269" r:id="rId10"/>
    <p:sldId id="274" r:id="rId11"/>
    <p:sldId id="272" r:id="rId12"/>
    <p:sldId id="265" r:id="rId13"/>
  </p:sldIdLst>
  <p:sldSz cx="10058400" cy="77724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65B60-68B2-033C-0531-4C24429BD042}" name="Cullen, Shannon (DESE)" initials="CS(" userId="S::Shannon.Cullen@mass.gov::6b1ad6a8-5818-44b3-9274-ccefbf22d13d" providerId="AD"/>
  <p188:author id="{D7C264F7-7DD7-2006-D813-B710073AC89F}" name="Pelychaty, Robert (DESE)" initials="PR("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4" clrIdx="0"/>
  <p:cmAuthor id="7" name="Tompkins, Andrea" initials="TA" lastIdx="10" clrIdx="7">
    <p:extLst>
      <p:ext uri="{19B8F6BF-5375-455C-9EA6-DF929625EA0E}">
        <p15:presenceInfo xmlns:p15="http://schemas.microsoft.com/office/powerpoint/2012/main" userId="S::andrea.tompkins@pearson.com::6ae2736e-5b24-4af4-98bc-79ca7a9e3fa8" providerId="AD"/>
      </p:ext>
    </p:extLst>
  </p:cmAuthor>
  <p:cmAuthor id="1" name="Dahn, LeAnn E" initials="LED" lastIdx="56" clrIdx="1"/>
  <p:cmAuthor id="2" name="Bree Gunter" initials="BG" lastIdx="1" clrIdx="2"/>
  <p:cmAuthor id="3" name="Cullen, Shannon (DESE)" initials="CS(" lastIdx="18" clrIdx="3">
    <p:extLst>
      <p:ext uri="{19B8F6BF-5375-455C-9EA6-DF929625EA0E}">
        <p15:presenceInfo xmlns:p15="http://schemas.microsoft.com/office/powerpoint/2012/main" userId="S::Shannon.Cullen@mass.gov::6b1ad6a8-5818-44b3-9274-ccefbf22d13d" providerId="AD"/>
      </p:ext>
    </p:extLst>
  </p:cmAuthor>
  <p:cmAuthor id="4" name="Pelychaty, Robert (DESE)" initials="PR(" lastIdx="5" clrIdx="4">
    <p:extLst>
      <p:ext uri="{19B8F6BF-5375-455C-9EA6-DF929625EA0E}">
        <p15:presenceInfo xmlns:p15="http://schemas.microsoft.com/office/powerpoint/2012/main" userId="S::Robert.Pelychaty@mass.gov::4b7f82dc-9b90-4364-a63e-8be2ecd61eb5" providerId="AD"/>
      </p:ext>
    </p:extLst>
  </p:cmAuthor>
  <p:cmAuthor id="5" name="Swantz, Scott" initials="SS" lastIdx="6" clrIdx="5">
    <p:extLst>
      <p:ext uri="{19B8F6BF-5375-455C-9EA6-DF929625EA0E}">
        <p15:presenceInfo xmlns:p15="http://schemas.microsoft.com/office/powerpoint/2012/main" userId="S::scott.swantz@pearson.com::0eab0cda-ad66-44c5-9531-d56fd9c6625b" providerId="AD"/>
      </p:ext>
    </p:extLst>
  </p:cmAuthor>
  <p:cmAuthor id="6" name="Zalk, Jodie (DESE)" initials="ZJ(" lastIdx="1" clrIdx="6">
    <p:extLst>
      <p:ext uri="{19B8F6BF-5375-455C-9EA6-DF929625EA0E}">
        <p15:presenceInfo xmlns:p15="http://schemas.microsoft.com/office/powerpoint/2012/main" userId="S::Jodie.L.Zalk@mass.gov::e1452584-4588-4fe8-8e76-c634323654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2" autoAdjust="0"/>
    <p:restoredTop sz="80299" autoAdjust="0"/>
  </p:normalViewPr>
  <p:slideViewPr>
    <p:cSldViewPr snapToGrid="0">
      <p:cViewPr>
        <p:scale>
          <a:sx n="72" d="100"/>
          <a:sy n="72" d="100"/>
        </p:scale>
        <p:origin x="624" y="416"/>
      </p:cViewPr>
      <p:guideLst>
        <p:guide orient="horz" pos="2448"/>
        <p:guide pos="3168"/>
      </p:guideLst>
    </p:cSldViewPr>
  </p:slideViewPr>
  <p:outlineViewPr>
    <p:cViewPr>
      <p:scale>
        <a:sx n="33" d="100"/>
        <a:sy n="33" d="100"/>
      </p:scale>
      <p:origin x="0" y="-37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125707-C4A9-44AC-B9CD-C3BD2883185D}" type="datetimeFigureOut">
              <a:rPr lang="en-US" smtClean="0"/>
              <a:pPr/>
              <a:t>4/11/22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6161A-0590-4D20-8BD4-1A77424DC942}" type="slidenum">
              <a:rPr lang="en-US" smtClean="0"/>
              <a:pPr/>
              <a:t>‹#›</a:t>
            </a:fld>
            <a:endParaRPr lang="en-US"/>
          </a:p>
        </p:txBody>
      </p:sp>
    </p:spTree>
    <p:extLst>
      <p:ext uri="{BB962C8B-B14F-4D97-AF65-F5344CB8AC3E}">
        <p14:creationId xmlns:p14="http://schemas.microsoft.com/office/powerpoint/2010/main" val="125846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33F61-7AFF-4E91-9BA8-A681EC5D859B}" type="datetimeFigureOut">
              <a:rPr lang="en-US" smtClean="0"/>
              <a:pPr/>
              <a:t>4/11/22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E5E2B-1940-4C12-B0CF-52993C2CB7F2}" type="slidenum">
              <a:rPr lang="en-US" smtClean="0"/>
              <a:pPr/>
              <a:t>‹#›</a:t>
            </a:fld>
            <a:endParaRPr lang="en-US"/>
          </a:p>
        </p:txBody>
      </p:sp>
    </p:spTree>
    <p:extLst>
      <p:ext uri="{BB962C8B-B14F-4D97-AF65-F5344CB8AC3E}">
        <p14:creationId xmlns:p14="http://schemas.microsoft.com/office/powerpoint/2010/main" val="2037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training slides for resolving an incorrect accommodation when the student is actively testing. These training slides describe the necessary steps to resolve an incorrect accommodation after a student has already begun testing.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slides are not applicable for schools doing only paper-based testing.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procedure applies only to the following accommodations that require a special accommodated CBT form: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Text-to-Speech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Human Read-Aloud or Human Signer (</a:t>
            </a:r>
            <a:r>
              <a:rPr lang="en-US" sz="1200" b="0" i="0" dirty="0">
                <a:solidFill>
                  <a:srgbClr val="FF0000"/>
                </a:solidFill>
                <a:effectLst/>
                <a:latin typeface="Calibri" panose="020F0502020204030204" pitchFamily="34" charset="0"/>
              </a:rPr>
              <a:t>if a student is incorrectly assigned to a Human Read-Aloud/Human Signer PAN Session</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Assistive Technology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Screen Reader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American Sign Language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Spanish-English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Web Extension, Color Contrast, Alternate Cursor, Answer Masking, Calculator, and Spell-Checker accommodations and accessibility features; a student can log out of TestNav and the SR/PNP can be updated in the </a:t>
            </a:r>
            <a:r>
              <a:rPr lang="en-US" sz="1200" i="1" kern="1200" dirty="0">
                <a:solidFill>
                  <a:schemeClr val="tx1"/>
                </a:solidFill>
                <a:effectLst/>
                <a:latin typeface="+mn-lt"/>
                <a:ea typeface="+mn-ea"/>
                <a:cs typeface="+mn-cs"/>
              </a:rPr>
              <a:t>Manage Student Tests</a:t>
            </a:r>
            <a:r>
              <a:rPr lang="en-US" sz="1200" kern="1200" dirty="0">
                <a:solidFill>
                  <a:schemeClr val="tx1"/>
                </a:solidFill>
                <a:effectLst/>
                <a:latin typeface="+mn-lt"/>
                <a:ea typeface="+mn-ea"/>
                <a:cs typeface="+mn-cs"/>
              </a:rPr>
              <a:t> task by the test administrator. When the student logs back into TestNav, the accommodation or accessibility feature will be available.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1</a:t>
            </a:fld>
            <a:endParaRPr lang="en-US"/>
          </a:p>
        </p:txBody>
      </p:sp>
    </p:spTree>
    <p:extLst>
      <p:ext uri="{BB962C8B-B14F-4D97-AF65-F5344CB8AC3E}">
        <p14:creationId xmlns:p14="http://schemas.microsoft.com/office/powerpoint/2010/main" val="407814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6E5E2B-1940-4C12-B0CF-52993C2CB7F2}" type="slidenum">
              <a:rPr lang="en-US" smtClean="0"/>
              <a:pPr/>
              <a:t>2</a:t>
            </a:fld>
            <a:endParaRPr lang="en-US"/>
          </a:p>
        </p:txBody>
      </p:sp>
    </p:spTree>
    <p:extLst>
      <p:ext uri="{BB962C8B-B14F-4D97-AF65-F5344CB8AC3E}">
        <p14:creationId xmlns:p14="http://schemas.microsoft.com/office/powerpoint/2010/main" val="37324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We will cover the topics listed on this slide. </a:t>
            </a: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By the end of these slides, you will understand the steps needed to assign students the correct accommodation after they started testing. If students have not started testing yet, instead refer to the SR/PNP module for the steps to update a student’s SR/PNP.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3</a:t>
            </a:fld>
            <a:endParaRPr lang="en-US"/>
          </a:p>
        </p:txBody>
      </p:sp>
    </p:spTree>
    <p:extLst>
      <p:ext uri="{BB962C8B-B14F-4D97-AF65-F5344CB8AC3E}">
        <p14:creationId xmlns:p14="http://schemas.microsoft.com/office/powerpoint/2010/main" val="405678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4</a:t>
            </a:fld>
            <a:endParaRPr lang="en-US"/>
          </a:p>
        </p:txBody>
      </p:sp>
    </p:spTree>
    <p:extLst>
      <p:ext uri="{BB962C8B-B14F-4D97-AF65-F5344CB8AC3E}">
        <p14:creationId xmlns:p14="http://schemas.microsoft.com/office/powerpoint/2010/main" val="5730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student has begun testing and notifies the test administrator that they do not have the correct accommodation (for example, a student began testing without Text-to-Speech), these steps will need to be followed:</a:t>
            </a:r>
          </a:p>
          <a:p>
            <a:pPr marL="228600" lvl="0" indent="-228600">
              <a:buFont typeface="+mj-lt"/>
              <a:buAutoNum type="arabicPeriod"/>
            </a:pPr>
            <a:r>
              <a:rPr lang="en-US" sz="1200" kern="1200" dirty="0">
                <a:solidFill>
                  <a:schemeClr val="tx1"/>
                </a:solidFill>
                <a:effectLst/>
                <a:latin typeface="+mn-lt"/>
                <a:ea typeface="+mn-ea"/>
                <a:cs typeface="+mn-cs"/>
              </a:rPr>
              <a:t>If one of the following incorrect accommodations (</a:t>
            </a:r>
            <a:r>
              <a:rPr lang="en-US" sz="1200" dirty="0">
                <a:ea typeface="+mn-lt"/>
                <a:cs typeface="+mn-lt"/>
              </a:rPr>
              <a:t>text-to-speech, ASL, Spanish-English, screen reader, assistive technology, </a:t>
            </a:r>
            <a:r>
              <a:rPr lang="en-US" sz="1200" dirty="0">
                <a:solidFill>
                  <a:srgbClr val="FF0000"/>
                </a:solidFill>
                <a:ea typeface="+mn-lt"/>
                <a:cs typeface="+mn-lt"/>
              </a:rPr>
              <a:t>or</a:t>
            </a:r>
            <a:r>
              <a:rPr lang="en-US" sz="1050" b="0" i="0" dirty="0">
                <a:solidFill>
                  <a:srgbClr val="FF0000"/>
                </a:solidFill>
                <a:effectLst/>
                <a:latin typeface="Calibri" panose="020F0502020204030204" pitchFamily="34" charset="0"/>
              </a:rPr>
              <a:t> </a:t>
            </a:r>
            <a:r>
              <a:rPr lang="en-US" sz="1200" b="0" i="0" dirty="0">
                <a:solidFill>
                  <a:srgbClr val="FF0000"/>
                </a:solidFill>
                <a:effectLst/>
                <a:latin typeface="Calibri" panose="020F0502020204030204" pitchFamily="34" charset="0"/>
              </a:rPr>
              <a:t>if a student is incorrectly assigned to a Human Read-Aloud/Human Signer PAN Session</a:t>
            </a:r>
            <a:r>
              <a:rPr lang="en-US" sz="1200" kern="1200" dirty="0">
                <a:solidFill>
                  <a:schemeClr val="tx1"/>
                </a:solidFill>
                <a:effectLst/>
                <a:latin typeface="+mn-lt"/>
                <a:ea typeface="+mn-ea"/>
                <a:cs typeface="+mn-cs"/>
              </a:rPr>
              <a:t>) is discovered after the student has started testing, the test administrator should ask the student to exit the test using the User Icon on the top, right-hand side of the TestNav screen.</a:t>
            </a:r>
          </a:p>
          <a:p>
            <a:pPr marL="228600" lvl="0" indent="-228600">
              <a:buFont typeface="+mj-lt"/>
              <a:buAutoNum type="arabicPeriod"/>
            </a:pPr>
            <a:r>
              <a:rPr lang="en-US" sz="1200" kern="1200" dirty="0">
                <a:solidFill>
                  <a:schemeClr val="tx1"/>
                </a:solidFill>
                <a:effectLst/>
                <a:latin typeface="+mn-lt"/>
                <a:ea typeface="+mn-ea"/>
                <a:cs typeface="+mn-cs"/>
              </a:rPr>
              <a:t>The test coordinator should </a:t>
            </a:r>
            <a:r>
              <a:rPr lang="en-US" sz="1200" i="1" kern="1200" dirty="0">
                <a:solidFill>
                  <a:schemeClr val="tx1"/>
                </a:solidFill>
                <a:effectLst/>
                <a:latin typeface="+mn-lt"/>
                <a:ea typeface="+mn-ea"/>
                <a:cs typeface="+mn-cs"/>
              </a:rPr>
              <a:t>Mark the Test Complete</a:t>
            </a:r>
            <a:r>
              <a:rPr lang="en-US" sz="1200" kern="1200" dirty="0">
                <a:solidFill>
                  <a:schemeClr val="tx1"/>
                </a:solidFill>
                <a:effectLst/>
                <a:latin typeface="+mn-lt"/>
                <a:ea typeface="+mn-ea"/>
                <a:cs typeface="+mn-cs"/>
              </a:rPr>
              <a:t>.</a:t>
            </a:r>
          </a:p>
          <a:p>
            <a:pPr marL="228600" lvl="0" indent="-228600">
              <a:buFont typeface="+mj-lt"/>
              <a:buAutoNum type="arabicPeriod"/>
            </a:pPr>
            <a:r>
              <a:rPr lang="en-US" sz="1200" kern="1200" dirty="0">
                <a:solidFill>
                  <a:schemeClr val="tx1"/>
                </a:solidFill>
                <a:effectLst/>
                <a:latin typeface="+mn-lt"/>
                <a:ea typeface="+mn-ea"/>
                <a:cs typeface="+mn-cs"/>
              </a:rPr>
              <a:t>The test coordinator will need to void the test.</a:t>
            </a:r>
          </a:p>
          <a:p>
            <a:pPr marL="228600" lvl="0" indent="-228600">
              <a:buFont typeface="+mj-lt"/>
              <a:buAutoNum type="arabicPeriod"/>
            </a:pPr>
            <a:r>
              <a:rPr lang="en-US" sz="1200" kern="1200" dirty="0">
                <a:solidFill>
                  <a:schemeClr val="tx1"/>
                </a:solidFill>
                <a:effectLst/>
                <a:latin typeface="+mn-lt"/>
                <a:ea typeface="+mn-ea"/>
                <a:cs typeface="+mn-cs"/>
              </a:rPr>
              <a:t>Once the test is marked void, the test coordinator can assign a new test to the student with the correct accommodation or feature selected on the Manage Student Tests screen. </a:t>
            </a:r>
          </a:p>
          <a:p>
            <a:pPr marL="228600" lvl="0" indent="-228600">
              <a:buFont typeface="+mj-lt"/>
              <a:buAutoNum type="arabicPeriod"/>
            </a:pPr>
            <a:r>
              <a:rPr lang="en-US" sz="1200" kern="1200" dirty="0">
                <a:solidFill>
                  <a:schemeClr val="tx1"/>
                </a:solidFill>
                <a:effectLst/>
                <a:latin typeface="+mn-lt"/>
                <a:ea typeface="+mn-ea"/>
                <a:cs typeface="+mn-cs"/>
              </a:rPr>
              <a:t>The test coordinator will create a new </a:t>
            </a:r>
            <a:r>
              <a:rPr lang="en-US" sz="1200" kern="1200" dirty="0" err="1">
                <a:solidFill>
                  <a:schemeClr val="tx1"/>
                </a:solidFill>
                <a:effectLst/>
                <a:latin typeface="+mn-lt"/>
                <a:ea typeface="+mn-ea"/>
                <a:cs typeface="+mn-cs"/>
              </a:rPr>
              <a:t>PearsonAccess</a:t>
            </a:r>
            <a:r>
              <a:rPr lang="en-US" sz="1200" kern="1200" dirty="0">
                <a:solidFill>
                  <a:schemeClr val="tx1"/>
                </a:solidFill>
                <a:effectLst/>
                <a:latin typeface="+mn-lt"/>
                <a:ea typeface="+mn-ea"/>
                <a:cs typeface="+mn-cs"/>
              </a:rPr>
              <a:t> Next Session and place the student in it. </a:t>
            </a:r>
          </a:p>
          <a:p>
            <a:pPr marL="228600" lvl="0" indent="-228600">
              <a:buFont typeface="+mj-lt"/>
              <a:buAutoNum type="arabicPeriod"/>
            </a:pPr>
            <a:r>
              <a:rPr lang="en-US" sz="1200" kern="1200" dirty="0">
                <a:solidFill>
                  <a:schemeClr val="tx1"/>
                </a:solidFill>
                <a:effectLst/>
                <a:latin typeface="+mn-lt"/>
                <a:ea typeface="+mn-ea"/>
                <a:cs typeface="+mn-cs"/>
              </a:rPr>
              <a:t>The test administrator will prepare and start the new Session.</a:t>
            </a:r>
          </a:p>
          <a:p>
            <a:pPr marL="228600" lvl="0" indent="-228600">
              <a:buFont typeface="+mj-lt"/>
              <a:buAutoNum type="arabicPeriod"/>
            </a:pPr>
            <a:r>
              <a:rPr lang="en-US" sz="1200" kern="1200" dirty="0">
                <a:solidFill>
                  <a:schemeClr val="tx1"/>
                </a:solidFill>
                <a:effectLst/>
                <a:latin typeface="+mn-lt"/>
                <a:ea typeface="+mn-ea"/>
                <a:cs typeface="+mn-cs"/>
              </a:rPr>
              <a:t>The student will log in to the test using a new testing ticket.</a:t>
            </a:r>
          </a:p>
          <a:p>
            <a:pPr marL="228600" lvl="0" indent="-228600">
              <a:buFont typeface="+mj-lt"/>
              <a:buAutoNum type="arabicPeriod"/>
            </a:pPr>
            <a:r>
              <a:rPr lang="en-US" sz="1200" kern="1200" dirty="0">
                <a:solidFill>
                  <a:schemeClr val="tx1"/>
                </a:solidFill>
                <a:effectLst/>
                <a:latin typeface="+mn-lt"/>
                <a:ea typeface="+mn-ea"/>
                <a:cs typeface="+mn-cs"/>
              </a:rPr>
              <a:t>The principal or designee should follow instructions in the </a:t>
            </a:r>
            <a:r>
              <a:rPr lang="en-US" sz="1200" i="1" kern="1200" dirty="0">
                <a:solidFill>
                  <a:schemeClr val="tx1"/>
                </a:solidFill>
                <a:effectLst/>
                <a:latin typeface="+mn-lt"/>
                <a:ea typeface="+mn-ea"/>
                <a:cs typeface="+mn-cs"/>
              </a:rPr>
              <a:t>Principal’s Administration Manual</a:t>
            </a:r>
            <a:r>
              <a:rPr lang="en-US" sz="1200" kern="1200" dirty="0">
                <a:solidFill>
                  <a:schemeClr val="tx1"/>
                </a:solidFill>
                <a:effectLst/>
                <a:latin typeface="+mn-lt"/>
                <a:ea typeface="+mn-ea"/>
                <a:cs typeface="+mn-cs"/>
              </a:rPr>
              <a:t> on reporting the irregularity to the Department. </a:t>
            </a:r>
          </a:p>
        </p:txBody>
      </p:sp>
      <p:sp>
        <p:nvSpPr>
          <p:cNvPr id="4" name="Slide Number Placeholder 3"/>
          <p:cNvSpPr>
            <a:spLocks noGrp="1"/>
          </p:cNvSpPr>
          <p:nvPr>
            <p:ph type="sldNum" sz="quarter" idx="10"/>
          </p:nvPr>
        </p:nvSpPr>
        <p:spPr/>
        <p:txBody>
          <a:bodyPr/>
          <a:lstStyle/>
          <a:p>
            <a:fld id="{286E5E2B-1940-4C12-B0CF-52993C2CB7F2}" type="slidenum">
              <a:rPr lang="en-US" smtClean="0"/>
              <a:pPr/>
              <a:t>5</a:t>
            </a:fld>
            <a:endParaRPr lang="en-US"/>
          </a:p>
        </p:txBody>
      </p:sp>
    </p:spTree>
    <p:extLst>
      <p:ext uri="{BB962C8B-B14F-4D97-AF65-F5344CB8AC3E}">
        <p14:creationId xmlns:p14="http://schemas.microsoft.com/office/powerpoint/2010/main" val="324047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select the play button above to view the video.</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test coordinator will need to mark the first test complete (that is, the one with the incorrect accommodation). To mark the test complete, locate the student in the </a:t>
            </a:r>
            <a:r>
              <a:rPr lang="en-US" sz="1200" i="1" kern="1200" dirty="0">
                <a:solidFill>
                  <a:schemeClr val="tx1"/>
                </a:solidFill>
                <a:effectLst/>
                <a:latin typeface="+mn-lt"/>
                <a:ea typeface="+mn-ea"/>
                <a:cs typeface="+mn-cs"/>
              </a:rPr>
              <a:t>Students in Sessions</a:t>
            </a:r>
            <a:r>
              <a:rPr lang="en-US" sz="1200" kern="1200" dirty="0">
                <a:solidFill>
                  <a:schemeClr val="tx1"/>
                </a:solidFill>
                <a:effectLst/>
                <a:latin typeface="+mn-lt"/>
                <a:ea typeface="+mn-ea"/>
                <a:cs typeface="+mn-cs"/>
              </a:rPr>
              <a:t> screen and check the box next to the student’s SASID. Go to </a:t>
            </a:r>
            <a:r>
              <a:rPr lang="en-US" sz="1200" i="1" kern="1200" dirty="0">
                <a:solidFill>
                  <a:schemeClr val="tx1"/>
                </a:solidFill>
                <a:effectLst/>
                <a:latin typeface="+mn-lt"/>
                <a:ea typeface="+mn-ea"/>
                <a:cs typeface="+mn-cs"/>
              </a:rPr>
              <a:t>Select Tasks</a:t>
            </a:r>
            <a:r>
              <a:rPr lang="en-US" sz="1200" kern="1200" dirty="0">
                <a:solidFill>
                  <a:schemeClr val="tx1"/>
                </a:solidFill>
                <a:effectLst/>
                <a:latin typeface="+mn-lt"/>
                <a:ea typeface="+mn-ea"/>
                <a:cs typeface="+mn-cs"/>
              </a:rPr>
              <a:t> and check </a:t>
            </a:r>
            <a:r>
              <a:rPr lang="en-US" sz="1200" i="1" kern="1200" dirty="0">
                <a:solidFill>
                  <a:schemeClr val="tx1"/>
                </a:solidFill>
                <a:effectLst/>
                <a:latin typeface="+mn-lt"/>
                <a:ea typeface="+mn-ea"/>
                <a:cs typeface="+mn-cs"/>
              </a:rPr>
              <a:t>Mark Student Tests Complete</a:t>
            </a:r>
            <a:r>
              <a:rPr lang="en-US" sz="1200" kern="1200" dirty="0">
                <a:solidFill>
                  <a:schemeClr val="tx1"/>
                </a:solidFill>
                <a:effectLst/>
                <a:latin typeface="+mn-lt"/>
                <a:ea typeface="+mn-ea"/>
                <a:cs typeface="+mn-cs"/>
              </a:rPr>
              <a:t>. Check the box next to the student’s name. Provide the reason (i.e</a:t>
            </a:r>
            <a:r>
              <a:rPr lang="en-US" dirty="0"/>
              <a:t>., </a:t>
            </a:r>
            <a:r>
              <a:rPr lang="en-US" sz="1200" kern="1200" dirty="0">
                <a:solidFill>
                  <a:schemeClr val="tx1"/>
                </a:solidFill>
                <a:effectLst/>
                <a:latin typeface="+mn-lt"/>
                <a:ea typeface="+mn-ea"/>
                <a:cs typeface="+mn-cs"/>
              </a:rPr>
              <a:t>student tested with incorrect accommodation), and then click </a:t>
            </a:r>
            <a:r>
              <a:rPr lang="en-US" sz="1200" i="1" kern="1200" dirty="0">
                <a:solidFill>
                  <a:schemeClr val="tx1"/>
                </a:solidFill>
                <a:effectLst/>
                <a:latin typeface="+mn-lt"/>
                <a:ea typeface="+mn-ea"/>
                <a:cs typeface="+mn-cs"/>
              </a:rPr>
              <a:t>Mark Complete. </a:t>
            </a:r>
            <a:r>
              <a:rPr lang="en-US" sz="1200" kern="1200" dirty="0">
                <a:solidFill>
                  <a:schemeClr val="tx1"/>
                </a:solidFill>
                <a:effectLst/>
                <a:latin typeface="+mn-lt"/>
                <a:ea typeface="+mn-ea"/>
                <a:cs typeface="+mn-cs"/>
              </a:rPr>
              <a:t>When finished, click </a:t>
            </a:r>
            <a:r>
              <a:rPr lang="en-US" sz="1200" i="1" kern="1200" dirty="0">
                <a:solidFill>
                  <a:schemeClr val="tx1"/>
                </a:solidFill>
                <a:effectLst/>
                <a:latin typeface="+mn-lt"/>
                <a:ea typeface="+mn-ea"/>
                <a:cs typeface="+mn-cs"/>
              </a:rPr>
              <a:t>Exit Tasks</a:t>
            </a:r>
            <a:r>
              <a:rPr lang="en-US" sz="1200" kern="1200" dirty="0">
                <a:solidFill>
                  <a:schemeClr val="tx1"/>
                </a:solidFill>
                <a:effectLst/>
                <a:latin typeface="+mn-lt"/>
                <a:ea typeface="+mn-ea"/>
                <a:cs typeface="+mn-cs"/>
              </a:rPr>
              <a:t>.</a:t>
            </a:r>
            <a:r>
              <a:rPr lang="en-US" dirty="0"/>
              <a:t> </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6</a:t>
            </a:fld>
            <a:endParaRPr lang="en-US"/>
          </a:p>
        </p:txBody>
      </p:sp>
    </p:spTree>
    <p:extLst>
      <p:ext uri="{BB962C8B-B14F-4D97-AF65-F5344CB8AC3E}">
        <p14:creationId xmlns:p14="http://schemas.microsoft.com/office/powerpoint/2010/main" val="70950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select the play button above to view the video.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test coordinator must then mark the first test for the student as void.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void the test, stay on the </a:t>
            </a:r>
            <a:r>
              <a:rPr lang="en-US" sz="1200" i="1" kern="1200" dirty="0">
                <a:solidFill>
                  <a:schemeClr val="tx1"/>
                </a:solidFill>
                <a:effectLst/>
                <a:latin typeface="+mn-lt"/>
                <a:ea typeface="+mn-ea"/>
                <a:cs typeface="+mn-cs"/>
              </a:rPr>
              <a:t>Students in Sessions</a:t>
            </a:r>
            <a:r>
              <a:rPr lang="en-US" sz="1200" kern="1200" dirty="0">
                <a:solidFill>
                  <a:schemeClr val="tx1"/>
                </a:solidFill>
                <a:effectLst/>
                <a:latin typeface="+mn-lt"/>
                <a:ea typeface="+mn-ea"/>
                <a:cs typeface="+mn-cs"/>
              </a:rPr>
              <a:t> page. Check the box next to the student’s SASID if it is not already checked. Go to </a:t>
            </a:r>
            <a:r>
              <a:rPr lang="en-US" sz="1200" i="1" kern="1200" dirty="0">
                <a:solidFill>
                  <a:schemeClr val="tx1"/>
                </a:solidFill>
                <a:effectLst/>
                <a:latin typeface="+mn-lt"/>
                <a:ea typeface="+mn-ea"/>
                <a:cs typeface="+mn-cs"/>
              </a:rPr>
              <a:t>Select Tasks &gt; Manage Student Tests</a:t>
            </a:r>
            <a:r>
              <a:rPr lang="en-US" sz="1200" kern="1200" dirty="0">
                <a:solidFill>
                  <a:schemeClr val="tx1"/>
                </a:solidFill>
                <a:effectLst/>
                <a:latin typeface="+mn-lt"/>
                <a:ea typeface="+mn-ea"/>
                <a:cs typeface="+mn-cs"/>
              </a:rPr>
              <a:t> and click </a:t>
            </a:r>
            <a:r>
              <a:rPr lang="en-US" sz="1200" i="1" kern="1200" dirty="0">
                <a:solidFill>
                  <a:schemeClr val="tx1"/>
                </a:solidFill>
                <a:effectLst/>
                <a:latin typeface="+mn-lt"/>
                <a:ea typeface="+mn-ea"/>
                <a:cs typeface="+mn-cs"/>
              </a:rPr>
              <a:t>Start.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the accommodations portion of this screen, there is a check box that says </a:t>
            </a:r>
            <a:r>
              <a:rPr lang="en-US" sz="1200" i="1" kern="1200" dirty="0">
                <a:solidFill>
                  <a:schemeClr val="tx1"/>
                </a:solidFill>
                <a:effectLst/>
                <a:latin typeface="+mn-lt"/>
                <a:ea typeface="+mn-ea"/>
                <a:cs typeface="+mn-cs"/>
              </a:rPr>
              <a:t>Void Test Score Code.</a:t>
            </a:r>
            <a:r>
              <a:rPr lang="en-US" sz="1200" kern="1200" dirty="0">
                <a:solidFill>
                  <a:schemeClr val="tx1"/>
                </a:solidFill>
                <a:effectLst/>
                <a:latin typeface="+mn-lt"/>
                <a:ea typeface="+mn-ea"/>
                <a:cs typeface="+mn-cs"/>
              </a:rPr>
              <a:t>  Check that box and select the </a:t>
            </a:r>
            <a:r>
              <a:rPr lang="en-US" sz="1200" i="1" kern="1200" dirty="0">
                <a:solidFill>
                  <a:schemeClr val="tx1"/>
                </a:solidFill>
                <a:effectLst/>
                <a:latin typeface="+mn-lt"/>
                <a:ea typeface="+mn-ea"/>
                <a:cs typeface="+mn-cs"/>
              </a:rPr>
              <a:t>Wrong Accommodations</a:t>
            </a:r>
            <a:r>
              <a:rPr lang="en-US" sz="1200" kern="1200" dirty="0">
                <a:solidFill>
                  <a:schemeClr val="tx1"/>
                </a:solidFill>
                <a:effectLst/>
                <a:latin typeface="+mn-lt"/>
                <a:ea typeface="+mn-ea"/>
                <a:cs typeface="+mn-cs"/>
              </a:rPr>
              <a:t> option for the </a:t>
            </a:r>
            <a:r>
              <a:rPr lang="en-US" sz="1200" i="1" kern="1200" dirty="0">
                <a:solidFill>
                  <a:schemeClr val="tx1"/>
                </a:solidFill>
                <a:effectLst/>
                <a:latin typeface="+mn-lt"/>
                <a:ea typeface="+mn-ea"/>
                <a:cs typeface="+mn-cs"/>
              </a:rPr>
              <a:t>Void Test Score Reason </a:t>
            </a:r>
            <a:r>
              <a:rPr lang="en-US" sz="1200" kern="1200" dirty="0">
                <a:solidFill>
                  <a:schemeClr val="tx1"/>
                </a:solidFill>
                <a:effectLst/>
                <a:latin typeface="+mn-lt"/>
                <a:ea typeface="+mn-ea"/>
                <a:cs typeface="+mn-cs"/>
              </a:rPr>
              <a:t>in the dropdown menu below the checkbox. Click </a:t>
            </a:r>
            <a:r>
              <a:rPr lang="en-US" sz="1200" i="1" kern="1200" dirty="0">
                <a:solidFill>
                  <a:schemeClr val="tx1"/>
                </a:solidFill>
                <a:effectLst/>
                <a:latin typeface="+mn-lt"/>
                <a:ea typeface="+mn-ea"/>
                <a:cs typeface="+mn-cs"/>
              </a:rPr>
              <a:t>Save.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E5E2B-1940-4C12-B0CF-52993C2CB7F2}" type="slidenum">
              <a:rPr lang="en-US" smtClean="0"/>
              <a:pPr/>
              <a:t>7</a:t>
            </a:fld>
            <a:endParaRPr lang="en-US"/>
          </a:p>
        </p:txBody>
      </p:sp>
    </p:spTree>
    <p:extLst>
      <p:ext uri="{BB962C8B-B14F-4D97-AF65-F5344CB8AC3E}">
        <p14:creationId xmlns:p14="http://schemas.microsoft.com/office/powerpoint/2010/main" val="19873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286E5E2B-1940-4C12-B0CF-52993C2CB7F2}" type="slidenum">
              <a:rPr lang="en-US" smtClean="0"/>
              <a:pPr/>
              <a:t>8</a:t>
            </a:fld>
            <a:endParaRPr lang="en-US"/>
          </a:p>
        </p:txBody>
      </p:sp>
    </p:spTree>
    <p:extLst>
      <p:ext uri="{BB962C8B-B14F-4D97-AF65-F5344CB8AC3E}">
        <p14:creationId xmlns:p14="http://schemas.microsoft.com/office/powerpoint/2010/main" val="69671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concludes the Resolving Incorrect Accommodations During Testing training slides. Thank you.</a:t>
            </a:r>
          </a:p>
        </p:txBody>
      </p:sp>
      <p:sp>
        <p:nvSpPr>
          <p:cNvPr id="4" name="Slide Number Placeholder 3"/>
          <p:cNvSpPr>
            <a:spLocks noGrp="1"/>
          </p:cNvSpPr>
          <p:nvPr>
            <p:ph type="sldNum" sz="quarter" idx="10"/>
          </p:nvPr>
        </p:nvSpPr>
        <p:spPr/>
        <p:txBody>
          <a:bodyPr/>
          <a:lstStyle/>
          <a:p>
            <a:fld id="{286E5E2B-1940-4C12-B0CF-52993C2CB7F2}" type="slidenum">
              <a:rPr lang="en-US" smtClean="0"/>
              <a:pPr/>
              <a:t>9</a:t>
            </a:fld>
            <a:endParaRPr lang="en-US"/>
          </a:p>
        </p:txBody>
      </p:sp>
    </p:spTree>
    <p:extLst>
      <p:ext uri="{BB962C8B-B14F-4D97-AF65-F5344CB8AC3E}">
        <p14:creationId xmlns:p14="http://schemas.microsoft.com/office/powerpoint/2010/main" val="632477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a:t>Click to edit Master subtitle style</a:t>
            </a:r>
          </a:p>
        </p:txBody>
      </p:sp>
      <p:sp>
        <p:nvSpPr>
          <p:cNvPr id="4" name="Date Placeholder 3"/>
          <p:cNvSpPr>
            <a:spLocks noGrp="1"/>
          </p:cNvSpPr>
          <p:nvPr>
            <p:ph type="dt" sz="half" idx="10"/>
          </p:nvPr>
        </p:nvSpPr>
        <p:spPr/>
        <p:txBody>
          <a:bodyPr/>
          <a:lstStyle/>
          <a:p>
            <a:fld id="{C5DDB913-7D55-4B26-8C59-002010C83F2E}"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322" y="633291"/>
            <a:ext cx="2874134" cy="1398511"/>
          </a:xfrm>
          <a:prstGeom prst="rect">
            <a:avLst/>
          </a:prstGeom>
        </p:spPr>
      </p:pic>
    </p:spTree>
    <p:extLst>
      <p:ext uri="{BB962C8B-B14F-4D97-AF65-F5344CB8AC3E}">
        <p14:creationId xmlns:p14="http://schemas.microsoft.com/office/powerpoint/2010/main" val="427118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2207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327128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256" y="324819"/>
            <a:ext cx="5991303" cy="1644191"/>
          </a:xfrm>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DB913-7D55-4B26-8C59-002010C83F2E}"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sp>
        <p:nvSpPr>
          <p:cNvPr id="7" name="Rectangle 6"/>
          <p:cNvSpPr/>
          <p:nvPr userDrawn="1"/>
        </p:nvSpPr>
        <p:spPr>
          <a:xfrm>
            <a:off x="7019919" y="747974"/>
            <a:ext cx="2046257" cy="1191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Tree>
    <p:extLst>
      <p:ext uri="{BB962C8B-B14F-4D97-AF65-F5344CB8AC3E}">
        <p14:creationId xmlns:p14="http://schemas.microsoft.com/office/powerpoint/2010/main" val="339406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B913-7D55-4B26-8C59-002010C83F2E}" type="datetimeFigureOut">
              <a:rPr lang="en-US" smtClean="0"/>
              <a:pPr/>
              <a:t>4/11/22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CBEA4-1289-4841-8FF9-1B742979BDB3}" type="slidenum">
              <a:rPr lang="en-US" smtClean="0"/>
              <a:pPr/>
              <a:t>‹#›</a:t>
            </a:fld>
            <a:endParaRPr lang="en-US"/>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a:t>Click to edit Master title style</a:t>
            </a:r>
          </a:p>
        </p:txBody>
      </p:sp>
      <p:sp>
        <p:nvSpPr>
          <p:cNvPr id="3" name="Content Placeholder 2"/>
          <p:cNvSpPr>
            <a:spLocks noGrp="1"/>
          </p:cNvSpPr>
          <p:nvPr>
            <p:ph sz="half" idx="1"/>
          </p:nvPr>
        </p:nvSpPr>
        <p:spPr>
          <a:xfrm>
            <a:off x="905256" y="2091832"/>
            <a:ext cx="4073652"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784" y="2091835"/>
            <a:ext cx="4073652" cy="4559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DDB913-7D55-4B26-8C59-002010C83F2E}" type="datetimeFigureOut">
              <a:rPr lang="en-US" smtClean="0"/>
              <a:pPr/>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8150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a:t>Click to edit Master title style</a:t>
            </a:r>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DDB913-7D55-4B26-8C59-002010C83F2E}" type="datetimeFigureOut">
              <a:rPr lang="en-US" smtClean="0"/>
              <a:pPr/>
              <a:t>4/11/22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423562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DB913-7D55-4B26-8C59-002010C83F2E}" type="datetimeFigureOut">
              <a:rPr lang="en-US" smtClean="0"/>
              <a:pPr/>
              <a:t>4/11/22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73542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DDB913-7D55-4B26-8C59-002010C83F2E}" type="datetimeFigureOut">
              <a:rPr lang="en-US" smtClean="0"/>
              <a:pPr/>
              <a:t>4/11/22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669075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a:t>Click to edit Master title style</a:t>
            </a:r>
          </a:p>
        </p:txBody>
      </p:sp>
      <p:sp>
        <p:nvSpPr>
          <p:cNvPr id="3" name="Content Placeholder 2"/>
          <p:cNvSpPr>
            <a:spLocks noGrp="1"/>
          </p:cNvSpPr>
          <p:nvPr>
            <p:ph idx="1"/>
          </p:nvPr>
        </p:nvSpPr>
        <p:spPr>
          <a:xfrm>
            <a:off x="3806261" y="829056"/>
            <a:ext cx="5510332" cy="5958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fld id="{C5DDB913-7D55-4B26-8C59-002010C83F2E}" type="datetimeFigureOut">
              <a:rPr lang="en-US" smtClean="0"/>
              <a:pPr/>
              <a:t>4/11/22</a:t>
            </a:fld>
            <a:endParaRPr lang="en-US"/>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ECBEA4-1289-4841-8FF9-1B742979BDB3}" type="slidenum">
              <a:rPr lang="en-US" smtClean="0"/>
              <a:pPr/>
              <a:t>‹#›</a:t>
            </a:fld>
            <a:endParaRPr lang="en-US"/>
          </a:p>
        </p:txBody>
      </p:sp>
    </p:spTree>
    <p:extLst>
      <p:ext uri="{BB962C8B-B14F-4D97-AF65-F5344CB8AC3E}">
        <p14:creationId xmlns:p14="http://schemas.microsoft.com/office/powerpoint/2010/main" val="330326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4" y="0"/>
            <a:ext cx="10058388" cy="5570419"/>
          </a:xfrm>
          <a:blipFill>
            <a:blip r:embed="rId2" cstate="print"/>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C5DDB913-7D55-4B26-8C59-002010C83F2E}" type="datetimeFigureOut">
              <a:rPr lang="en-US" smtClean="0"/>
              <a:pPr/>
              <a:t>4/11/22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CBEA4-1289-4841-8FF9-1B742979BDB3}" type="slidenum">
              <a:rPr lang="en-US" smtClean="0"/>
              <a:pPr/>
              <a:t>‹#›</a:t>
            </a:fld>
            <a:endParaRPr lang="en-US"/>
          </a:p>
        </p:txBody>
      </p:sp>
    </p:spTree>
    <p:extLst>
      <p:ext uri="{BB962C8B-B14F-4D97-AF65-F5344CB8AC3E}">
        <p14:creationId xmlns:p14="http://schemas.microsoft.com/office/powerpoint/2010/main" val="250464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fld id="{C5DDB913-7D55-4B26-8C59-002010C83F2E}" type="datetimeFigureOut">
              <a:rPr lang="en-US" smtClean="0"/>
              <a:pPr/>
              <a:t>4/11/22</a:t>
            </a:fld>
            <a:endParaRPr lang="en-US"/>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97ECBEA4-1289-4841-8FF9-1B742979BDB3}" type="slidenum">
              <a:rPr lang="en-US" smtClean="0"/>
              <a:pPr/>
              <a:t>‹#›</a:t>
            </a:fld>
            <a:endParaRPr lang="en-US"/>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548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support.assessment.pearson.com/x/KoDy" TargetMode="External"/><Relationship Id="rId4" Type="http://schemas.openxmlformats.org/officeDocument/2006/relationships/hyperlink" Target="https://support.assessment.pearson.com/PAsup/setup/manage-students/update-pnp-settings" TargetMode="External"/></Relationships>
</file>

<file path=ppt/slides/_rels/slide6.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doe.mass.edu/mcas/admin.html" TargetMode="External"/><Relationship Id="rId5" Type="http://schemas.openxmlformats.org/officeDocument/2006/relationships/hyperlink" Target="https://support.assessment.pearson.com/PAsup/testing/manage-student-tests" TargetMode="External"/><Relationship Id="rId4" Type="http://schemas.openxmlformats.org/officeDocument/2006/relationships/hyperlink" Target="https://support.assessment.pearson.com/x/igQHAQ"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Resolving Incorrect Accommodations During Testing</a:t>
            </a:r>
          </a:p>
        </p:txBody>
      </p:sp>
      <p:sp>
        <p:nvSpPr>
          <p:cNvPr id="3" name="Subtitle 2"/>
          <p:cNvSpPr>
            <a:spLocks noGrp="1"/>
          </p:cNvSpPr>
          <p:nvPr>
            <p:ph type="subTitle" idx="1"/>
          </p:nvPr>
        </p:nvSpPr>
        <p:spPr>
          <a:xfrm>
            <a:off x="905256" y="4901794"/>
            <a:ext cx="8298180" cy="912229"/>
          </a:xfrm>
        </p:spPr>
        <p:txBody>
          <a:bodyPr>
            <a:normAutofit/>
          </a:bodyPr>
          <a:lstStyle/>
          <a:p>
            <a:r>
              <a:rPr lang="en-US" dirty="0"/>
              <a:t>For Computer-Based Testing Only</a:t>
            </a:r>
          </a:p>
        </p:txBody>
      </p:sp>
    </p:spTree>
    <p:custDataLst>
      <p:tags r:id="rId1"/>
    </p:custDataLst>
    <p:extLst>
      <p:ext uri="{BB962C8B-B14F-4D97-AF65-F5344CB8AC3E}">
        <p14:creationId xmlns:p14="http://schemas.microsoft.com/office/powerpoint/2010/main" val="367697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DFBA-4215-4704-A20A-62887751970B}"/>
              </a:ext>
            </a:extLst>
          </p:cNvPr>
          <p:cNvSpPr>
            <a:spLocks noGrp="1"/>
          </p:cNvSpPr>
          <p:nvPr>
            <p:ph type="title"/>
          </p:nvPr>
        </p:nvSpPr>
        <p:spPr/>
        <p:txBody>
          <a:bodyPr/>
          <a:lstStyle/>
          <a:p>
            <a:r>
              <a:rPr lang="en-US">
                <a:cs typeface="Calibri Light"/>
              </a:rPr>
              <a:t>How to use this PowerPoint</a:t>
            </a:r>
            <a:endParaRPr lang="en-US"/>
          </a:p>
        </p:txBody>
      </p:sp>
      <p:sp>
        <p:nvSpPr>
          <p:cNvPr id="3" name="Content Placeholder 2">
            <a:extLst>
              <a:ext uri="{FF2B5EF4-FFF2-40B4-BE49-F238E27FC236}">
                <a16:creationId xmlns:a16="http://schemas.microsoft.com/office/drawing/2014/main" id="{0F68425D-5167-4700-B3AA-18C8E3BCFD68}"/>
              </a:ext>
            </a:extLst>
          </p:cNvPr>
          <p:cNvSpPr>
            <a:spLocks noGrp="1"/>
          </p:cNvSpPr>
          <p:nvPr>
            <p:ph idx="1"/>
          </p:nvPr>
        </p:nvSpPr>
        <p:spPr/>
        <p:txBody>
          <a:bodyPr vert="horz" lIns="0" tIns="45720" rIns="0" bIns="45720" rtlCol="0" anchor="t">
            <a:noAutofit/>
          </a:bodyPr>
          <a:lstStyle/>
          <a:p>
            <a:pPr marL="100330" indent="-100330">
              <a:buFont typeface="Arial" panose="020F0502020204030204" pitchFamily="34" charset="0"/>
              <a:buChar char="•"/>
            </a:pPr>
            <a:r>
              <a:rPr lang="en-US" sz="3000" dirty="0">
                <a:cs typeface="Calibri"/>
              </a:rPr>
              <a:t>Additional information is included in the Notes section of most slides. </a:t>
            </a:r>
          </a:p>
          <a:p>
            <a:pPr marL="100330" indent="-100330">
              <a:buFont typeface="Arial" panose="020F0502020204030204" pitchFamily="34" charset="0"/>
              <a:buChar char="•"/>
            </a:pPr>
            <a:r>
              <a:rPr lang="en-US" sz="3000" dirty="0">
                <a:cs typeface="Calibri"/>
              </a:rPr>
              <a:t>Some slides in this PowerPoint have videos. When this occurs, it will be mentioned in the Notes section. </a:t>
            </a:r>
          </a:p>
          <a:p>
            <a:pPr marL="422275" lvl="1" indent="-200660">
              <a:buFont typeface="Arial" panose="020F0502020204030204" pitchFamily="34" charset="0"/>
              <a:buChar char="•"/>
            </a:pPr>
            <a:r>
              <a:rPr lang="en-US" sz="2750" dirty="0">
                <a:cs typeface="Calibri"/>
              </a:rPr>
              <a:t>When a video is available, please hover your cursor over the slide and select the Play button to view the video. </a:t>
            </a:r>
          </a:p>
          <a:p>
            <a:pPr marL="422275" lvl="1" indent="-200660">
              <a:buFont typeface="Arial" panose="020F0502020204030204" pitchFamily="34" charset="0"/>
              <a:buChar char="•"/>
            </a:pPr>
            <a:r>
              <a:rPr lang="en-US" sz="2750" dirty="0">
                <a:cs typeface="Calibri"/>
              </a:rPr>
              <a:t>For slides with videos, please remember to read the Notes section for additional information. </a:t>
            </a:r>
          </a:p>
          <a:p>
            <a:pPr marL="100330" indent="-100330">
              <a:buFont typeface="Arial" panose="020F0502020204030204" pitchFamily="34" charset="0"/>
              <a:buChar char="•"/>
            </a:pPr>
            <a:endParaRPr lang="en-US" sz="3000" dirty="0">
              <a:cs typeface="Calibri"/>
            </a:endParaRPr>
          </a:p>
        </p:txBody>
      </p:sp>
    </p:spTree>
    <p:extLst>
      <p:ext uri="{BB962C8B-B14F-4D97-AF65-F5344CB8AC3E}">
        <p14:creationId xmlns:p14="http://schemas.microsoft.com/office/powerpoint/2010/main" val="383826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Topics</a:t>
            </a:r>
          </a:p>
        </p:txBody>
      </p:sp>
      <p:sp>
        <p:nvSpPr>
          <p:cNvPr id="3" name="Content Placeholder 2"/>
          <p:cNvSpPr>
            <a:spLocks noGrp="1"/>
          </p:cNvSpPr>
          <p:nvPr>
            <p:ph idx="1"/>
          </p:nvPr>
        </p:nvSpPr>
        <p:spPr/>
        <p:txBody>
          <a:bodyPr>
            <a:normAutofit/>
          </a:bodyPr>
          <a:lstStyle/>
          <a:p>
            <a:r>
              <a:rPr lang="en-US" dirty="0"/>
              <a:t>Glossary</a:t>
            </a:r>
          </a:p>
          <a:p>
            <a:r>
              <a:rPr lang="en-US" dirty="0"/>
              <a:t>Overview</a:t>
            </a:r>
          </a:p>
          <a:p>
            <a:r>
              <a:rPr lang="en-US" dirty="0"/>
              <a:t>Mark Tests Complete</a:t>
            </a:r>
          </a:p>
          <a:p>
            <a:r>
              <a:rPr lang="en-US" dirty="0"/>
              <a:t>Void Tests</a:t>
            </a:r>
          </a:p>
          <a:p>
            <a:r>
              <a:rPr lang="en-US" dirty="0"/>
              <a:t>Resources</a:t>
            </a:r>
          </a:p>
        </p:txBody>
      </p:sp>
    </p:spTree>
    <p:custDataLst>
      <p:tags r:id="rId1"/>
    </p:custDataLst>
    <p:extLst>
      <p:ext uri="{BB962C8B-B14F-4D97-AF65-F5344CB8AC3E}">
        <p14:creationId xmlns:p14="http://schemas.microsoft.com/office/powerpoint/2010/main" val="54288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Glossary</a:t>
            </a:r>
          </a:p>
        </p:txBody>
      </p:sp>
      <p:sp>
        <p:nvSpPr>
          <p:cNvPr id="3" name="Content Placeholder 2"/>
          <p:cNvSpPr>
            <a:spLocks noGrp="1"/>
          </p:cNvSpPr>
          <p:nvPr>
            <p:ph idx="1"/>
          </p:nvPr>
        </p:nvSpPr>
        <p:spPr/>
        <p:txBody>
          <a:bodyPr/>
          <a:lstStyle/>
          <a:p>
            <a:r>
              <a:rPr lang="en-US" b="1" dirty="0" err="1"/>
              <a:t>PearsonAccess</a:t>
            </a:r>
            <a:r>
              <a:rPr lang="en-US" b="1" baseline="30000" dirty="0" err="1"/>
              <a:t>next</a:t>
            </a:r>
            <a:r>
              <a:rPr lang="en-US" b="1" baseline="30000" dirty="0"/>
              <a:t> </a:t>
            </a:r>
            <a:r>
              <a:rPr lang="en-US" b="1" dirty="0"/>
              <a:t>(PAN):</a:t>
            </a:r>
            <a:r>
              <a:rPr lang="en-US" dirty="0"/>
              <a:t> The online management system used to register students, order test materials, and manage activities for computer-based testing.</a:t>
            </a:r>
          </a:p>
          <a:p>
            <a:r>
              <a:rPr lang="en-US" b="1" dirty="0"/>
              <a:t>TestNav: </a:t>
            </a:r>
            <a:r>
              <a:rPr lang="en-US" dirty="0"/>
              <a:t>The online testing platform that students use to take the computer-based MCAS assessments.</a:t>
            </a:r>
          </a:p>
          <a:p>
            <a:r>
              <a:rPr lang="en-US" b="1" dirty="0"/>
              <a:t>PAN Session: </a:t>
            </a:r>
            <a:r>
              <a:rPr lang="en-US" dirty="0"/>
              <a:t>A group of students in </a:t>
            </a:r>
            <a:r>
              <a:rPr lang="en-US" dirty="0" err="1"/>
              <a:t>PearsonAccess</a:t>
            </a:r>
            <a:r>
              <a:rPr lang="en-US" baseline="30000" dirty="0" err="1"/>
              <a:t>next</a:t>
            </a:r>
            <a:r>
              <a:rPr lang="en-US" dirty="0"/>
              <a:t> who will be testing at the same time. (This is different from the actual “test session.”)</a:t>
            </a:r>
          </a:p>
          <a:p>
            <a:r>
              <a:rPr lang="en-US" b="1" dirty="0"/>
              <a:t>Student Registration/Personal Needs Profile (SR/PNP):</a:t>
            </a:r>
            <a:r>
              <a:rPr lang="en-US" dirty="0"/>
              <a:t> A collection of selected accessibility features and accommodations a student will need to take an MCAS test.</a:t>
            </a:r>
          </a:p>
        </p:txBody>
      </p:sp>
    </p:spTree>
    <p:custDataLst>
      <p:tags r:id="rId1"/>
    </p:custDataLst>
    <p:extLst>
      <p:ext uri="{BB962C8B-B14F-4D97-AF65-F5344CB8AC3E}">
        <p14:creationId xmlns:p14="http://schemas.microsoft.com/office/powerpoint/2010/main" val="182185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p>
        </p:txBody>
      </p:sp>
      <p:sp>
        <p:nvSpPr>
          <p:cNvPr id="3" name="Content Placeholder 2"/>
          <p:cNvSpPr>
            <a:spLocks noGrp="1"/>
          </p:cNvSpPr>
          <p:nvPr>
            <p:ph idx="1"/>
          </p:nvPr>
        </p:nvSpPr>
        <p:spPr>
          <a:xfrm>
            <a:off x="905255" y="2091832"/>
            <a:ext cx="8445779" cy="4930070"/>
          </a:xfrm>
        </p:spPr>
        <p:txBody>
          <a:bodyPr vert="horz" lIns="0" tIns="45720" rIns="0" bIns="45720" rtlCol="0" anchor="t">
            <a:noAutofit/>
          </a:bodyPr>
          <a:lstStyle/>
          <a:p>
            <a:pPr marL="457200" indent="-457200">
              <a:spcBef>
                <a:spcPts val="0"/>
              </a:spcBef>
              <a:spcAft>
                <a:spcPts val="0"/>
              </a:spcAft>
              <a:buFont typeface="+mj-lt"/>
              <a:buAutoNum type="arabicPeriod"/>
            </a:pPr>
            <a:r>
              <a:rPr lang="en-US" sz="2000" dirty="0">
                <a:solidFill>
                  <a:schemeClr val="tx1"/>
                </a:solidFill>
              </a:rPr>
              <a:t>If one of the following incorrect accommodations </a:t>
            </a:r>
            <a:r>
              <a:rPr lang="en-US" sz="2000" dirty="0">
                <a:solidFill>
                  <a:schemeClr val="tx1"/>
                </a:solidFill>
                <a:ea typeface="+mn-lt"/>
                <a:cs typeface="+mn-lt"/>
              </a:rPr>
              <a:t>is discovered after the student has started testing (text-to-speech, ASL, Spanish-English, screen reader, assistive technology, or</a:t>
            </a:r>
            <a:r>
              <a:rPr lang="en-US" sz="1600" b="0" i="0" dirty="0">
                <a:solidFill>
                  <a:schemeClr val="tx1"/>
                </a:solidFill>
                <a:effectLst/>
                <a:latin typeface="Calibri" panose="020F0502020204030204" pitchFamily="34" charset="0"/>
              </a:rPr>
              <a:t> </a:t>
            </a:r>
            <a:r>
              <a:rPr lang="en-US" sz="2000" b="0" i="0" dirty="0">
                <a:solidFill>
                  <a:schemeClr val="tx1"/>
                </a:solidFill>
                <a:effectLst/>
                <a:latin typeface="Calibri" panose="020F0502020204030204" pitchFamily="34" charset="0"/>
              </a:rPr>
              <a:t>if a student is incorrectly assigned to a Human Read-Aloud/Human Signer PAN Session</a:t>
            </a:r>
            <a:r>
              <a:rPr lang="en-US" sz="2000" dirty="0">
                <a:solidFill>
                  <a:schemeClr val="tx1"/>
                </a:solidFill>
                <a:ea typeface="+mn-lt"/>
                <a:cs typeface="+mn-lt"/>
              </a:rPr>
              <a:t>), the test administrator should ask the student to exit the test using the User Icon on the top, right-hand side of the TestNav screen.</a:t>
            </a:r>
            <a:endParaRPr lang="en-US" sz="2000" dirty="0">
              <a:solidFill>
                <a:schemeClr val="tx1"/>
              </a:solidFill>
              <a:cs typeface="Calibri"/>
            </a:endParaRPr>
          </a:p>
          <a:p>
            <a:pPr marL="457200" lvl="0" indent="-457200">
              <a:spcBef>
                <a:spcPts val="0"/>
              </a:spcBef>
              <a:spcAft>
                <a:spcPts val="0"/>
              </a:spcAft>
              <a:buFont typeface="+mj-lt"/>
              <a:buAutoNum type="arabicPeriod"/>
            </a:pPr>
            <a:r>
              <a:rPr lang="en-US" sz="2000" dirty="0">
                <a:solidFill>
                  <a:schemeClr val="tx1"/>
                </a:solidFill>
              </a:rPr>
              <a:t>The test coordinator should </a:t>
            </a:r>
            <a:r>
              <a:rPr lang="en-US" sz="2000" i="1" dirty="0">
                <a:solidFill>
                  <a:schemeClr val="tx1"/>
                </a:solidFill>
              </a:rPr>
              <a:t>Mark the Test Complete. </a:t>
            </a:r>
          </a:p>
          <a:p>
            <a:pPr marL="457200" lvl="0" indent="-457200">
              <a:spcBef>
                <a:spcPts val="0"/>
              </a:spcBef>
              <a:spcAft>
                <a:spcPts val="0"/>
              </a:spcAft>
              <a:buFont typeface="+mj-lt"/>
              <a:buAutoNum type="arabicPeriod"/>
            </a:pPr>
            <a:r>
              <a:rPr lang="en-US" sz="2000" dirty="0">
                <a:solidFill>
                  <a:schemeClr val="tx1"/>
                </a:solidFill>
              </a:rPr>
              <a:t>The test coordinator will need to void the test. </a:t>
            </a:r>
          </a:p>
          <a:p>
            <a:pPr marL="457200" indent="-457200">
              <a:spcBef>
                <a:spcPts val="0"/>
              </a:spcBef>
              <a:spcAft>
                <a:spcPts val="0"/>
              </a:spcAft>
              <a:buFont typeface="+mj-lt"/>
              <a:buAutoNum type="arabicPeriod"/>
            </a:pPr>
            <a:r>
              <a:rPr lang="en-US" sz="2000" dirty="0">
                <a:solidFill>
                  <a:schemeClr val="tx1"/>
                </a:solidFill>
                <a:ea typeface="+mn-lt"/>
                <a:cs typeface="+mn-lt"/>
              </a:rPr>
              <a:t>Once the test is marked void, the test coordinator can assign a new test to the student with the correct accommodation or feature selected on the </a:t>
            </a:r>
            <a:r>
              <a:rPr lang="en-US" sz="2000" u="sng" dirty="0">
                <a:solidFill>
                  <a:schemeClr val="tx1"/>
                </a:solidFill>
                <a:ea typeface="+mn-lt"/>
                <a:cs typeface="+mn-lt"/>
                <a:hlinkClick r:id="rId4">
                  <a:extLst>
                    <a:ext uri="{A12FA001-AC4F-418D-AE19-62706E023703}">
                      <ahyp:hlinkClr xmlns:ahyp="http://schemas.microsoft.com/office/drawing/2018/hyperlinkcolor" val="tx"/>
                    </a:ext>
                  </a:extLst>
                </a:hlinkClick>
              </a:rPr>
              <a:t>Manage Student Tests Screen</a:t>
            </a:r>
            <a:r>
              <a:rPr lang="en-US" sz="2000" dirty="0">
                <a:solidFill>
                  <a:schemeClr val="tx1"/>
                </a:solidFill>
                <a:ea typeface="+mn-lt"/>
                <a:cs typeface="+mn-lt"/>
              </a:rPr>
              <a:t>.</a:t>
            </a:r>
          </a:p>
          <a:p>
            <a:pPr marL="457200" indent="-457200">
              <a:spcBef>
                <a:spcPts val="0"/>
              </a:spcBef>
              <a:spcAft>
                <a:spcPts val="0"/>
              </a:spcAft>
              <a:buFont typeface="+mj-lt"/>
              <a:buAutoNum type="arabicPeriod"/>
            </a:pPr>
            <a:r>
              <a:rPr lang="en-US" sz="2000" dirty="0">
                <a:solidFill>
                  <a:schemeClr val="tx1"/>
                </a:solidFill>
                <a:ea typeface="+mn-lt"/>
                <a:cs typeface="+mn-lt"/>
              </a:rPr>
              <a:t>The test coordinator will </a:t>
            </a:r>
            <a:r>
              <a:rPr lang="en-US" sz="2000" u="sng" dirty="0">
                <a:solidFill>
                  <a:schemeClr val="tx1"/>
                </a:solidFill>
                <a:ea typeface="+mn-lt"/>
                <a:cs typeface="+mn-lt"/>
                <a:hlinkClick r:id="rId5">
                  <a:extLst>
                    <a:ext uri="{A12FA001-AC4F-418D-AE19-62706E023703}">
                      <ahyp:hlinkClr xmlns:ahyp="http://schemas.microsoft.com/office/drawing/2018/hyperlinkcolor" val="tx"/>
                    </a:ext>
                  </a:extLst>
                </a:hlinkClick>
              </a:rPr>
              <a:t>create a new PearsonAccess Next Session</a:t>
            </a:r>
            <a:r>
              <a:rPr lang="en-US" sz="2000" dirty="0">
                <a:solidFill>
                  <a:schemeClr val="tx1"/>
                </a:solidFill>
                <a:ea typeface="+mn-lt"/>
                <a:cs typeface="+mn-lt"/>
              </a:rPr>
              <a:t> and place the student in it. </a:t>
            </a:r>
          </a:p>
          <a:p>
            <a:pPr marL="457200" indent="-457200">
              <a:spcBef>
                <a:spcPts val="0"/>
              </a:spcBef>
              <a:spcAft>
                <a:spcPts val="0"/>
              </a:spcAft>
              <a:buFont typeface="+mj-lt"/>
              <a:buAutoNum type="arabicPeriod"/>
            </a:pPr>
            <a:r>
              <a:rPr lang="en-US" sz="2000" dirty="0">
                <a:solidFill>
                  <a:schemeClr val="tx1"/>
                </a:solidFill>
                <a:ea typeface="+mn-lt"/>
                <a:cs typeface="+mn-lt"/>
              </a:rPr>
              <a:t>The test administrator will prepare and start the new Session.</a:t>
            </a:r>
            <a:endParaRPr lang="en-US" dirty="0">
              <a:solidFill>
                <a:schemeClr val="tx1"/>
              </a:solidFill>
              <a:ea typeface="+mn-lt"/>
              <a:cs typeface="+mn-lt"/>
            </a:endParaRPr>
          </a:p>
          <a:p>
            <a:pPr marL="457200" indent="-457200">
              <a:spcBef>
                <a:spcPts val="0"/>
              </a:spcBef>
              <a:spcAft>
                <a:spcPts val="0"/>
              </a:spcAft>
              <a:buFont typeface="+mj-lt"/>
              <a:buAutoNum type="arabicPeriod"/>
            </a:pPr>
            <a:r>
              <a:rPr lang="en-US" sz="2000" dirty="0">
                <a:solidFill>
                  <a:schemeClr val="tx1"/>
                </a:solidFill>
                <a:ea typeface="+mn-lt"/>
                <a:cs typeface="+mn-lt"/>
              </a:rPr>
              <a:t>The student will log in to the test using a new testing ticket.</a:t>
            </a:r>
            <a:endParaRPr lang="en-US" dirty="0">
              <a:solidFill>
                <a:schemeClr val="tx1"/>
              </a:solidFill>
              <a:ea typeface="+mn-lt"/>
              <a:cs typeface="+mn-lt"/>
            </a:endParaRPr>
          </a:p>
          <a:p>
            <a:pPr marL="457200" indent="-457200">
              <a:spcBef>
                <a:spcPts val="0"/>
              </a:spcBef>
              <a:spcAft>
                <a:spcPts val="0"/>
              </a:spcAft>
              <a:buFont typeface="+mj-lt"/>
              <a:buAutoNum type="arabicPeriod"/>
            </a:pPr>
            <a:r>
              <a:rPr lang="en-US" sz="2000" dirty="0">
                <a:solidFill>
                  <a:schemeClr val="tx1"/>
                </a:solidFill>
                <a:ea typeface="+mn-lt"/>
                <a:cs typeface="+mn-lt"/>
              </a:rPr>
              <a:t>The principal or designee should follow instructions in the </a:t>
            </a:r>
            <a:r>
              <a:rPr lang="en-US" sz="2000" i="1" dirty="0">
                <a:solidFill>
                  <a:schemeClr val="tx1"/>
                </a:solidFill>
                <a:ea typeface="+mn-lt"/>
                <a:cs typeface="+mn-lt"/>
              </a:rPr>
              <a:t>Principal’s Administration Manual</a:t>
            </a:r>
            <a:r>
              <a:rPr lang="en-US" sz="2000" dirty="0">
                <a:solidFill>
                  <a:schemeClr val="tx1"/>
                </a:solidFill>
                <a:ea typeface="+mn-lt"/>
                <a:cs typeface="+mn-lt"/>
              </a:rPr>
              <a:t> on reporting the irregularity to the Department. </a:t>
            </a:r>
            <a:endParaRPr lang="en-US" dirty="0">
              <a:solidFill>
                <a:schemeClr val="tx1"/>
              </a:solidFill>
              <a:ea typeface="+mn-lt"/>
              <a:cs typeface="+mn-lt"/>
            </a:endParaRPr>
          </a:p>
        </p:txBody>
      </p:sp>
    </p:spTree>
    <p:custDataLst>
      <p:tags r:id="rId1"/>
    </p:custDataLst>
    <p:extLst>
      <p:ext uri="{BB962C8B-B14F-4D97-AF65-F5344CB8AC3E}">
        <p14:creationId xmlns:p14="http://schemas.microsoft.com/office/powerpoint/2010/main" val="388313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Test Complete</a:t>
            </a:r>
          </a:p>
        </p:txBody>
      </p:sp>
      <p:pic>
        <p:nvPicPr>
          <p:cNvPr id="4" name="ResolvingIncorrectAccomSlide5wAudiomp4" descr="The test coordinator will need to mark the first test complete (that is, the one with the incorrect accommodation). To mark the test complete, locate the student in the Students in Sessions screen and check the box next to the student’s SASID. Go to Select Tasks and check Mark Student Tests Complete. Check the box next to the student’s name. Provide the reason (i.e., student tested with incorrect accommodation), and then click Mark Complete. When finished, click Exit Tasks. &#13;&#10;">
            <a:hlinkClick r:id="" action="ppaction://media"/>
            <a:extLst>
              <a:ext uri="{FF2B5EF4-FFF2-40B4-BE49-F238E27FC236}">
                <a16:creationId xmlns:a16="http://schemas.microsoft.com/office/drawing/2014/main" id="{A68B9DF2-B85A-4A1B-ACF7-971DB519B485}"/>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780610" y="1969010"/>
            <a:ext cx="6497180" cy="4677969"/>
          </a:xfrm>
          <a:prstGeom prst="rect">
            <a:avLst/>
          </a:prstGeom>
        </p:spPr>
      </p:pic>
    </p:spTree>
    <p:custDataLst>
      <p:tags r:id="rId1"/>
    </p:custDataLst>
    <p:extLst>
      <p:ext uri="{BB962C8B-B14F-4D97-AF65-F5344CB8AC3E}">
        <p14:creationId xmlns:p14="http://schemas.microsoft.com/office/powerpoint/2010/main" val="123382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Void the Test</a:t>
            </a:r>
          </a:p>
        </p:txBody>
      </p:sp>
      <p:pic>
        <p:nvPicPr>
          <p:cNvPr id="4" name="ResolvingIncorrectAccomSlide6wAudiomp4" descr="The test coordinator must then mark the first test for the student as void. &#13;&#10; &#13;&#10;To void the test, stay on the Students in Sessions page. Check the box next to the student’s SASID if it is not already checked. Go to Select Tasks &gt; Manage Student Tests and click Start. &#13;&#10;&#13;&#10;Under the accommodations portion of this screen, there is a check box that says Void Test Score Code.  Check that box and select the Wrong Accommodations option for the Void Test Score Reason in the dropdown menu below the checkbox. Click Save. &#13;&#10;">
            <a:hlinkClick r:id="" action="ppaction://media"/>
            <a:extLst>
              <a:ext uri="{FF2B5EF4-FFF2-40B4-BE49-F238E27FC236}">
                <a16:creationId xmlns:a16="http://schemas.microsoft.com/office/drawing/2014/main" id="{D8617A05-2F69-483B-860B-9607AEE31A26}"/>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844783" y="1969010"/>
            <a:ext cx="6368833" cy="4585560"/>
          </a:xfrm>
          <a:prstGeom prst="rect">
            <a:avLst/>
          </a:prstGeom>
        </p:spPr>
      </p:pic>
    </p:spTree>
    <p:custDataLst>
      <p:tags r:id="rId1"/>
    </p:custDataLst>
    <p:extLst>
      <p:ext uri="{BB962C8B-B14F-4D97-AF65-F5344CB8AC3E}">
        <p14:creationId xmlns:p14="http://schemas.microsoft.com/office/powerpoint/2010/main" val="15483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err="1">
                <a:hlinkClick r:id="rId4"/>
              </a:rPr>
              <a:t>PearsonAccess</a:t>
            </a:r>
            <a:r>
              <a:rPr lang="en-US" baseline="30000" dirty="0" err="1">
                <a:hlinkClick r:id="rId4"/>
              </a:rPr>
              <a:t>next</a:t>
            </a:r>
            <a:r>
              <a:rPr lang="en-US" dirty="0">
                <a:hlinkClick r:id="rId4"/>
              </a:rPr>
              <a:t> User Guide: Mark Student Tests Complete</a:t>
            </a:r>
            <a:endParaRPr lang="en-US" dirty="0"/>
          </a:p>
          <a:p>
            <a:r>
              <a:rPr lang="en-US" dirty="0" err="1">
                <a:hlinkClick r:id="rId5"/>
              </a:rPr>
              <a:t>PearsonAccessnext</a:t>
            </a:r>
            <a:r>
              <a:rPr lang="en-US" dirty="0">
                <a:hlinkClick r:id="rId5"/>
              </a:rPr>
              <a:t> User Guide: Manage Student Tests</a:t>
            </a:r>
            <a:endParaRPr lang="en-US" dirty="0"/>
          </a:p>
          <a:p>
            <a:r>
              <a:rPr lang="en-US" dirty="0">
                <a:hlinkClick r:id="rId6"/>
              </a:rPr>
              <a:t>Principal’s Administration Manual</a:t>
            </a:r>
            <a:endParaRPr lang="en-US" dirty="0"/>
          </a:p>
          <a:p>
            <a:pPr lvl="1"/>
            <a:r>
              <a:rPr lang="en-US" dirty="0"/>
              <a:t>Select the Test Administration Manuals page for the appropriate administration</a:t>
            </a:r>
          </a:p>
          <a:p>
            <a:pPr lvl="1"/>
            <a:r>
              <a:rPr lang="en-US" dirty="0"/>
              <a:t>Refer to Appendix A, Section C: Resolving Situations that Involve Accommodations</a:t>
            </a:r>
          </a:p>
          <a:p>
            <a:endParaRPr lang="en-US" dirty="0"/>
          </a:p>
        </p:txBody>
      </p:sp>
    </p:spTree>
    <p:custDataLst>
      <p:tags r:id="rId1"/>
    </p:custDataLst>
    <p:extLst>
      <p:ext uri="{BB962C8B-B14F-4D97-AF65-F5344CB8AC3E}">
        <p14:creationId xmlns:p14="http://schemas.microsoft.com/office/powerpoint/2010/main" val="15915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2970" dirty="0"/>
          </a:p>
          <a:p>
            <a:pPr algn="ctr"/>
            <a:r>
              <a:rPr lang="en-US" sz="5600" dirty="0"/>
              <a:t>Thank you. </a:t>
            </a:r>
          </a:p>
        </p:txBody>
      </p:sp>
      <p:sp>
        <p:nvSpPr>
          <p:cNvPr id="2" name="Title 1" hidden="1">
            <a:extLst>
              <a:ext uri="{FF2B5EF4-FFF2-40B4-BE49-F238E27FC236}">
                <a16:creationId xmlns:a16="http://schemas.microsoft.com/office/drawing/2014/main" id="{458E0072-96C2-1641-8160-CD3D5888D49E}"/>
              </a:ext>
            </a:extLst>
          </p:cNvPr>
          <p:cNvSpPr>
            <a:spLocks noGrp="1"/>
          </p:cNvSpPr>
          <p:nvPr>
            <p:ph type="title"/>
          </p:nvPr>
        </p:nvSpPr>
        <p:spPr>
          <a:xfrm>
            <a:off x="905256" y="-1644191"/>
            <a:ext cx="5991303" cy="1644191"/>
          </a:xfrm>
        </p:spPr>
        <p:txBody>
          <a:bodyPr vert="horz" lIns="91440" tIns="45720" rIns="91440" bIns="45720" rtlCol="0" anchor="b">
            <a:normAutofit/>
          </a:bodyPr>
          <a:lstStyle/>
          <a:p>
            <a:r>
              <a:rPr lang="en-US" dirty="0"/>
              <a:t>Thank you.</a:t>
            </a:r>
          </a:p>
        </p:txBody>
      </p:sp>
    </p:spTree>
    <p:custDataLst>
      <p:tags r:id="rId1"/>
    </p:custDataLst>
    <p:extLst>
      <p:ext uri="{BB962C8B-B14F-4D97-AF65-F5344CB8AC3E}">
        <p14:creationId xmlns:p14="http://schemas.microsoft.com/office/powerpoint/2010/main" val="1255600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140A7DEF-10A0-4035-B112-63DA00E7731A}"/>
  <p:tag name="ISPRING_RESOURCE_FOLDER" val="C:\Users\bacork\Documents\PARCC 2017-1028\MCAS\IncorrAccom\ResolvingIncorrectAccom_2.18.2018\"/>
  <p:tag name="ISPRING_PRESENTATION_PATH" val="C:\Users\bacork\Documents\PARCC 2017-1028\MCAS\IncorrAccom\ResolvingIncorrectAccom_2.18.2018.pptx"/>
  <p:tag name="ISPRING_PROJECT_FOLDER_UPDATED" val="1"/>
  <p:tag name="ISPRING_SCREEN_RECS_UPDATED" val="C:\Users\bacork\Documents\PARCC 2017-1028\MCAS\IncorrAccom\ResolvingIncorrectAccom_2.18.2018\"/>
  <p:tag name="FLASHSPRING_ZOOM_TAG" val="53"/>
  <p:tag name="ISPRING_PRESENTATION_INFO_2" val="&lt;?xml version=&quot;1.0&quot; encoding=&quot;UTF-8&quot; standalone=&quot;no&quot; ?&gt;&#10;&lt;presentation2&gt;&#10;&#10;  &lt;slides&gt;&#10;    &lt;slide id=&quot;{9FE8A9A6-C0F2-407D-9284-7A4BEEC2EC4F}&quot; pptId=&quot;256&quot;/&gt;&#10;    &lt;slide id=&quot;{43093A6A-BB50-4137-83A2-5E488A5ABF35}&quot; pptId=&quot;257&quot;/&gt;&#10;    &lt;slide id=&quot;{6788B88D-EFBD-4042-A832-F8C27AD0F75E}&quot; pptId=&quot;266&quot;/&gt;&#10;    &lt;slide id=&quot;{9173F829-A2C4-4FB4-AF9F-3571E7454549}&quot; pptId=&quot;268&quot;/&gt;&#10;    &lt;slide id=&quot;{7289928E-3E92-4F77-BFE7-DA585AD8819A}&quot; pptId=&quot;269&quot;/&gt;&#10;    &lt;slide id=&quot;{77303D77-2573-466A-97D9-BD4F4AA2DA35}&quot; pptId=&quot;274&quot;/&gt;&#10;    &lt;slide id=&quot;{0A522495-0359-4B46-A6E2-EB3875B7947C}&quot; pptId=&quot;272&quot;/&gt;&#10;    &lt;slide id=&quot;{A3884C12-A82D-4FEE-A184-2F9E7C0ACF20}&quot; pptId=&quot;265&quot;/&gt;&#10;  &lt;/slides&gt;&#10;&#10;  &lt;narration&gt;&#10;    &lt;audioTracks&gt;&#10;      &lt;audioTrack muted=&quot;false&quot; name=&quot;Slide1&quot; resource=&quot;a62a5b87&quot; slideId=&quot;{9FE8A9A6-C0F2-407D-9284-7A4BEEC2EC4F}&quot; startTime=&quot;0&quot; stepIndex=&quot;0&quot; volume=&quot;1&quot;&gt;&#10;        &lt;audio channels=&quot;2&quot; format=&quot;s16p&quot; sampleRate=&quot;44100&quot;/&gt;&#10;      &lt;/audioTrack&gt;&#10;      &lt;audioTrack muted=&quot;false&quot; name=&quot;Slide2&quot; resource=&quot;9a993a48&quot; slideId=&quot;{43093A6A-BB50-4137-83A2-5E488A5ABF35}&quot; startTime=&quot;0&quot; stepIndex=&quot;0&quot; volume=&quot;1&quot;&gt;&#10;        &lt;audio channels=&quot;2&quot; format=&quot;s16p&quot; sampleRate=&quot;44100&quot;/&gt;&#10;      &lt;/audioTrack&gt;&#10;      &lt;audioTrack muted=&quot;false&quot; name=&quot;slide3&quot; resource=&quot;fb30ce5c&quot; slideId=&quot;{6788B88D-EFBD-4042-A832-F8C27AD0F75E}&quot; startTime=&quot;0&quot; stepIndex=&quot;0&quot; volume=&quot;1&quot;&gt;&#10;        &lt;audio channels=&quot;2&quot; format=&quot;s16p&quot; sampleRate=&quot;44100&quot;/&gt;&#10;      &lt;/audioTrack&gt;&#10;      &lt;audioTrack muted=&quot;false&quot; name=&quot;slide4&quot; resource=&quot;9a75f918&quot; slideId=&quot;{9173F829-A2C4-4FB4-AF9F-3571E7454549}&quot; startTime=&quot;0&quot; stepIndex=&quot;0&quot; volume=&quot;1&quot;&gt;&#10;        &lt;audio channels=&quot;2&quot; format=&quot;s16p&quot; sampleRate=&quot;44100&quot;/&gt;&#10;      &lt;/audioTrack&gt;&#10;      &lt;audioTrack muted=&quot;false&quot; name=&quot;slide5&quot; resource=&quot;e5c35493&quot; slideId=&quot;{7289928E-3E92-4F77-BFE7-DA585AD8819A}&quot; startTime=&quot;0&quot; stepIndex=&quot;0&quot; volume=&quot;1&quot;&gt;&#10;        &lt;audio channels=&quot;2&quot; format=&quot;s16p&quot; sampleRate=&quot;44100&quot;/&gt;&#10;      &lt;/audioTrack&gt;&#10;      &lt;audioTrack muted=&quot;false&quot; name=&quot;slide6&quot; resource=&quot;f4ae3b4b&quot; slideId=&quot;{77303D77-2573-466A-97D9-BD4F4AA2DA35}&quot; startTime=&quot;0&quot; stepIndex=&quot;0&quot; volume=&quot;1&quot;&gt;&#10;        &lt;audio channels=&quot;2&quot; format=&quot;s16p&quot; sampleRate=&quot;44100&quot;/&gt;&#10;      &lt;/audioTrack&gt;&#10;      &lt;audioTrack muted=&quot;false&quot; name=&quot;slide7&quot; resource=&quot;48430ea6&quot; slideId=&quot;{0A522495-0359-4B46-A6E2-EB3875B7947C}&quot; startTime=&quot;0&quot; stepIndex=&quot;0&quot; volume=&quot;1&quot;&gt;&#10;        &lt;audio channels=&quot;2&quot; format=&quot;s16p&quot; sampleRate=&quot;44100&quot;/&gt;&#10;      &lt;/audioTrack&gt;&#10;      &lt;audioTrack muted=&quot;false&quot; name=&quot;slide8&quot; resource=&quot;143f03d5&quot; slideId=&quot;{A3884C12-A82D-4FEE-A184-2F9E7C0ACF20}&quot; startTime=&quot;0&quot; stepIndex=&quot;0&quot; volume=&quot;1&quot;&gt;&#10;        &lt;audio channels=&quot;2&quot; format=&quot;s16p&quot; sampleRate=&quot;44100&quot;/&gt;&#10;      &lt;/audioTrack&gt;&#10;    &lt;/audioTracks&gt;&#10;    &lt;videoTracks/&gt;&#10;  &lt;/narration&gt;&#10;&#10;&lt;/presentation2&gt;&#10;"/>
  <p:tag name="ISPRING_RESOURCE_PATHS_HASH_PRESENTER" val="e761e1a099989f1030d22a51f7f4a1db51b40e0"/>
  <p:tag name="ISPRING_SCORM_RATE_SLIDES" val="0"/>
  <p:tag name="ISPRING_SCORM_PASSING_SCORE" val="0.000000"/>
  <p:tag name="ISPRING_ULTRA_SCORM_COURSE_ID" val="213CF48A-7740-4A41-8461-752E42C56DFF"/>
  <p:tag name="ISPRINGONLINEFOLDERID" val="0"/>
  <p:tag name="ISPRINGONLINEFOLDERPATH" val="Content List"/>
  <p:tag name="ISPRINGCLOUDFOLDERID" val="0"/>
  <p:tag name="ISPRINGCLOUDFOLDERPATH" val="Repository"/>
  <p:tag name="ISPRING_OUTPUT_FOLDER" val="C:\Users\bacork\Documents\PARCC 2017-1028\MCAS\IncorrAccom"/>
  <p:tag name="ISPRING_PRESENTATION_TITLE" val="ResolvingIncorrectAccom"/>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ISPRING_SLIDE_ID_2" val="{9FE8A9A6-C0F2-407D-9284-7A4BEEC2EC4F}"/>
  <p:tag name="GENSWF_ADVANCE_TIME" val="52.14"/>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43093A6A-BB50-4137-83A2-5E488A5ABF35}"/>
  <p:tag name="GENSWF_ADVANCE_TIME" val="19.43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6788B88D-EFBD-4042-A832-F8C27AD0F75E}"/>
  <p:tag name="GENSWF_ADVANCE_TIME" val="13.531"/>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9173F829-A2C4-4FB4-AF9F-3571E7454549}"/>
  <p:tag name="GENSWF_ADVANCE_TIME" val="75.938"/>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7289928E-3E92-4F77-BFE7-DA585AD8819A}"/>
  <p:tag name="GENSWF_ADVANCE_TIME" val="32.836"/>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77303D77-2573-466A-97D9-BD4F4AA2DA35}"/>
  <p:tag name="GENSWF_ADVANCE_TIME" val="32.836"/>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0A522495-0359-4B46-A6E2-EB3875B7947C}"/>
  <p:tag name="GENSWF_ADVANCE_TIME" val="7.602"/>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A3884C12-A82D-4FEE-A184-2F9E7C0ACF20}"/>
  <p:tag name="GENSWF_ADVANCE_TIME" val="7.602"/>
  <p:tag name="ISPRING_CUSTOM_TIMING_USED"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4" ma:contentTypeDescription="Create a new document." ma:contentTypeScope="" ma:versionID="c1a4dc7044a0253f15ea1123d73bc0e7">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8ec184992949d8a8ff8f4e3b14137db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Pelychaty, Robert (DESE)</DisplayName>
        <AccountId>38</AccountId>
        <AccountType/>
      </UserInfo>
      <UserInfo>
        <DisplayName>Zalk, Jodie (DESE)</DisplayName>
        <AccountId>18</AccountId>
        <AccountType/>
      </UserInfo>
      <UserInfo>
        <DisplayName>Cullen, Shannon (DESE)</DisplayName>
        <AccountId>17</AccountId>
        <AccountType/>
      </UserInfo>
    </SharedWithUsers>
  </documentManagement>
</p:properties>
</file>

<file path=customXml/itemProps1.xml><?xml version="1.0" encoding="utf-8"?>
<ds:datastoreItem xmlns:ds="http://schemas.openxmlformats.org/officeDocument/2006/customXml" ds:itemID="{6B0E6678-0B3B-467A-9404-68BFFBBD127A}">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64A3679-6AE5-4DDD-BC97-CF8D36BAC817}">
  <ds:schemaRefs>
    <ds:schemaRef ds:uri="http://schemas.microsoft.com/sharepoint/v3/contenttype/forms"/>
  </ds:schemaRefs>
</ds:datastoreItem>
</file>

<file path=customXml/itemProps3.xml><?xml version="1.0" encoding="utf-8"?>
<ds:datastoreItem xmlns:ds="http://schemas.openxmlformats.org/officeDocument/2006/customXml" ds:itemID="{7891C031-7923-4ADC-8352-7784297CC2A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49449a1-970d-4061-91c8-87f7c4621d9d"/>
    <ds:schemaRef ds:uri="http://purl.org/dc/terms/"/>
    <ds:schemaRef ds:uri="e77133ba-eec1-4d51-86ef-7b6d234951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282</TotalTime>
  <Words>1123</Words>
  <Application>Microsoft Macintosh PowerPoint</Application>
  <PresentationFormat>Custom</PresentationFormat>
  <Paragraphs>83</Paragraphs>
  <Slides>9</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Resolving Incorrect Accommodations During Testing</vt:lpstr>
      <vt:lpstr>How to use this PowerPoint</vt:lpstr>
      <vt:lpstr>Topics</vt:lpstr>
      <vt:lpstr>Glossary</vt:lpstr>
      <vt:lpstr>Overview</vt:lpstr>
      <vt:lpstr>Mark Test Complete</vt:lpstr>
      <vt:lpstr>Void the Test</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ResolvingIncorrectAccom</dc:title>
  <dc:creator>Dahn, LeAnn E</dc:creator>
  <cp:lastModifiedBy>Hannah Childs</cp:lastModifiedBy>
  <cp:revision>61</cp:revision>
  <dcterms:created xsi:type="dcterms:W3CDTF">2016-10-28T00:45:12Z</dcterms:created>
  <dcterms:modified xsi:type="dcterms:W3CDTF">2022-04-11T15:24:53Z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0x0101001632492CAC103A49A985C1EA3C99F8E6</vt:lpwstr>
  </property>
</Properties>
</file>