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handoutMasterIdLst>
    <p:handoutMasterId r:id="rId23"/>
  </p:handoutMasterIdLst>
  <p:sldIdLst>
    <p:sldId id="256" r:id="rId5"/>
    <p:sldId id="257" r:id="rId6"/>
    <p:sldId id="278" r:id="rId7"/>
    <p:sldId id="279" r:id="rId8"/>
    <p:sldId id="280" r:id="rId9"/>
    <p:sldId id="281" r:id="rId10"/>
    <p:sldId id="282" r:id="rId11"/>
    <p:sldId id="283" r:id="rId12"/>
    <p:sldId id="284" r:id="rId13"/>
    <p:sldId id="285" r:id="rId14"/>
    <p:sldId id="286" r:id="rId15"/>
    <p:sldId id="288" r:id="rId16"/>
    <p:sldId id="290" r:id="rId17"/>
    <p:sldId id="289" r:id="rId18"/>
    <p:sldId id="291" r:id="rId19"/>
    <p:sldId id="292" r:id="rId20"/>
    <p:sldId id="265" r:id="rId21"/>
  </p:sldIdLst>
  <p:sldSz cx="10058400" cy="77724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C3311-FCC5-A298-C00D-A0E5DB1F7F9D}" name="Swantz, Scott" initials="SS" userId="S::scott.swantz@pearson.com::0eab0cda-ad66-44c5-9531-d56fd9c6625b" providerId="AD"/>
  <p188:author id="{BF065B60-68B2-033C-0531-4C24429BD042}" name="Cullen, Shannon (DESE)" initials="CS(" userId="S::Shannon.Cullen@mass.gov::6b1ad6a8-5818-44b3-9274-ccefbf22d1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7" name="Scott Kelley" initials="sk" lastIdx="9" clrIdx="7">
    <p:extLst>
      <p:ext uri="{19B8F6BF-5375-455C-9EA6-DF929625EA0E}">
        <p15:presenceInfo xmlns:p15="http://schemas.microsoft.com/office/powerpoint/2012/main" userId="Scott Kelley" providerId="None"/>
      </p:ext>
    </p:extLst>
  </p:cmAuthor>
  <p:cmAuthor id="1" name="Dahn, LeAnn E" initials="LED" lastIdx="36" clrIdx="1"/>
  <p:cmAuthor id="8" name="Tompkins, Andrea" initials="TA" lastIdx="10" clrIdx="8">
    <p:extLst>
      <p:ext uri="{19B8F6BF-5375-455C-9EA6-DF929625EA0E}">
        <p15:presenceInfo xmlns:p15="http://schemas.microsoft.com/office/powerpoint/2012/main" userId="S::andrea.tompkins@pearson.com::6ae2736e-5b24-4af4-98bc-79ca7a9e3fa8" providerId="AD"/>
      </p:ext>
    </p:extLst>
  </p:cmAuthor>
  <p:cmAuthor id="2" name="Bree Gunter" initials="BG" lastIdx="1" clrIdx="2"/>
  <p:cmAuthor id="3" name="Cullen, Shannon (DESE)" initials="CS(" lastIdx="28" clrIdx="3">
    <p:extLst>
      <p:ext uri="{19B8F6BF-5375-455C-9EA6-DF929625EA0E}">
        <p15:presenceInfo xmlns:p15="http://schemas.microsoft.com/office/powerpoint/2012/main" userId="S::Shannon.Cullen@mass.gov::6b1ad6a8-5818-44b3-9274-ccefbf22d13d" providerId="AD"/>
      </p:ext>
    </p:extLst>
  </p:cmAuthor>
  <p:cmAuthor id="4" name="Kelley, R. Scott (DESE)" initials="KRS(" lastIdx="7" clrIdx="4">
    <p:extLst>
      <p:ext uri="{19B8F6BF-5375-455C-9EA6-DF929625EA0E}">
        <p15:presenceInfo xmlns:p15="http://schemas.microsoft.com/office/powerpoint/2012/main" userId="Kelley, R. Scott (DESE)" providerId="None"/>
      </p:ext>
    </p:extLst>
  </p:cmAuthor>
  <p:cmAuthor id="5" name="Swantz, Scott" initials="SS" lastIdx="20" clrIdx="5">
    <p:extLst>
      <p:ext uri="{19B8F6BF-5375-455C-9EA6-DF929625EA0E}">
        <p15:presenceInfo xmlns:p15="http://schemas.microsoft.com/office/powerpoint/2012/main" userId="S::scott.swantz@pearson.com::0eab0cda-ad66-44c5-9531-d56fd9c6625b" providerId="AD"/>
      </p:ext>
    </p:extLst>
  </p:cmAuthor>
  <p:cmAuthor id="6" name="Zalk, Jodie (DESE)" initials="ZJ(" lastIdx="27" clrIdx="6">
    <p:extLst>
      <p:ext uri="{19B8F6BF-5375-455C-9EA6-DF929625EA0E}">
        <p15:presenceInfo xmlns:p15="http://schemas.microsoft.com/office/powerpoint/2012/main" userId="S::Jodie.L.Zalk@mass.gov::e1452584-4588-4fe8-8e76-c63432365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6F6B2-3720-46F0-A4F7-A7A435365958}" v="12" dt="2022-03-04T17:05:21.452"/>
    <p1510:client id="{C7A70008-B0FD-4F45-A92F-74C4B58CEDCC}" v="79" dt="2022-03-04T18:25:11.340"/>
    <p1510:client id="{C977B633-9F5F-4F3E-8854-078C880D2F99}" v="37" dt="2022-03-03T21:54:06.629"/>
    <p1510:client id="{D5A1A1F4-E12C-4D8C-99CC-481CA5E21DE5}" v="1350" dt="2022-03-04T16:42:26.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p:scale>
          <a:sx n="80" d="100"/>
          <a:sy n="80" d="100"/>
        </p:scale>
        <p:origin x="1291" y="-48"/>
      </p:cViewPr>
      <p:guideLst>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3/4/2022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3/4/2022</a:t>
            </a:fld>
            <a:endParaRPr lang="en-US"/>
          </a:p>
        </p:txBody>
      </p:sp>
      <p:sp>
        <p:nvSpPr>
          <p:cNvPr id="4" name="Slide Image Placeholder 3"/>
          <p:cNvSpPr>
            <a:spLocks noGrp="1" noRot="1" noChangeAspect="1"/>
          </p:cNvSpPr>
          <p:nvPr>
            <p:ph type="sldImg" idx="2"/>
          </p:nvPr>
        </p:nvSpPr>
        <p:spPr>
          <a:xfrm>
            <a:off x="1433513" y="1143000"/>
            <a:ext cx="3990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a:t>These</a:t>
            </a:r>
            <a:r>
              <a:rPr lang="en-US" sz="1400" kern="1200">
                <a:solidFill>
                  <a:schemeClr val="tx1"/>
                </a:solidFill>
                <a:effectLst/>
                <a:latin typeface="+mn-lt"/>
                <a:ea typeface="+mn-ea"/>
                <a:cs typeface="+mn-cs"/>
              </a:rPr>
              <a:t> training</a:t>
            </a:r>
            <a:r>
              <a:rPr lang="en-US" sz="1400"/>
              <a:t> slides</a:t>
            </a:r>
            <a:r>
              <a:rPr lang="en-US" sz="1400" kern="1200">
                <a:solidFill>
                  <a:schemeClr val="tx1"/>
                </a:solidFill>
                <a:effectLst/>
                <a:latin typeface="+mn-lt"/>
                <a:ea typeface="+mn-ea"/>
                <a:cs typeface="+mn-cs"/>
              </a:rPr>
              <a:t> </a:t>
            </a:r>
            <a:r>
              <a:rPr lang="en-US" sz="1400"/>
              <a:t>give</a:t>
            </a:r>
            <a:r>
              <a:rPr lang="en-US" sz="1400" kern="1200">
                <a:solidFill>
                  <a:schemeClr val="tx1"/>
                </a:solidFill>
                <a:effectLst/>
                <a:latin typeface="+mn-lt"/>
                <a:ea typeface="+mn-ea"/>
                <a:cs typeface="+mn-cs"/>
              </a:rPr>
              <a:t> an overview of the Dashboards feature in </a:t>
            </a:r>
            <a:r>
              <a:rPr lang="en-US" sz="1400" kern="1200" err="1">
                <a:solidFill>
                  <a:schemeClr val="tx1"/>
                </a:solidFill>
                <a:effectLst/>
                <a:latin typeface="+mn-lt"/>
                <a:ea typeface="+mn-ea"/>
                <a:cs typeface="+mn-cs"/>
              </a:rPr>
              <a:t>PearsonAccess</a:t>
            </a:r>
            <a:r>
              <a:rPr lang="en-US" sz="1400" kern="1200">
                <a:solidFill>
                  <a:schemeClr val="tx1"/>
                </a:solidFill>
                <a:effectLst/>
                <a:latin typeface="+mn-lt"/>
                <a:ea typeface="+mn-ea"/>
                <a:cs typeface="+mn-cs"/>
              </a:rPr>
              <a:t> Next. </a:t>
            </a:r>
            <a:endParaRPr lang="en-US">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14</a:t>
            </a:fld>
            <a:endParaRPr lang="en-US"/>
          </a:p>
        </p:txBody>
      </p:sp>
    </p:spTree>
    <p:extLst>
      <p:ext uri="{BB962C8B-B14F-4D97-AF65-F5344CB8AC3E}">
        <p14:creationId xmlns:p14="http://schemas.microsoft.com/office/powerpoint/2010/main" val="309658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examples of the home page view if a user selects a one column view vs. a three column view. </a:t>
            </a:r>
          </a:p>
        </p:txBody>
      </p:sp>
      <p:sp>
        <p:nvSpPr>
          <p:cNvPr id="4" name="Slide Number Placeholder 3"/>
          <p:cNvSpPr>
            <a:spLocks noGrp="1"/>
          </p:cNvSpPr>
          <p:nvPr>
            <p:ph type="sldNum" sz="quarter" idx="5"/>
          </p:nvPr>
        </p:nvSpPr>
        <p:spPr/>
        <p:txBody>
          <a:bodyPr/>
          <a:lstStyle/>
          <a:p>
            <a:fld id="{286E5E2B-1940-4C12-B0CF-52993C2CB7F2}" type="slidenum">
              <a:rPr lang="en-US" smtClean="0"/>
              <a:pPr/>
              <a:t>15</a:t>
            </a:fld>
            <a:endParaRPr lang="en-US"/>
          </a:p>
        </p:txBody>
      </p:sp>
    </p:spTree>
    <p:extLst>
      <p:ext uri="{BB962C8B-B14F-4D97-AF65-F5344CB8AC3E}">
        <p14:creationId xmlns:p14="http://schemas.microsoft.com/office/powerpoint/2010/main" val="33850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16</a:t>
            </a:fld>
            <a:endParaRPr lang="en-US"/>
          </a:p>
        </p:txBody>
      </p:sp>
    </p:spTree>
    <p:extLst>
      <p:ext uri="{BB962C8B-B14F-4D97-AF65-F5344CB8AC3E}">
        <p14:creationId xmlns:p14="http://schemas.microsoft.com/office/powerpoint/2010/main" val="25092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Calibri"/>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17</a:t>
            </a:fld>
            <a:endParaRPr lang="en-US"/>
          </a:p>
        </p:txBody>
      </p:sp>
    </p:spTree>
    <p:extLst>
      <p:ext uri="{BB962C8B-B14F-4D97-AF65-F5344CB8AC3E}">
        <p14:creationId xmlns:p14="http://schemas.microsoft.com/office/powerpoint/2010/main" val="632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We will cover the topics listed on this slide.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a:t>
            </a:fld>
            <a:endParaRPr lang="en-US"/>
          </a:p>
        </p:txBody>
      </p:sp>
    </p:spTree>
    <p:extLst>
      <p:ext uri="{BB962C8B-B14F-4D97-AF65-F5344CB8AC3E}">
        <p14:creationId xmlns:p14="http://schemas.microsoft.com/office/powerpoint/2010/main" val="405678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endParaRPr lang="en-US" sz="1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a:p>
        </p:txBody>
      </p:sp>
    </p:spTree>
    <p:extLst>
      <p:ext uri="{BB962C8B-B14F-4D97-AF65-F5344CB8AC3E}">
        <p14:creationId xmlns:p14="http://schemas.microsoft.com/office/powerpoint/2010/main" val="99915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Dashboard home page displays up to six different dashboards. </a:t>
            </a:r>
          </a:p>
        </p:txBody>
      </p:sp>
      <p:sp>
        <p:nvSpPr>
          <p:cNvPr id="4" name="Slide Number Placeholder 3"/>
          <p:cNvSpPr>
            <a:spLocks noGrp="1"/>
          </p:cNvSpPr>
          <p:nvPr>
            <p:ph type="sldNum" sz="quarter" idx="5"/>
          </p:nvPr>
        </p:nvSpPr>
        <p:spPr/>
        <p:txBody>
          <a:bodyPr/>
          <a:lstStyle/>
          <a:p>
            <a:fld id="{286E5E2B-1940-4C12-B0CF-52993C2CB7F2}" type="slidenum">
              <a:rPr lang="en-US" smtClean="0"/>
              <a:pPr/>
              <a:t>6</a:t>
            </a:fld>
            <a:endParaRPr lang="en-US"/>
          </a:p>
        </p:txBody>
      </p:sp>
    </p:spTree>
    <p:extLst>
      <p:ext uri="{BB962C8B-B14F-4D97-AF65-F5344CB8AC3E}">
        <p14:creationId xmlns:p14="http://schemas.microsoft.com/office/powerpoint/2010/main" val="303783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Session Status dashboards show the number of PAN Sessions that are in each of the following statuses:</a:t>
            </a:r>
          </a:p>
          <a:p>
            <a:pPr marL="171450" indent="-171450">
              <a:buFontTx/>
              <a:buChar char="-"/>
            </a:pPr>
            <a:r>
              <a:rPr lang="en-US" dirty="0"/>
              <a:t>Not Prepared</a:t>
            </a:r>
          </a:p>
          <a:p>
            <a:pPr marL="171450" indent="-171450">
              <a:buFontTx/>
              <a:buChar char="-"/>
            </a:pPr>
            <a:r>
              <a:rPr lang="en-US" dirty="0"/>
              <a:t>Preparing</a:t>
            </a:r>
          </a:p>
          <a:p>
            <a:pPr marL="171450" indent="-171450">
              <a:buFontTx/>
              <a:buChar char="-"/>
            </a:pPr>
            <a:r>
              <a:rPr lang="en-US" dirty="0"/>
              <a:t>Errors – Not Prepared</a:t>
            </a:r>
          </a:p>
          <a:p>
            <a:pPr marL="171450" indent="-171450">
              <a:buFontTx/>
              <a:buChar char="-"/>
            </a:pPr>
            <a:r>
              <a:rPr lang="en-US" dirty="0"/>
              <a:t>Ready</a:t>
            </a:r>
          </a:p>
          <a:p>
            <a:pPr marL="171450" indent="-171450">
              <a:buFontTx/>
              <a:buChar char="-"/>
            </a:pPr>
            <a:r>
              <a:rPr lang="en-US" dirty="0"/>
              <a:t>In Progress</a:t>
            </a:r>
          </a:p>
          <a:p>
            <a:pPr marL="171450" indent="-171450">
              <a:buFontTx/>
              <a:buChar char="-"/>
            </a:pPr>
            <a:r>
              <a:rPr lang="en-US" dirty="0"/>
              <a:t>Stopped</a:t>
            </a:r>
          </a:p>
          <a:p>
            <a:pPr marL="171450" indent="-171450">
              <a:buFontTx/>
              <a:buChar char="-"/>
            </a:pPr>
            <a:endParaRPr lang="en-US" dirty="0"/>
          </a:p>
          <a:p>
            <a:pPr marL="0" indent="0">
              <a:buFontTx/>
              <a:buNone/>
            </a:pPr>
            <a:r>
              <a:rPr lang="en-US" dirty="0"/>
              <a:t>Users can filter by subject or grade by selecting a subject or grade from the dropdown menus located on each dashboard. Test coordinators may want to use this graph to determine whether they have any Sessions that are not yet prepared on testing day, or if they have any Sessions that are not stopped at the end of testing. (All PAN Sessions must be stopped after testing has been completed.)</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8</a:t>
            </a:fld>
            <a:endParaRPr lang="en-US"/>
          </a:p>
        </p:txBody>
      </p:sp>
    </p:spTree>
    <p:extLst>
      <p:ext uri="{BB962C8B-B14F-4D97-AF65-F5344CB8AC3E}">
        <p14:creationId xmlns:p14="http://schemas.microsoft.com/office/powerpoint/2010/main" val="220703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Test Status dashboards show the number of student tests that are in each of the following statuses:</a:t>
            </a:r>
          </a:p>
          <a:p>
            <a:pPr marL="171450" indent="-171450">
              <a:buFontTx/>
              <a:buChar char="-"/>
            </a:pPr>
            <a:r>
              <a:rPr lang="en-US" dirty="0"/>
              <a:t>Ready</a:t>
            </a:r>
          </a:p>
          <a:p>
            <a:pPr marL="171450" indent="-171450">
              <a:buFontTx/>
              <a:buChar char="-"/>
            </a:pPr>
            <a:r>
              <a:rPr lang="en-US" dirty="0"/>
              <a:t>Resumed/Resumed Upload</a:t>
            </a:r>
          </a:p>
          <a:p>
            <a:pPr marL="171450" indent="-171450">
              <a:buFontTx/>
              <a:buChar char="-"/>
            </a:pPr>
            <a:r>
              <a:rPr lang="en-US" dirty="0"/>
              <a:t>Active</a:t>
            </a:r>
          </a:p>
          <a:p>
            <a:pPr marL="171450" indent="-171450">
              <a:buFontTx/>
              <a:buChar char="-"/>
            </a:pPr>
            <a:r>
              <a:rPr lang="en-US" dirty="0"/>
              <a:t>Exited</a:t>
            </a:r>
          </a:p>
          <a:p>
            <a:pPr marL="171450" indent="-171450">
              <a:buFontTx/>
              <a:buChar char="-"/>
            </a:pPr>
            <a:r>
              <a:rPr lang="en-US" dirty="0"/>
              <a:t>Completed/Marked Complete</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can filter by subject or grade by selecting a subject or grade from the dropdown menus located on each dashboard. Test coordinators may want to use this dashboard to determine whether they have any student tests that are still in Active status at the end of a test session, or whether they have any student tests that are not in Complete or Marked Complete status at the end of testing. </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9</a:t>
            </a:fld>
            <a:endParaRPr lang="en-US"/>
          </a:p>
        </p:txBody>
      </p:sp>
    </p:spTree>
    <p:extLst>
      <p:ext uri="{BB962C8B-B14F-4D97-AF65-F5344CB8AC3E}">
        <p14:creationId xmlns:p14="http://schemas.microsoft.com/office/powerpoint/2010/main" val="53905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Status - Online dashboards show the number of computer-based tests in the following statuses:</a:t>
            </a:r>
          </a:p>
          <a:p>
            <a:endParaRPr lang="en-US" dirty="0"/>
          </a:p>
          <a:p>
            <a:pPr marL="171450" indent="-171450">
              <a:buFontTx/>
              <a:buChar char="-"/>
            </a:pPr>
            <a:r>
              <a:rPr lang="en-US" dirty="0"/>
              <a:t>Assigned</a:t>
            </a:r>
          </a:p>
          <a:p>
            <a:pPr marL="171450" indent="-171450">
              <a:buFontTx/>
              <a:buChar char="-"/>
            </a:pPr>
            <a:r>
              <a:rPr lang="en-US" dirty="0"/>
              <a:t>In Progress</a:t>
            </a:r>
          </a:p>
          <a:p>
            <a:pPr marL="171450" indent="-171450">
              <a:buFontTx/>
              <a:buChar char="-"/>
            </a:pPr>
            <a:r>
              <a:rPr lang="en-US" dirty="0"/>
              <a:t>Complete</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can filter by subject or grade by selecting a subject or grade from the dropdown menus located on each dashboard. Test coordinators may want to use this dashboard to determine how many student tests in a subject or grade are not in Complete status. </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10</a:t>
            </a:fld>
            <a:endParaRPr lang="en-US"/>
          </a:p>
        </p:txBody>
      </p:sp>
    </p:spTree>
    <p:extLst>
      <p:ext uri="{BB962C8B-B14F-4D97-AF65-F5344CB8AC3E}">
        <p14:creationId xmlns:p14="http://schemas.microsoft.com/office/powerpoint/2010/main" val="275061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11</a:t>
            </a:fld>
            <a:endParaRPr lang="en-US"/>
          </a:p>
        </p:txBody>
      </p:sp>
    </p:spTree>
    <p:extLst>
      <p:ext uri="{BB962C8B-B14F-4D97-AF65-F5344CB8AC3E}">
        <p14:creationId xmlns:p14="http://schemas.microsoft.com/office/powerpoint/2010/main" val="237592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12</a:t>
            </a:fld>
            <a:endParaRPr lang="en-US"/>
          </a:p>
        </p:txBody>
      </p:sp>
    </p:spTree>
    <p:extLst>
      <p:ext uri="{BB962C8B-B14F-4D97-AF65-F5344CB8AC3E}">
        <p14:creationId xmlns:p14="http://schemas.microsoft.com/office/powerpoint/2010/main" val="669474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p>
        </p:txBody>
      </p:sp>
      <p:sp>
        <p:nvSpPr>
          <p:cNvPr id="4" name="Date Placeholder 3"/>
          <p:cNvSpPr>
            <a:spLocks noGrp="1"/>
          </p:cNvSpPr>
          <p:nvPr>
            <p:ph type="dt" sz="half" idx="10"/>
          </p:nvPr>
        </p:nvSpPr>
        <p:spPr/>
        <p:txBody>
          <a:bodyPr/>
          <a:lstStyle/>
          <a:p>
            <a:fld id="{C5DDB913-7D55-4B26-8C59-002010C83F2E}"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322" y="633291"/>
            <a:ext cx="2874134" cy="1398511"/>
          </a:xfrm>
          <a:prstGeom prst="rect">
            <a:avLst/>
          </a:prstGeom>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271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
        <p:nvSpPr>
          <p:cNvPr id="7" name="Rectangle 6"/>
          <p:cNvSpPr/>
          <p:nvPr userDrawn="1"/>
        </p:nvSpPr>
        <p:spPr>
          <a:xfrm>
            <a:off x="7019919" y="747974"/>
            <a:ext cx="2046257" cy="1191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Tree>
    <p:extLst>
      <p:ext uri="{BB962C8B-B14F-4D97-AF65-F5344CB8AC3E}">
        <p14:creationId xmlns:p14="http://schemas.microsoft.com/office/powerpoint/2010/main" val="33940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DDB913-7D55-4B26-8C59-002010C83F2E}"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DDB913-7D55-4B26-8C59-002010C83F2E}"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DB913-7D55-4B26-8C59-002010C83F2E}"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3/4/2022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3/4/2022</a:t>
            </a:fld>
            <a:endParaRPr lang="en-US"/>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3/4/2022</a:t>
            </a:fld>
            <a:endParaRPr lang="en-US"/>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err="1"/>
              <a:t>PearsonAccess</a:t>
            </a:r>
            <a:r>
              <a:rPr lang="en-US" sz="7200"/>
              <a:t> Next Dashboards</a:t>
            </a:r>
          </a:p>
        </p:txBody>
      </p:sp>
      <p:sp>
        <p:nvSpPr>
          <p:cNvPr id="3" name="Subtitle 2"/>
          <p:cNvSpPr>
            <a:spLocks noGrp="1"/>
          </p:cNvSpPr>
          <p:nvPr>
            <p:ph type="subTitle" idx="1"/>
          </p:nvPr>
        </p:nvSpPr>
        <p:spPr>
          <a:xfrm>
            <a:off x="905256" y="4901794"/>
            <a:ext cx="8298180" cy="912229"/>
          </a:xfrm>
        </p:spPr>
        <p:txBody>
          <a:bodyPr>
            <a:normAutofit/>
          </a:bodyPr>
          <a:lstStyle/>
          <a:p>
            <a:endParaRPr lang="en-US"/>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940-97B0-4FD5-A9E1-BDF23EBBD3B1}"/>
              </a:ext>
            </a:extLst>
          </p:cNvPr>
          <p:cNvSpPr>
            <a:spLocks noGrp="1"/>
          </p:cNvSpPr>
          <p:nvPr>
            <p:ph type="title"/>
          </p:nvPr>
        </p:nvSpPr>
        <p:spPr/>
        <p:txBody>
          <a:bodyPr/>
          <a:lstStyle/>
          <a:p>
            <a:r>
              <a:rPr lang="en-US"/>
              <a:t>Dashboard Home Page – Test Status - Online </a:t>
            </a:r>
          </a:p>
        </p:txBody>
      </p:sp>
      <p:sp>
        <p:nvSpPr>
          <p:cNvPr id="3" name="Content Placeholder 2">
            <a:extLst>
              <a:ext uri="{FF2B5EF4-FFF2-40B4-BE49-F238E27FC236}">
                <a16:creationId xmlns:a16="http://schemas.microsoft.com/office/drawing/2014/main" id="{60955ECB-AE20-4291-8D29-000B8052CD12}"/>
              </a:ext>
            </a:extLst>
          </p:cNvPr>
          <p:cNvSpPr>
            <a:spLocks noGrp="1"/>
          </p:cNvSpPr>
          <p:nvPr>
            <p:ph idx="1"/>
          </p:nvPr>
        </p:nvSpPr>
        <p:spPr/>
        <p:txBody>
          <a:bodyPr/>
          <a:lstStyle/>
          <a:p>
            <a:r>
              <a:rPr lang="en-US"/>
              <a:t>Test Status - Online by Subject or Grade</a:t>
            </a:r>
          </a:p>
          <a:p>
            <a:endParaRPr lang="en-US"/>
          </a:p>
        </p:txBody>
      </p:sp>
      <p:pic>
        <p:nvPicPr>
          <p:cNvPr id="4" name="Picture 3">
            <a:extLst>
              <a:ext uri="{FF2B5EF4-FFF2-40B4-BE49-F238E27FC236}">
                <a16:creationId xmlns:a16="http://schemas.microsoft.com/office/drawing/2014/main" id="{23C026B8-38C4-47EF-9F5B-70B258037AD1}"/>
              </a:ext>
            </a:extLst>
          </p:cNvPr>
          <p:cNvPicPr>
            <a:picLocks noChangeAspect="1"/>
          </p:cNvPicPr>
          <p:nvPr/>
        </p:nvPicPr>
        <p:blipFill>
          <a:blip r:embed="rId3"/>
          <a:stretch>
            <a:fillRect/>
          </a:stretch>
        </p:blipFill>
        <p:spPr>
          <a:xfrm>
            <a:off x="121158" y="2797561"/>
            <a:ext cx="4908042" cy="3203056"/>
          </a:xfrm>
          <a:prstGeom prst="rect">
            <a:avLst/>
          </a:prstGeom>
        </p:spPr>
      </p:pic>
      <p:pic>
        <p:nvPicPr>
          <p:cNvPr id="5" name="Picture 4">
            <a:extLst>
              <a:ext uri="{FF2B5EF4-FFF2-40B4-BE49-F238E27FC236}">
                <a16:creationId xmlns:a16="http://schemas.microsoft.com/office/drawing/2014/main" id="{6688B658-24A2-4120-A255-024B574954FC}"/>
              </a:ext>
            </a:extLst>
          </p:cNvPr>
          <p:cNvPicPr>
            <a:picLocks noChangeAspect="1"/>
          </p:cNvPicPr>
          <p:nvPr/>
        </p:nvPicPr>
        <p:blipFill>
          <a:blip r:embed="rId4"/>
          <a:stretch>
            <a:fillRect/>
          </a:stretch>
        </p:blipFill>
        <p:spPr>
          <a:xfrm>
            <a:off x="5079492" y="2799721"/>
            <a:ext cx="4908041" cy="3200896"/>
          </a:xfrm>
          <a:prstGeom prst="rect">
            <a:avLst/>
          </a:prstGeom>
        </p:spPr>
      </p:pic>
    </p:spTree>
    <p:extLst>
      <p:ext uri="{BB962C8B-B14F-4D97-AF65-F5344CB8AC3E}">
        <p14:creationId xmlns:p14="http://schemas.microsoft.com/office/powerpoint/2010/main" val="124959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B8F2-0C9F-46CB-8D36-0A2123336AFE}"/>
              </a:ext>
            </a:extLst>
          </p:cNvPr>
          <p:cNvSpPr>
            <a:spLocks noGrp="1"/>
          </p:cNvSpPr>
          <p:nvPr>
            <p:ph type="title"/>
          </p:nvPr>
        </p:nvSpPr>
        <p:spPr/>
        <p:txBody>
          <a:bodyPr/>
          <a:lstStyle/>
          <a:p>
            <a:r>
              <a:rPr lang="en-US"/>
              <a:t>Dashboard User Settings</a:t>
            </a:r>
          </a:p>
        </p:txBody>
      </p:sp>
      <p:pic>
        <p:nvPicPr>
          <p:cNvPr id="5" name="Picture 4">
            <a:extLst>
              <a:ext uri="{FF2B5EF4-FFF2-40B4-BE49-F238E27FC236}">
                <a16:creationId xmlns:a16="http://schemas.microsoft.com/office/drawing/2014/main" id="{0CD08048-A39D-4E6A-92C1-8D5137C18B94}"/>
              </a:ext>
            </a:extLst>
          </p:cNvPr>
          <p:cNvPicPr>
            <a:picLocks noChangeAspect="1"/>
          </p:cNvPicPr>
          <p:nvPr/>
        </p:nvPicPr>
        <p:blipFill>
          <a:blip r:embed="rId3"/>
          <a:stretch>
            <a:fillRect/>
          </a:stretch>
        </p:blipFill>
        <p:spPr>
          <a:xfrm>
            <a:off x="5475756" y="4822371"/>
            <a:ext cx="4028633" cy="2273375"/>
          </a:xfrm>
          <a:prstGeom prst="rect">
            <a:avLst/>
          </a:prstGeom>
        </p:spPr>
      </p:pic>
      <p:sp>
        <p:nvSpPr>
          <p:cNvPr id="7" name="Rectangle 6">
            <a:extLst>
              <a:ext uri="{FF2B5EF4-FFF2-40B4-BE49-F238E27FC236}">
                <a16:creationId xmlns:a16="http://schemas.microsoft.com/office/drawing/2014/main" id="{32841089-822A-4A8D-B6AD-FF1AA9B0FAA7}"/>
              </a:ext>
            </a:extLst>
          </p:cNvPr>
          <p:cNvSpPr/>
          <p:nvPr/>
        </p:nvSpPr>
        <p:spPr>
          <a:xfrm>
            <a:off x="6623123" y="6497660"/>
            <a:ext cx="2184400" cy="307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51B6002-43AF-4E7A-A038-FB4343876A06}"/>
              </a:ext>
            </a:extLst>
          </p:cNvPr>
          <p:cNvSpPr txBox="1">
            <a:spLocks/>
          </p:cNvSpPr>
          <p:nvPr/>
        </p:nvSpPr>
        <p:spPr>
          <a:xfrm>
            <a:off x="898633" y="2009961"/>
            <a:ext cx="825451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tx1"/>
                </a:solidFill>
                <a:latin typeface="+mn-lt"/>
              </a:rPr>
              <a:t>Users can adjust what they see on their Dashboard home page by changing the settings on the Dashboard User Settings page.</a:t>
            </a:r>
          </a:p>
          <a:p>
            <a:r>
              <a:rPr lang="en-US" sz="2400">
                <a:solidFill>
                  <a:schemeClr val="tx1"/>
                </a:solidFill>
                <a:latin typeface="+mn-lt"/>
              </a:rPr>
              <a:t>On the Dashboard User Settings page, users can:</a:t>
            </a:r>
          </a:p>
          <a:p>
            <a:pPr lvl="1"/>
            <a:r>
              <a:rPr lang="en-US" sz="2000">
                <a:solidFill>
                  <a:schemeClr val="tx1"/>
                </a:solidFill>
                <a:latin typeface="+mn-lt"/>
              </a:rPr>
              <a:t>Remove dashboards from their home page</a:t>
            </a:r>
          </a:p>
          <a:p>
            <a:pPr lvl="1"/>
            <a:r>
              <a:rPr lang="en-US" sz="2000">
                <a:solidFill>
                  <a:schemeClr val="tx1"/>
                </a:solidFill>
                <a:latin typeface="+mn-lt"/>
              </a:rPr>
              <a:t>Change the order in which the dashboards appear on their home page</a:t>
            </a:r>
          </a:p>
          <a:p>
            <a:pPr lvl="1"/>
            <a:r>
              <a:rPr lang="en-US" sz="2000">
                <a:solidFill>
                  <a:schemeClr val="tx1"/>
                </a:solidFill>
                <a:latin typeface="+mn-lt"/>
              </a:rPr>
              <a:t>Change the type of graph for each dashboard</a:t>
            </a:r>
          </a:p>
          <a:p>
            <a:pPr lvl="1"/>
            <a:r>
              <a:rPr lang="en-US" sz="2000">
                <a:solidFill>
                  <a:schemeClr val="tx1"/>
                </a:solidFill>
                <a:latin typeface="+mn-lt"/>
              </a:rPr>
              <a:t>Change the number of columns in which the dashboards appear</a:t>
            </a:r>
          </a:p>
          <a:p>
            <a:pPr marL="0" indent="0">
              <a:buFont typeface="Arial" panose="020B0604020202020204" pitchFamily="34" charset="0"/>
              <a:buNone/>
            </a:pPr>
            <a:endParaRPr lang="en-US" sz="2400"/>
          </a:p>
        </p:txBody>
      </p:sp>
      <p:sp>
        <p:nvSpPr>
          <p:cNvPr id="10" name="Content Placeholder 2">
            <a:extLst>
              <a:ext uri="{FF2B5EF4-FFF2-40B4-BE49-F238E27FC236}">
                <a16:creationId xmlns:a16="http://schemas.microsoft.com/office/drawing/2014/main" id="{06DACDE7-9B54-442A-853F-9285670260D4}"/>
              </a:ext>
            </a:extLst>
          </p:cNvPr>
          <p:cNvSpPr txBox="1">
            <a:spLocks/>
          </p:cNvSpPr>
          <p:nvPr/>
        </p:nvSpPr>
        <p:spPr>
          <a:xfrm>
            <a:off x="997254" y="5050149"/>
            <a:ext cx="4028634"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To access the Dashboard User Settings, select the Dashboard icon, and from the dropdown menu, select </a:t>
            </a:r>
            <a:r>
              <a:rPr lang="en-US" sz="2400" b="1" dirty="0">
                <a:solidFill>
                  <a:schemeClr val="tx1"/>
                </a:solidFill>
                <a:latin typeface="+mn-lt"/>
              </a:rPr>
              <a:t>Dashboard User Settings.</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16419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E1D2-646A-4C8D-B0F5-09371216ACE4}"/>
              </a:ext>
            </a:extLst>
          </p:cNvPr>
          <p:cNvSpPr>
            <a:spLocks noGrp="1"/>
          </p:cNvSpPr>
          <p:nvPr>
            <p:ph type="title"/>
          </p:nvPr>
        </p:nvSpPr>
        <p:spPr/>
        <p:txBody>
          <a:bodyPr/>
          <a:lstStyle/>
          <a:p>
            <a:r>
              <a:rPr lang="en-US"/>
              <a:t>Dashboard User Settings</a:t>
            </a:r>
          </a:p>
        </p:txBody>
      </p:sp>
      <p:sp>
        <p:nvSpPr>
          <p:cNvPr id="3" name="Content Placeholder 2">
            <a:extLst>
              <a:ext uri="{FF2B5EF4-FFF2-40B4-BE49-F238E27FC236}">
                <a16:creationId xmlns:a16="http://schemas.microsoft.com/office/drawing/2014/main" id="{A9CAF2C6-0F71-4623-802F-058638D1AA6C}"/>
              </a:ext>
            </a:extLst>
          </p:cNvPr>
          <p:cNvSpPr>
            <a:spLocks noGrp="1"/>
          </p:cNvSpPr>
          <p:nvPr>
            <p:ph idx="1"/>
          </p:nvPr>
        </p:nvSpPr>
        <p:spPr>
          <a:xfrm>
            <a:off x="6896559" y="2091832"/>
            <a:ext cx="2656636" cy="2601588"/>
          </a:xfrm>
        </p:spPr>
        <p:txBody>
          <a:bodyPr>
            <a:normAutofit/>
          </a:bodyPr>
          <a:lstStyle/>
          <a:p>
            <a:r>
              <a:rPr lang="en-US"/>
              <a:t>Change the order in which dashboards appear by holding down the crossed arrows of a particular dashboard, and moving the dashboard around the page. </a:t>
            </a:r>
          </a:p>
        </p:txBody>
      </p:sp>
      <p:sp>
        <p:nvSpPr>
          <p:cNvPr id="11" name="Content Placeholder 2">
            <a:extLst>
              <a:ext uri="{FF2B5EF4-FFF2-40B4-BE49-F238E27FC236}">
                <a16:creationId xmlns:a16="http://schemas.microsoft.com/office/drawing/2014/main" id="{E3D972EC-D5B3-45B7-A89C-7A346A9B7DA7}"/>
              </a:ext>
            </a:extLst>
          </p:cNvPr>
          <p:cNvSpPr txBox="1">
            <a:spLocks/>
          </p:cNvSpPr>
          <p:nvPr/>
        </p:nvSpPr>
        <p:spPr>
          <a:xfrm>
            <a:off x="6444570" y="5348596"/>
            <a:ext cx="2656636" cy="1325190"/>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a:t>Remove a dashboard from your home page by selecting “Remove.”</a:t>
            </a:r>
          </a:p>
        </p:txBody>
      </p:sp>
      <p:sp>
        <p:nvSpPr>
          <p:cNvPr id="12" name="Content Placeholder 2">
            <a:extLst>
              <a:ext uri="{FF2B5EF4-FFF2-40B4-BE49-F238E27FC236}">
                <a16:creationId xmlns:a16="http://schemas.microsoft.com/office/drawing/2014/main" id="{461B2A68-F770-4CC8-86BC-BFE46D601124}"/>
              </a:ext>
            </a:extLst>
          </p:cNvPr>
          <p:cNvSpPr txBox="1">
            <a:spLocks/>
          </p:cNvSpPr>
          <p:nvPr/>
        </p:nvSpPr>
        <p:spPr>
          <a:xfrm>
            <a:off x="957194" y="5443538"/>
            <a:ext cx="2527877" cy="1871662"/>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a:t>Change the type of graph that is shown by selecting a graph from the dropdown menu. </a:t>
            </a:r>
          </a:p>
        </p:txBody>
      </p:sp>
      <p:pic>
        <p:nvPicPr>
          <p:cNvPr id="1028" name="Picture 4">
            <a:extLst>
              <a:ext uri="{FF2B5EF4-FFF2-40B4-BE49-F238E27FC236}">
                <a16:creationId xmlns:a16="http://schemas.microsoft.com/office/drawing/2014/main" id="{78707656-B0BF-44FD-B91B-B60F7DF33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59" y="2202941"/>
            <a:ext cx="61341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3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BE1-A2A6-4727-AB43-A2D37C4475E2}"/>
              </a:ext>
            </a:extLst>
          </p:cNvPr>
          <p:cNvSpPr>
            <a:spLocks noGrp="1"/>
          </p:cNvSpPr>
          <p:nvPr>
            <p:ph type="title"/>
          </p:nvPr>
        </p:nvSpPr>
        <p:spPr/>
        <p:txBody>
          <a:bodyPr/>
          <a:lstStyle/>
          <a:p>
            <a:r>
              <a:rPr lang="en-US"/>
              <a:t>Dashboard User Settings</a:t>
            </a:r>
          </a:p>
        </p:txBody>
      </p:sp>
      <p:sp>
        <p:nvSpPr>
          <p:cNvPr id="3" name="Content Placeholder 2">
            <a:extLst>
              <a:ext uri="{FF2B5EF4-FFF2-40B4-BE49-F238E27FC236}">
                <a16:creationId xmlns:a16="http://schemas.microsoft.com/office/drawing/2014/main" id="{4E15DCA1-12BF-4E4D-BAE2-32369F6750BD}"/>
              </a:ext>
            </a:extLst>
          </p:cNvPr>
          <p:cNvSpPr>
            <a:spLocks noGrp="1"/>
          </p:cNvSpPr>
          <p:nvPr>
            <p:ph idx="1"/>
          </p:nvPr>
        </p:nvSpPr>
        <p:spPr>
          <a:xfrm>
            <a:off x="854964" y="2410336"/>
            <a:ext cx="4174236" cy="1857112"/>
          </a:xfrm>
        </p:spPr>
        <p:txBody>
          <a:bodyPr>
            <a:normAutofit fontScale="92500"/>
          </a:bodyPr>
          <a:lstStyle/>
          <a:p>
            <a:r>
              <a:rPr lang="en-US"/>
              <a:t>Here are the three graph types that users can select from. Note that for the following dashboards, not all graph types are available: Session Status by Grade, Student Test Status by Grade, and Test Status – Online by Grade. </a:t>
            </a:r>
          </a:p>
        </p:txBody>
      </p:sp>
      <p:pic>
        <p:nvPicPr>
          <p:cNvPr id="4" name="Picture 3">
            <a:extLst>
              <a:ext uri="{FF2B5EF4-FFF2-40B4-BE49-F238E27FC236}">
                <a16:creationId xmlns:a16="http://schemas.microsoft.com/office/drawing/2014/main" id="{9DD4F042-5BDD-4859-8927-3310E4AAEC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052" y="2369120"/>
            <a:ext cx="3448654" cy="2102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0E03DBD-4F56-4434-A5F4-CF931787F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10" y="4767890"/>
            <a:ext cx="3462039" cy="23575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A919D8A9-837E-41B2-A376-DCA4789DC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743" y="4767890"/>
            <a:ext cx="3954482" cy="2357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47C922-43F7-4E8C-AFAF-1ED59C6E1DA7}"/>
              </a:ext>
            </a:extLst>
          </p:cNvPr>
          <p:cNvSpPr txBox="1"/>
          <p:nvPr/>
        </p:nvSpPr>
        <p:spPr>
          <a:xfrm>
            <a:off x="6267617" y="2020980"/>
            <a:ext cx="2270173" cy="400110"/>
          </a:xfrm>
          <a:prstGeom prst="rect">
            <a:avLst/>
          </a:prstGeom>
          <a:noFill/>
        </p:spPr>
        <p:txBody>
          <a:bodyPr wrap="none" rtlCol="0">
            <a:spAutoFit/>
          </a:bodyPr>
          <a:lstStyle/>
          <a:p>
            <a:r>
              <a:rPr lang="en-US" sz="2000"/>
              <a:t>Bar graph with filter</a:t>
            </a:r>
          </a:p>
        </p:txBody>
      </p:sp>
      <p:sp>
        <p:nvSpPr>
          <p:cNvPr id="8" name="TextBox 7">
            <a:extLst>
              <a:ext uri="{FF2B5EF4-FFF2-40B4-BE49-F238E27FC236}">
                <a16:creationId xmlns:a16="http://schemas.microsoft.com/office/drawing/2014/main" id="{FFD71E97-BB65-4B9E-B592-90D61C662F0F}"/>
              </a:ext>
            </a:extLst>
          </p:cNvPr>
          <p:cNvSpPr txBox="1"/>
          <p:nvPr/>
        </p:nvSpPr>
        <p:spPr>
          <a:xfrm>
            <a:off x="1824081" y="4367780"/>
            <a:ext cx="1597617" cy="400110"/>
          </a:xfrm>
          <a:prstGeom prst="rect">
            <a:avLst/>
          </a:prstGeom>
          <a:noFill/>
        </p:spPr>
        <p:txBody>
          <a:bodyPr wrap="none" rtlCol="0">
            <a:spAutoFit/>
          </a:bodyPr>
          <a:lstStyle/>
          <a:p>
            <a:r>
              <a:rPr lang="en-US" sz="2000"/>
              <a:t>Speedometer</a:t>
            </a:r>
          </a:p>
        </p:txBody>
      </p:sp>
      <p:sp>
        <p:nvSpPr>
          <p:cNvPr id="9" name="TextBox 8">
            <a:extLst>
              <a:ext uri="{FF2B5EF4-FFF2-40B4-BE49-F238E27FC236}">
                <a16:creationId xmlns:a16="http://schemas.microsoft.com/office/drawing/2014/main" id="{E9C51C87-5E7E-4A69-BA4A-1DE27002DD5B}"/>
              </a:ext>
            </a:extLst>
          </p:cNvPr>
          <p:cNvSpPr txBox="1"/>
          <p:nvPr/>
        </p:nvSpPr>
        <p:spPr>
          <a:xfrm>
            <a:off x="6267617" y="4367780"/>
            <a:ext cx="2051524" cy="400110"/>
          </a:xfrm>
          <a:prstGeom prst="rect">
            <a:avLst/>
          </a:prstGeom>
          <a:noFill/>
        </p:spPr>
        <p:txBody>
          <a:bodyPr wrap="none" rtlCol="0">
            <a:spAutoFit/>
          </a:bodyPr>
          <a:lstStyle/>
          <a:p>
            <a:r>
              <a:rPr lang="en-US" sz="2000"/>
              <a:t>Stacked bar graph</a:t>
            </a:r>
          </a:p>
        </p:txBody>
      </p:sp>
    </p:spTree>
    <p:extLst>
      <p:ext uri="{BB962C8B-B14F-4D97-AF65-F5344CB8AC3E}">
        <p14:creationId xmlns:p14="http://schemas.microsoft.com/office/powerpoint/2010/main" val="107549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D1D3-0D33-44EE-8614-38DA1A77047C}"/>
              </a:ext>
            </a:extLst>
          </p:cNvPr>
          <p:cNvSpPr>
            <a:spLocks noGrp="1"/>
          </p:cNvSpPr>
          <p:nvPr>
            <p:ph type="title"/>
          </p:nvPr>
        </p:nvSpPr>
        <p:spPr/>
        <p:txBody>
          <a:bodyPr/>
          <a:lstStyle/>
          <a:p>
            <a:r>
              <a:rPr lang="en-US"/>
              <a:t>Dashboard User Settings</a:t>
            </a:r>
          </a:p>
        </p:txBody>
      </p:sp>
      <p:sp>
        <p:nvSpPr>
          <p:cNvPr id="6" name="Content Placeholder 2">
            <a:extLst>
              <a:ext uri="{FF2B5EF4-FFF2-40B4-BE49-F238E27FC236}">
                <a16:creationId xmlns:a16="http://schemas.microsoft.com/office/drawing/2014/main" id="{D1724A0E-63A6-4ADA-981C-B2069CD4FA42}"/>
              </a:ext>
            </a:extLst>
          </p:cNvPr>
          <p:cNvSpPr txBox="1">
            <a:spLocks/>
          </p:cNvSpPr>
          <p:nvPr/>
        </p:nvSpPr>
        <p:spPr>
          <a:xfrm>
            <a:off x="6090605" y="2672997"/>
            <a:ext cx="3264758" cy="3435832"/>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a:t>Change the number of columns that appear on your Dashboard home page by selecting from the Number of Columns dropdown menu. </a:t>
            </a:r>
          </a:p>
        </p:txBody>
      </p:sp>
      <p:sp>
        <p:nvSpPr>
          <p:cNvPr id="7" name="Rectangle 6">
            <a:extLst>
              <a:ext uri="{FF2B5EF4-FFF2-40B4-BE49-F238E27FC236}">
                <a16:creationId xmlns:a16="http://schemas.microsoft.com/office/drawing/2014/main" id="{00D5D0C2-EEAB-4DC0-A62B-49E53FB26A08}"/>
              </a:ext>
            </a:extLst>
          </p:cNvPr>
          <p:cNvSpPr/>
          <p:nvPr/>
        </p:nvSpPr>
        <p:spPr>
          <a:xfrm>
            <a:off x="3617974" y="4079631"/>
            <a:ext cx="2211325" cy="1209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C1D7B33B-D914-4D01-B866-12346C4D7256}"/>
              </a:ext>
            </a:extLst>
          </p:cNvPr>
          <p:cNvPicPr>
            <a:picLocks noGrp="1" noChangeAspect="1"/>
          </p:cNvPicPr>
          <p:nvPr>
            <p:ph idx="1"/>
          </p:nvPr>
        </p:nvPicPr>
        <p:blipFill>
          <a:blip r:embed="rId3"/>
          <a:stretch>
            <a:fillRect/>
          </a:stretch>
        </p:blipFill>
        <p:spPr>
          <a:xfrm>
            <a:off x="905256" y="2244748"/>
            <a:ext cx="5093050" cy="3558643"/>
          </a:xfrm>
        </p:spPr>
      </p:pic>
    </p:spTree>
    <p:extLst>
      <p:ext uri="{BB962C8B-B14F-4D97-AF65-F5344CB8AC3E}">
        <p14:creationId xmlns:p14="http://schemas.microsoft.com/office/powerpoint/2010/main" val="51197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D2E2-D77C-4205-9598-B63F8FA1D910}"/>
              </a:ext>
            </a:extLst>
          </p:cNvPr>
          <p:cNvSpPr>
            <a:spLocks noGrp="1"/>
          </p:cNvSpPr>
          <p:nvPr>
            <p:ph type="title"/>
          </p:nvPr>
        </p:nvSpPr>
        <p:spPr/>
        <p:txBody>
          <a:bodyPr/>
          <a:lstStyle/>
          <a:p>
            <a:r>
              <a:rPr lang="en-US"/>
              <a:t>Dashboard User Settings - Columns</a:t>
            </a:r>
          </a:p>
        </p:txBody>
      </p:sp>
      <p:sp>
        <p:nvSpPr>
          <p:cNvPr id="3" name="Content Placeholder 2">
            <a:extLst>
              <a:ext uri="{FF2B5EF4-FFF2-40B4-BE49-F238E27FC236}">
                <a16:creationId xmlns:a16="http://schemas.microsoft.com/office/drawing/2014/main" id="{D7CB4071-6FB5-4FEB-9F86-AF07F63BE512}"/>
              </a:ext>
            </a:extLst>
          </p:cNvPr>
          <p:cNvSpPr>
            <a:spLocks noGrp="1"/>
          </p:cNvSpPr>
          <p:nvPr>
            <p:ph idx="1"/>
          </p:nvPr>
        </p:nvSpPr>
        <p:spPr>
          <a:xfrm>
            <a:off x="1014436" y="2101886"/>
            <a:ext cx="8298181" cy="2720784"/>
          </a:xfrm>
        </p:spPr>
        <p:txBody>
          <a:bodyPr/>
          <a:lstStyle/>
          <a:p>
            <a:r>
              <a:rPr lang="en-US"/>
              <a:t>Example of the home page with one column:</a:t>
            </a:r>
          </a:p>
          <a:p>
            <a:endParaRPr lang="en-US"/>
          </a:p>
        </p:txBody>
      </p:sp>
      <p:pic>
        <p:nvPicPr>
          <p:cNvPr id="5" name="Picture 4">
            <a:extLst>
              <a:ext uri="{FF2B5EF4-FFF2-40B4-BE49-F238E27FC236}">
                <a16:creationId xmlns:a16="http://schemas.microsoft.com/office/drawing/2014/main" id="{EB2745B4-34EF-4B20-93AD-BCF31CC9581F}"/>
              </a:ext>
            </a:extLst>
          </p:cNvPr>
          <p:cNvPicPr>
            <a:picLocks noChangeAspect="1"/>
          </p:cNvPicPr>
          <p:nvPr/>
        </p:nvPicPr>
        <p:blipFill>
          <a:blip r:embed="rId3"/>
          <a:stretch>
            <a:fillRect/>
          </a:stretch>
        </p:blipFill>
        <p:spPr>
          <a:xfrm>
            <a:off x="1113905" y="2534533"/>
            <a:ext cx="6833063" cy="1886741"/>
          </a:xfrm>
          <a:prstGeom prst="rect">
            <a:avLst/>
          </a:prstGeom>
        </p:spPr>
      </p:pic>
      <p:sp>
        <p:nvSpPr>
          <p:cNvPr id="7" name="TextBox 6">
            <a:extLst>
              <a:ext uri="{FF2B5EF4-FFF2-40B4-BE49-F238E27FC236}">
                <a16:creationId xmlns:a16="http://schemas.microsoft.com/office/drawing/2014/main" id="{8332B0B1-B4FE-4683-8A4D-BC093E6712AD}"/>
              </a:ext>
            </a:extLst>
          </p:cNvPr>
          <p:cNvSpPr txBox="1"/>
          <p:nvPr/>
        </p:nvSpPr>
        <p:spPr>
          <a:xfrm>
            <a:off x="1014436" y="4719994"/>
            <a:ext cx="6089749" cy="430887"/>
          </a:xfrm>
          <a:prstGeom prst="rect">
            <a:avLst/>
          </a:prstGeom>
          <a:noFill/>
        </p:spPr>
        <p:txBody>
          <a:bodyPr wrap="square">
            <a:spAutoFit/>
          </a:bodyPr>
          <a:lstStyle/>
          <a:p>
            <a:r>
              <a:rPr lang="en-US" sz="2200" dirty="0"/>
              <a:t>Example of the home page with three columns:</a:t>
            </a:r>
          </a:p>
        </p:txBody>
      </p:sp>
      <p:pic>
        <p:nvPicPr>
          <p:cNvPr id="9" name="Picture 8">
            <a:extLst>
              <a:ext uri="{FF2B5EF4-FFF2-40B4-BE49-F238E27FC236}">
                <a16:creationId xmlns:a16="http://schemas.microsoft.com/office/drawing/2014/main" id="{511CF957-6C0D-432F-947D-06B6F72D88EA}"/>
              </a:ext>
            </a:extLst>
          </p:cNvPr>
          <p:cNvPicPr>
            <a:picLocks noChangeAspect="1"/>
          </p:cNvPicPr>
          <p:nvPr/>
        </p:nvPicPr>
        <p:blipFill>
          <a:blip r:embed="rId4"/>
          <a:stretch>
            <a:fillRect/>
          </a:stretch>
        </p:blipFill>
        <p:spPr>
          <a:xfrm>
            <a:off x="1113905" y="5229423"/>
            <a:ext cx="6964819" cy="1694045"/>
          </a:xfrm>
          <a:prstGeom prst="rect">
            <a:avLst/>
          </a:prstGeom>
        </p:spPr>
      </p:pic>
      <p:sp>
        <p:nvSpPr>
          <p:cNvPr id="4" name="Rectangle 3">
            <a:extLst>
              <a:ext uri="{FF2B5EF4-FFF2-40B4-BE49-F238E27FC236}">
                <a16:creationId xmlns:a16="http://schemas.microsoft.com/office/drawing/2014/main" id="{5728DDFA-C807-43FA-A80D-E015E1BFED3A}"/>
              </a:ext>
            </a:extLst>
          </p:cNvPr>
          <p:cNvSpPr/>
          <p:nvPr/>
        </p:nvSpPr>
        <p:spPr>
          <a:xfrm>
            <a:off x="2111432" y="3407230"/>
            <a:ext cx="4785127" cy="12422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37C6C9-A2FA-4C78-9B23-C905EC0F4F2B}"/>
              </a:ext>
            </a:extLst>
          </p:cNvPr>
          <p:cNvSpPr/>
          <p:nvPr/>
        </p:nvSpPr>
        <p:spPr>
          <a:xfrm>
            <a:off x="1060065" y="6076446"/>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1EEA32-C33E-4BD0-9335-126890142857}"/>
              </a:ext>
            </a:extLst>
          </p:cNvPr>
          <p:cNvSpPr/>
          <p:nvPr/>
        </p:nvSpPr>
        <p:spPr>
          <a:xfrm>
            <a:off x="3429476" y="6076446"/>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1809AB-1378-4FFC-859E-77395FF2963E}"/>
              </a:ext>
            </a:extLst>
          </p:cNvPr>
          <p:cNvSpPr/>
          <p:nvPr/>
        </p:nvSpPr>
        <p:spPr>
          <a:xfrm>
            <a:off x="5798887" y="6076446"/>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64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3D78-E2A0-4882-BC57-9C4F19344575}"/>
              </a:ext>
            </a:extLst>
          </p:cNvPr>
          <p:cNvSpPr>
            <a:spLocks noGrp="1"/>
          </p:cNvSpPr>
          <p:nvPr>
            <p:ph type="title"/>
          </p:nvPr>
        </p:nvSpPr>
        <p:spPr/>
        <p:txBody>
          <a:bodyPr/>
          <a:lstStyle/>
          <a:p>
            <a:r>
              <a:rPr lang="en-US"/>
              <a:t>Dashboard User Settings</a:t>
            </a:r>
          </a:p>
        </p:txBody>
      </p:sp>
      <p:sp>
        <p:nvSpPr>
          <p:cNvPr id="3" name="Content Placeholder 2">
            <a:extLst>
              <a:ext uri="{FF2B5EF4-FFF2-40B4-BE49-F238E27FC236}">
                <a16:creationId xmlns:a16="http://schemas.microsoft.com/office/drawing/2014/main" id="{CA17A7EB-2F33-4B7C-8948-42C703BADECF}"/>
              </a:ext>
            </a:extLst>
          </p:cNvPr>
          <p:cNvSpPr>
            <a:spLocks noGrp="1"/>
          </p:cNvSpPr>
          <p:nvPr>
            <p:ph idx="1"/>
          </p:nvPr>
        </p:nvSpPr>
        <p:spPr/>
        <p:txBody>
          <a:bodyPr/>
          <a:lstStyle/>
          <a:p>
            <a:r>
              <a:rPr lang="en-US"/>
              <a:t>After making the desired changes to your dashboards, select Save. </a:t>
            </a:r>
          </a:p>
        </p:txBody>
      </p:sp>
      <p:sp>
        <p:nvSpPr>
          <p:cNvPr id="5" name="Rectangle 4">
            <a:extLst>
              <a:ext uri="{FF2B5EF4-FFF2-40B4-BE49-F238E27FC236}">
                <a16:creationId xmlns:a16="http://schemas.microsoft.com/office/drawing/2014/main" id="{024934BE-523B-43E8-B265-EF489D492D45}"/>
              </a:ext>
            </a:extLst>
          </p:cNvPr>
          <p:cNvSpPr/>
          <p:nvPr/>
        </p:nvSpPr>
        <p:spPr>
          <a:xfrm>
            <a:off x="7861300" y="3444631"/>
            <a:ext cx="454042" cy="276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60D62A-7F98-4718-82AF-3E18A1C8A05B}"/>
              </a:ext>
            </a:extLst>
          </p:cNvPr>
          <p:cNvPicPr>
            <a:picLocks noChangeAspect="1"/>
          </p:cNvPicPr>
          <p:nvPr/>
        </p:nvPicPr>
        <p:blipFill>
          <a:blip r:embed="rId3"/>
          <a:stretch>
            <a:fillRect/>
          </a:stretch>
        </p:blipFill>
        <p:spPr>
          <a:xfrm>
            <a:off x="1000142" y="2759462"/>
            <a:ext cx="7315200" cy="4243977"/>
          </a:xfrm>
          <a:prstGeom prst="rect">
            <a:avLst/>
          </a:prstGeom>
        </p:spPr>
      </p:pic>
    </p:spTree>
    <p:extLst>
      <p:ext uri="{BB962C8B-B14F-4D97-AF65-F5344CB8AC3E}">
        <p14:creationId xmlns:p14="http://schemas.microsoft.com/office/powerpoint/2010/main" val="402803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970"/>
          </a:p>
          <a:p>
            <a:pPr algn="ctr"/>
            <a:endParaRPr lang="en-US" sz="2970"/>
          </a:p>
          <a:p>
            <a:pPr algn="ctr"/>
            <a:r>
              <a:rPr lang="en-US" sz="560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Topics</a:t>
            </a:r>
          </a:p>
        </p:txBody>
      </p:sp>
      <p:sp>
        <p:nvSpPr>
          <p:cNvPr id="3" name="Content Placeholder 2"/>
          <p:cNvSpPr>
            <a:spLocks noGrp="1"/>
          </p:cNvSpPr>
          <p:nvPr>
            <p:ph idx="1"/>
          </p:nvPr>
        </p:nvSpPr>
        <p:spPr>
          <a:xfrm>
            <a:off x="650929" y="2123268"/>
            <a:ext cx="8787539" cy="4866468"/>
          </a:xfrm>
        </p:spPr>
        <p:txBody>
          <a:bodyPr>
            <a:normAutofit/>
          </a:bodyPr>
          <a:lstStyle/>
          <a:p>
            <a:pPr marL="0" indent="0">
              <a:buNone/>
            </a:pPr>
            <a:r>
              <a:rPr lang="en-US"/>
              <a:t>Dashboard Introduction</a:t>
            </a:r>
          </a:p>
          <a:p>
            <a:pPr marL="0" indent="0">
              <a:buNone/>
            </a:pPr>
            <a:r>
              <a:rPr lang="en-US"/>
              <a:t>Dashboard Roles</a:t>
            </a:r>
          </a:p>
          <a:p>
            <a:pPr marL="0" indent="0">
              <a:buNone/>
            </a:pPr>
            <a:r>
              <a:rPr lang="en-US"/>
              <a:t>Accessing the Dashboards</a:t>
            </a:r>
          </a:p>
          <a:p>
            <a:pPr marL="0" indent="0">
              <a:buNone/>
            </a:pPr>
            <a:r>
              <a:rPr lang="en-US"/>
              <a:t>Dashboard Home page</a:t>
            </a:r>
          </a:p>
          <a:p>
            <a:pPr marL="0" indent="0">
              <a:buNone/>
            </a:pPr>
            <a:r>
              <a:rPr lang="en-US"/>
              <a:t>Dashboard User Settings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758885"/>
            <a:ext cx="6082034" cy="1196875"/>
          </a:xfrm>
        </p:spPr>
        <p:txBody>
          <a:bodyPr>
            <a:normAutofit/>
          </a:bodyPr>
          <a:lstStyle/>
          <a:p>
            <a:r>
              <a:rPr lang="en-US"/>
              <a:t>Dashboard Introduction</a:t>
            </a:r>
          </a:p>
        </p:txBody>
      </p:sp>
      <p:pic>
        <p:nvPicPr>
          <p:cNvPr id="4" name="Picture 3">
            <a:extLst>
              <a:ext uri="{FF2B5EF4-FFF2-40B4-BE49-F238E27FC236}">
                <a16:creationId xmlns:a16="http://schemas.microsoft.com/office/drawing/2014/main" id="{556EC29B-1EE5-4B09-9F45-A48CFFE51D39}"/>
              </a:ext>
            </a:extLst>
          </p:cNvPr>
          <p:cNvPicPr>
            <a:picLocks noChangeAspect="1"/>
          </p:cNvPicPr>
          <p:nvPr/>
        </p:nvPicPr>
        <p:blipFill>
          <a:blip r:embed="rId4"/>
          <a:stretch>
            <a:fillRect/>
          </a:stretch>
        </p:blipFill>
        <p:spPr>
          <a:xfrm>
            <a:off x="25145" y="4329114"/>
            <a:ext cx="10058400" cy="2507986"/>
          </a:xfrm>
          <a:prstGeom prst="rect">
            <a:avLst/>
          </a:prstGeom>
        </p:spPr>
      </p:pic>
      <p:sp>
        <p:nvSpPr>
          <p:cNvPr id="7" name="Content Placeholder 2">
            <a:extLst>
              <a:ext uri="{FF2B5EF4-FFF2-40B4-BE49-F238E27FC236}">
                <a16:creationId xmlns:a16="http://schemas.microsoft.com/office/drawing/2014/main" id="{5B3105BC-4172-427F-B753-9A312860207A}"/>
              </a:ext>
            </a:extLst>
          </p:cNvPr>
          <p:cNvSpPr txBox="1">
            <a:spLocks/>
          </p:cNvSpPr>
          <p:nvPr/>
        </p:nvSpPr>
        <p:spPr>
          <a:xfrm>
            <a:off x="905255" y="2236851"/>
            <a:ext cx="825451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PAN Dashboards provide a visual display of information available elsewhere in </a:t>
            </a:r>
            <a:r>
              <a:rPr lang="en-US" sz="2400" dirty="0" err="1">
                <a:solidFill>
                  <a:schemeClr val="tx1"/>
                </a:solidFill>
                <a:latin typeface="+mn-lt"/>
              </a:rPr>
              <a:t>PearsonAccess</a:t>
            </a:r>
            <a:r>
              <a:rPr lang="en-US" sz="2400" dirty="0">
                <a:solidFill>
                  <a:schemeClr val="tx1"/>
                </a:solidFill>
                <a:latin typeface="+mn-lt"/>
              </a:rPr>
              <a:t> Next (PAN).</a:t>
            </a:r>
          </a:p>
          <a:p>
            <a:r>
              <a:rPr lang="en-US" sz="2400" dirty="0">
                <a:solidFill>
                  <a:schemeClr val="tx1"/>
                </a:solidFill>
                <a:latin typeface="+mn-lt"/>
              </a:rPr>
              <a:t>A Dashboard icon will be available on the top menu bar on all pages in PAN for users with the permissions described on the next slide. </a:t>
            </a:r>
          </a:p>
          <a:p>
            <a:pPr marL="0" indent="0">
              <a:buFont typeface="Arial" panose="020B0604020202020204" pitchFamily="34" charset="0"/>
              <a:buNone/>
            </a:pPr>
            <a:endParaRPr lang="en-US" sz="2400" dirty="0"/>
          </a:p>
        </p:txBody>
      </p:sp>
    </p:spTree>
    <p:custDataLst>
      <p:tags r:id="rId1"/>
    </p:custDataLst>
    <p:extLst>
      <p:ext uri="{BB962C8B-B14F-4D97-AF65-F5344CB8AC3E}">
        <p14:creationId xmlns:p14="http://schemas.microsoft.com/office/powerpoint/2010/main" val="365226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7EA3-3C9B-4BAA-89D5-2CB6B4BBD306}"/>
              </a:ext>
            </a:extLst>
          </p:cNvPr>
          <p:cNvSpPr>
            <a:spLocks noGrp="1"/>
          </p:cNvSpPr>
          <p:nvPr>
            <p:ph type="title"/>
          </p:nvPr>
        </p:nvSpPr>
        <p:spPr/>
        <p:txBody>
          <a:bodyPr/>
          <a:lstStyle/>
          <a:p>
            <a:r>
              <a:rPr lang="en-US"/>
              <a:t>Dashboard Roles</a:t>
            </a:r>
          </a:p>
        </p:txBody>
      </p:sp>
      <p:sp>
        <p:nvSpPr>
          <p:cNvPr id="3" name="Content Placeholder 2">
            <a:extLst>
              <a:ext uri="{FF2B5EF4-FFF2-40B4-BE49-F238E27FC236}">
                <a16:creationId xmlns:a16="http://schemas.microsoft.com/office/drawing/2014/main" id="{2B8A10D9-8D87-410B-83D2-0FCF889D2DE6}"/>
              </a:ext>
            </a:extLst>
          </p:cNvPr>
          <p:cNvSpPr>
            <a:spLocks noGrp="1"/>
          </p:cNvSpPr>
          <p:nvPr>
            <p:ph idx="1"/>
          </p:nvPr>
        </p:nvSpPr>
        <p:spPr>
          <a:xfrm>
            <a:off x="748093" y="1969010"/>
            <a:ext cx="8510207" cy="2402965"/>
          </a:xfrm>
        </p:spPr>
        <p:txBody>
          <a:bodyPr>
            <a:normAutofit/>
          </a:bodyPr>
          <a:lstStyle/>
          <a:p>
            <a:pPr marL="0" indent="0">
              <a:buNone/>
            </a:pPr>
            <a:r>
              <a:rPr lang="en-US" sz="2400"/>
              <a:t>The following PAN user roles have dashboard access: </a:t>
            </a:r>
            <a:endParaRPr lang="en-US" sz="2000" b="1"/>
          </a:p>
          <a:p>
            <a:pPr lvl="1">
              <a:buFont typeface="Arial" panose="020B0604020202020204" pitchFamily="34" charset="0"/>
              <a:buChar char="•"/>
            </a:pPr>
            <a:r>
              <a:rPr lang="en-US" sz="2180" b="1"/>
              <a:t>District Test Coordinator</a:t>
            </a:r>
          </a:p>
          <a:p>
            <a:pPr lvl="1">
              <a:buFont typeface="Arial" panose="020B0604020202020204" pitchFamily="34" charset="0"/>
              <a:buChar char="•"/>
            </a:pPr>
            <a:r>
              <a:rPr lang="en-US" sz="2180" b="1"/>
              <a:t>School Test Coordinator</a:t>
            </a:r>
          </a:p>
          <a:p>
            <a:pPr lvl="1">
              <a:buFont typeface="Arial" panose="020B0604020202020204" pitchFamily="34" charset="0"/>
              <a:buChar char="•"/>
            </a:pPr>
            <a:r>
              <a:rPr lang="en-US" sz="2180" b="1"/>
              <a:t>Technology Coordinator</a:t>
            </a:r>
          </a:p>
          <a:p>
            <a:endParaRPr lang="en-US"/>
          </a:p>
        </p:txBody>
      </p:sp>
      <p:sp>
        <p:nvSpPr>
          <p:cNvPr id="4" name="Content Placeholder 2">
            <a:extLst>
              <a:ext uri="{FF2B5EF4-FFF2-40B4-BE49-F238E27FC236}">
                <a16:creationId xmlns:a16="http://schemas.microsoft.com/office/drawing/2014/main" id="{1D3FA2B0-735D-4CC9-ACD2-05CFA0683B02}"/>
              </a:ext>
            </a:extLst>
          </p:cNvPr>
          <p:cNvSpPr txBox="1">
            <a:spLocks/>
          </p:cNvSpPr>
          <p:nvPr/>
        </p:nvSpPr>
        <p:spPr>
          <a:xfrm>
            <a:off x="696086" y="3547300"/>
            <a:ext cx="363865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tx1"/>
                </a:solidFill>
                <a:latin typeface="+mn-lt"/>
              </a:rPr>
              <a:t>Users should be sure they have selected the correct administration in the upper right-hand corner. </a:t>
            </a:r>
          </a:p>
          <a:p>
            <a:pPr marL="0" indent="0">
              <a:buFont typeface="Arial" panose="020B0604020202020204" pitchFamily="34" charset="0"/>
              <a:buNone/>
            </a:pPr>
            <a:endParaRPr lang="en-US" sz="2400"/>
          </a:p>
        </p:txBody>
      </p:sp>
      <p:sp>
        <p:nvSpPr>
          <p:cNvPr id="8" name="TextBox 7">
            <a:extLst>
              <a:ext uri="{FF2B5EF4-FFF2-40B4-BE49-F238E27FC236}">
                <a16:creationId xmlns:a16="http://schemas.microsoft.com/office/drawing/2014/main" id="{04E67435-5CC6-4598-96EE-4189270A131F}"/>
              </a:ext>
            </a:extLst>
          </p:cNvPr>
          <p:cNvSpPr txBox="1"/>
          <p:nvPr/>
        </p:nvSpPr>
        <p:spPr>
          <a:xfrm>
            <a:off x="4578235" y="3495122"/>
            <a:ext cx="5230784" cy="1569660"/>
          </a:xfrm>
          <a:prstGeom prst="rect">
            <a:avLst/>
          </a:prstGeom>
          <a:noFill/>
        </p:spPr>
        <p:txBody>
          <a:bodyPr wrap="square">
            <a:spAutoFit/>
          </a:bodyPr>
          <a:lstStyle/>
          <a:p>
            <a:pPr marL="228600" indent="-228600">
              <a:spcBef>
                <a:spcPts val="1000"/>
              </a:spcBef>
              <a:buClr>
                <a:srgbClr val="E38526"/>
              </a:buClr>
              <a:buFont typeface="Arial" panose="020B0604020202020204" pitchFamily="34" charset="0"/>
              <a:buChar char="•"/>
            </a:pPr>
            <a:r>
              <a:rPr lang="en-US" sz="2400">
                <a:cs typeface="Segoe UI" panose="020B0502040204020203" pitchFamily="34" charset="0"/>
              </a:rPr>
              <a:t>For users with access to multiple organizations in PAN, be sure you have also selected the correct organization in the upper right-hand corner. </a:t>
            </a:r>
          </a:p>
        </p:txBody>
      </p:sp>
      <p:pic>
        <p:nvPicPr>
          <p:cNvPr id="9" name="Picture 8">
            <a:extLst>
              <a:ext uri="{FF2B5EF4-FFF2-40B4-BE49-F238E27FC236}">
                <a16:creationId xmlns:a16="http://schemas.microsoft.com/office/drawing/2014/main" id="{3E84886B-D4E1-479C-A4EA-0D9AC568ADC8}"/>
              </a:ext>
            </a:extLst>
          </p:cNvPr>
          <p:cNvPicPr>
            <a:picLocks noChangeAspect="1"/>
          </p:cNvPicPr>
          <p:nvPr/>
        </p:nvPicPr>
        <p:blipFill>
          <a:blip r:embed="rId2"/>
          <a:stretch>
            <a:fillRect/>
          </a:stretch>
        </p:blipFill>
        <p:spPr>
          <a:xfrm>
            <a:off x="0" y="5707039"/>
            <a:ext cx="10037796" cy="1256726"/>
          </a:xfrm>
          <a:prstGeom prst="rect">
            <a:avLst/>
          </a:prstGeom>
        </p:spPr>
      </p:pic>
      <p:sp>
        <p:nvSpPr>
          <p:cNvPr id="11" name="Rectangle 10">
            <a:extLst>
              <a:ext uri="{FF2B5EF4-FFF2-40B4-BE49-F238E27FC236}">
                <a16:creationId xmlns:a16="http://schemas.microsoft.com/office/drawing/2014/main" id="{478868CD-C6C6-4924-AFD5-99360E803076}"/>
              </a:ext>
            </a:extLst>
          </p:cNvPr>
          <p:cNvSpPr/>
          <p:nvPr/>
        </p:nvSpPr>
        <p:spPr>
          <a:xfrm>
            <a:off x="3493827" y="5588599"/>
            <a:ext cx="3957850" cy="72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9E1EC2-42B9-4D6C-B972-B92B9A430132}"/>
              </a:ext>
            </a:extLst>
          </p:cNvPr>
          <p:cNvSpPr/>
          <p:nvPr/>
        </p:nvSpPr>
        <p:spPr>
          <a:xfrm>
            <a:off x="7659238" y="5588598"/>
            <a:ext cx="1599062" cy="72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474C147-B981-47AD-AC96-E72B668E92A7}"/>
              </a:ext>
            </a:extLst>
          </p:cNvPr>
          <p:cNvCxnSpPr/>
          <p:nvPr/>
        </p:nvCxnSpPr>
        <p:spPr>
          <a:xfrm>
            <a:off x="3029803" y="5064782"/>
            <a:ext cx="1548432" cy="5238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5B219E-F79D-4178-AD97-B5D3390A986A}"/>
              </a:ext>
            </a:extLst>
          </p:cNvPr>
          <p:cNvCxnSpPr/>
          <p:nvPr/>
        </p:nvCxnSpPr>
        <p:spPr>
          <a:xfrm>
            <a:off x="7141485" y="5051356"/>
            <a:ext cx="1548432" cy="5238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41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9B2C-C708-423F-8597-19CB850610E0}"/>
              </a:ext>
            </a:extLst>
          </p:cNvPr>
          <p:cNvSpPr>
            <a:spLocks noGrp="1"/>
          </p:cNvSpPr>
          <p:nvPr>
            <p:ph type="title"/>
          </p:nvPr>
        </p:nvSpPr>
        <p:spPr/>
        <p:txBody>
          <a:bodyPr/>
          <a:lstStyle/>
          <a:p>
            <a:r>
              <a:rPr lang="en-US"/>
              <a:t>Accessing the Dashboards</a:t>
            </a:r>
          </a:p>
        </p:txBody>
      </p:sp>
      <p:sp>
        <p:nvSpPr>
          <p:cNvPr id="3" name="Content Placeholder 2">
            <a:extLst>
              <a:ext uri="{FF2B5EF4-FFF2-40B4-BE49-F238E27FC236}">
                <a16:creationId xmlns:a16="http://schemas.microsoft.com/office/drawing/2014/main" id="{2A117EC4-939D-48CB-AE0B-FEBC5265249F}"/>
              </a:ext>
            </a:extLst>
          </p:cNvPr>
          <p:cNvSpPr>
            <a:spLocks noGrp="1"/>
          </p:cNvSpPr>
          <p:nvPr>
            <p:ph idx="1"/>
          </p:nvPr>
        </p:nvSpPr>
        <p:spPr/>
        <p:txBody>
          <a:bodyPr/>
          <a:lstStyle/>
          <a:p>
            <a:r>
              <a:rPr lang="en-US" sz="2800"/>
              <a:t>To access the PAN Dashboard home page, select the Dashboard icon, and in the dropdown menu, select </a:t>
            </a:r>
            <a:r>
              <a:rPr lang="en-US" sz="2800" b="1"/>
              <a:t>Dashboard</a:t>
            </a:r>
            <a:r>
              <a:rPr lang="en-US" sz="2800"/>
              <a:t>.  </a:t>
            </a:r>
          </a:p>
          <a:p>
            <a:endParaRPr lang="en-US"/>
          </a:p>
        </p:txBody>
      </p:sp>
      <p:pic>
        <p:nvPicPr>
          <p:cNvPr id="5" name="Picture 4">
            <a:extLst>
              <a:ext uri="{FF2B5EF4-FFF2-40B4-BE49-F238E27FC236}">
                <a16:creationId xmlns:a16="http://schemas.microsoft.com/office/drawing/2014/main" id="{7F833707-A1F9-4856-B650-B51BD40678D0}"/>
              </a:ext>
            </a:extLst>
          </p:cNvPr>
          <p:cNvPicPr>
            <a:picLocks noChangeAspect="1"/>
          </p:cNvPicPr>
          <p:nvPr/>
        </p:nvPicPr>
        <p:blipFill>
          <a:blip r:embed="rId2"/>
          <a:stretch>
            <a:fillRect/>
          </a:stretch>
        </p:blipFill>
        <p:spPr>
          <a:xfrm>
            <a:off x="2660424" y="3460678"/>
            <a:ext cx="4737551" cy="2673421"/>
          </a:xfrm>
          <a:prstGeom prst="rect">
            <a:avLst/>
          </a:prstGeom>
        </p:spPr>
      </p:pic>
      <p:sp>
        <p:nvSpPr>
          <p:cNvPr id="6" name="Rectangle 5">
            <a:extLst>
              <a:ext uri="{FF2B5EF4-FFF2-40B4-BE49-F238E27FC236}">
                <a16:creationId xmlns:a16="http://schemas.microsoft.com/office/drawing/2014/main" id="{9BEDB849-2441-4EAA-9C7A-161456252CF2}"/>
              </a:ext>
            </a:extLst>
          </p:cNvPr>
          <p:cNvSpPr/>
          <p:nvPr/>
        </p:nvSpPr>
        <p:spPr>
          <a:xfrm>
            <a:off x="3981170" y="5021016"/>
            <a:ext cx="1314729" cy="4828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35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B61D-2336-41A2-8A86-D060CA438633}"/>
              </a:ext>
            </a:extLst>
          </p:cNvPr>
          <p:cNvSpPr>
            <a:spLocks noGrp="1"/>
          </p:cNvSpPr>
          <p:nvPr>
            <p:ph type="title"/>
          </p:nvPr>
        </p:nvSpPr>
        <p:spPr/>
        <p:txBody>
          <a:bodyPr/>
          <a:lstStyle/>
          <a:p>
            <a:r>
              <a:rPr lang="en-US"/>
              <a:t>Dashboard Home Page</a:t>
            </a:r>
          </a:p>
        </p:txBody>
      </p:sp>
      <p:sp>
        <p:nvSpPr>
          <p:cNvPr id="3" name="Content Placeholder 2">
            <a:extLst>
              <a:ext uri="{FF2B5EF4-FFF2-40B4-BE49-F238E27FC236}">
                <a16:creationId xmlns:a16="http://schemas.microsoft.com/office/drawing/2014/main" id="{5EE1609D-DA64-435F-8D3D-F4BC6EEF12B8}"/>
              </a:ext>
            </a:extLst>
          </p:cNvPr>
          <p:cNvSpPr>
            <a:spLocks noGrp="1"/>
          </p:cNvSpPr>
          <p:nvPr>
            <p:ph idx="1"/>
          </p:nvPr>
        </p:nvSpPr>
        <p:spPr>
          <a:xfrm>
            <a:off x="7899981" y="2256012"/>
            <a:ext cx="1932846" cy="4559808"/>
          </a:xfrm>
        </p:spPr>
        <p:txBody>
          <a:bodyPr/>
          <a:lstStyle/>
          <a:p>
            <a:r>
              <a:rPr lang="en-US" sz="2800"/>
              <a:t>Here is a view of the Dashboard home screen. </a:t>
            </a:r>
          </a:p>
          <a:p>
            <a:endParaRPr lang="en-US"/>
          </a:p>
        </p:txBody>
      </p:sp>
      <p:pic>
        <p:nvPicPr>
          <p:cNvPr id="7" name="Picture 6" descr="Graphical user interface, application&#10;&#10;Description automatically generated">
            <a:extLst>
              <a:ext uri="{FF2B5EF4-FFF2-40B4-BE49-F238E27FC236}">
                <a16:creationId xmlns:a16="http://schemas.microsoft.com/office/drawing/2014/main" id="{EE125E1F-C37B-47C4-8CF2-834A86A40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98" y="2256012"/>
            <a:ext cx="7107383" cy="4430060"/>
          </a:xfrm>
          <a:prstGeom prst="rect">
            <a:avLst/>
          </a:prstGeom>
        </p:spPr>
      </p:pic>
    </p:spTree>
    <p:extLst>
      <p:ext uri="{BB962C8B-B14F-4D97-AF65-F5344CB8AC3E}">
        <p14:creationId xmlns:p14="http://schemas.microsoft.com/office/powerpoint/2010/main" val="401174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48F9-7105-4803-AB7A-F5AA50EF1325}"/>
              </a:ext>
            </a:extLst>
          </p:cNvPr>
          <p:cNvSpPr>
            <a:spLocks noGrp="1"/>
          </p:cNvSpPr>
          <p:nvPr>
            <p:ph type="title"/>
          </p:nvPr>
        </p:nvSpPr>
        <p:spPr/>
        <p:txBody>
          <a:bodyPr/>
          <a:lstStyle/>
          <a:p>
            <a:r>
              <a:rPr lang="en-US"/>
              <a:t>Dashboard Home Page</a:t>
            </a:r>
          </a:p>
        </p:txBody>
      </p:sp>
      <p:sp>
        <p:nvSpPr>
          <p:cNvPr id="3" name="Content Placeholder 2">
            <a:extLst>
              <a:ext uri="{FF2B5EF4-FFF2-40B4-BE49-F238E27FC236}">
                <a16:creationId xmlns:a16="http://schemas.microsoft.com/office/drawing/2014/main" id="{51F3C832-21F2-4215-8272-F62EBA0BE1F4}"/>
              </a:ext>
            </a:extLst>
          </p:cNvPr>
          <p:cNvSpPr>
            <a:spLocks noGrp="1"/>
          </p:cNvSpPr>
          <p:nvPr>
            <p:ph idx="1"/>
          </p:nvPr>
        </p:nvSpPr>
        <p:spPr>
          <a:xfrm>
            <a:off x="905256" y="2170659"/>
            <a:ext cx="8298181" cy="4909469"/>
          </a:xfrm>
        </p:spPr>
        <p:txBody>
          <a:bodyPr>
            <a:normAutofit/>
          </a:bodyPr>
          <a:lstStyle/>
          <a:p>
            <a:pPr marL="0" indent="0">
              <a:buNone/>
            </a:pPr>
            <a:r>
              <a:rPr lang="en-US"/>
              <a:t>Dashboards can be viewed by subject or grade on the Dashboard home page as follows:</a:t>
            </a:r>
          </a:p>
          <a:p>
            <a:endParaRPr lang="en-US" sz="2400"/>
          </a:p>
        </p:txBody>
      </p:sp>
      <p:sp>
        <p:nvSpPr>
          <p:cNvPr id="4" name="Content Placeholder 2">
            <a:extLst>
              <a:ext uri="{FF2B5EF4-FFF2-40B4-BE49-F238E27FC236}">
                <a16:creationId xmlns:a16="http://schemas.microsoft.com/office/drawing/2014/main" id="{A9343BD7-DA63-4F9D-8B00-4708AA78A99E}"/>
              </a:ext>
            </a:extLst>
          </p:cNvPr>
          <p:cNvSpPr txBox="1">
            <a:spLocks/>
          </p:cNvSpPr>
          <p:nvPr/>
        </p:nvSpPr>
        <p:spPr>
          <a:xfrm>
            <a:off x="854963" y="3230079"/>
            <a:ext cx="825451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tx1"/>
                </a:solidFill>
                <a:latin typeface="+mn-lt"/>
              </a:rPr>
              <a:t>Session Status graph:</a:t>
            </a:r>
            <a:r>
              <a:rPr lang="en-US" sz="2400">
                <a:solidFill>
                  <a:schemeClr val="tx1"/>
                </a:solidFill>
                <a:latin typeface="+mn-lt"/>
              </a:rPr>
              <a:t> Shows the number of PAN Sessions that are Not Prepared, Preparing, Errors – Not Prepared, Ready, In Progress, and Stopped.</a:t>
            </a:r>
          </a:p>
          <a:p>
            <a:r>
              <a:rPr lang="en-US" sz="2400" b="1">
                <a:solidFill>
                  <a:schemeClr val="tx1"/>
                </a:solidFill>
                <a:latin typeface="+mn-lt"/>
              </a:rPr>
              <a:t>Student Test Status graph: </a:t>
            </a:r>
            <a:r>
              <a:rPr lang="en-US" sz="2400">
                <a:solidFill>
                  <a:schemeClr val="tx1"/>
                </a:solidFill>
                <a:latin typeface="+mn-lt"/>
              </a:rPr>
              <a:t>Shows the number of student tests that are Ready, Resumed/Resumed Upload, Active, Exited, and Complete/Marked Complete. </a:t>
            </a:r>
          </a:p>
          <a:p>
            <a:r>
              <a:rPr lang="en-US" sz="2400" b="1">
                <a:solidFill>
                  <a:schemeClr val="tx1"/>
                </a:solidFill>
                <a:latin typeface="+mn-lt"/>
              </a:rPr>
              <a:t>Test Status – Online graph: </a:t>
            </a:r>
            <a:r>
              <a:rPr lang="en-US" sz="2400">
                <a:solidFill>
                  <a:schemeClr val="tx1"/>
                </a:solidFill>
                <a:latin typeface="+mn-lt"/>
              </a:rPr>
              <a:t>Shows the number of computer-based tests that are Assigned, in Progress, and Complete.  </a:t>
            </a:r>
          </a:p>
          <a:p>
            <a:pPr marL="0" indent="0">
              <a:buFont typeface="Arial" panose="020B0604020202020204" pitchFamily="34" charset="0"/>
              <a:buNone/>
            </a:pPr>
            <a:endParaRPr lang="en-US" sz="2400"/>
          </a:p>
        </p:txBody>
      </p:sp>
    </p:spTree>
    <p:extLst>
      <p:ext uri="{BB962C8B-B14F-4D97-AF65-F5344CB8AC3E}">
        <p14:creationId xmlns:p14="http://schemas.microsoft.com/office/powerpoint/2010/main" val="292666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2678-17B7-4CAE-9B8A-7967C0BEE600}"/>
              </a:ext>
            </a:extLst>
          </p:cNvPr>
          <p:cNvSpPr>
            <a:spLocks noGrp="1"/>
          </p:cNvSpPr>
          <p:nvPr>
            <p:ph type="title"/>
          </p:nvPr>
        </p:nvSpPr>
        <p:spPr/>
        <p:txBody>
          <a:bodyPr>
            <a:normAutofit fontScale="90000"/>
          </a:bodyPr>
          <a:lstStyle/>
          <a:p>
            <a:r>
              <a:rPr lang="en-US"/>
              <a:t>Dashboard Home Page – Session Status Dashboards</a:t>
            </a:r>
          </a:p>
        </p:txBody>
      </p:sp>
      <p:sp>
        <p:nvSpPr>
          <p:cNvPr id="4" name="Content Placeholder 2">
            <a:extLst>
              <a:ext uri="{FF2B5EF4-FFF2-40B4-BE49-F238E27FC236}">
                <a16:creationId xmlns:a16="http://schemas.microsoft.com/office/drawing/2014/main" id="{FC04BEFB-8659-4081-9EB3-2E2B6DD3542F}"/>
              </a:ext>
            </a:extLst>
          </p:cNvPr>
          <p:cNvSpPr>
            <a:spLocks noGrp="1"/>
          </p:cNvSpPr>
          <p:nvPr>
            <p:ph idx="1"/>
          </p:nvPr>
        </p:nvSpPr>
        <p:spPr>
          <a:xfrm>
            <a:off x="905256" y="2143397"/>
            <a:ext cx="8297863" cy="4559300"/>
          </a:xfrm>
        </p:spPr>
        <p:txBody>
          <a:bodyPr/>
          <a:lstStyle/>
          <a:p>
            <a:pPr marL="0" indent="0">
              <a:buNone/>
            </a:pPr>
            <a:r>
              <a:rPr lang="en-US" dirty="0"/>
              <a:t>Session Status by Subject or Grade</a:t>
            </a:r>
          </a:p>
          <a:p>
            <a:pPr marL="0" indent="0">
              <a:buNone/>
            </a:pPr>
            <a:r>
              <a:rPr lang="en-US" dirty="0"/>
              <a:t>	</a:t>
            </a:r>
            <a:endParaRPr lang="en-US" sz="2400" dirty="0"/>
          </a:p>
        </p:txBody>
      </p:sp>
      <p:pic>
        <p:nvPicPr>
          <p:cNvPr id="5" name="Picture 4">
            <a:extLst>
              <a:ext uri="{FF2B5EF4-FFF2-40B4-BE49-F238E27FC236}">
                <a16:creationId xmlns:a16="http://schemas.microsoft.com/office/drawing/2014/main" id="{528E6905-9675-4443-8BCD-F6CC7E8A2F07}"/>
              </a:ext>
            </a:extLst>
          </p:cNvPr>
          <p:cNvPicPr>
            <a:picLocks noChangeAspect="1"/>
          </p:cNvPicPr>
          <p:nvPr/>
        </p:nvPicPr>
        <p:blipFill>
          <a:blip r:embed="rId3"/>
          <a:stretch>
            <a:fillRect/>
          </a:stretch>
        </p:blipFill>
        <p:spPr>
          <a:xfrm>
            <a:off x="97417" y="2659095"/>
            <a:ext cx="4931783" cy="3246550"/>
          </a:xfrm>
          <a:prstGeom prst="rect">
            <a:avLst/>
          </a:prstGeom>
        </p:spPr>
      </p:pic>
      <p:pic>
        <p:nvPicPr>
          <p:cNvPr id="6" name="Picture 5">
            <a:extLst>
              <a:ext uri="{FF2B5EF4-FFF2-40B4-BE49-F238E27FC236}">
                <a16:creationId xmlns:a16="http://schemas.microsoft.com/office/drawing/2014/main" id="{11B5B612-D64D-407A-97D7-8E91C9FCCB53}"/>
              </a:ext>
            </a:extLst>
          </p:cNvPr>
          <p:cNvPicPr>
            <a:picLocks noChangeAspect="1"/>
          </p:cNvPicPr>
          <p:nvPr/>
        </p:nvPicPr>
        <p:blipFill>
          <a:blip r:embed="rId4"/>
          <a:stretch>
            <a:fillRect/>
          </a:stretch>
        </p:blipFill>
        <p:spPr>
          <a:xfrm>
            <a:off x="4979988" y="2659095"/>
            <a:ext cx="4932099" cy="3246550"/>
          </a:xfrm>
          <a:prstGeom prst="rect">
            <a:avLst/>
          </a:prstGeom>
        </p:spPr>
      </p:pic>
    </p:spTree>
    <p:extLst>
      <p:ext uri="{BB962C8B-B14F-4D97-AF65-F5344CB8AC3E}">
        <p14:creationId xmlns:p14="http://schemas.microsoft.com/office/powerpoint/2010/main" val="316032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5BEE-ACD5-4363-BE2C-8C0DC32781D3}"/>
              </a:ext>
            </a:extLst>
          </p:cNvPr>
          <p:cNvSpPr>
            <a:spLocks noGrp="1"/>
          </p:cNvSpPr>
          <p:nvPr>
            <p:ph type="title"/>
          </p:nvPr>
        </p:nvSpPr>
        <p:spPr/>
        <p:txBody>
          <a:bodyPr>
            <a:normAutofit fontScale="90000"/>
          </a:bodyPr>
          <a:lstStyle/>
          <a:p>
            <a:r>
              <a:rPr lang="en-US"/>
              <a:t>Dashboard Home Page – Student Test Status Dashboard</a:t>
            </a:r>
          </a:p>
        </p:txBody>
      </p:sp>
      <p:sp>
        <p:nvSpPr>
          <p:cNvPr id="3" name="Content Placeholder 2">
            <a:extLst>
              <a:ext uri="{FF2B5EF4-FFF2-40B4-BE49-F238E27FC236}">
                <a16:creationId xmlns:a16="http://schemas.microsoft.com/office/drawing/2014/main" id="{1095DDA7-D377-4288-8BD0-344C395EB0DF}"/>
              </a:ext>
            </a:extLst>
          </p:cNvPr>
          <p:cNvSpPr>
            <a:spLocks noGrp="1"/>
          </p:cNvSpPr>
          <p:nvPr>
            <p:ph idx="1"/>
          </p:nvPr>
        </p:nvSpPr>
        <p:spPr/>
        <p:txBody>
          <a:bodyPr/>
          <a:lstStyle/>
          <a:p>
            <a:r>
              <a:rPr lang="en-US"/>
              <a:t>Student Test Status by Subject or Grade</a:t>
            </a:r>
          </a:p>
          <a:p>
            <a:endParaRPr lang="en-US"/>
          </a:p>
        </p:txBody>
      </p:sp>
      <p:pic>
        <p:nvPicPr>
          <p:cNvPr id="7" name="Picture 6">
            <a:extLst>
              <a:ext uri="{FF2B5EF4-FFF2-40B4-BE49-F238E27FC236}">
                <a16:creationId xmlns:a16="http://schemas.microsoft.com/office/drawing/2014/main" id="{5E0A1AA6-A4F1-4020-8CF1-F2F5E744D9ED}"/>
              </a:ext>
            </a:extLst>
          </p:cNvPr>
          <p:cNvPicPr>
            <a:picLocks noChangeAspect="1"/>
          </p:cNvPicPr>
          <p:nvPr/>
        </p:nvPicPr>
        <p:blipFill>
          <a:blip r:embed="rId3"/>
          <a:stretch>
            <a:fillRect/>
          </a:stretch>
        </p:blipFill>
        <p:spPr>
          <a:xfrm>
            <a:off x="207722" y="2511323"/>
            <a:ext cx="4846623" cy="3231082"/>
          </a:xfrm>
          <a:prstGeom prst="rect">
            <a:avLst/>
          </a:prstGeom>
        </p:spPr>
      </p:pic>
      <p:pic>
        <p:nvPicPr>
          <p:cNvPr id="9" name="Picture 8">
            <a:extLst>
              <a:ext uri="{FF2B5EF4-FFF2-40B4-BE49-F238E27FC236}">
                <a16:creationId xmlns:a16="http://schemas.microsoft.com/office/drawing/2014/main" id="{BA8EC5EC-04FD-4F1F-900D-E214D4D4AC7F}"/>
              </a:ext>
            </a:extLst>
          </p:cNvPr>
          <p:cNvPicPr>
            <a:picLocks noChangeAspect="1"/>
          </p:cNvPicPr>
          <p:nvPr/>
        </p:nvPicPr>
        <p:blipFill>
          <a:blip r:embed="rId4"/>
          <a:stretch>
            <a:fillRect/>
          </a:stretch>
        </p:blipFill>
        <p:spPr>
          <a:xfrm>
            <a:off x="5054345" y="2511323"/>
            <a:ext cx="4945873" cy="3231083"/>
          </a:xfrm>
          <a:prstGeom prst="rect">
            <a:avLst/>
          </a:prstGeom>
        </p:spPr>
      </p:pic>
    </p:spTree>
    <p:extLst>
      <p:ext uri="{BB962C8B-B14F-4D97-AF65-F5344CB8AC3E}">
        <p14:creationId xmlns:p14="http://schemas.microsoft.com/office/powerpoint/2010/main" val="2307139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3E8B2061-98E4-41F7-9CD3-52F91C414D71}"/>
  <p:tag name="ISPRING_RESOURCE_FOLDER" val="Q:\OTI\7 - Online Program Folders\MCAS\2017-2018\InfTrial_Tech_1718\InfraTrial_Tech_10.25.2017\"/>
  <p:tag name="ISPRING_PRESENTATION_PATH" val="Q:\OTI\7 - Online Program Folders\MCAS\2017-2018\InfTrial_Tech_1718\InfraTrial_Tech_10.25.2017.pptx"/>
  <p:tag name="ISPRING_PROJECT_FOLDER_UPDATED" val="1"/>
  <p:tag name="ISPRING_SCREEN_RECS_UPDATED" val="Q:\OTI\7 - Online Program Folders\MCAS\2017-2018\InfTrial_Tech_1718\InfraTrial_Tech_10.25.2017\"/>
  <p:tag name="ISPRING_FIRST_PUBLISH" val="1"/>
  <p:tag name="ISPRING_PRESENTER_PHOTO_0" val="jpg|/9j/4AAQSkZJRgABAQEAlgCWAAD/2wBDAAMCAgMCAgMDAwMEAwMEBQgFBQQEBQoHBwYIDAoMDAsK&#10;CwsNDhIQDQ4RDgsLEBYQERMUFRUVDA8XGBYUGBIUFRT/2wBDAQMEBAUEBQkFBQkUDQsNFBQUFBQU&#10;FBQUFBQUFBQUFBQUFBQUFBQUFBQUFBQUFBQUFBQUFBQUFBQUFBQUFBQUFBT/wAARCADlAdg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6KK&#10;KACiiigAoopDQAtFQT3cVqoaaVIlJxukYKM+lS7t3Sp5lewx1FFFUIKKKKACiiigAooooAKKKKAC&#10;iiigAooooAKKKKACiiigAooooAKKKKACiiigAooooAKKKKACiiigAooooAKKKKACiiigAooooAKK&#10;KKACiiigAooooAKKKKACiiigAooooAKKKKACiiigAooooATNIzYHWg15p8ZfGzaPpqaJYzbNSv1O&#10;+RTzDB0Zvqfuj8fSvOzDHUstw08VXdoxX9L5nVhcPPFVY0Ybv+rnCfEfxJH4812aINv0WxLQwD+G&#10;WTo8vvjov4mvV/hT4gbxB4LspJn3Xdtm0nJ670OM/iMH8a8Ah2QQpFGu2NAFVfQCu9+CeufYfFV9&#10;pTtiLUIhcRc/8tEGGH4qQf8AgNfhnCvEdfFZ/OWJlpW0S6K3wr9D7vNMuhDL1Gmvg1/z/wAz3Klp&#10;KWv6EPzoKKKKACiiigAooooAKKKKACiiigAooooAKKKKACiiigAooooAKKKKACiiigAooooAKKKK&#10;ACiiigAooooAKKKKACiiigAooooAKKKKACiiigAooooAKKKKACiiigAooooAKKKKAG7vegVwnxe8&#10;T634S8NRahoyRkLOFuZpIzJ5UZB+bbkcZwCe2a8gb41eMX5Go2oGP4bRf8a+SzTibA5RW9hiVK9r&#10;6LT7z3MHk+Ix1P2tJq22rPpuivlyT4ueMZF/5Dew+qWsY/pUTfFTxgzZPiCbGOiwxj/2WvCfH2Vr&#10;aM38l/mekuGcX/NH8f8AI+k/EniC08L6Ld6neybLe3QsfVj2UepJwPxr5e1DWLrXtWu9Vvj/AKXd&#10;vuZc8RqOFjHso/XNVdY8Sar4iaI6tqdxqCxHckcrAIreu0ADPvVT7RX5txVxL/bnLQoJxpR116v/&#10;AIB9RlOUf2fFym7zf4I0PO96lsdafQdUsNVi+/YzrMR6r0cf98k1lfaKRp9wIPSvg8PKeFrQr094&#10;tNfI96VNTi4S2Z9j2txHeW8U8Tb45FDqw7gjINTV4b8L/jNp2i6DbaPr7yWrWi+VDd7C6SRj7u4j&#10;7pA459K9d0jxVpGvxh9O1K1vF/6Yyqx/LOa/rXLc2wmZUY1KVRNtaq+q+R+OYvAV8JUlGcXZdbaG&#10;rRSbqM17R5wtFJS0AFFFFABRRRQAUUUUAFFFFABRRRQAUUUUAFFFFABRRRQAUUUUAFFFFABRRRQA&#10;UUUUAFFFFABRRRQAUUUUAFFFFABRRRQAUUUUAFFFFABRRRQAUUUUAFFFFABRRRQBDc20d3BJDNGs&#10;sUilXRhkMD1B9q+W/if8P5vh7rG6BWfRLpibaQ8+U3XymP8AI+n0r6qrK8SeHbLxVo91pmoRCW1n&#10;XBHdT2YHsQeRXzGfZJSzrCum9Jr4X2f+TPayvMp5dW5t4vdf11Pjj7R70faPervjTwnfeA9el0y9&#10;zIn37e5xhZ488Ee47j1rD86v5pxGDqYWrKjWjaUdGj9ipVIV6aqU3dMv/aPej7R71Q873o873rm9&#10;mbcpf+0e9H2j3qh53vR53vR7MOUv/aPemBkWQSKNkgORIhKsPxHNU/O96POqoxlB3i7C5LnX6P8A&#10;EzxRoO0Wmt3DxjgQ3f75P/Huf1ruNJ/aT1G1Uf2vpMFyi/ems5DG312tkfrXjMbSTTRxRRvNNI21&#10;I41LM7egA6mvePhj8BxC0Oq+KI1lmGHh03qiHsZP7x9ug96/QuHq+f4qqqeEqvlW7lql9/5I+Xza&#10;jlmHpueJgrva2jf3HsWg6tFr2j2eowK6Q3USzIsgwwDDIyPWtCmRoI1CgYA4AA6U+v6AimopSd2f&#10;lErXdtgoooqiQooooAKKKKACiiigAooooAKKKKACiiigAooooAKKKKACiiigAooooAKKKKACiiig&#10;AooooAKKKKACiiigAooooAKKKKACiiigAooooAKKKKACiiigAooooAKSlpKAOJ+LXguz8YeD71Jw&#10;qXNrG1xbXHQxuoJ6+h6GvjtLjcoJ7jNfW/x68RHw98NdTKvtnu9tpHzz8/B/8dzXxwJsAYr8S44V&#10;J4ymoL3ra/fofqnCkajws3J+7fT7tTR84etHnD1rP84+tHnH1r835D7flNDzh60ecPWs/wA4+tHn&#10;H1o5A5TQ873rV8MeG9U8Zaomn6TbNcznl2PCRL/eZuwrmWnKqT6V9s/CfwzYeG/A+lR2Uahp7dJ5&#10;psDdI7KCST36/hX1fD2RxzjEONSVoR1fd+R89nWZPK6KlBXlLRGf8NPg/pngGFbl8X+sOuJLxx93&#10;/ZQfwj9TXoOAO1FLX7/hcLRwdJUaEeWKPx2viKuJqOrWldsKKKK6znCiiigAooooAKKKKACiiigA&#10;ooooAKKKKACiiigAooooAKKKKACiiigAooooAKKKKACiiigAooooAKKKKACiiigAooooAKKKKACi&#10;iigAooooAKKKKACiiigAooooAKSlprUAfNf7WXiPzNQ0XRI2yIka6lGe5+Vf0DV8/wDmGuk+OHja&#10;01Dx1rmrXl0lvYx3Ato5ZDhQFOxfzP8AOues7O41G4WC0gkuZ2OFjhUux/AV/O2dVp47H1K6Tabs&#10;vlofuuUUYYPBU6Umk0rv56jPMNHmGvVvCP7NninxDsl1AR6HannNx80pHsgP8yK9h0f9mPwfY2Ji&#10;vUutSnYczyTMhB9gpA/PNdeD4ZzHGLmUOVf3tPw3ObFcQ5fhXy83M/7uv47HyR5ho8w1658Tv2ed&#10;U8I+bf6L5mraSDkqozNCPcD7w9xXh2h+IrLxHHdvYuzra3L2shZdv7xeuPUc9a8nFZXi8E5KtTaU&#10;d301218z1MLmGFxii6M079OvnoarSEjFfdvwvuPtPw78NyHq1hEf/HRXwhX2/wDBOYXHws8Ot6Ww&#10;T8iR/SvseCZWxVWPeP6nyfF8f9mpS/vfodpPcxWsfmTSpEnTc7BR+ZpPtkH2fz/PjEGM+ZvG38+l&#10;eX/tLf8AJLbrnA+0w/8AoVeSNql9N4UHwxMkn2yHUXDyc/8AHmq+aD+dfe47OvqWIlQcL+7decnt&#10;H5nxWDyv63QVZTtrZ+UVa8vlc+rYbiK6jEkMqSoeAyMCPzFI9zDHIkbyosj/AHUZgC30HevMf2bj&#10;/wAWn045zmWb/wBDNeO/FXx4NX+Il7rFrqiQN4dliisLbJzcMH/ekfr+Ap4jOo4bB0sVOOs7aX8r&#10;v7kFDKZYjF1MNGWkL6287L72fWmaprrNg16bMX1ubsf8sPNXf/3znNUNK1ZPFnhWHUNOl2C+tt8U&#10;n9xivf6H+VfPPhHQbTwD4n0mHxn4allv5r8/ZtfhuTJHLIT8u5c9jz6+1dOMzJ4d0nCN4z+072W3&#10;ZPe+l9DnwuBVdVFJtSj9lWu977tbW16n09NcRW8TSyyLFGoyzuwAA9yaisdStNTjMlndQ3UecboZ&#10;A4/MGvOfjt4T1fxd4Zs4dKC3IgullnsWl8v7Sg/h3ZHNUfgbd+Ho7jXNP07QJ/DmrQOhvbOeQyY4&#10;IG0nt7e9VLHzjjlhXG0Xs3fXS+mltPW5EcHGWDeJjK7W6VtPXW+vpY9YmuIrZN80qRLnG52AH61J&#10;uBGQcivnr9o7xNbavrWm+FH1JdOt442vLqZskb9p8pOPX+or0T4H+NP+E08A2M0sge9tR9luOeSy&#10;jhvxGDUUc2pVsdPBLePW+7W6t5XLq5bUpYOGLez6dk9n87HcX2qWemRh7y7gtEJwGnkCD9TU0NxF&#10;cRrJFIssbDKujAgj1BrwPQ/DenfFP4q+MP8AhKGa7/syQQWmnvIVVI+fmABHoPzr2Dwb4W0vwhos&#10;enaOCLNWZhmQyEknnk+9a4PGVcXJz5EqeqWuujttb9TPFYWnhUo8zc9G9NNVfe/6G1DdwXCu0c0c&#10;iqcMVYEAjsadDcRXEYkikSWPsyMCPzFfM3w98ReKNK0PxXbaP4a/texkv7ky3ZuVj8skYIwTzgc1&#10;6Z+zzlvhLp3rvm/9DNcmCzhYypGmoNXTfXo7aaanTjMreEhKbknZpdOqvrroelx3lvNG0kc8bovD&#10;MrggfU06GeO4jEkUiyIejIQQfxrwT4RzJD8J/HPmSKhS5u9wY8j5O9dt8EopJvg1o8cT+XK9tIqP&#10;6Es2DW2EzN4pwXLbmi5fc7WMsTgPq6m+b4ZKP3q9zvBrNgbw2Yvbc3Q6weau/wD75zmrFxdQ2qb5&#10;pY4kzjdIwUfrXzD4T0Ox8AeJ9Ih8aeGpZNQnv82uvRXRkjlkY/LuXPqQfX2r0P8AaaXd4Bs18sy7&#10;tRhHl5xv+9xn3rmp5vOWEq4icLSh9nW/zuvyudE8sgsVSoQndT+1pb5a/nY9Xt9QtbtykFzDMwGS&#10;scgY49eKbNqtlbyGOW7t43HVXlUEfhmvKfgz4Xj0fWb24Hgqbww5twguJL83AlyQSuCTjoDmuf8A&#10;2k/BekWtrYa1FabdSvtShgnn3t86bW4xnA6DpWs8xrxwP1tQV1urtafNX/AzhgaMsZ9Wc3Z9bJ6/&#10;J2/E96jvbeaFpo54niXq6uCo+pqEa1p5wBfWxz/02X/GsfRfAeiaH4dudFsrLydMuQ3mw72O7cMN&#10;yTkZFeNeF/hb4auvjT4l0WXTt+nWFrDNbw+a/wAjHYSc5yep61tiMXiaPsUoJubtu9HZvt5GWHw2&#10;HrKq3NpQV9lqrpd99T6FmuIreFpZZUijUZLuwAH4mo7HUrTUo/MtLqG6jzjdDIHH5g15x8dvCGr+&#10;LPDFjbaQq3At7pZZrFpfL+0oARsz/TNUfgXdeHxPrlhpugTeHNWgdfttnNIZMcYG1j268e9OWPnH&#10;HLCyjaLW7vq7X00tp63JWDhLCPEKV2uitp66319D16q1xqVpaybJrqGF8Z2ySBT+tT/wivDPGXhT&#10;S/GXx/g07V4DcWf9keZsWRk+YMcHII9a6Mdip4WEXTim5SS1dlqY4PDwxE5KbsopvRX2Pc0kWRQy&#10;srKehU5FQXGpWlrJsmuoYnxnbJIFP614t8J4/wDhFfiv4i8KaZfzXugw26zpHI+8QSZGVB/Eiuf+&#10;L2l/2v8AGyK2OgyeIx/Zit9hjuDAeCfm3A9vSvKq5xKGEWIjT97m5Wr6XvbdJ3XyPRp5ZGWJdFz0&#10;5eZPbS1+rVvvPo2C6iuo/MhlSVP70bBh+YqFdWsnk8tby3aTONolUnP0zXM/C3SU0fwfbwLor+H/&#10;AN5IzWEk5nKEt13Enr1/Gvmiw8K3fia08RRab4VutT1RtUlWHVorny0t8NnaVzg+v41WMzWrhqdG&#10;UafNKaemvRX00v8Ael5iwuXU8ROqnOyg1rp1dtdbfc35H2Pmo4bmG4DGKVJQp2kowOD6cVwXjDxN&#10;cfDn4Tm5v5vN1SG0S3Vyfv3BXGffnJ/CvKP2efFEHh/xdJoB1RNQt9Wt0ulkXOEuQuXTnvjP12it&#10;q2b06GKpYWa1mtddr7aebMqOWTrYeriIvSO2m9t/uPpO4vILNQ088cIPAMjhQfzot7uC7UtBNHMv&#10;TMbBh+leK/tPKJtP8LRm3a7VtSANurbTL8v3Qe2elZPwBsWu/iBruo6XYNoOiwRfZZtMkuTI4nyO&#10;SDz2P54rKebShmCwKhfbXW+qvfa2nqaQyxSwP1xztv8Ag7W3vr6HvcurWUMjJJeW6OvBVpVBH4Zq&#10;WG7huITLFNHJGOrowI/OvBfj14B0O11TQNQjs9t3qusRRXcnmN+9U4BGM8fhXrEPhXTPB/g/UdP0&#10;m2+y2awzSeXvZvmKnJySa6qOMrzr1qU4JKHm9b6roc1XC0Y0aVSEm3Py2to+p0Nve292rGCeKYLw&#10;fLcNj8qLe+t7pmEE8UxX7wjcMR9cV8h/DvxbcfDHQrq6LO0Ou6bMbbHOLqORkAH4HNegfs26PLoH&#10;ivxXYTuzTwxW/mFjzuZdx/Vq8rB5/wDW6tGkqdnK99dtLr1uj08Vkv1anVqe0uo7ab6pP7mz3mfV&#10;LO1kMc11BE/Xa8gB/LNTQ3EVxGJIpEljPRkYEfnXzX8TtJ/tj4438H/CPSeJgunRN9kjuTBt/wBr&#10;cD+nvXtfw701NJ8E2dsmktoYVXJsHmMxiJYkjeTznr+NehhMynicRVouFlBtX11s/S343ODFYGGH&#10;oU6ildySdtOvzv8AgdNBe291u8meKXb97y3DY+uKdDdQ3Cs0UqSKpwWRgQD6cV8k/DXVb/4e3v8A&#10;wlm5pNButQl03UIx0j5BV/1/THevWf2bdl14R1sht8Umqz4IPBUgf0rky/PPrtSFFw5ZSu9+i2fo&#10;zqxuUfVITqqd4qy26vdeqPVf7a0/n/T7b/v8v+NW45FkUMrBlIyCDkGvnbXvhX4ah+Nmg6Imn7dM&#10;u7KWaaHzX+dxuwc5yK+g9PsYdMsYLS2Ty7eBFjjTOcKBgCvUwOKr4mdSNWCXI7aO+uj7eZ5+Mw9L&#10;DxpunJvmV9VbTbu+xYqi2uact59kbULVbr/ngZl3/wDfOc1gfFjWL3Qfh3rl9p5ZbyK3JR16pkgF&#10;vwBJrynSfg/4S1D4SrrdxMz6nLZm8fVjO25ZcE+uODxissZjqtGt7GjBNqPM7u2m2mj1Lw2Dp1KX&#10;ta0mk3yqyvr960PoIsBkkgCqY1rT2YKL62JzjHnL/jXB/B3Wr/XvhHZXeou8lyIZY/Nk+86qWCsf&#10;U4FeI/Cnw1b6tHZSz+BrvWAb4g6vHetGkYD/ANwddv61y1s3lH2DpQv7RX1vpt2T7nTSy1S9t7Sd&#10;vZu2ltd+7Xb1PraikXjAor6Q8EdUF5C1xazRK5iZ0Khx1XIxmp6ShrmVmNOzufIHxl/ZMRfg343u&#10;bnVpdQ1GGwluraOCLYN8fzgnOST8p6Y616p+yHr2i+NPgT4W13TbG1tryS2FvemFAG+0R/I+49cn&#10;Gf8AgVex6hYxalp9zaTjdDcRNE49VYEH9DXwb+wf40l+Ffxd8c/BrWX8lft00unbzgebESHQf70e&#10;1h/u1eX5XhaOCnToQScHzd3ro9/kTjcxxNbFRnXm2pLl+7b9T7w1HUbTR7Ce9vbmKzs7dDJNcTuE&#10;SNRyWZjwB71wXgX9or4b/EzXptF8M+MNO1bVYgSbWNmVmA6lNwG8D/ZzXz7/AMFEvFV42k+D/BME&#10;rw2GsTT3l+EJHnRwKCsZ9izZI9hX576TrV74T+IWi6rpLtb39lfQy27QnaQwcYHHY9Me5r6LA5Ss&#10;VQdWUrPp/wAE8bFY90Kigo3XU/Zz4yePIPhh8LfE3iidgv8AZ1jJLHnHzSkbY1/Fior5T/Zj/Z8j&#10;8cfs2aLryTmz8R6jcXV60smTHPumYKGHbgdR+tY//BTD4zCPw/oPw8spcXN4F1TU1U/cQf6pD9Wy&#10;2P8AZFfV37Nvh8eGfgL4C04DaY9It3IP9513n9Wrx8dltGvlXssTG6qS/Bbfielg8dVo4/2mHlZw&#10;X5nyR4m8K6r4P1N7DVrOS0uF6bh8rj1U9CK+uf2eZ/O+E2igHPl+Yh5z/wAtGrrvFXg3SfGmmPY6&#10;vZx3UJ5Vjw6H1VuoP0pfCXhOw8E6HBpOmoyWkOSvmNuYknJJNfneUcPzynHyrQlem1bz3R9xmmeR&#10;zTBQpTjaad/LYi8beDbHx5ocmk6iZVtXdXJhba2VORzis7/hWOi/8JVP4g8uT+0JrT7Gzb/l27Qu&#10;4DH3sDGaofHLXvEPhH4Z674h8N3dnb32k2kt8Y762M0c6ohOzh1K5x97n6V5f8O/GPxf+Ivwb0jx&#10;1beJPCenvqVj9sWzutJlCIeQFMnn+oHOO9fbPLaOI/fzS3Su+62/U+Q+u1KP7mLez27O1/yR7Z4V&#10;8E2Xg3wwuhadJOtqu/a8jhpBuzk5xVDw/wDCnw74d0GXS4rFbqGYuZJbpQ8rFuuWxmvNPjR8UPHv&#10;w7/ZxtvHsK6dp3iKysLefU9KvbNpI2mfYropEgKbWZvWvRPg3qniLxF8PtG1vxJf2V5fapaQ3gSw&#10;tGgjgDoG2cuxbGevH0qZZbRjSjNxVo3ivLyRUcdVlOUVJ3erNXwn4HsfB/hs6HZTXL2WX2+bLl0D&#10;dQrADHf865TQ/gD4f0XWLW+N1qN+lpJ5tta3dxvijfOcgY9a5L9sL4ueLvgX8PoPF3hqfTZI0u4b&#10;KWx1CzaTcZCcOHWRcYx0wfrU/ibUPjL4d0Oy1W11vwxrjSSwbtLTSZYZ50Zl3rExnILhCzAY/hNJ&#10;5Rh6lOnKUY2Wkb9LW/4A1mVanOpGMnd7+dz03x14BsvH1hb2t5c3lp9nl86KWzmMbK3r6GovAnw3&#10;0v4fxXZsWuLm6u2DT3l5J5kshHTJ9OTXiX7YHx88bfs9v4c1fQ103VdI1C4aK4sLizczRpGod2WR&#10;ZMcjPVePeve/D/jXSfEvgqx8VWl2n9jXVmt8twxACxFdxJPbAzn6VU8spxlDGuCcnon17Exx83GW&#10;FUnyrdFDTvhroun+IdV1mSFr+91JgZWvMSBcdAgI4HT8ql8MfD7S/CGsarqGm+bD/aTiSa33Dygw&#10;7quOK8C/Zp/aN8YftCfEjxjARp2j+FtFkR7WH7E7XVzDIW8os5kAXKqGyF5yOKl034rfFLWv2j/E&#10;vwutda8PQw6Tp8eox6lNpEjNIrbPkKCfAI39c9q2WTwpVLcsVKHvel9/zM3mU6kL8zalp9235Hsf&#10;jD4NaJ4u1f8AtYzXml6mV2PdafN5bSLjGG454rc8F+CbDwHoq6ZppmaEOXZ7iQuzMep9vwriPB95&#10;8TZPFXiLRNf1HRLq1jsY5NP1jTNPdUiuCzB4po2lOWC7GxkZDV5Z8Lv2stXg+O2u/C74k/2bb3cd&#10;4bPStZ06F4ba5lUAmJt7HDEMuOevHcVlSymkqs69GK5rXduz/rUupmVSVONGrJ8uyT/r7j6E8MfD&#10;/TfCemanY2TTtDqE0k8xlfLbnGDjjirfg/wjZeCNBh0jT2la2iZmUzNub5jk8496848V+K/G+n/H&#10;bwz4UsdY0uLQtatLq+bztMZ54RAYwYw3mgNu3/eIGPQ1yPxM+IHxk8KeG/iH4wt38Pab4f8AD88/&#10;9n2N9p0z3N3BHgeYXEoADEnBxyBmro5dTi4ciSdtPm9vvJq46clLnbeuvyX+R6Drn7PfhvWtWu7w&#10;XGoWMd4/mXNpa3GyGVs55GO5r0Cy0O003RY9KtIvs1lHD5CJGxBVcY4PXPvXg/w58afGPxFpfw88&#10;T3k3h3U/DniB4X1C1sdPmjubOGSNmDhjIykBgoJx3q7+1t+0Vc/s/wDhfRbnS7Zb/Vb6+QvblC+2&#10;zjIa4kIHQbSFDdiwqKOUUqNdwoQXNLe35F1cyq1qSlWm+WO1zrtD+APh/RdYtb9rrUb9bSQy21re&#10;XG+KJs5yBjqDXVeOPA+n/EDR003U2mS3WVZgYH2tuGcc4960tB1y08TaDp+r6fMs1lf28dzBKvIZ&#10;HUMp/I184zfFD4s337RutfC/TNZ8MxxWWlpqsWoXWlSksrEDy2VZuoJ656CsaGVUHCpRhBKO8kzS&#10;tmVbnhVlNuS2Z7R4J+E+leBdUlvrK71CeWSIxFbu5Mi4JByBjrxWp438C6d49sbW01JplitrhblP&#10;Jfad6ggZ4PHJryD9nz4/eIfiV4s8e+AvFNjYab4v8Ky+W97pgZ7SdSSocKx3AggEjPOe1YHhH44f&#10;EPSf2mv+FY/EC90OwtJrc3WlXlnp8iDVV7IrNKQjY3ZGG5UjuK6o5RCEJ4ZRXKldrut9O5hLMpzn&#10;Gu5PmbtfzPp8fKvWuf07wTYaZ4w1LxJC0x1DUIlhmDNlNq4xgY4PArzC+8bePvEXx8vfCfhTVNGP&#10;hjSrWK41i8udPeSSzlf7lsrCUK8jKN3IG0HnNe4VFbDRXI5pNrVeQ6VeXvKDsno/M5nx14BsvH2n&#10;wWt7c3lr5EvnRyWcxjZWA6+hqLwJ8N9K+H8d19ha4uLq7bfcXd3JvlkI6ZPpXlf7Wf7SE37P+l+H&#10;G0+3W9v76/SS5iKF/LsI2HnyHHTO5VB9Wr2+z1BPEGhQX2l3KGK9t1mtrnbvXa65RsZGRyDjNZyy&#10;6nGccbKC5ns/Q0jjajjLCqei3Ro1wXjP4OaL441xdVvp76C7WIQhrWfyxtGfb3rwyH9q3Xfhn+0Z&#10;c/Dn4ly6TJo0whSy8QafbPbpHJIu6NZgzsBkcHB4OD06epfFbxR410H4geBtM8P6vpVvpfiO8ksp&#10;VvNPaaS32QPKXVhKobcEIwQMccmunE5YqyVKvFOLV127mGHx0qTdSi2mtH3O58F/D3RPANnLBpFr&#10;5TTHdLNIxeSQ+7H/APVWP4y+DeieONeXVr24voLwRCEG1n8sbRn2968t+PHxU+Ivw9+KngDwxoGp&#10;aFJbeLrlrRJNQ02RmtGQLliVlG8HJOOMVV+KHxm+K37O62Wv+MdO0Hxf4HedYL290KCW1u7LccBz&#10;G7urLn0PtxxWf9jUa1GFDki4vVR9P1NP7Tq06sq3M+Zbs978H+ELTwTo/wDZ1lPczweY0m66k8x8&#10;n39KZ4P8E6f4JgvodPaYreXLXcnnPuO9sZxx04rT0PWrLxHo1jqunTrdWF7ClxBMh4dGAKkfga8Z&#10;/aA+NGreCvG3gTwNoF3pujar4qnkU61rCF4LWNAOFTIDyMSAoJx+dRRwMJThCEbON7eXcdTFSUZS&#10;nLSVr+fY9O8YeAdN8cSaadTaZ4bGYTpAj4R2HTeMcj/E1W174YaFrt/pd79nNhdadN50MtjtiJPH&#10;DYHI4rgfCuvfE7w/8aNO8JeK7/Sdc8OXml3V7batY2TW08ksbxDy5V3FVIDkjb1B9q5fXvih8TIf&#10;2mIvhdp2saBHZ3Wkvq8OoXOkyNJGobHlMomAP+9x9KqWVUa05c0Yttczfp/kSswq0oxs2rOyXr/m&#10;e4+LvAun+NW0w6g0ynT7gXMXkvt+YevHIqPS/h7puj+ML/xHZtPBd3ybbiFX/cv0+bbjrx1+tcr4&#10;NvfiRZ/Eh9I8S3+h614fbTXnF3pVm9vLb3AkQJHIGkfhkLkeuw+lcbJ8aPFnxa+LPiDwP8NH0/S9&#10;M8NMsWteKNRhNyBOSR5FvECAzDDAsxx8p46Uf2bTqVHU5U2rO/4L/If16pGHs7tLVW/F/wCZ7H4u&#10;8Eaf4zbTDftMP7Pulu4fKfbl16Z45Fbd5areWk9vITsmRkbb1wRg14o3iD4peCfix4K0DXb7SfEP&#10;hLWprmF9XtrE21zHKlvJIkcibmQAlOGXrjBqjrfxq8S/ED4yap8NfhsbCybQoll17xHqMJnS2Zsb&#10;YYYgQHk9SxwMHjito4Fc0pRt7yu35LTUxeLfLGMr6OyXrrod9/wpPw22j6JpjpcS2+kXDXNuWkyx&#10;LNuKsccqT29q3tE8D6foPiTWdbtmm+2aqytOHbKDaMDaMcV4v4g+MnjD4CeP/Dmk/EW70/xD4R8S&#10;XH2Oz8RWVobSazuSRtjnj3MpU5+8uO/pWd+098fPHH7OOv8AhzV9ul+IPB+pXbRXGnx2bpewRou5&#10;ysgcq2FyclR059ayo5PSjUh7KEbvZ97K34LTU1qZnUlCXtJO3Verv+L1PW/FnwV0Pxl4gk1m8ub+&#10;3vJI1iJtbjyxtXp2ro/CfhG08G6INLtJrieAOzbrqTe/zdea8/8AiH8VLu++BN38Q/h5q+n3EEFg&#10;+owm8tzPHcKq8xna6lGByD1wRjFYHxp+IXj/AOF37Pcnjq11bR73V7G3jurqCXTXEMyyFAETEuV2&#10;7jyc7vQVFHKqUa3tIRSnJted+tyquYVJUvZzk3GKv8vI9L0v4U6HpfhXUvDypNPp2oSPLMsz5bc2&#10;OQccYwMVc8BeAdO+Heky6dpbTNbySmYmd9zbiAPQccV4y3ib49w/DfTvGWmv4P8AExnsItRk0NbK&#10;4tpnjeMSFI5PNYFwDjkc16D+z/8AHLSvj98P4PEenQPYXCSG2vtPmOXtZ1+8hPccgg+ho/sqlQtW&#10;hBe57t108h/2hUrXpTk/e1s+vmdTfeCLC+8ZWPiWRpv7Qs4WgjCviPa2c5GOTzXRA188/tPftPf8&#10;KJ8SeCNOt4FuUvr1ZtYbYW+zWG4Rl8/wkuwwT/cNe++Z9usfNs50/fR7oZtu9eR8rYzyOh681p9U&#10;+rxVVRsptv1M/rHtpcjd+XT06j7y1hv7WW2uI1mglUpJGwyGUjBBryyT9m7w00rol5qkWms/mHTU&#10;uiICfpjP615b4T+K/wAYfG3xk+IHgLTNX8KwP4WCMl5d6TN/pW/7oKrN8vv1rrf2c/j1r3x18N+L&#10;9Nv7Sy8PeM/Dt42nXMsCNcWhk5CyKpYEjKsCu78aWMyenXXPXgpctvknt8h4bM6lF8tGTjf8bHuF&#10;no9rpukx6baQrb2ccXkpHGMBVxjArO8FeDLDwHov9l6cZWthK8uZm3NuY5POK8D+Cfx08eax8ePE&#10;nw3+I1xo+l6rpkXnWVvY2ToNTiP/AC1jkaQ4AG1tuCeT6Gur8L+N/Hvjj40eJtL0fVNGbwFoM6QX&#10;F82nOZ5LkjdJao3m7WKAgM+OCcYzWssvVOak0rxWj8n2M44xzi0m7Seq813PcaKBRWRoLRRRQAjd&#10;K/Of9uTwLqPw3+PWi+PNAf8As+fWglxbXajAj1K3AGD/ANdI8A+vNfoxXlX7THwbj+OHwn1Tw+hW&#10;PVowLzTLg9Y7qPlOfRuVPs1ell+IWGrqUvhej9GcWLo+2pNLdao8E8WfYv27/g/o+qeFr210j4j+&#10;G5C82lXjkbXZdssTd/LfAKvgjjB71886f+zvdfAnWIfH/wAYxY6Tp+mS/aNP8O292lxdatcqcxxq&#10;EJCx7gCzHsK8hF7qOk6s1/bXF74e8SWMjW9xJaStBPFKhwykjHcd65vxRrWqeJNSa/1nVb3Wb4jH&#10;2i/naVwPQFjwPpX21DB1Kd6dOdqb6W1V+ifY+arV4ytOUby/D7ifxn4u1n4xfEi71vWJfO1bW71Q&#10;yj7qbmCoi+iqMAfSv3D0PT10nRbCxVdq21vHCB6BVA/pX4qfAHQf+En+OngTTChkWbV7cso/uq4Y&#10;n8hX7cV4vEDUXSpRVkkzvye8lUqS3bHUhooNfIn0Z55+0N/yQnx//wBgO7/9FNXzv8HfgTq/xF/Z&#10;N8GCw8da9aPPYwTx6XJPGLA7JtxjYCPfsIU/xHtX1H8RPh7pvxM8PTaHrE19Hpk4Kzw2N08HnIQQ&#10;UcryVIPSvOrH9kXwRpeirpFne+J7TSkjMS2UPiC6SJUOcqFD4A5PFejRrxp0uS9ne+1zhq0pTqc1&#10;rq1tznP2xPFGmeMP2R/G+o6Rci9seIVnRSFdo7lUfaT1AZSMjg44r1j4Ozx2nwX8GzTOsUMeiWrv&#10;I5wFUQqSSewxWV4k/Z58IeKPh3pnga6ivoPC1hCsEenWd68KSIuCvmbT8+CM89+a5ub9j/wHPoq6&#10;NJdeJn0hY/KFi3iC68kJ02bd+NuO3Sj2lGVFUm2veb26bD5KqquoknpY8z/b68SWPjL9k6y1vS5H&#10;l0++1Wymt5WQoXQl8Ng84PUe1dzrXwdvNF1DwR41vviDrN7o/hmf+07+11y4jNskAtpFLqEjX513&#10;DGe27vXb/ET9nrwh8UvD+maDr0eoPoenRRxW+m219JDANgwjMqn5mUcAmsW8/ZP8Fapapaahe+Jd&#10;RsVZGNnea9cyQvtIKhkLYI4HBrSOIpxoxpptWb6X0djOVGbqObV7pdexjfHK003xz4++C9rPH9p0&#10;nV7jUEdJEK74ZLBuoPI4PfpXzx8NtU8SaTa65+y1Mbo3/wDbX2eLUVBxHobZlnfd2ynyj/rqfSvs&#10;Xxl8EdB8deJNJ1zULzWIb7SW32H2LUZII7Vtu0siKcAleD6itZfhloC+MLnxUloY/EVxpo0qTUUc&#10;iXyASRg9mz/F14FOni6dOkqbV9Pud20/x1CeHnOfPe36qyufP37MNjb6X+058erK0iWC1tprCGGJ&#10;BhURY2CgewAFc7a+GLjxV/wUB8e2tvruqeH3Xw9byG40l0SRxiIbSXRhjnPTtXvXgv8AZx8J+AfG&#10;N/4o0i41qPWtQbffTzapLILs/wDTVWOGxnj0rLuP2TfBN14qvPEr3fiMeILxfLn1KPXLhJpEGMKW&#10;DD5RgcdOK0+t0/aTnd6xS266f5EfV6nJGNtnff1/zLfwk8Mp8I9e1nw1qviS41/VvEOpT6vZS3rG&#10;S7kgWKJXMpChRtI2g8A/KBzXk958CdL+Plj8ZtHun+xava+LpLnSdUUHzLS4FrBtYEc7TgAj+oFe&#10;4eCfgP4Z8A65qOtac+q3Gr31qLOW+1HUZbqZYgSQqM5JXnnj0FT+APgzoXw31jVNS0i81eS41SRp&#10;71b7UZLhJ5TgGRlY434AGfTiuZYhQlKcJPm06dTZ0XNKEo6anzB8Afih4o8WftEeEPCHjuyltvG3&#10;g/StTsb+4f7t2h8nypge5IU5PQ8HvX0H+1lx+zX8RPX+yJf6V2F58MtAvPiJp3jd7PZ4ksbSSxS7&#10;jO3fC5BKOP4sEcemTUfxJ+GOkfFfw/JoevS339lzZE9vZ3bwLOvHyvt+8OBxRPEU516dRKyVrr53&#10;dgjRnClKDd27/lYwf2af+Tffh9/2Brb/ANAFeI6lp/ij44eOPiDr+l+EdO8TeFLmzm8IadNfav8A&#10;ZNkaMftM0a+U+d03RuP9UK9+8N/BvRfCfgGbwdpl7rFvorx+TGv9oyGW3j/uRSZ3IPp6mrXwy+Fe&#10;i/CXw9/Yfh975NLVy8dveXbziHOSQm4/KCSSR6mkq8ITnUjq29PS9++43SlOMIS2W54b+wb4w1G3&#10;8G678MPEgMPiXwPfNZPCzZJt2YlCD3UHcAfTb61xfjzw/wCKfEf7bfjS18G+I28NeIB4Nie1uhDH&#10;KruCMIwcHCk45HIr6B0P9mnwh4d+I1x46s5daTxNctuubx9Ulb7QOPkkXOGXAA2njgUtj+zX4T0/&#10;4hv44hutc/4SiQbJL9tVlZpI+P3bDOCnAG3pxXT9aoxrTrR+0trdXa/yMPq9R04U30ffoeUfsFze&#10;HF0HxRay2VxY/FGC+aPxX/aUxlup5Qx2yZP/ACzJLcDoSevBrW/b48F2WofBWfxlE72XiTwjPFqG&#10;mahAcSRt5iqVz/dOQfqor0vXf2efB+vfEYeOxFfaX4p8tYpL/Sr6S1aZV6CQIcNxgHI5AFbHxQ+E&#10;uh/F/Qf7E8RvfvpLHMtpaXjwJPyCBJtPzAEAjNZPEw+tRxCb8/1Xoaewl7B0WvT/ADMH9mrw5b6H&#10;8H/D96JHutT1y3TWdTvp+Zbq6nUPJI5/HAHYKBXqTcd+K5zwF4F0/wCHPh220PSpr2XTrZQkCX1y&#10;1w0SAAKis3IUAcCr3ijw/B4r0G80m6nura2u4/LkksZ2glCnqFdeVz047E1w1JKpUcr6NnXTi4QU&#10;bbHyjfaT4r+PHiD4keItO8Iab4k8L6xayeFtKuL/AFf7KYreFiJZY08p875xuDZGfLX0zXUfsI+O&#10;NQvPh1qfw/8AEJ8vxN4HvX0u4hZsnycnyyPUAhlz6AV7d8Nvhno/wp8NR6BoL3o0qI5hgvLp5/JH&#10;91C33Vzzj1Ncr4Y/Zp8H+EfH134z02XWo/EV65e8un1SVvtWf4ZVJwy8Dg9MCvQniaVSnOk1ppy/&#10;LTXXsccaFSE41Fvrf59jz3xD8I9D+NvxQ+NvhfX4d1vPa6M8Fwo/eW0wgl2yofUH8xkV5V8LfG3j&#10;DRfjR8OPhB8QIZLjxB4W1S4nstX6pfWBs5kjbJ6kZAz6cHkV9XeF/grofhHxnf8Aimyvtak1bUAo&#10;vHutTlljuAoIQOhODtBO30rY1/4c6D4l8WeHvE17Z51vQXkexu0O11WRCjo395SDnB7gGhYuKTpt&#10;XjbTydrX/wAxPDSbU1o7/er3PAP2pB/xkj+zt3/4m9x/JK6L9u7xRpmg/s3+JtPvJl+26wI7Gxte&#10;sk8pkU4VepwATXY/EH9m7wl8T/E1pr+vS6zNqNi26yaDVJoVtDxkxBSNhOB0p2i/s0+BNJ8TW3iK&#10;40+717XLU5tr7Xr+a+eD/cEjFVPuBmlCvRiqMm3eHTvrccqNR+0S+1/lYufs6eGdQ8HfAvwRo2rI&#10;0eo2mlxJPG3VGIztPuM4/CuX/aC+HvgP44anpHw88UpPBrV1a3GpaTqVuQskBiZFfYx6n5wSpGCB&#10;7V7dXnfxJ+BPhf4qa1pWr62L9NT0mKSOwurC9ktpLYuVJkVkI+b5QOcjBPFclOt++dWTs9Xp3Oid&#10;P917NK/qfPfwh1X4lfs9/Hrw58J/F+tr428L65bTvo2pygm5thGpO0kksBhcFSSOQQeMVa+IHh6b&#10;xN+39o9lBrOoaE58ISP9s0x0WbAkPy5dWGD347V7t4J+AvhzwT4rl8UG41bxD4leH7Mmra/fNeTw&#10;w944ycBAe+Bk+tY+vfsseDPEvjJ/Fl/deIG8QshiW/i1meOSOMk/u0KkbU5Pyjiu/wCtUvaOezcW&#10;m0t2+tjk+rz5FHonffp2uR/Drwevwd8f67HrPiu81+fxhdQf2W2pv5t4xggbzEbaoARQMg4AGcHk&#10;jPjf7BJ/4RHxp8YvBmsyeV4ot9cN3JHLxJNESwEgz1XJBz/tj1r37wb+z/4V8E+Lk8TWr6rqGtR2&#10;z2kV1q2pTXhijYgsE8xjtJwORUfxI/Z28G/E7xBaeINQgvNM8SWqhIta0W7e0uwo/hLr94fUGsVi&#10;KbU4SbtJLW3VbadjV0ZpxlFfC3pfv5nb614k0nRdS0eyv7iOO91KcwWMJXc8sgRmbAA4AUElug9e&#10;a+Uv2SLeTwX+018dfC+sN5Ws3l5HqVt5nDXFuXkYOvqMSofxPpX0T4F+Deg+A9Sl1SGbUtY1qWPy&#10;G1bW717u5Eec7FZuEXPUKBnAzmmfEP4I+F/iRqmn6vqEN1YeINO4tNb0m5a1vIQeqiReq+zAjrWV&#10;OrTpqdLW0lv877Fzpzm4z6p7Hgn/AAUQjPiTwv8AD3wjpw8/xHq3iSE2dtHzJtVHVnHoAXXn/CvR&#10;PjNpUVx8S/gjpt8iXsD319bzpIu5ZVNi6sCD1B5/Ouu8G/AXwx4O8TyeJS2o+IPEzR+Susa9eNd3&#10;EUf9yMtwg/3QM1P4y+Ceh+OvFWmeIdSvdZTUdMfzLE2epSQx2zFdrMiKcAsOD61qsRCKhTT0jfXz&#10;ZDozk5Te7t9yPjL4uaPrf7HMPjDwxbR3Op/CLxtazxafyXbSb114TP8AdP6jB6qc/QX7XnH7GHiP&#10;PX+yrT/0OKvZ/Hfw/wBE+JHhG+8NeILQX+lXkYjkRjhgR0dW6hgQCD61jfET4L+Hvil4Xt/DmvSa&#10;jJosUaxNZ2168KTqu3b5gXG7BUEZrT65CpKnOovei7t99vxI+qyjGcYvRqy8hPh9rVj4b+BnhbVd&#10;UuY7LT7Pw/aTTzzNtVEW3Qkk18/f8E79NuYfCPxC8VzQtZ6HruuyXVg0o2hoU3bn+nzYz/smvWD+&#10;yP8AD66sbPT9Rj1rWtJtAoh0vUtauZrVQuNo8ovtIGBwciu/8RfDnR/EfguTwo0c2maG0Qt/s+lT&#10;Na4iHHlgpjCkcEDqKy9tTjTnTi2+dq/kl+pp7KblGb+yj5QvvCHjT9oHQviVr1r4O03V9I8bL9i0&#10;i/vtX+zS21nbsVgZIvKbrIDJ94ZyOlep/sRfEq68bfBuHRdYLL4j8KTtouoRSffHl8Rk/wDAePqp&#10;r13wP8P9N+HnhODw7pE17/ZlshjgW6ummeFMYCozcgDsO1cf4J/Zp8I/D3xTqXiHRJ9attW1Pe19&#10;M2qSuLpmzlpAThmBJIPY1dTFU6tKVKStZrl+WmuvYmFCdOcai+f9ep8rzeG/HXiL9oj9okfD3xFN&#10;oPiKC3gkijiijb7XwMx7mBKEjOGXHJFe3/sK3Pgu4+ELjw1YzabrqXJXxHbXshkuhfDhmkZuSDjK&#10;+2R1BrvfB/7OHhPwN44vPF2lT60uvXzbr25n1SWQXftKpOGH8qmh/Z38H2PxIu/HOmxX+j+ILx1k&#10;u5NNvpIIrkjH+siU7WBxzkc81rXxdOtTdPbRW06pWs/Lt2M6WHnTmp+v49jxf/goD4VTSfB+g/E3&#10;RbuXRvGXh7UIYLXUrbAcxysVKN6gE5GfUjvX0P8ACfwTp3gD4f6Lo2mq3kxwLLJNIcyTyuN8krnu&#10;zMSSfesv4sfA7w18a7KCx8UnULnT4WDiyt72SGFnGcOyqeWGeCa6zwr4ag8I6Jb6XbXN7d29uNqS&#10;X1w08oXspduSAOBXHUrqWGhSvqm/u/q/3nTCk41pVLaM16KM0VwnWLRRRQAUm2looA/N7/goh8N9&#10;N8G/FHQvE2lwm2bxNDMuoRqAI3niC4kx2Yq3PrivjzUO9fon/wAFNtKMngTwRqirn7LrDQs2Ogki&#10;OB+a1+depNjca/SsoqOphIN7rT7mfGZhFQrSSOq+AWv/APCL/HTwJqZfYkOsW4c5/hZgp/Rq/bn1&#10;r8DLG/fTtQtL2LiW3mSZfZlYMP5V+8fh3Ul1jQdN1BG3pdW0c4Ydwyg/1rxeIoWnTn6o78ll7s4m&#10;lSUUV8efSHDfF218f3fhuJPhze6PYa556mSTWo2eEw4OQAvO7OP1r4S+L37Yf7QnwQ8ZzeGfEv8A&#10;wjiX6RJOkltZb4pY2ztdTuHHBHPcGv0mr8uf+Cm4/wCL/wClf9gCD/0dPX0OTKnWrqhVgmmnutTx&#10;sy56dL2sJNM9A8EfHz9rT4j+GrTX/DnhjSdT0i63eTcpbQqG2kqeGmB6g9RW5J8Rv2z40LHwRphA&#10;GflggJ/Lzq9l/YI/5Nd8J/71x/6OevoKeRIYnkkYIiAszN0AA5NRiMXClWnTjRjZO23/AAS6OHlU&#10;pxm6stV3Phn9mv8Aay+Kvjf9oS38AePrKy079zcfaLQWBt545ETcucsePw5Br7nbleOtfO7fCmx+&#10;Jn7Rng340+D9c0i/0SztJrHUGt3LtcOFkRSjKMEruAOT0FfRWK4sbOlUnGVKPLpquzOjCxqRjKNR&#10;310fkfE/x6+J37TPwL8O3Pia9uvCOo+H47gRtJZWjNJAruRHvViM9VGRnk1434J/bk/aE+JGtjSP&#10;DGl6ZrWpbDL9ntdL3MEGAWPz8Dkcn1r68/bvA/4Zd8ZZH8MH/o5K+Mf+CaA/4yGu/wDsC3H/AKHH&#10;Xv4T2M8BUxE6UXKPkeTiPaxxUKMajSl5nrl58X/2x9Ft/tlz8P7K5hAyY4rBZW/75jm3ZrC8M/8A&#10;BTjxN4f1ZtP8eeBIQ0LbJxYs9tcRnPOY5cj8Miv0Prwr9qP9l3Qf2gPCNywtobLxdaRs+n6pGgDs&#10;wGRFIf4kbpz06ivNo4vCVZKGIopJ9VdWO2rh8RTjzUarbXRnbfB/45eEfjn4d/tfwpqS3Sx4FzaS&#10;DZcWzH+GRO3seQexrV+JUHi268H3sfge602z8Skp9mm1VGe3Ubhu3Befu5x71+OHwe+KXiD9nf4q&#10;W+s2wlguLG4NrqensSBPGG2yROPUYOPQgGv2n8Oa9ZeKvD+naxp0onsL+3juYJB/EjqGB/I1GZYD&#10;6hUjKGsXt/ky8FivrcHGWklufn78cv2pv2i/2f8AxJa6R4mbwy7XcPn211Z2ReKVQcHBLAgg9iO4&#10;re+Avx0/aX/aHs9RvvD03hOx02ykEEl5qNmyqZCudqhSScDGeO4rJ/4Kqxr/AGp8PHAG7ybwZ9t0&#10;dep/8Ey4wPgDqDBQGbW58n1+SOvVn7GOWxxSpR5npt5nnw9o8a6DqPlXmfVPh+PUU0LTl1iSGbVl&#10;t4xdvbAiJpto3lAf4d2ce1eOfG2H49Q61cXnw1vPDD6LHbKVsdShc3Ukozuw33cHjHNe5Uba+Up1&#10;PZz5rJ+q0PfnDnjy3a9D85PhH+1l+0Z8avG8nhbw9F4eGoQK73Ul1YlIrZVbaxc7j/FxgZJNfd3w&#10;vtvGVr4Qt08eXemXviQSP502kRsluU3fJgNznHWviT/gnNGv/C9vi22BuVCAe/N0+f5Cv0EmmS3h&#10;kllZY441LO7HAUDkk16+auEKvsqcElZbLXVHn4DmlT9pOTb1OR+K3xb8M/BnwnP4h8UagtlZx/LH&#10;GvzS3EmMiONerMf/ANeK+Ibv9tr4y/HzxVNofwf8LLp1uvPnNCtxOiZwHld/3UYPpg+xNfPf7T/x&#10;u1T9or4v3E1tLJLotvcfYNEslJ27C20Pj+/IeSfcDtX6i/s7/BPS/gX8MtL8P2MEYv2jWbUrsKN9&#10;xcEAuSfQHgDsAK65YejllCNStHmqS2T2RzxrVMdVcKb5YLqt2fNFv8Mv2ybeMagPHemtddfsMk8T&#10;D6YMW2sLWP25/i18GbfUvDfxP8Cxx+IZLZxp2pQfuEZ8YEhA3JIoPPyEemK/QPbXmP7RXwT0z47f&#10;DHVPD15DH/aAjabTbtlG62uAMowPYE/KR3BNcdLHUqk1HE0o8vkrNHRUwtSEW6M3fzd7nKfsR/ED&#10;WviV8ANJ1jxDqU2rav8AarmGe7nILttkO3OPQECvesV8o/8ABNvzrX4Eanpl0pju9P1+7glibqjA&#10;R5BH1zX1fXFjoqGKqKK0uzrwsnKhBy3sNxXwX8Rf21tQ8O/tkWOj22qMvgDTZ00jULdSDHLI3Ekx&#10;PqjMB1/hNfV/7QnxSg+Dfwh8R+KZGH2i2tzHaIx+/cP8saj/AIEc/QGvxi8ReGtdsNN0rxDq1vKt&#10;v4hE11a3chybgrIVkb67s17OTYGGI551VpsvX/gHmZlipUeWEN936H7wqwdVZSCpGQR0NO214T+x&#10;f8XP+Fu/AnRLq4l8zV9KA0y+ycsXjACuf95Np+ua93r56tSlQqSpy3Wh7FOoqsFNdT47/bg/ai8b&#10;/AXxd4X0vwibArqNpJNMt3a+cxYSBVC8j3rz7T/jp+2DqdnFdW/gJDDKu5DJo+wkHocNIDX0D8Rv&#10;gJqnj79qnwL42vLS0ufCeg2Em/zJB5n2rLGP5COQCQc+or6C21631rD0KNOMaUZStq3+R5/1etVq&#10;Tk6jir6WPyy1n/goP8cPDusXmk6lHotnqVnM1vcW8mnfNHIpwVPz9Qa9OX43fthtbC4TwHFJEU3g&#10;ppIOQRkYAkya+R/2hv8Ak4Lx9/2H7r/0aa/afw//AMgHTf8Ar2i/9AFexmLoYOnSnCjF83l6HnYN&#10;VsTOcZVWuU+E/wBnP9sj4qeO/wBoDRfA3jOGwsILh5orq1/s5oLhHWJmCnLZU5HpX2B8X7X4h3Xh&#10;23X4b3ujWOtLcAzPrcbPE0O1shQo+9u2/hmvOfiR8AdS1r9qT4c/ErRLa1jtdNjmh1qQyBJHXYyx&#10;ED+MjeR9AK+gscV8/i61GU4VaEEtNV0uevh6dSMZwqyb10fkfml8Uv20P2gvg740vPC/iVPD1vqd&#10;sqvmGy3xyIwyrq2/kH+leu/Af4jftM/G7w9YeKLe68I6d4cnn2q15auss8aPtkKBScdGAJ7ivnn/&#10;AIKTAD9o7I/6A9r/ADevt39hn/k1vwP/ANcZ/wD0okr28WqVPAU8RClHmlvoeXh3UqYudKU3aPme&#10;8r0rJ8VeLNI8E+H73W9d1CDS9Ks0Mk91cNtRB/UnoAOSa1q/Lb/goV8f7rx98Sp/A2nXTL4b8Oyb&#10;J40OBcXn8bN6hM7R77q8HAYOWOrKmtF1Z62LxKwtPner6HpnjD9vrxx8UvGQ8K/BLws1xJIWWK9v&#10;IPOuJAOsgjzsjUerk++OlaT/AA1/bLvLcai3jewhuuv2FbmFevbAi2frXqH7BPwRs/hp8GLDXprd&#10;f+Eh8Sxre3E7KN6QnJhiB7DbhiPVvavpsCu7EYyjhqjpYanGy0u1ds5KOHqVoKpXm7votLH55aP+&#10;3B8WfgT4wi8O/Gfwz9uh6tPFCsFzszjzIyv7uVfpjpjOa+5/h38RtA+KnhOz8ReGtQj1HS7ofK68&#10;Mjd0deqsO4Nea/tgfBOy+MvwZ1iE2yNrulwvf6ZcYG9JEUsUB/uuoII+h7V+fH7Enx+u/g38WLHT&#10;ru5ZfC2vTJaX1uzfJFIxxHMB0BBIBPcE+gro+rUsyw0q9CPLOO6Wz9DL29TBVlSqyvCWze6P0w+N&#10;Vv8AE6fRbE/DC70S11JJWN0utxsySR7eAmOhz618OfFH9sf9oz4NeJG0PxZYaLpt7t8yJv7P3xTJ&#10;nG6Nw+GH8u9fpUMGviD/AIKnRJ/wr7wRLsXzBqsqh8cgeSeM+nArkyupTnWjQq01JPr1OjHxnGlK&#10;rCbTX3HsP7I/7UFl+0N4PZL0w2fjDTVC6jZx/Ksg7TRjOdh7jsePSvfsV+HnhTxL4v8A2d/iZZap&#10;bJNpGvacUka3myFnhdQ21v70bqR+YI6V+wXwM+NGh/Hb4f2XiXRZNm8eXd2bMDJazgfNG39D3GDW&#10;ma5d9Vn7Wl8EvwIy/Ge3j7Op8S/E4b44/wDC/dP1e/1H4c3fheXQIbZXSw1CFzds6qTJhuFOccDN&#10;fM/wR/ak/aM+Pnim80Pw2fDMU1jF513cX1kY44F3bRnDEkk9gOxr9EJVDRuCOCDn8q+B/wDgmvGn&#10;/Cxvi0VVRiVFHHQedLxSwlSDwtWUqcW4JWdu+g8RCSxFOKm0pXvqfavw5h8UW/g7TY/GlxYXfidV&#10;f7bNpastux3tt2BuR8m3PvmiumFFeC3zNs9ZLlSQtFFFIYUUUUAfMX/BRTSf7Q/ZvvLoddP1K0uv&#10;w3lD/wCh1+WurN+7c+1fsJ+2Bov9vfs1+P7fZ5jx6a1wi/7UbBx/6DX49XP7+OED/loVH5kV97kE&#10;74eS7P8AQ+TzaNqqfdEXibw9d+F9WutKvgFurfaHA6fMgYfowr9nf2Y9e/4Sb9n3wDqGcl9IgjP1&#10;Rdh/9Br83/28PAZ8F/GOwuUjKW+q6LZzhscF44xE+P8AvgfnX21/wTz1z+2P2ZNGhZ90mn3d1aH2&#10;AkLAfk4rHOJrE4KnXXcvLYujip0mfS1FJS18QfUhX5cf8FOP+S/aT/2AIP8A0dPX6j1+XH/BTj/k&#10;v2k/9gCD/wBHT19BkX++x9GePmv+7P1R1X7Nf7dPhr4NfB3RPCeoeGda1G7sTLvuLRUMbbpGYYyf&#10;Q10HxR/4KaaZqng/VNL8M+EtSttVvbd7eO61GVESDeCpfauSxAOQOOcV7b+wfpNldfsw+FJJrO3l&#10;kJuMvJErE/vn7kV6l8Uvg/4a+I3gfW9GvdC0+d7u1kSKQ26B45dp2OrAAghsHOa1rV8HHFy9pSb9&#10;7e/n2Ip0sTLDx5KnTseS/wDBO7/k2LRu/wDpt3/6NNfTFeD/ALFfw/1/4Y/AXTNB8Tae+l6tDd3L&#10;vbyMrEK0hKnKkjkV7vuFeNjZKWJqSjqm2ejhU40IJ72PAP28P+TXPGX+5B/6OSvjH/gmh/ycNd/9&#10;gW4/9Djr7O/bw/5Nc8Zf7kH/AKOSvjD/AIJn/wDJwt3/ANgW4/8AQ46+hwX/ACKa39djyMV/v9I/&#10;U+kNLTTXyR9Cfjf+2t4fh8N/tNeN4LcKsVxPHebVGADJGrN+pP51+iP7COuTa5+zD4RaclmtRPaK&#10;SckqkrBf0x+VfnD+2B4th8ZftHeONQtpFltorz7JHIvQiJFjJ/NTX6X/ALF/hGbwb+zX4LtLmMxX&#10;NxbtfSI3Uea5cf8AjpWvtM10y6ip76fkfMZfrjKjjtr+Z8yf8FVP+Qj8O/8Arlefzir1P/gmX/yb&#10;/ff9hu4/9Ajry3/gqop/tD4dnB2+VeDPbrFXpn/BMe5ST4D6pCpy8Wtzbh9Y4yKwqf8AIlh6/qzW&#10;n/yM5en6I+ve9FHrR9a+SPoj8+P+Cc//ACXT4uf7p/8ASqSvrT9qTX5/DP7PPj/ULZmS4TSpY0Ze&#10;qlxsz/49XyX/AME4wW+N/wAW5Bym3G4dP+PqSvrT9qPw9P4p/Z78fadaqz3D6VLIir1YoN+P/Ha+&#10;gx1v7Qjzbe7+SPHwl/qbt/e/U/KH9l3R4tb/AGhvh5ZTKJIW1iB2VhkEId+D/wB81+2Ar8Sf2afE&#10;MPhj4/fD/VLmQRW0WrwLJI3AVXOwk/8AfVftstdfEV/bw7WObJv4cvUdSNzS0jV8ofQlLTdFsNG8&#10;8WFlb2QnlM0ot4lTzJD1dsDkn1q9TQRmsfxh4osvBPhXVtf1KQRWOm2sl1MxP8KKTj6np+NNXk7b&#10;tk6RV+iPhf8Ab/8AF1/8Vvix4L+DHh5zLMZ45rxYzx58vEYb/cTcx/3q9K/bI/Z1sbz9l2xstAtA&#10;bnwPAk9oFX5ngVQs4/EfOfda+Rvg74u+KutfGDW/jD4X8AzeNb+4uZ18ySB5IbZ5AOAVI+ZUIUeg&#10;NfQ93+0l+05f2s1tcfA6Oa3mRo5I2spyGUjBB+fuDX2NShVw7owoySUNX7yV29z5uFWnWVSVRP3t&#10;tG9FseOf8E4/i4PBPxgm8K3k+zTPE0XlRhjhVukyYz/wIbl/EV+ptfhRrem+JfhT49je/wBKufDG&#10;vWNzHfw2c6FHgO7fHjPOOOPYV+0vwi+IVp8Vfhr4e8V2TKY9StEldVP3JMYkQ+4YEfhWGfYdKccT&#10;DaX5m2U1m4yoS3R2VJQKK+UPoD8R/wBof/k4Px9/2H7n/wBHGv2o8P8A/IB07/r2i/8AQBX4r/tD&#10;/wDJwfj7/sP3P/o41+1Hh/8A5AOnf9e0X/oAr67PP4OH9P0R89lX8Sr6/wCZo0hpaQ18ifQn5Uf8&#10;FJv+Tjf+4Pbfzevt79hj/k1vwP8A9cp//SiSviH/AIKTf8nG/wDcHtv5vX29+wx/ya34H/65T/8A&#10;pRJX12O/5FVD5fkz5zCf7/V/rse439z9jsrifG7yo2kx64BP9K/B3xDfS+IvFmp3lw5ee+v5ZZHb&#10;qS8hJP61+8t1brdW8sL8pIjIw9iMf1r8IvHWh3Pg/wAda/pFwhjutN1GeBl9CkjAfyq+HbXqrrZC&#10;zi9qfY/cvwfYppfhPRbOMAR29jDEoA4wsYFbFc38Odch8SfD/wAN6rbyCWG8023nV16HdGpro6+Q&#10;lfmdz6KNuVWGXEazQyRsMq6lSD3BFfg34wtf7F8Za5bQtj7JqM6Iw4xtlbBH5V+8V1OltbSzSMFj&#10;jRnZj0AAya/CPxB5nizx5qf2NPMl1LU5RCi87jJKdoH5ivr+Hd6t9rL9T53OP+Xdtz9vvhzqz698&#10;P/DWpSHMt3ptvOxznJaNST+dfIn/AAVQ/wCSc+Cv+wtL/wCiTX2N4N0U+HPCei6UfvWNlDbHnPKI&#10;qn+VfHP/AAVQ/wCSceCf+wtL/wCiTXi5db6/C212eljb/VJX7HSftFfsrw/Hb4J+GNb0OBIvG+la&#10;NbG3YYH22IRKTAx9f7p7Hjoa+Gv2cvj3rn7NPxKN6YZ30uWT7LrOkPlS6qSCdp6SIc4/EdDX6+fD&#10;r/knnhf/ALBdr/6KWvjL9vz9kz+1oLv4neELL/ToV363YQLzMg/5eFA/iA+8O457GvUy7HRk5YLE&#10;6wlt5eX+RwYzCySjiaHxLc+1fCvi7S/HHhmx13RLyO/0u/hE0FxGchlI/QjoR2Ir4h/4Jr/8lG+L&#10;f/XZP/R0teOfsR/tWSfBjxEvhbxFdE+CdWl/1khyNPnbgSj/AGG4DD8fWvYf+CacizfEL4svGyuj&#10;SxsrKcggzS4INFTAzwNHEwezSs/mOGKjiqlGS31v9x99/wAVFH8VFfKH0AtFFFABRRRQBznxG0f/&#10;AISL4f8AiXSyM/bNNuYBn1aJgP51+I/hqxN9r2gWLAs0l/b2xHrmVVr92JYxKjIwyrAqfxr8ZfDn&#10;hV7X9pzTfDrJ5bW/jEW+zHQLdZH6CvrciqcsK0fK/wCZ89msLypv5fkfWn/BULwOJvBHg3xPDFlt&#10;NuX0+ZwP4JFBXJ9NyH/vqr//AAS1103Xwy8X6ST/AMeeqrMB7SRD/wCIr3P9sDwKfiB+zv4y06OP&#10;zLqC1+32/GT5kJEnHvhSPxr5J/4JYa55Pi7x1pLPj7RY290qe6Oyk/8Aj4rKnP2+UTh1g/1KnH2W&#10;Yxl0kj9HKKB0oNfLnvgWxX5b/wDBTaRW/aA0sAgldAtwfb99Ma/Q74weD/FfjXw1DY+EPFz+DNSW&#10;4WR9QS2E5aMAgptJ7kg59q+RvFn/AATZ8T+OtcuNZ8Q/Fd9Y1W4x5l1dWDO7YGAP9ZwAOgHFe9lN&#10;Shhq3t6s7b6WZ5GYQq1qfsqcb+Z7Z+wPIrfsu+FMMGw9wDtOcHzn4NfQrMAvPSvg/Sf+CbvizQbX&#10;7NpnxgvNOttxfybS3liTcep2rKBmrUv/AATy8dTRtHJ8bNUdGGCrLOQR7/vqVelhK1WVRV1q77Md&#10;GpiKdOMPZbLujf8A22P2kHhSx+FPw/1My+MNcuYrW7ubCX5rKNmAEYZeRI5I6chQfUV9X+DtB/4R&#10;XwrpGjmeW6axtI7dridy7yMqgF2Y8kk5P418mfA//gnivwr+KejeMNU8Wrr66ZI06Wn2Ixl5tpCM&#10;WLn7pO76gV9lsp2nHBxXNjJYeMYUcO7pat92zfDKq5SqVlZvZeR8/wD7eU0cP7Lni/e4Xf8AZ0XJ&#10;6sZ0wK+Mv+CaLhf2hbrJAzotwOT/ALcdfRnxM/Yw+Jnxat3sfEnxpuNQ0jzzNHYPp22JeSVyFcbi&#10;AcAmvP7H/glzq2mXKXFn8Tfslwv3ZoLB0cfiJM17GFrYSngp4adXWXk9PwPNr08RUxMa0aekfNH6&#10;AySrGpZyEQDJZjgV8nftbftraB8MvD1/4d8H6lBrHjO6jaDzLVxJFp4IwXdgcbx2Ud+TiuMu/wDg&#10;nl441S3+y3/xt1a6s24aGRJnUj0wZsV1Hw//AOCaPw78M3Ud14h1DUvFcqkN5EzCCAn3VPmI/wCB&#10;VwUaeAoy9pVqc9uiT/U66s8XVjyU4ct+rZ8dfsl/s06t+0F48gvL+CdPB9jOJtT1CQEC4YHPkox+&#10;8zHr6DPtX6+2tvHZ2sUEEaxQxIESNRgKoGAB9BVTQPD2m+FtIt9L0iwt9M062XZDa2sYjjQewFaO&#10;K5swx0sdUUmrRWyN8HhI4WFlq3uz48/4KW/DW98V/CbSfEthA1w3h27Z7pUGWW3kAVn+isFz7H2r&#10;yT/gmf8AGbSPCuq+IfA2s3sNg+rSx3unPOwRZJlXY8eT/EVCkDvg1+i97ZQahazWt1BHcW0yGOWG&#10;VQyOpGCpB6gjtXxD8Xv+CZem65rE+qfD/X18Pea5k/su+RngjYnP7t1+ZR7EHHrXfg8ZQqYV4LEu&#10;y6M5MTh6sK6xVBXfVH3Jurx/9pP9oXw98CfAmo3d7fQya9PA8em6Wsg86aUqQpK9QgPJY+nrXy3Y&#10;/sk/tOaXbDTLT4pLFp33RjV7jAX8VyK6T4a/8E20PiGPXPih4ql8VzqwdrG3Z9kxHaSVzvYewx9a&#10;wjhcJRlz1aykl0W7/wAjWWIxFRctOk031fQvf8EzfhzqGj+BfEvjXU4mjfxFdKtq0gwZIY8lpB7M&#10;7t/3znvX2fNCk0bJIiujgqyMMgg9Qah0vTbbR9PtrGxt47Szt41ihghUKkaKMBVA6ACrWK83FYh4&#10;qtKs1a524eiqFJU+x+OH7WX7Puo/s/8AxOuVt4ZF8M6jM11o96gO1RncYiezoePcYNffP7I/7W2h&#10;fGbwfp+jaxfwaf43soVhuLWdwn2zaMCWLJ+bPUqOQc9q9x+IHw68PfFDwzc6B4m0uHVdMuB80Uo5&#10;RuzI3VWHYjmviLx9/wAEu7mPUnu/AnjBbeHdujtdXRt8XsJY+vbnGa9/65hswoRo4t8s47M8j6tW&#10;wdV1MOuaL3R+gO72ryb9oD9pDwt8AfC899qt1Hda1IhFho0Lgz3Mnbjqq56sf1NfKmj/ALHP7SUE&#10;f2E/Fb7BYr8oK6tdP8vsNuf1r2P4K/sIeHPh/r8Xijxfqtz4+8UowkS41EEwROOjBGJLMOxYnHpX&#10;nPD4Sg+adXnXZLf59Ds9tiKq5YU+XzZ037I2g+PR4T1bxh8QtUvJda8U3X9oR6PMx8rT4cYRUQ/c&#10;JGOOwC9815J/wUo+Mg0fwXpnw50ubfquuyrPeRxn5ltlb5VP+++PqFNfWvxA0PWPEng3VdM0DWm8&#10;O6xdQ+XbaosQkNu2R8wU9eM18V+JP+CaniXxhrc2s658V5NV1aZg0l5dWLPIxHTkycY7Y6VpgqmH&#10;lifrGIko22VvuIxMKsaPsKMb36n1R+zf8K4fg58G/DfhtVAu47cT3rgYL3EnzSE/QnH0Ar0yvGvg&#10;L8H/AB78Lri8TxX8SrrxzpzW6Q2trdW+w27KfvbyxJ445r2Ug15eIfNVk+bmv1/4c9CjpTS5bW6H&#10;wX/wVA+Fcc2meHPiFaxhZoJP7KvWA+8jZaJj9DuH4iqv/BMn4zxrDrPw11G5CybjqWlK7feBGJo1&#10;/Rse7V6d8dP2O/Hfxx1rUP7S+LE8fhqS7NzZ6G9jmK2HO0cONxAJ5NeZaP8A8Ew9b8PapbalpfxP&#10;On6hauJIbq2sGSSNh3DCTIr6WniMLPAfVa1XXpo9O3Q8OdGvHF+3pQ09VqffytQzdK4f4P8Ag/xP&#10;4I8HppfizxZL4z1VZnf+05oBExjONqEAnOOefeuY+N3wt+IXxCvrNvB/xKn8DWUdu0VxbwWglaZi&#10;c7w2QVIHHFfMRpxdTkc0l31t/me65yUOZR17H5SftBzRzfH7x7Kjq8Z1+6IdTkEeca/ajw3Is3h7&#10;S3RgyNaxEMOQRsHNfBdx/wAEsdRuppJp/iPHNNKxeSSTTWZmYnJJPmckmvoH4I/AH4lfCvWdJTVf&#10;izc+JfC9hC0I0aay25XbtQCQsSApxj6Yr6TM6+GxVKnGlU1guz128jxcDSr0KknOGkvQ+hs0hbil&#10;rgfjF4M8XeNvDttZeDvGD+CtRjuRLJfJbCcyR7WBjwTxyQc+1fLwipSSbt5nuybirpXPzk/4KSTJ&#10;J+0g6KcsmkWoYen3zX2/+wwyn9lrwRg5/dTjg/8ATxJXgnij/gmr4l8ba5c6zr3xVbVtUuSDNd3W&#10;ns7vgYHPmcADsK7b4YfsbfE34SwwWPh/403Fnoy3CzSacun7om+YFwoZzt3YOcetfVYqtha2Cp4a&#10;NXWPk/8AI8ChTr08TOs6ekvNH1996vzj/wCCi37N95pniOT4oaBZtNpd6qprMcKkmCYDaJyB/CwA&#10;BPYgetfo4ue9Q31jb6jZzWt1BHc20yGOSGZAyOpGCCDwQR2rwcFi54Ksqsfn6HrYrDxxVJ05Hxp/&#10;wTt/aIsPEngaL4caveRwa7o+7+zxM4BurYksFXPVkJIx6Y9DX2ju4r4y+LH/AATd0HXNYbXPh7rk&#10;3gzUfM85bMgvbI/UGNlIePn0JA7VhJ+zf+1ZbxjTo/i9CbHbsExvpdwHpkx7v1r0cRSwmLqOtSqq&#10;N90+jOKjUxGHiqdSnzW6o9U/ba/aS0z4R/DXUtAsb2OTxhrVu1rbWsTBnt43BV5nH8IAJAz1JHoa&#10;+Wf+Cff7NN5428Z2vxC1u0aLw1o0m+wEykfbLodGXPVE659cD1r2f4a/8E3dOh14a98TfE1x4yv2&#10;fzZLSMssUrdf3kjEu49uK+y9L0uz0PTbaw0+0hsrK3QRw29ugSONR0CgcAVUsXRweHeGwr5nLeW3&#10;3Cjh6mJrKtXVktl/mWunOa+H/wDgqhMi/DvwQhb5zqkzBe5AhOT+or7I8ZaXqet+F9UsNG1M6Lqt&#10;xbtHbagIxIbeQjh9p649K+PPiJ+wL49+LN5bXXi74xza5LbKVhFxpx2RA9dqhwBnHJxXHlsqVKvG&#10;tVnZR8mdGOVSpSdOnG9z62+GcyXHw58KyIQyNpVqyn1HkrXRyRrMjI6hkYYKsMgj0NfN/wAFP2bv&#10;iX8J9U0OC5+LtxrXhTTSVOiSWICvHtICByxKgEg49q+kgDtrixEYRqP2cuZf13Oqi5SgueNmflr+&#10;3R+yg3wl16Txp4YtMeDtSm/f28Y40+4Y5x7RsenoePSu9/4JV/8AIa+IGP8An3tf/Qnr778SeG9O&#10;8XaDfaNq9nHf6ZfQtBcW0y5V0I5H+ehrwP8AZc/ZVuv2cfGXje5i1SHUNB1YxjT48N9oijVmO2TI&#10;wSA2Mg84r3v7U9tgJ4es/eVreev5nlfUfZYuNan8P5H0f3ooor5k9wWiiigAooooAbX5nax4PNh/&#10;wUqtrFVOybXo9UHHZofMJ/PNfpia+RvH3gdl/wCCh/w+1pYyYrvQ55nbbxuhWRPzw616+W1fZSqp&#10;9Ys83G0/aKHlJH1pd2kV9ZzW06CSGZGjdD0KkYI/I1+a37Fuky/Cv9tXxL4PnBRlgvrEZGMqjrIh&#10;/FVBr9Lv4a+KPih4Nl8A/wDBQb4ceKreIx2HilWt5HUceesLRsPqV8s/nVZfUXJWov7UX961DGQ9&#10;6nVX2WvxPtgdKWkXoKWvGPSCiiigAooooAKKKKACiiigAooooAKKKKACiiigAooooAKKKKACiiig&#10;AooooAKKKKACiiigAooooAKKKKACiiigAooooAKKKKACiiigAooooAKKKKACiiigAooooAKKKKAC&#10;iiigAooooAKKKKAE21E1rE86TNFG00YKpIVBZQeoB7ZwKmooATbVS60mzvri1nubSC4mtXMkEksS&#10;s0TEY3ISPlOCRketXKKNhWEpaKKBhRRRQAUUUUAFFFFABRRRQAUUUUAFFFFABRRRQAUUUUAFFFFA&#10;BRRRQAUUUUAFFFFABRRRQAUUUUAFFFFABRRRQAUUUUAFFFFABRRRQAUUUUAFFFFABRRRQAUUUUAF&#10;FFFABRRRQAUUUUAFFFFABRRRQAUUUUAFFFFABRRRQAUUUUAFFFFABRRRQAUUUUAFFFFABRRRQAUU&#10;UUAFFFFABRRRQAUUUUAFFFFABRRRQAUUUUAFFFFABRRRQAUUUUAFFFFABRRRQAUUUUAFFFFABRRR&#10;QAUUUUAFFFFABRRRQAUUUUAFFFFABRRRQAUUUUAFFFFABRRRQAUUUUAFFFFABRRRQAUUUUAFFFFA&#10;BRRRQAUUUUAFFFFABRRRQAUUUUAFFFFABRRRQAUUUUAFFFFABRRRQAUUUUAFFFFABRRRQAUUUUAF&#10;FFFABRRRQAUUUUAFFFFABRRRQB//2Q=="/>
  <p:tag name="ISPRING_COMPANY_LOGO" val="ISPRING_PRESENTER_PHOTO_0"/>
  <p:tag name="ISPRING_SCORM_RATE_SLIDES" val="0"/>
  <p:tag name="ISPRING_SCORM_PASSING_SCORE" val="0.000000"/>
  <p:tag name="ISPRING_ULTRA_SCORM_COURSE_ID" val="669004E8-F5B0-401A-BC72-C712215904C6"/>
  <p:tag name="ISPRINGONLINEFOLDERID" val="0"/>
  <p:tag name="ISPRINGONLINEFOLDERPATH" val="Content List"/>
  <p:tag name="ISPRINGCLOUDFOLDERID" val="0"/>
  <p:tag name="ISPRINGCLOUDFOLDERPATH" val="Repository"/>
  <p:tag name="ISPRING_OUTPUT_FOLDER" val="Q:\OTI\7 - Online Program Folders\MCAS\2017-2018\InfTrial_Tech_1718"/>
  <p:tag name="FLASHSPRING_ZOOM_TAG" val="69"/>
  <p:tag name="ISPRING_PRESENTATION_INFO_2" val="&lt;?xml version=&quot;1.0&quot; encoding=&quot;UTF-8&quot; standalone=&quot;no&quot; ?&gt;&#10;&lt;presentation2&gt;&#10;&#10;  &lt;slides&gt;&#10;    &lt;slide id=&quot;{4835E768-2128-451D-AA22-D4BA33E3891D}&quot; pptId=&quot;256&quot;/&gt;&#10;    &lt;slide id=&quot;{D874E02D-C93F-4E8A-993D-B310ACF5A425}&quot; pptId=&quot;257&quot;/&gt;&#10;    &lt;slide id=&quot;{67FB5857-FB5D-4703-A2D9-91274936BA72}&quot; pptId=&quot;258&quot;/&gt;&#10;    &lt;slide id=&quot;{E3F78B7D-BE32-48AF-856B-84B174F6A0BB}&quot; pptId=&quot;259&quot;/&gt;&#10;    &lt;slide id=&quot;{78A53EE5-801F-4C19-9364-7342217C6B57}&quot; pptId=&quot;261&quot;/&gt;&#10;    &lt;slide id=&quot;{A753447E-7FCD-4EEB-9DE6-D66A48016EA2}&quot; pptId=&quot;266&quot;/&gt;&#10;    &lt;slide id=&quot;{F0F93350-A64F-4985-97EA-E65B64DC5816}&quot; pptId=&quot;267&quot;/&gt;&#10;    &lt;slide id=&quot;{EDD9E132-DC7C-46CF-AE7D-C6E6ECBD28D4}&quot; pptId=&quot;270&quot;/&gt;&#10;    &lt;slide id=&quot;{5D64BA42-638D-4EF0-8DFA-F91BC295E2D0}&quot; pptId=&quot;268&quot;/&gt;&#10;    &lt;slide id=&quot;{5B374FEE-8A7F-4499-A82C-0C4C2DD925D8}&quot; pptId=&quot;269&quot;/&gt;&#10;    &lt;slide id=&quot;{C247096C-7DD5-4235-B9C2-CD2BCE173386}&quot; pptId=&quot;271&quot;/&gt;&#10;    &lt;slide id=&quot;{FB0D0B27-B139-4A6D-9F3B-165D5E142980}&quot; pptId=&quot;272&quot;/&gt;&#10;    &lt;slide id=&quot;{B542982A-2569-43B1-81DC-4E6692535EC5}&quot; pptId=&quot;274&quot;/&gt;&#10;    &lt;slide id=&quot;{2328B1E9-5E98-47E8-888F-9A6EC504C755}&quot; pptId=&quot;273&quot;/&gt;&#10;    &lt;slide id=&quot;{57F0C0F9-10FF-42D5-B9A8-82C53356E692}&quot; pptId=&quot;265&quot;/&gt;&#10;  &lt;/slides&gt;&#10;&#10;  &lt;narration&gt;&#10;    &lt;audioTracks&gt;&#10;      &lt;audioTrack muted=&quot;false&quot; name=&quot;InfTrialTech_Slide1_2&quot; resource=&quot;8e6791d5&quot; slideId=&quot;{4835E768-2128-451D-AA22-D4BA33E3891D}&quot; startTime=&quot;0&quot; stepIndex=&quot;0&quot; volume=&quot;1&quot;&gt;&#10;        &lt;audio channels=&quot;2&quot; format=&quot;s16p&quot; sampleRate=&quot;44100&quot;/&gt;&#10;      &lt;/audioTrack&gt;&#10;      &lt;audioTrack muted=&quot;false&quot; name=&quot;InfTrialTech_Slide2&quot; resource=&quot;d79fc264&quot; slideId=&quot;{D874E02D-C93F-4E8A-993D-B310ACF5A425}&quot; startTime=&quot;0&quot; stepIndex=&quot;0&quot; volume=&quot;1&quot;&gt;&#10;        &lt;audio channels=&quot;2&quot; format=&quot;s16p&quot; sampleRate=&quot;44100&quot;/&gt;&#10;      &lt;/audioTrack&gt;&#10;      &lt;audioTrack muted=&quot;false&quot; name=&quot;InfTrialTech_Slide3&quot; resource=&quot;cd9b7f39&quot; slideId=&quot;{67FB5857-FB5D-4703-A2D9-91274936BA72}&quot; startTime=&quot;0&quot; stepIndex=&quot;0&quot; volume=&quot;1&quot;&gt;&#10;        &lt;audio channels=&quot;2&quot; format=&quot;s16p&quot; sampleRate=&quot;44100&quot;/&gt;&#10;      &lt;/audioTrack&gt;&#10;      &lt;audioTrack muted=&quot;false&quot; name=&quot;InfTrialTech_Slide_5&quot; resource=&quot;cf872299&quot; slideId=&quot;{78A53EE5-801F-4C19-9364-7342217C6B57}&quot; startTime=&quot;0&quot; stepIndex=&quot;0&quot; volume=&quot;1&quot;&gt;&#10;        &lt;audio channels=&quot;2&quot; format=&quot;s16p&quot; sampleRate=&quot;44100&quot;/&gt;&#10;      &lt;/audioTrack&gt;&#10;      &lt;audioTrack muted=&quot;false&quot; name=&quot;InfTrialTech_Slide_6&quot; resource=&quot;7f824d8e&quot; slideId=&quot;{A753447E-7FCD-4EEB-9DE6-D66A48016EA2}&quot; startTime=&quot;0&quot; stepIndex=&quot;0&quot; volume=&quot;1&quot;&gt;&#10;        &lt;audio channels=&quot;2&quot; format=&quot;s16p&quot; sampleRate=&quot;44100&quot;/&gt;&#10;      &lt;/audioTrack&gt;&#10;      &lt;audioTrack muted=&quot;false&quot; name=&quot;InfTrialTech_Slide_8&quot; resource=&quot;c1339453&quot; slideId=&quot;{EDD9E132-DC7C-46CF-AE7D-C6E6ECBD28D4}&quot; startTime=&quot;0&quot; stepIndex=&quot;0&quot; volume=&quot;1&quot;&gt;&#10;        &lt;audio channels=&quot;2&quot; format=&quot;s16p&quot; sampleRate=&quot;44100&quot;/&gt;&#10;      &lt;/audioTrack&gt;&#10;      &lt;audioTrack muted=&quot;false&quot; name=&quot;InfTrialTech_RealSlide4&quot; resource=&quot;a7c0ab4f&quot; slideId=&quot;{E3F78B7D-BE32-48AF-856B-84B174F6A0BB}&quot; startTime=&quot;0&quot; stepIndex=&quot;0&quot; volume=&quot;1&quot;&gt;&#10;        &lt;audio channels=&quot;2&quot; format=&quot;s16p&quot; sampleRate=&quot;44100&quot;/&gt;&#10;      &lt;/audioTrack&gt;&#10;      &lt;audioTrack muted=&quot;false&quot; name=&quot;InfTrialTech_Slide_9&quot; resource=&quot;dd029f62&quot; slideId=&quot;{5D64BA42-638D-4EF0-8DFA-F91BC295E2D0}&quot; startTime=&quot;0&quot; stepIndex=&quot;0&quot; volume=&quot;1&quot;&gt;&#10;        &lt;audio channels=&quot;2&quot; format=&quot;s16p&quot; sampleRate=&quot;44100&quot;/&gt;&#10;      &lt;/audioTrack&gt;&#10;      &lt;audioTrack muted=&quot;false&quot; name=&quot;InfTrialTech_Slide11_2&quot; resource=&quot;9c11aa6f&quot; slideId=&quot;{C247096C-7DD5-4235-B9C2-CD2BCE173386}&quot; startTime=&quot;0&quot; stepIndex=&quot;0&quot; volume=&quot;1&quot;&gt;&#10;        &lt;audio channels=&quot;2&quot; format=&quot;s16p&quot; sampleRate=&quot;44100&quot;/&gt;&#10;      &lt;/audioTrack&gt;&#10;      &lt;audioTrack muted=&quot;false&quot; name=&quot;InfTrialTech_Slide_12&quot; resource=&quot;664668fa&quot; slideId=&quot;{FB0D0B27-B139-4A6D-9F3B-165D5E142980}&quot; startTime=&quot;0&quot; stepIndex=&quot;0&quot; volume=&quot;1&quot;&gt;&#10;        &lt;audio channels=&quot;2&quot; format=&quot;s16p&quot; sampleRate=&quot;44100&quot;/&gt;&#10;      &lt;/audioTrack&gt;&#10;      &lt;audioTrack muted=&quot;false&quot; name=&quot;InfTrialTech_Slide_13&quot; resource=&quot;2cceb2de&quot; slideId=&quot;{B542982A-2569-43B1-81DC-4E6692535EC5}&quot; startTime=&quot;0&quot; stepIndex=&quot;0&quot; volume=&quot;1&quot;&gt;&#10;        &lt;audio channels=&quot;2&quot; format=&quot;s16p&quot; sampleRate=&quot;44100&quot;/&gt;&#10;      &lt;/audioTrack&gt;&#10;      &lt;audioTrack muted=&quot;false&quot; name=&quot;InfTrialTech_Slide_14&quot; resource=&quot;203214e0&quot; slideId=&quot;{2328B1E9-5E98-47E8-888F-9A6EC504C755}&quot; startTime=&quot;0&quot; stepIndex=&quot;0&quot; volume=&quot;1&quot;&gt;&#10;        &lt;audio channels=&quot;2&quot; format=&quot;s16p&quot; sampleRate=&quot;44100&quot;/&gt;&#10;      &lt;/audioTrack&gt;&#10;      &lt;audioTrack muted=&quot;false&quot; name=&quot;InfTrialTech_Slide_15&quot; resource=&quot;3d2bcde4&quot; slideId=&quot;{57F0C0F9-10FF-42D5-B9A8-82C53356E692}&quot; startTime=&quot;0&quot; stepIndex=&quot;0&quot; volume=&quot;1&quot;&gt;&#10;        &lt;audio channels=&quot;2&quot; format=&quot;s16p&quot; sampleRate=&quot;44100&quot;/&gt;&#10;      &lt;/audioTrack&gt;&#10;    &lt;/audioTracks&gt;&#10;    &lt;videoTracks/&gt;&#10;  &lt;/narration&gt;&#10;&#10;&lt;/presentation2&gt;&#10;"/>
  <p:tag name="ISPRING_PLAYERS_CUSTOMIZATION" val="UEsDBBQAAgAIALxxs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E56Zkux5PJ53AQAAGkSAAAdAAAAdW5pdmVyc2FsL2NvbW1vbl9tZXNzYWdlcy5sbmetWG1v2zYQ/l6g/4EQUGADurQd0KIYEge0xDhCZMmV6DjZCwRGYmwilOjqxan3ab9mP2y/ZEfKduymhaSkgGWIlO65I+/uuaOOT79kEq14UQqVn1jvjt5aiOeJSkU+P7Gm9OyXjxYqK5anTKqcn1i5stDp4OWLY8nyec3mHO5fvkDoOONlCcNyoEcPYyTSE2syjO1gPMH+dewFoyAeuiNrYKtsyfI18tRc/Vn89OuHj1/evf/w8/GbjWQXoGiMPe8QChmk9287APk0DLwY0IgX++SKWgP9308umFLP9Yk12Nz0k56E5NIa6P9WuWkYEp/Gkec6JHaj2A+o2QuPUOJYg2tVowVbcVQptBL8HlULDp6sRMFRKUVqHiQKJvKaH7Vpc4Ixdv04JBENXZu6gW8NIlUU69cGl9XVQhWgr0SpKNmN5KlRCkFjni8LXoJuVkFQIfhVCwFvqoyJvIPqme8F2InxZBKPSRThEewu3a0KkA7g70W1gGcpV69BxX0uFUvRbcEBMIgQWy6lSJo3RbQstIUTydatVoR45vqjmAaBF8XEd7Yz1oDkKXIKphfbEyXEEQkBoGAlL54gG5tgN+IIS9kP4dwdnXtwUW3CuZgvJFxVXzsmBCJhwvM2KQhVEkKQR9EsCB29aaAKMbRkZXmvivQgTPf92Qbs+nYAmWDTPXCqMbbAEB8CCKwoeFK1gXl46tvn8ZD6cDsksLkeq/Nk0VEOMuSbQbofkjX4aj/wWuN/gxYPgyvIcaCkoI9EcAFMdNFH4ppEwB4kapPx8aU7wpoKNPtsmWFLPQnTiS7XiCUJyGmXroSqS5jRWwL8YEioPOqnJiKfphBKLva+wXANInjbBNFcrDjYUKS8aFUChGsTR0f1p6n7e3yGXY84MYQ5kE9MTSXQ2hhwZ64qxKRUegmgmKUrlicc3fCEadeu4bVUpOY1HYLGlM+1+BuxasO7rzaU7Tvk6lVf0w5Y/rGFWV2CeVXFs2XVpnrP/KdYodPtuyZ0WfrT9Ec28XHoBt91UsbWjZO6eKYUWS2bavBs/+ws6+ujViOeuVPdvfWjLYka2h+6wFtDobpLEGg3dGmDDkF2l3L9M1A0aaoHlBc3v+2h0w82AL5CT8W4hK06MOFSs353+RkZRi6F0jHjN6WoeJukycbGQd92bQKdsOQVf0jGG36rgMckZ6umPYMCaTzd6tC97u+gYlCXemCyD4DzTWdVIikysD/tgDkdk+0ONDx/sJKZqmVqkleKO8P1sLd1xh/3lbeFysysZOU2eJtac/ocK5rFhY3SSY/OZJd/nf2zl35P91JEcAi9iI19Wzcwts5V2VEIUkBvhUejbf8DuZCxKllAXb1VdZ52BGpOMw45wwC2WXPEWZEs/vvn344YX1nSzKLN7G+9QHRnBixIdmB/+Kri5V9tIBQPD+XMoIvU5vS3let4GKQuROEPOWSxprRkKoOpo3a9EOQbp2FKsX0+hjyITNiruoAOrg/CGIcXwGXmgGANxqy4AyKkSsleKGardQBW/bQ/HMDrSoqc95F9XinRC6buJMaOY75GQPLBWfOuqZkpHHaSzWcJqeadwexz7APPfoXHU1H1BQwJ2X1t0Adqc3j14HQMAdQhK01p27IYEEUzfqCJ1eNKtxuV5qPQ8Zu9b0T/A1BLAwQUAAIACABOemZLRXlS9S8EAABuEgAAJwAAAHVuaXZlcnNhbC9mbGFzaF9wdWJsaXNoaW5nX3NldHRpbmdzLnhtbNVY63LaOBT+z1NovNOfxSTNrYwhwxIzYUqAxc62mZ0dRtgCayNLriVD6a99mn2wfZI9QoRAIYlol047mUxi6Zzv3C+2d/kpZWhKckkFrzlH5YqDCI9ETPmk5tyGrdcXDpIK8xgzwUnN4cJBl/WSlxUjRmUSEKWAVCKA4bKaqZqTKJVVXXc2m5WpzHJ9K1ihAF+WI5G6WU4k4YrkbsbwHP6oeUaks0SwAIDfVPAlW71UQsgzSDciLhhBNAbNOdVGYdZiWCaOa8hGOLqf5KLgcVMwkaN8Mqo5v5w29M8DjYG6oinh2ieyDof6WFVxHFOtBWYB/UxQQugkAXXPTxw0o7FKas6byrGGAXJ3G2YBbmzHGqYpwAlcLfFTonCMFTaPRqAin5R8ODBH8ZzjlEYh3CDtgJpzFQ6DTvvKH3Z7oR8Mr8ObjtFhD6bQ/xDuwRS2w46/D70tfLN3029074bv/V+Ddmgn4vqu7w867e67YdjrdcJ2/5ELorDhRM/d9LIH0RBFHpGVkz2VFOmIY8ogsb9wvSQKSoPhfEJC0aIQ+TFmkjjor4xMfiswo2oOFVSBCronJGvIjERqoENdc1ReEOcRzgCCYhD/VR6dvl3l0fnFhumukf5o1k4tPaiLDPN5R0zEd1b96PRspfvx2dnzyu9S08NK4SiBYgF7Frp57vrRA9lY8I2w6Gc0EixeWUTSEYm7OCVrPSC4p7wFlEcOGkMCMbC1lxGOAsyh71AF9kcrAFmMpKJq0W9aS+pGTjFDgAeNkaCbYMsfUYJzuZExK9frYo/qf3SFIvJP4w1z9BTpe1GwGM1FgRi9J0gJBGlapPBfQtB6A0HjXKSLU+hxCklGQbkpJTMSX9oIugMRaQGcOiKMKCPhY0E/oxEZixxwCZ5C+4VzKg1+eS/gDEv5CIofdHxl2kK7e+V/eKUNxPEU82hPcMgPkmbqEPgYbOcCRDAmwJtrEOCZCBeSLOIT03hBZmNm+esjImlaMBPx/zsua9AHjM5hpOC5iZFNYF7UwFpsgqeLmtR1toCGaqQQEoMJFxE0GsoLe0MizJHgbI5wBJNI6hKfUlFIODHFbLDl16loeBHlC2Un0BFBWh6T3AqucnT85uT07PzibbXs/vv3P6+fZVrO5z7DWpwZ0M0nlwY7ri9WhxeYnlkgXuB8Zo3Y4m2JPNX5HW+pu3udWk7B7SHhuXqA7Z5ni7n7o46zwG8Mmtdo4Ae3nTCo2qRSV0DJqiiBZBzrDdyGp3cbQkh8K3jteRvC/sD/3QoQgmhVcXZiuz0rg9/ZUA3MPtBf2wWsVIChMTFNEMYGoymFFP4pusBTZfXtDeS7lPI3r6amFxyolAnOowSierBM+Cna5SFd/CN5zTytXog33oA9d+f3CX2TUk5T8KXeJlYfNeqnJxV4p955VSoB2uY3onrpP1BLAwQUAAIACABOemZLhgQxNc4CAAB6CgAAIQAAAHVuaXZlcnNhbC9mbGFzaF9za2luX3NldHRpbmdzLnhtbJVWUU/bMBB+36+owjvRENuolFYKBSQkNtBAvDvJNbHq2JF9Keu/nx3bjdM2pGAh4bvvO5/P311I1Iby5bfZLMlbKYHjG9QNIwizppWwahWKehGhbCGKLUwwIV8BkfJSGYu3zWixiLIWUfDLXHDUsS65kDVh0fLioftJ4g45xRJbkOdy1iSH8Jib9Gp1DmV/Rno1TshF3RC+exKluMxIvimlaHkxmVq1a0AyyjcamT6YNYZkVOEjQn2Q0/1den0epZGgFJiUru/MmmQxkgHzJ32J0x/1+e0PaFuqKHa025v56ub7GK0hJQyL/CM1axzPdfQvvIolIPxDDf11ZdYolJEdyGHweTqfz0dfpRFN23wpGylKU9Ah5+e9WZMcJkih229SK3uCuZA5aLJFXHmOhOH+DPs+Me0qBXsxdT0YCObRMwZLMzeS2O+sT1Xi47lF3R+wXBOmNCA09aAXnfQLaZUPM7T1uL/wQXkRgJyhR7wL1tawsvkGwKG9x69Wt92oCPPb24IEJWydMciwN/bIP7qsR8jA2CNfGS3gmbPdEfzQYzn+iW+Je8zPq6+9wIne+nr5nfeak55M46rgaGfwmFoUsFQmnTdag3m1JO5sNqX4KKeEky0tCVLBfxtctusuo5L4wOGUdlpXCVJkcEpuXY56SIfv1e2HanTeoRztR6G/nN3PUM/wRUQQSV7V+qOkopnjLaIujv0cHlPMmNR4kI98Lc4l1URuQL4Jwc4+hwuEs8HCNtcYPImDKiTx6TonLsipB+BtnYG81+9GQfk6D40WWNGyYvoX3yl8QOGdVmojTsvESofjhO6FGRicCoDIvPKytRvrqVuGlMEWfPMHhu7GY1dLlJbpmOJSfII1hppzlgNRBn3Ua9KNil4qYZyh4wThXad1mmE901MYSaa6iw063w/hPuXBWPbTzEgvHGTd3ilpEFj7jwuojeZ/zv9QSwMEFAACAAgATnpmS2F7O8kaBAAA/xEAACYAAAB1bml2ZXJzYWwvaHRtbF9wdWJsaXNoaW5nX3NldHRpbmdzLnhtbNVY627iRhT+z1OMXO3PxUl2c1lkiCgxCloCFDvdjaoKDfaApxnPuJ4xLPurT9MH65P0DEMIBEKGbdm0iqLEx+d8534B7/JLytCE5JIKXnWOy0cOIjwSMeXjqnMbNt9eOEgqzGPMBCdVhwsHXdZKXlYMGZVJQJQCVokAhstKpqpOolRWcd3pdFqmMsv1W8EKBfiyHInUzXIiCVckdzOGZ/BHzTIinQWCBQD8poIvxGqlEkKeQboRccEIojFYzql2CrNrlTLHNVxDHN2Pc1HwuCGYyFE+HladH07r+ueBxyBd0ZRwHRJZA6ImqwqOY6qNwCygXwlKCB0nYO35ewdNaaySqvPu6ETDALu7CTMHN65jDdMQEAOuFvgpUTjGCptHo1CRL0o+EAwpnnGc0iiEN0j7X3WuwkHQbl35g0439IPBdXjTNjbsIRT6n8M9hMJW2Pb34beFb3RvevXO3eCT/2PQCu1UXN/1/H671fk4CLvddtjqPUpBFtaC6LnrUfYgG6LII7IMsqeSIh1yTBnU9ZPQS6KgMxjOxyQUTQqZH2EmiYN+y8j4pwIzqmbQQEfQQPeEZHWZkUj1daqrjsoL4jzCGUAwDPK/rKPTD8s6Or9Yc9012h/d2mqlB22RYT5ri7H4zqYfn54tbT85O9tt/DYzPawUjhJoFvBnbpvnrpIe2EaCr6VFP6OhYPHSI5IOSdzBKRRHr8kdNIKKYeBcNyMcBZjDnKEKHI6WErIYSkXVfL40F9z1nGKGYIbAICToJtgIQJTgXK6VyDLWuruj2i8doYj81bhvSM+xfhIFi9FMFIjRe4KUQFCXRQr/JQStTgw0ykU6pzIsFZKMgnETSqYkvrRRdAcq0gIkdQoYUUbD7wX9ioZkJHLAJXgC4xboVBr88l7AGZbyERQ/2PjGzIFW58r//EY7iOMJ5tGe4FAQJM3UIfAx+M4FqGBMQDRXICAyES4kmecnpvGczcbN8rdnRNK0YCbj/3ZeVqAPmJ3DaMEzkyObxLxogbXaBE/mPan7bA4N3UghJQYTXkQwgygv7B2JMEeCsxnCEaweqVt8QkUhgWKa2WDLbzPRyCLK58aO4QoCbXlMciu4o+OTd+9Pz84vPlTK7l9//Pl2p9BiIfcY1urMRm48eyXYST25FV4Q2nExvCC5427YkG2KPNX1HW+Yu/1+Wqy9zSXhuXpjbV9g80X7ZH8NX2+BBX6937hGfT+4bYdBxaZ4OgKaVEUJlN9IH9k2Mt3bEJLgW8HrWNsw9vr+z1aAkDarHrNT2+laOfzRhqtvLoDeyva3MgHWxNiMPVgUjKYUivZ/0ffPNdI/HxnfpXm3Xp90Z/eafj9Q8xKcRwnk8WC5f72R+HpR/S8FyjwtP9iufZL13K3fM5SAvv6lTa30N1BLAwQUAAIACABOemZLaWqT/IQBAAD+BQAAHwAAAHVuaXZlcnNhbC9odG1sX3NraW5fc2V0dGluZ3MuanONlMtuwjAQRfd8RZRuK6Qi2pLuUh5SJRaV2l3VhROGEOHYlu2kpIh/L0542M5ENLOJL4c7nnHG+0FwfMI0DF6CffPerN/ddaOB0bQs4d7VaY9eGD1UNF/BZ14AzRmEHlKd/3qRD1cCMw5ZY5rUH8ZWWX4hN7+sCVU2LhALiWgK0SpE+0G0HZb416nsVFVbkdXmpNSas2HKmQamh4zLgjRMeLdoHrtAD+YVyBvomqTgmU7i0bSPtB3jkculvBCE1Uue8WFC0m0meclWffk3tQB5PPBtC8QLEzZAc6XfNBTdxPNZPO4nhQSl4JR3PDOBwpQkQC3fm6hj3C3Io6tc5fpMv06i6eTBpgXJoNOlx9iEi7Gj1+1utpyGnW6J55EJh6CkBtmxiuIoipxuCi5K8Z+UkmemIx30aW4CRSknq5xlfQd54cxmjW3fJ3kt9HRqzghxb4Q2yEQWfReHP6XY2Gt0cpWXdonZ9V5YnsYRTWCGFboX7d8iZv0VfPs7Qd0asbUbHP4AUEsDBBQAAgAIAE96ZksalZ8+ljAAAMNhAAAXAAAAdW5pdmVyc2FsL3VuaXZlcnNhbC5wbmftfHlYU9e6N62n2nOK0NaBKJDU2tYRMQ6gEJK2VKhtlVpLURlSiAqKEAMCATLY2oIybbVFVIQcSi2tKKmABCEkWki2GiE4IIQAEbYhTCFsApl2hm8j2saenu95vnvvH9+9Vx993Hvt9b7rXe/4e9dOcuzTrYGz/7HwHw4ODrM3f/jBZw4OL3U6OMyQvDwTHflwqa8P+t8LiZ8Fvu9Q0eI2iN78Lfq9Le85OFwGXjFHvoTe//3ghzsTHRycGqf+vQBSf97t4BC5Y/MH731Oj1B3a7LPp+5SpdrekH11Zkn5w5Xadwu+9djxYMmyGXmffuy8knJLRzhYFb0zeV3gJvkWdlteofOBfPy8msF3Qv8267NdmfsS2+cvvLupPPD1BYO7EkbiW5fL9+GKJrOyqJO80boWZtEG1Qe7m5gNPWNvLl7cshEuXSPcxOyrmKOoKTR1htii9EYpSW7pVxETe2Gb8RWHqT+tPR3NFH/Agzl6pMSiF45p7vrOePwAN7/QNBAVYxuXs8/1vPp46IaohoWvFiKj5PPejwccHojE1jiYsUbm+sLU7eGky5fZ8u/ISP5E7uPn1+o6OoQe6dMcD2L8fR9fnLvW6vT4Ysnq6sePrv3dUT095cVnp7y7gmOdoI4IzDqcpidVtcJ3c1bVGy3fbHCtXAu9mpE8NbPToAzy62lAhQpviT05canvwNG1b/r6Ln/6tIqUnrrxl813A7Pth4//eGFk5GdM55TYMRSZK5V/ueBH9fcWd9ypPdGBounFXSWVd+KOVxdVCqHGSvvpgpItd3VrH8t+7bVTCzrPCxY8fvTwZYmj+jPF9GYOfrMnI/kX6vSCG35b419/33t6d27vnbxQWVUaFTMLvfnn7M0XbrXkZZW4TynQ661flv8bKf2fEz0hakjXjchGexsz670VjES92JUadrSAQ2KzUl+5Oe1Z5fe5IdwINZbE4tenaHpmQWnvBNCX2XG/X6rvSddEbWCPPXzP54JmTin/+yL3edPmiYuRNzCMCfqBO6XjQ5PMYkJqgvHDobDk5M+nDVtdol5fESFk21g+xeRNBHK9PalvAx3u6xuaPLCatClsHrfHzpvq5KK24SAOsaF2nOB6U7pInD656o8ttnaPGLWq+kxn3E+NhqsibX15iky2Df/YyVozRrdyIxrqDL0/tqdOmojwOc1QqJ08cnJOl3fS1ANrIHxOjTeAib+BBq664A/BBpLnz9BBIOBZXPO2q4Ccib8Aan/zVCTbrJZsPHGmgb6rENN7pcjOGt3FUdfyytsp1RFOMu9FPZrONi3+B8Cp4TdicX//9SOzXPS5oNc1RbMdSYO175cdWL+0iV0VEYB+gcaXmLGNf67bK0C7LexKcXf/pzCLchgo13GIzKF9MfGpdhuMCKJNpjne5g4PTWKutrOuDQpwtT7kE6xw0vfriTUYm5+zWb3MTlvN8xtpOTdk1xjdURgANh3v9RH8/bhfAGOktHahX31zEkwY43LtfKad7CjHh5Hb5z3Mx5RRTgs+gvHRwLwg4+shELe7/ydRexLB2RxMCnL/wk6vwysCFP7smIGrIoMbZMWIgH0KkEhS3h5OGypcD1+VSjdy70n+cKpDPX3LNbWVpqSwBiLr18GrxZ+9PXNyxNJUS+xMKWyPE4xHlNlbhCCadx+eeFs2kN4dZci7jvhkKDEXq/Qbi1V+PSqBnB9P2yRs2W4nzr3sFTeoaQfy9C6knEOOPe1tAlzXQk36RB2rNvbtYlOAyl5Bg92P7jU10QmkQFOSS8hQNC6Q0VJqCPBPLmz3sDrPKCqzU05Z0pzFiTmdMF/Tzpw0CXTMxYtYHcNLBU7w7MO1d/1mjsrHDq3RBut9Lj1DVOSPbGT/OrhMlFikQQwPslRUACAJNr/Ky1WdlGJVdV2P8m2hnnYy7VOn78+niDDujbok85f3KNnA28iORjwumtHct9+AeQgN6VHVFsnHtmRdsguqgYmtzLPf17LDYPcZE3Eexa5EpAMqfFG1PAOm8xP9LDktIc9qqaqqhPc6JYHQcDOuLo1Jpr2UptvYNM/QvpPgaaGbzmAQZ6bpjDHzytCEnfMWReRcl3UUHnthQ0UH6nYdE9/rwiOtPhVNqCcrfuzQb8kzvJPxzErauY3xXgYn2vrksHmsgmzqq7s5oXxr0hVNoRv+2jDDLvR9gmhJSV4G8byRFHho8iKTZFhfcYgdLrp3azduu1nbarRLTYcE8fe2l4eFIMWLLUmz5Uixzzsz6UX2vqyKVWwvJ6RNDIzPTxGWBXF+4lAI61uGYxTtYSoPO3Ub63KDLiWMoomuYSLRkQstS6hUiRV325Eae+Xyu2vKvriah+askcSc8m5q3chgWhSjPfUZx9ZZPr3vkSuUckhBJNBwnestE5QPQ4O7D/XYa5CHYevRie3w/eXtbXHoNHhGUBXQmxS2UzhpP09o6C2TOfDPr7jEIaSeZOV5G4+Q9RbFDFRrfHutsZGK6p67zoNd+o0ZhfsVHThbyFct9olveFkxl+D6FWRs5rUKVPucvZM2pRI0lnEmdbBwAe8X+/jfTggyJPzNyRlH5PNF3SuLo4lEHlN6Bxu/PwZN5dbAHv0p1sBInF3RaZ2ce2Qi4W/Y0T7nTbkqf4D6+m6O9O6W2WoZIripOqr53F6QWMVqd6kHyyXNOK4UOR8Mr09jDv5UXPc2sWbEosjnqsNX2DO+okm9DRnl1Fj4yAfQL5GVZXt+abqBnWHYUq3JvNxzv22i294hGrrzcVkLcdKSoNlVc2ekE/ZIthDf3hp2tZi5MgXelzr6vl0ereDRh/IPvCqYTZq7PmCwnLj+9krWWAwhBRlemmEZodydtDd9WihS8jO8zsM7nC/FgEDq/tOvhgyAbY+4yC0YYyzAhfK3ttsnoGFP12/9CS6mLfNQSTTLx/ybmNR797p3h/SC4M/D9tln0iXkuGdg78FuVIwKH6BcqvcLYrxdkQYAlqSwVOEXDIIMdOWUV5Q9m6IbkeJZFlG2SwHPJwjViy58E/kYsLaYZ1FKCgoAOpLF3am7rKjBra4/b1+pPkGKa5RhQSmvQ4mEB5dJHetYG4aHTdd/CvEoTliCuMVrvWeNptkpKf4nzFdVtA1uyP2V8P3VeB8ccn91m7NXOJGVY6CdZ4TBWC5AsyURLn3CuC2Rvj1gsrdGoiixOHoGHMx9C5CD8wZkFPc3Kxjk9Ftny4lWNIXRKH8DwB7vHk7pyD5aX2z5sL3hm69olgU5LTgGZRm2Fy/8CRURRhc0XQaE0iTHMdk8M5z7QjjZXtIKzNWCGfBxPyG9y/p9WcaxOwSxlgnp6GZmSCe5TOnAHtCWa5CFYuhZIatEtedmi/AEoBiFRXe3NzYxIfyFqId55V2UH/MQft515jJihmFHHyVLGrnxWnSQ6xwnIyOJYb9yDYZXVWL4nNaWHlbEyivbeww8CqwVjxrE7+bIVayPziT6TmTR3e3zYaGmo+zrnVmwb8YYRkT9gd55yrgczerSyavnPmq3D9tCz4ChAyuJn08e2UIOpKEhy5Qw5jF0l8mZxn0ph/zsMZOx75edFabPV9KUhk5nr4ZLuWUlx8quHANsPsUZ74iZ4dRnMERmRBtrAJ2W3RzknzjiTMm9Y/UKlwnb7DGKICqsRQzBR7bUO92A163LNK9+QC/CfZ221m7ZtIbcFXX+/AMbehSGyItHVsioFf+bgHh4kLTYT47iuBgUPDd0o90RrddqQQqo3aygYoLMjz72cDylbviZVI3/FfzZajZqu7NdPFc1jWGFmpMlzFD7KVRNg74HhcCeZAGfsaWnPIS7SjywiEVy4WZH/RMoQEFhGtwRyV/FKnLVH3uPLZB20YVQoYMWyQWzFSCI5f2dVhjDqPpyJx+gFV6t1XS2YnEhXSlGVoCEK11N7Bmy+th7Q0uoYwdtE7IL/7rQ2F+Iy2kCcCSBwULIAnfguDjesRWPIC+4A0qiFRqXGw3MHPlUaaCnm31I4Vty7kNxi+J92RdhZLVQQR8qrCUfBTkkMVyHZ0lzQUUII0yLHJPGYSWQGqLkykXIsQIQuTDK1Z6yr6y5cMolDA9KToSR1Im8yFRsHuVT4E46tg4iak838IO6vCJ4miFT7ft+PcRdTpptjp2Q9hhPGnIFnKfUHie56GXe1SBlpcaFQ85RbmM4wbRmzrBZUI4Mm59RLP7lEH8k4VVAXEs4S87rU0t60zbu9dTM8SAVY7jQ5aiLeduYgqCuZCOtWU926oLHMcKCS7PVEmDfOsEqOPcreiq2E2LmIp/r243PlP0ofkTEPMFK128gvXbAT+gmkhc0TibcjuhZcjZwEMUwWQDgWRHgrGX21UiA2I37uX75t7vGKYWhxP6lWCrfZsCA6r5bFphV6v9n3Yjm9UjK6DvnB9HWkHhp1Yyh75QxrIFWAUMIn8b/DEQyBC/6YRNZJHhHWyu2NOUoGIZk/IayzkZElNsi0B0nwdyDLuhg+BvYNHAc+RNwgNctidy4C4gaycNNbPRmjalisNdK6ReVB4tmq/GHAfH2X3PgjRHFHC4Ktc0s8a9+LtxCUgX9oiHg/WT51Sslfmh2NN1WzD0KpAss6ELM27jEQzcsSc/AHSHmMGVp3mvpXs4PYF1tJ0Hca0hK/VZHOByY6aSG6zAl0CT+qDTkVxA5rYjuSkb3YtofA4gt7QuBhnVYdth1HLCe2JO6AeCBamgSTs0pCGx7dolwMk2Z5ChprKz1YSjkecvEA0tnqui3lfkP7xhOV/LcO8eHkO0LOTbCSdB7Vl/hi9p715rklE/JrEuVz/pI51ZKjLAFDTN9YlFjclgRkXyMlFVi+Z766oDBbr24smG3TugCDFevU9WdZZJhxjBkcYTX4eFDvml+z/CTlAVvjIb2xfeXJV5t6S9r+3vFbnaD3YyTn+f/Ye4PPwv+I/0v2hxsF6ZvBf87ooFkXZ8ou7uQKriKIlh9Mgo+FWjq+XKq4Wc8HLxXVsBjCNE2n/nIK3EqX3WjOO4Iz28KF3tk6h/d/A4gxK+LIGW3N4vAdDSPAfwpGOGC48Xbd9bx0Xgi2IEVfWg1wFD2Hb+sbX7iIUPSxFhvYwOU2hWfo9NqIJrzsnjcYgtmqEAUI3B7oIr6hMziJ8JXc6XBvCq7LMrj0tajGScNoPmwcstF4HHByop3ALlUdBzNHfT0nN5E7XDUcWeYVVniN9OqnKdL1CK3sl7oCVbz6p9hU+vTsLBYtYgYMHKl7Otji3xnjtP/cRZGam21vzE2NqFBpZf0shStRDKTcyV5PbI0vsoNSUq3RwBIVvm99goHnFRGzCrwz1Hhd2SiYX4LIsK1ULJkm28ETrN29LsGv12undAkBEOuL0FW9GHuYfjyt8p5YzThlfK+yTTJMxwXpSm0ZeBhP3IuNhdmsMJz+ikXAZjR9U6xs99MGNOICjzqmzHO1KQrWgUHwhbhANLoWjb0ZY5RiwCLWOrCV9LsXaSOKVpd5DfvY6/KQHyeZ+BQLZtPzHotne+W2+sXoL+KUVAOKNpL/NPnAnN4ihQO3aZVbWBT3uVxn1GVct7DOxhZVdmhY9cJAeNXU2MAMqitAk4FkdYW73oHG7vxGlCxphpVGSV3G5tP4KEODnlXK+zDrFsQ9U0xOHrlhF9Wuyc4gqkAE4tBiQR3aqEQB5npnadpNnpngXI1Tu3aWRDSAVJA0DdLv7YnZK4mOlXJ6GJhe5Lqn1X+CT/x6DZHDf6gZ3PIj6D2AtAuYkLtsNsApQMFl+SCRhNjvbHWkvCuAk3xcRDN37FfQv1HE/iaZnEEKX4tydlcO8Rk8OuYz+rrmnujlvAF7rMuoniMGZIB8NTpyLJgwH2xiY4kXANWaApCuoaTnwmiU34a03zXkHpPMKW7wn7TLeJ5D0M9idLyiKvcQrs2fcf8oJ0n/Zx5P6p5Gg37j7i9fLt11WTz9AFb4I69MQWmvY9ZHV68cm31x8y/Pg8Vt5468a8nqDu96mafrNmuS2HsOPVvsgTc4ku+eu7uW4OlogUn/pjDMN0TXkb6vYWPD3V5WVWLWo7+wVh5k2u5NRpLtmRL9m05mewS/f652bIztJf/nw+e/3NT1OZ+FbEKGZezKxFbj/HWS8zaFAVTf4S7hVFkVVNtX5iS+Flkq4jTw7Sq2Af1ykBFfbqqTBitb+aYkfruIBbyU5NqvdkqZR7QPyLb6KYrX6Y/0cvrjZcrInI0HJu5aiJ217GvmNmNaW8TVS4kLXOw/Zu4J2ktwFHkIxBa5NQIs8JB1p7Mqa30dS3xNTZyLF9NxDYmP9EXFEtGhpS7L1KyL1vu2dq5ZWTF+dqTfq7FvlnUDbvJi2uu/36AAXepZe0p86U3e+DBqAf0Fp16zVOgFTI5dw18aJmso2un+Y2OkVhRd/TTEsk1lFTK2ul0fZlgsXuhbzZ3s+5K3+jap5TyMuLkBouPrT+U82HmXoGlL/Y7ZnOt/PcDFp1RSvpY2ALPXSa7kVMGyJb/Dh/2oI0l6+X9Xqu1HvD6Xazu34lobWjLI0jXNnunUPmweNZodz0v3TQxqPTo0UydWlLT4T6RMraHyrfe/G6Ji5CDi96XWqik5J6iAkhuey6IyeXlysVcqKZKaam4O/Uyw5mZS7JpSafzJOfJtq8kgeZ6K4R7REX0VKZhUqidU9/NtpbrFV4mCZfPRmiF9IvMXH2VxgvC91laRIjhEhu+xCNvY+T2cxekcJ7kiIq7kgJPEuYHjULIxp8FuVASrLuDJjszi3UOowaHi/3Sk2mFsAF0VMP0x8h5uPRKCZOvMDJx9zTsXgVzINYcbUPYhahYaNLrv0xw7aTsxok+xUY5AFEMm0yCE5tEZMsDeSCkh2tqm+mhXWy+x22NbxZoCWKPWyWSO7Z/9BgHNcbW9px66RNLh+zL6Z1CwoxmJBf26SFmXU7DVgdCk5IVYvChO5U8nyvFxlYzEAM9ajdAxvmlHYJNMXExpBAy0hlCMpiIxnZSsZNk1oIjOhTXBmiUcnEtmp6WztTT6lcHaPE/SAMk7QCyGzLWnmU6anpdhKpQf+uJvtj1Ntmj+CeeIS5pSJscOvJemiDBLwtdWN6XfCcO04kjsczX5WKQMcc/fV0xsV/PHqUM/sw4jv/JdidauL4GKIveiSIv09J4b1KA4bazwFaT+jMOXY87Ww0xRfkjMG2lgvXjVKzgjNqb3Xum3TTXv3zmIFyD/1KRUeKH1m0ZpIRrY/2RAwrEpxqewJORR+z8vFuzFlDScnq0x7EheZ6ZupHlWiX0gYSXe4qL80e66CN0GzQY9YMh4N2wOwJGzoo01OWhxWzi1fqnjhmjfaPoitvPVEkrNkQOlB0/xkPFggWZymAkRN2dovBT76P8RqgGNaDBvdS0ZbZam1jtyUl7h0XKojo05Wu1cmCskMp805J4q5vyVPJCjs9egt/tpelyzP0CyEC3oHR37pUFebJs/YXUCie1apRkLsRtBR8d8cjUBTE1iBAQzxulxOCE0mLsXnVcqXIYbCVi2Rw07itQdAqmfu1JMvVMSJelAE9d9TPHNvyHnmzMEH3VBB0FG3O4hbMmjUPjKimHLNBZKhJROucEd07jFkc1GxGRg6ZXW13xJnCHsNCf7thTaswsEd/j59whzIRhU2Q1w9LZKjBfL4sNuY3rLWDDZfdI5V0eTwpQ7Uf4PGCbz8xhjAg87N4Pm2VV0Tg+Md5FfMOdglT6Z+joZOjyb/S0AliHhgT2vkrewuXgfInW7yQVbwizDsQAX6Wbv7wfg/1NVZZwDPkGfwNkVqq24TzIpAxdrY1+8VVqtn4B4CLMgIliedCEkWO7PiFdnpL9dMO7HNHeYgLtTTOGr9LOIyvFuhGjFHX/xfpKJcURYq5ic1A1G67/rI0DkfBdPfoB4qSijDL+HorrclDAdirkHNg2IumbVTCKRJ5HVQwx94rklfrXeBxuAum6L8niN8gJHp3/JJ25bSe89InjfX8ziwyfU2vj5FfML/zgvShgEjOYOeJVdlYRSEhhJBfOaXI+2WzlJ6T8fmLW9UsQ7t79bI5RMCFdkZL5FH7MCG8PVrrqRoOYgSZVfn3jU/zwlXWgavD07bogG84Waoo+Vf80vdeVsPqFn4C7ddoJfErhUzb+lgdL7uLPWAjM2917n6KGT9nWWVM8FIzhOYOc0HjS05Q8ExFptqIskPFSzRZbVwKy4ImU3h0u7PXu38k0hSSj/h6J18V6ehw2W1dA3gzufmCRkw2qQU54vPdTJHC3MgWtm6MSqg0evcex5k50bfjm6SHGPrJGgITUk633oQm7A4wHpipS+pni/1zP8e+JxLsUBrF3MttUxq5LR9S8FLYhk/3ygU/M3XlCCE5h2r0aoVxy8YwYiWhIu5Ku707xJC/e97FIoTb4Ytnt7XYo8UHWioi344RDmjQ7jHWqJHzoxOMJDlt//Q/e1FnQcpFeXxbEGcUS6GNfZTrjRqfKSWq2z/Q2z315ycNRjfeK2HPw+9HPuBENnd31KdSpvurHUbQcpUomn7zC/vrK1gWdHELqeMl1zZ3SQJeQnp5DtCSNViX1ZC+JKzMgc/3TzJYsIVWr4GIeTrXjKdxb0+hoyY7hjpKps1yXGWTHLk+ywPzwF4+IQNoVbrVI7F2lmz2ofRXHXtI+jSKu/f2BT3IM8MLqircUIWFxrrwFp0Tv4rgAbXW8b7FpD99tRhSfyfroNHwaPwDW4kRc/DqxGroshjaHDjR7K/iGgLuMt5FKeAt36ELy75ukZOow1yh/6/J2EL+Mm0F3hCTlcVAcHiuW9+H7kqfOg+ihOQN4jHh71Dc0IU1uWN9DnGkwrB/FUbPBozyR5rzHXHbKA0HJep9HyU9e5F/fBTqpoWUroh4WB04sFY+lTmQXgPduNaHFBcG3gp9iF/fS8yYxtyC9NngQNuBvR4dcAGuJzkbat+nmiM73Mx0H7izirbXfddRKnL/ebB6BbmkxQsoGQAGcIIiNxlkF4rg+K4XO4cbjRJSVZO8sGh6tx6Dv7tPfj74P6yOtyIl5bE6fF2LNy7E3WCCUpcXM8Oe7UVKOXmdi/15Q2ot2j9u8los7NhR/x9zZxRLc9eshr9/wUcp5g9aNLVZR32kWKfLxYg3iu+YPg4CtWFGryxGkc54SrsG8pOpfcbeKFwh37MSvbFnMnCsdJpLDPbsnxcex7JB+6vsoSIJrXuWFsr7b3/K7D5xGG12Bcfk4qpDluqURpIp4XK48L/Ig32MmXKs2XP8JRkb2T9QG5YxJ+nSSFUwIFsdBy9b3I7n6OSJwnS2i7pJIUWCYeRdzv/1irvoPIziqaXvUhFHRq0RS3KYcBWyqDefHYaspL+e0i7joXTOmD2LJDO5cV8BFn1127+gpHgAek+eW4AP0+CYAxGhWZEiUH3p294udX8eKOTZDIpZdk8mk1D+NpAd4tPVsTAvzKA7fh0VBYWT63Blf8lnYfudl2Gi1ZU9zSA+g9z2reKdb2ScdJ9SAEpnC0873kjfzyvA1GlfZ4qeDHv719//rbi7xFKx0/VBbuUSxuTMKTiFYK7h2qeziZC6VQdGf92QO9u0P+bKwT0M3h5NX/Pc8ny4d4tpM3BSO8XZ0MklHIdUgBpAkQKwaG+thXrZQAqf4WONBBWz/qZ5LUx8BeQz/oVzvw7lZ/5qmAwHs+Ua3Xz3+NO4RUuXv/Oe5B47PqNn37EjOv468ojAWKW6K99i6ZDVX/thm7pVK/KqmV5FJLrso19SlIhZYE6PlD+yLwS1x7ZcxCi//9KBYu+IUu4cStrqaWljSUPZndphOXnNrz71d9iVKhnFxVMv3xmj+Ra4MXdzaan213acbLn/hJX7JH6lZ0Jm+y84rdqxwhb4uYaLtlN8le2/Kz6VdbxXEZeiKn4v9XOz/3mKP9rWypl5sWRD9PZ6HH33sDablahP4Gi5IVyM/8BfsfffGsE0Tg6MonMG9zgXIwIIaBUPbPDGJNCEYTSJrY5UuOp2jBNeSxONxIKuFK/8L0ZNvtwqoYUTd0CjaN5VxFdHY9vJyebv1gKbKTO+XJhm9/BHkTxsoQlurFd3ggLsn+LL10c3vnMWD9FAzMQchpesOTH2ELZywtyua8OB49xKWu386nylQlAYCxFomn2CTYXHS4+GbOUwCxJx6hQaghVHb3gdDII7A0q2v8/gLG9UkOqm1wyDGXQjgCTMHCjzJEWZikwZKhhO64lnneo8jtz3B49jFxsZMZ88IoVsnZQyAGYQvdCwV6NoPniY70eS1QXw3YIFmMQvXR9nY/w9b4a9/YRl332rQASvMMN7S4H1ACZ4OIE0D7voFQlxlZPqGR0StBH8InDeI9lccdW0a08gSy/fKwLWKeNbGpjhQ5dZoEvC6vf7CneRJEXcE/Oba9/0qTNgg+eu8Y/IWXmGw/gwZGyRbM+oqRvl10z86LWPIafVo74sCqymZpXS5uSOSkN8SV/UX0nY/aiU2DVMm8l7ziciT7+UVquul5oScEYkqFceugZJlbfDHqHRYijHhNEk6UEMMvn33rzxgu3+6YyvlmzwyuSEtCdb9yriVH6kmUhw55LwVPZAXZIVrjNJkflxYJBYoCI8rZhK0lA+0ztuKSFJ659naF9n8OL7V669cOm/B1HubAz8Wk4X8LXy30onVpII0vhs3NCJXoCHCJprcqHxV+gopXsj/zS/etydkh0AYaYSbJCge/hFAQA3kBdfCCTl6LSTV18f9lWtQMpJHBc8TzHOxn4v9/7XYTa0tycz2FGaISVoUF2q/8HBPQ/rgG7MOfPxsI7BjGO3tB5f+xXhbeUjF/szc7D9D59IhpaSgfpYz9scZ7gd5jw83Iv6zr3v/L0cveMuoxrrKdUmzHS0413+kXWhN8hpK5CBdStK+QYudHihrpnQTLnk+9Hzof86Q/IsMHQr6qPpxpUSiaAtX6jwj+LWMwbQsYDGxWP7ZH/FD+2QatQK9xutHZuHoZgOsDI0gQxSfaqOujamgQ7mSAicNGt8Fng0KM0bCEyGCUbxtuX2E7UaLfrmTGv+6Yup00GzUZtMMsqpoXtRbFeLxPVo1il6BBZ04IoNuvIs0k0uVT97BHcx0+w7NbxU+1eAb5v5CaoR1tFTkYEPh6yv434Cof05BadEwJQbbmMBndRFvH0kMW4ZbbDDrjMu+EEOzkQwd5g4YJ4ZALqSDdcYLZkMtqIaUqTFkFkFSfg8FuNhwxto3sWzCKJ0MwX16KAkeNqdKOe1mU6HdCcKGd9DkG54UA5RsDHiEOVIg+pJps1qcKxKAAvBTt1KaYyuMrJ6pxW8Ah6N+BMBihZdiSYTTNjOLYKXLMRWqPugc1Zs4Sk/tYrFSGSztPETbilW8dfQx4CWigLcZuMx/nxjvqj/Whwe93/zNPFn7y59NhpfewTZSHeX4F8HDxIyH+CxAHCzb1pW801ErKYcgvBiDnXHIsac09Voe3idg7I655mrtFke1pF8u9QQRLMUa4wjRJk3jzJWB2qXIDif3zgJymTHOO/hfjY0TjaHAD1NJmZtXALVH5vRmOt3VbsBRCwP7jbpYauh8KJURhm8BytLOUElCgtB2x9ABJeO/AeOiJZWAsrXEr8eLlLwj3WoYXvonLRatqQ6krUcweZS5xdx3OdnylZwX3w7QKNv64eqV2nlqyuG8/hfSjYJKWvrOrncyxlHtTcl/g0gip68jCmvDk5PMlSOUM+CkUbl0SmGV3Htb7L4M8bvDbCCSI91DLgJl7GMFKKDdhnYdu84o8/u2ObZTVgNyMSW3vEX1gs/ZWSNKJAtEwfg2Qr8Bg/oKdBtYL3TTpLN8CulyQg4oF6twUxgaq99JfOl2QgyOQ1nHLtZuV30ATXrv/JPy6odasTNSHBv9c7q1HW6LYbMu9fu811L5LML5T9CeysLITwvbSSQl8wnkOKynVB8acQzrgWMTbCbzDgmYCy7kkSN6sbwiEjDCDEBxvBoej7Eu3EQrpHfFGJPOalK2/zmutnN8AuQr/qTlBZ1XVj4fej70v2noJ0ynrMKTBWcX2H48r5c8/ybkc6LnRM+JnhM9J3pO9JzoOdFzoudEz4meEz0nek70nOg50XOi50TPiZ4TPSf6H0s09VOHBdvPvsWs3rDY7n1iENvknaww93t7Llm/2fQFzavJ7puxlwjGK2QZU13Opm28tPnuaN8nR6sW+a51inxM7HB4zvSyDg//Ni2Mw4avpj/o7rD1y/+SKWNxvptPvvX476FDGclPr7feaF315Pru3xd0vv3k2meRf/1bT66X7I4peHI9+I2j+gnhW0XHS8KfXP84Z031x0+Zv2/HfKC2xEKytcXrNYpONcsyK7mebC7uHl0itOiOASuIAsMGCMp/wmP72ZQ7B77jN/dRnITaOSHyj6EaGodmG7ms+drQwaWtEJharQVkmZql8x131tVkAd7E+KfS/mSbWMLT/wCVZzWsI3Iu1DaHy79eAUvHjkstWeHMGNsl9gn2YV44o+tkBFmbwpDCnucpNu48XOZj8rr9tNc0G62Ixct42zmClbBCFFeJ9CTB0vHbLnvJzBhhueL6USD07vBgnS3oNH3E3ynwD8r35GUCbxt1rL5ieb30iybSvbURF+mTJX7IP0ez1uonuWym/mPhxMf1XIZy7L3hqe+06gunvuMqgviTD0JdWBo9SzPuUZdnnQiyTRzhpph9bFrDEZLhiLN1I0NXxem2NCvMzcpQYlen2omZs0fGya3VUG06KnuMrkWv47qi+R5E7sWhZJjYB+UASGfdMduc/uO2WBG46LF+KnaZFZCMnU59LziZ43GMXRN9q5W1G/8Fa/w7TpdlALAO9HyVuNNxnMbZgy8Wd2CPRBMegCQrvCJXX7cLlq4U9MBX8rjMnNZtjnchTvTR14iunPb4lAHKSrk+evGoK4DHesbP0SzOAnwDDHQmgwizqh7EuwDzABzgyrtaU6EdUi/qCcwH/B9bK/w8fZVmRFjP+wFV2KkmVsJPqljvatxOx1N3OvObJH0Xev0rvhDeogztF5F4mFMqInwsiHEwWG+WRmOFlONY/4lO9YOemgcCkitNYSxcRSusjWPwYZpUpFpvDRO/i2NnXJCLuLRCQ1dFUozUSozIvDBCbC9BV0s6/thqoEvQisorqj3kC7dGq9bDc9dE32hlRYUsEIH/DJ0X4iaFLrSEeC0F2BkyksQgfOUHgwo/03RFfqkh7hKT7XVKX0RqMSTFW7uicoDXGuq6l6Z375T8vszQcv1G5b690xEFx03O+qrlQiVy4I7G3KRcwmBk6OZIMtou1v5GJ2y6uYsmGh/Pii3iHvi0OHNYSZIceItc310C4Hm6aKijhHloQF3ZXnRlRAN9ZpYMk8wt8Xqc7aGBdnVqLz/7TBDLiAXTYepTQTIdsCo6Q7fnd0eXRxX4lLR7V3v6TsSV1WZURq6PZdXlMUXBNyTbPld5uH6v6k0zSsffydBdIbl6ZOgMisRT0m+TRpwX/HJrdLtMf/miX0TbIv1G0HnXicfcQzSewoS1JLLa62dUY8GwlGCV4c6UWJoqI5NkhhfOxIqCm2FGVybhSk6e50y10oY/eCOxWnqpe7QVxASzvfKYebo7Jbz0OH9k3CG7oGpFJ8RWHOOJhtutm0JQgTl0Enx5pF4haM+84D86RzrDRfHNjfj0pdMJZXKrUQPXari2a0jl7MXFWiafaayJ5DPnA+sjInpYhH68dAk5v7tsjWCmhAsZ3MTgRvbWKrrcPH6Az7L6rCoySTU3HNVLkm+0EsV3mLkn/LDRp8HgIh6mGGz3nqmiiVL4qwI0cHMe3acATwTfwNrO/TBlbo9yU9VrVI4Qv9p67gPYhB8CQW+SNJ1xEa6LUSeXtntVA4t8d9V/nW4UjjbZBPnuZ4Mlcs2czATH7lJjHKSH2j9p62T2JbqKwOOWj42fTqfQ/SIRS8am4Pb3+ARo77U2WS+vtAbZUt+SZl2KIiy+ljBnQf1NvHTZ4x2xZ/dLVxAzYw68C+klfXEU3BlPcU5BqcFnpJ46V8PuUmECieR61BBRb10KgDGh4MCZef6au52GC/ey2PPRvbRvZBUFqjCXq9gzYZPx1hiTl43GzkV0X6IPiVhqjmUbows2QHFaTqPBgmlvj/fOAotwyMgeNg7sxQRL02u4yg3k9YrkfZeU6n7y2mBkdK1ViWfH9ZGxYN50LRgc2+oe04g5Q7mY2x1l5pghoRFsxYZ+yCfE4yhGes62nJv+B2ZQHKx9XNZwDWxauuqBK7c+C42W/NQYDomLn/q+Nv6cM1xj4PclLnRZlKcIhHMzDJZai2HmBwxmn74s7A7xNqfxK7Q+hbNlChDufmBw2eqWJ4t7n+GdvMqpbcPxKpv7hf2piGwXpJZxz6C8IXKtv/njSPMryg72ex8+rjCNvv1ZY+fxrXnX6Y7DlLAIK2sESxPCmFIYWaT7bmnN93Ad7XIPQUDehCbKjxir8CwgksHw6GuPYYxCeq0KzXuhjO1RYb3EUd9QVrM08mqgO1oE707ydPrLJpfrGz4MpH0azXslWMbMuCKWV6HqkjHX4H/ljIfvmHZluowdSm5LmHCvF9M/OouvBochL5QzcU0WuFAsF3+bDb3YBBvak05EJHNuGRbmrBgDT1VRY4D3WIxiSVEM4Ytq6pyFvI2qVmzF6ScL45Gtj1b2YBWb3Gx9xyrl36Jbb/xdCZm3Kh4pAh9byT1Cp3gQst65MRESqlRMytwZ42YFshOKg5Zr8F3gh37kXlYwKu9yKPZVT1A1XwQ2UGM42UgLsF5simG0fJyh25QpUM89GREUy8Y5W8iFfcmlI+qptPrrA3q6LvYn9GpRX/192fabI0jFlem0xC8P66qRYpiUL/MKIKFSVfbjAv90flxYkYDhI7tjroskMD/pYhMabpbIP0IZBO1hzO5Tdqz8oWOtGKx364R0WksmzB+pGhnMBBFfdN/s+ejOmeenfvBBwRzazulkolXMfJwezt9y96spr11EH0gJB1Pe1Vuo708LN56sfayMfGM9H/Y8ha8AuTCiVB95IuH2mcMlC5moxwrFMW71H5pTmMmbEIZQhhkAuciqa74foM5wi1CdSYMf0S0l/kgtOewmseIAIE1NrR+KZeUYv5bOWFu9RHQUe8QEmKvYfOQ32ziQTLVJNObj0RzDaPcRG4x4xlMOFjgtRZAN1pCyGLdfkdukw1EK2ztz0eKwWyycCNDKxRpw2minhXthz14D07xwD28aeYUM37+sWz716xMHsNoOQlb7bO1pouatWJe3sD9Maw0lzh8sVbZiqYWkdmOcVuW96reweH/IUhQbg9MgWQs6XZiQq6Jj6sfhoj4JwkF3vVlmTQOp1tYdBxFPfvGR1Sn8qKYzT5erhj0BGgbkymxvrvt8j162xKltf1NLBA4V1G0/Vq6qlH/0OJrKg+Oc8/dPhDupI8POEGc+uqiEcpuj1F83+aNUv+Rwr5vrRr6WMI8k8+NyhrTemD7lUqLeaHPYoGoVmH+6Nm9NtWfa8CVeMseksoWzbB90eY0u3nf+kablW7h6SemGD6Bf3cXCmAB8XTSwFuW4c07msGHr0N1OKHiP/mqWoXOlJH7JNL7pEXh8mT1VZGUJ2XXvc6kxbPesHhaizi77ZrOmvu+6bcw5hWojka7ImRbFQdCsEGpjUmxW5hfmLqmlS6k4Pucjaw/jDcGMjYKPr3IxkLOxYjdq9OFP87tVn0qoW3OebhlaGBJODUcfXerUr3xx1t4YThYuYaH0pvUEYulxVifbNECDZ0QE3/KKs/X66Hbh2OVDN5Q6iXgPceTRfHY08c0KN8DWto+1/MxSFo7E6GvlmMLRNXzQ7W1sEpzwuxXv+XhHeVRW58lLU+hk02U/d+P3+MX+yH1nS6uzWmDiWq9narQyDTKwwZVbGK9ty7SJRjOtg2zLHTltye7GNbjkhHuKgtjgJ4yvOk0naUPfi9e2F3Mtq6ZK+Ka2Kg+34yXMIQoO6QjUfOdY5TKfh3SQjIFGde1kZeQZZ9+rhYaCz/jA8qdI9yP4XLeMnUKdyo2XjKXSCFZl2Z4Yzppq/fezJYyOm6LEMA9ry7nuRdJSJTSNs0LU71h9rUkoqKh6O7orqIJYrWjKP93ee7jc915Z3jHVbnJeVbZqn/4+PiXUa6U2cklKt608mKAbN3ZXMdymxT6Ndg3jtplCSV/qzXIny9XUlG3mtX6UEFynZijloJNhtCmU2pBvW31fRTJfivRCle/HwgyFkiaDiOt6ElIe6+NU39WKCoj8EXw6JBXr8Tt0b2fe6Ro+eKOtK7ThrG3hqs/4plaWi+1Td8O3yN0CQTVygq0DtOAOeLFtoj6ZbOpm5+fVdsUr6KqCe5FnqMZenLVXIlw03YHkZr8ir1lTg/NZR4VdHWFjWOOmLFTG0uG617U+YfBQC854AifzQ5pSVED+UbmY+aSJiuPXV2ePJrbZXFmvcLQH26SWf7h7V1NruazJchdpm/WqzSi8aYsMM4kBW0O2PIzARRTdgU/aq/tr/dM/c1TBDDXVEqSoT0fILFVggM7TwrWN9S3b2+cV8LQTGypCc6Yno/eV+iAU9dcDzBEK7nVuNu9po/Yf7/D+TftY1z1qm5XioA/bAORVTvWfmzdt/aDi/S+//j9QSwMEFAACAAgAT3pmSzeoczFKAAAAawAAABsAAAB1bml2ZXJzYWwvdW5pdmVyc2FsLnBuZy54bWyzsa/IzVEoSy0qzszPs1Uy1DNQsrfj5bIpKEoty0wtV6gAigEFIUBJoRLINUJwyzNTSjJAKizNEIIZqZnpGSW2ShaW5nBBfaCZAFBLAQIAABQAAgAIALxxsUipAcR2+wIAALAIAAAUAAAAAAAAAAEAAAAAAAAAAAB1bml2ZXJzYWwvcGxheWVyLnhtbFBLAQIAABQAAgAIAE56Zkux5PJ53AQAAGkSAAAdAAAAAAAAAAEAAAAAAC0DAAB1bml2ZXJzYWwvY29tbW9uX21lc3NhZ2VzLmxuZ1BLAQIAABQAAgAIAE56ZktFeVL1LwQAAG4SAAAnAAAAAAAAAAEAAAAAAEQIAAB1bml2ZXJzYWwvZmxhc2hfcHVibGlzaGluZ19zZXR0aW5ncy54bWxQSwECAAAUAAIACABOemZLhgQxNc4CAAB6CgAAIQAAAAAAAAABAAAAAAC4DAAAdW5pdmVyc2FsL2ZsYXNoX3NraW5fc2V0dGluZ3MueG1sUEsBAgAAFAACAAgATnpmS2F7O8kaBAAA/xEAACYAAAAAAAAAAQAAAAAAxQ8AAHVuaXZlcnNhbC9odG1sX3B1Ymxpc2hpbmdfc2V0dGluZ3MueG1sUEsBAgAAFAACAAgATnpmS2lqk/yEAQAA/gUAAB8AAAAAAAAAAQAAAAAAIxQAAHVuaXZlcnNhbC9odG1sX3NraW5fc2V0dGluZ3MuanNQSwECAAAUAAIACABPemZLGpWfPpYwAADDYQAAFwAAAAAAAAAAAAAAAADkFQAAdW5pdmVyc2FsL3VuaXZlcnNhbC5wbmdQSwECAAAUAAIACABPemZLN6hzMUoAAABrAAAAGwAAAAAAAAABAAAAAACvRgAAdW5pdmVyc2FsL3VuaXZlcnNhbC5wbmcueG1sUEsFBgAAAAAIAAgAYAIAADJHAAAAAA=="/>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InfraTrial_Tech_11.6.2017_2_final"/>
  <p:tag name="ISPRING_RESOURCE_PATHS_HASH_PRESENTER" val="3ad67dedb162cc5f7311331b86e9b8a8206d9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804"/>
  <p:tag name="ISPRING_SLIDE_ID_2" val="{4835E768-2128-451D-AA22-D4BA33E3891D}"/>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3.342"/>
  <p:tag name="ISPRING_CUSTOM_TIMING_USED" val="1"/>
  <p:tag name="ISPRING_SLIDE_ID_2" val="{D874E02D-C93F-4E8A-993D-B310ACF5A42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892"/>
  <p:tag name="ISPRING_SLIDE_ID_2" val="{E3F78B7D-BE32-48AF-856B-84B174F6A0BB}"/>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273"/>
  <p:tag name="ISPRING_SLIDE_ID_2" val="{57F0C0F9-10FF-42D5-B9A8-82C53356E692}"/>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4" ma:contentTypeDescription="Create a new document." ma:contentTypeScope="" ma:versionID="c1a4dc7044a0253f15ea1123d73bc0e7">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8ec184992949d8a8ff8f4e3b14137db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Kelley, R. Scott (DESE)</DisplayName>
        <AccountId>23</AccountId>
        <AccountType/>
      </UserInfo>
      <UserInfo>
        <DisplayName>Cullen, Shannon (DESE)</DisplayName>
        <AccountId>17</AccountId>
        <AccountType/>
      </UserInfo>
    </SharedWithUsers>
  </documentManagement>
</p:properties>
</file>

<file path=customXml/itemProps1.xml><?xml version="1.0" encoding="utf-8"?>
<ds:datastoreItem xmlns:ds="http://schemas.openxmlformats.org/officeDocument/2006/customXml" ds:itemID="{9627B438-9C90-468D-9CD1-96EC3FC2F637}">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CE1800-A062-4C19-8403-0E4A59005730}">
  <ds:schemaRefs>
    <ds:schemaRef ds:uri="http://schemas.microsoft.com/sharepoint/v3/contenttype/forms"/>
  </ds:schemaRefs>
</ds:datastoreItem>
</file>

<file path=customXml/itemProps3.xml><?xml version="1.0" encoding="utf-8"?>
<ds:datastoreItem xmlns:ds="http://schemas.openxmlformats.org/officeDocument/2006/customXml" ds:itemID="{E4197810-C08B-4C80-85C7-AF8B32C641DD}">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049449a1-970d-4061-91c8-87f7c4621d9d"/>
    <ds:schemaRef ds:uri="http://purl.org/dc/terms/"/>
    <ds:schemaRef ds:uri="e77133ba-eec1-4d51-86ef-7b6d234951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9</TotalTime>
  <Words>930</Words>
  <Application>Microsoft Office PowerPoint</Application>
  <PresentationFormat>Custom</PresentationFormat>
  <Paragraphs>101</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Segoe UI</vt:lpstr>
      <vt:lpstr>Retrospect</vt:lpstr>
      <vt:lpstr>PearsonAccess Next Dashboards</vt:lpstr>
      <vt:lpstr>Topics</vt:lpstr>
      <vt:lpstr>Dashboard Introduction</vt:lpstr>
      <vt:lpstr>Dashboard Roles</vt:lpstr>
      <vt:lpstr>Accessing the Dashboards</vt:lpstr>
      <vt:lpstr>Dashboard Home Page</vt:lpstr>
      <vt:lpstr>Dashboard Home Page</vt:lpstr>
      <vt:lpstr>Dashboard Home Page – Session Status Dashboards</vt:lpstr>
      <vt:lpstr>Dashboard Home Page – Student Test Status Dashboard</vt:lpstr>
      <vt:lpstr>Dashboard Home Page – Test Status - Online </vt:lpstr>
      <vt:lpstr>Dashboard User Settings</vt:lpstr>
      <vt:lpstr>Dashboard User Settings</vt:lpstr>
      <vt:lpstr>Dashboard User Settings</vt:lpstr>
      <vt:lpstr>Dashboard User Settings</vt:lpstr>
      <vt:lpstr>Dashboard User Settings - Columns</vt:lpstr>
      <vt:lpstr>Dashboard User Settings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InfraTrial_Tech_11.6.2017_2_final</dc:title>
  <dc:creator>Dahn, LeAnn E</dc:creator>
  <cp:lastModifiedBy>Cullen, Shannon (DESE)</cp:lastModifiedBy>
  <cp:revision>3</cp:revision>
  <dcterms:created xsi:type="dcterms:W3CDTF">2016-10-28T00:45:12Z</dcterms:created>
  <dcterms:modified xsi:type="dcterms:W3CDTF">2022-03-04T18:59:48Z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ies>
</file>