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20"/>
  </p:notesMasterIdLst>
  <p:handoutMasterIdLst>
    <p:handoutMasterId r:id="rId21"/>
  </p:handoutMasterIdLst>
  <p:sldIdLst>
    <p:sldId id="280" r:id="rId3"/>
    <p:sldId id="400" r:id="rId4"/>
    <p:sldId id="368" r:id="rId5"/>
    <p:sldId id="337" r:id="rId6"/>
    <p:sldId id="381" r:id="rId7"/>
    <p:sldId id="404" r:id="rId8"/>
    <p:sldId id="403" r:id="rId9"/>
    <p:sldId id="387" r:id="rId10"/>
    <p:sldId id="394" r:id="rId11"/>
    <p:sldId id="390" r:id="rId12"/>
    <p:sldId id="382" r:id="rId13"/>
    <p:sldId id="370" r:id="rId14"/>
    <p:sldId id="405" r:id="rId15"/>
    <p:sldId id="730" r:id="rId16"/>
    <p:sldId id="377" r:id="rId17"/>
    <p:sldId id="731" r:id="rId18"/>
    <p:sldId id="354" r:id="rId19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ske, Heather" initials="PH" lastIdx="9" clrIdx="0">
    <p:extLst>
      <p:ext uri="{19B8F6BF-5375-455C-9EA6-DF929625EA0E}">
        <p15:presenceInfo xmlns:p15="http://schemas.microsoft.com/office/powerpoint/2012/main" userId="S-1-5-21-875326689-928589111-1252796590-220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064" autoAdjust="0"/>
    <p:restoredTop sz="96357" autoAdjust="0"/>
  </p:normalViewPr>
  <p:slideViewPr>
    <p:cSldViewPr snapToGrid="0">
      <p:cViewPr varScale="1">
        <p:scale>
          <a:sx n="103" d="100"/>
          <a:sy n="103" d="100"/>
        </p:scale>
        <p:origin x="72" y="2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6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39" d="100"/>
          <a:sy n="39" d="100"/>
        </p:scale>
        <p:origin x="-2040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2019/11/7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2019/11/7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398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381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F406DF-9B43-44E9-B3C7-398A43171C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/>
          </a:p>
        </p:txBody>
      </p:sp>
      <p:sp>
        <p:nvSpPr>
          <p:cNvPr id="4403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Massachusetts Department of Elementary and Secondary Education</a:t>
            </a:r>
          </a:p>
        </p:txBody>
      </p:sp>
    </p:spTree>
    <p:extLst>
      <p:ext uri="{BB962C8B-B14F-4D97-AF65-F5344CB8AC3E}">
        <p14:creationId xmlns:p14="http://schemas.microsoft.com/office/powerpoint/2010/main" val="3030957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733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473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224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32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1200" dirty="0"/>
              <a:t>Investigations</a:t>
            </a:r>
            <a:r>
              <a:rPr lang="en-US" sz="1200" baseline="0" dirty="0"/>
              <a:t> &amp; Questioning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/>
              <a:t>Asking questions and defining problems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/>
              <a:t>Planning and carrying out investigations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1200" baseline="0" dirty="0"/>
              <a:t>Mathematics &amp; Data Analysis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/>
              <a:t>Using mathematics and computational thinking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/>
              <a:t>Analyzing and interpreting data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1200" baseline="0" dirty="0"/>
              <a:t>Evidence, Reasoning, &amp; Modeling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/>
              <a:t>Developing and using models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/>
              <a:t>Constructing explanations and designing solutions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/>
              <a:t>Engaging in argument from evidence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/>
              <a:t>Obtaining, evaluating, and communicating information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288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142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45821-6756-466A-9949-01E4F79525F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272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6221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Very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232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727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0584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424033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061399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2787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5975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4998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041583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578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11/7/2019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5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oe.mass.edu/mcas/student/" TargetMode="External"/><Relationship Id="rId3" Type="http://schemas.openxmlformats.org/officeDocument/2006/relationships/hyperlink" Target="http://www.doe.mass.edu/mcas/tdd/sci.html?section=testdesign" TargetMode="External"/><Relationship Id="rId7" Type="http://schemas.openxmlformats.org/officeDocument/2006/relationships/hyperlink" Target="http://www.doe.mass.edu/mcas/release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doe.mass.edu/mcas/tdd/phys_formula.pdf" TargetMode="External"/><Relationship Id="rId5" Type="http://schemas.openxmlformats.org/officeDocument/2006/relationships/hyperlink" Target="http://www.doe.mass.edu/mcas/tdd/sci.html?section=transition" TargetMode="External"/><Relationship Id="rId4" Type="http://schemas.openxmlformats.org/officeDocument/2006/relationships/hyperlink" Target="http://mcas.pearsonsupport.com/student/practice-tests-science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oe.mass.edu/mcas/accessibility/" TargetMode="External"/><Relationship Id="rId3" Type="http://schemas.openxmlformats.org/officeDocument/2006/relationships/hyperlink" Target="http://www.doe.mass.edu/mcas/updates.html" TargetMode="External"/><Relationship Id="rId7" Type="http://schemas.openxmlformats.org/officeDocument/2006/relationships/hyperlink" Target="http://www.doe.mass.edu/mcas/training.html" TargetMode="External"/><Relationship Id="rId2" Type="http://schemas.openxmlformats.org/officeDocument/2006/relationships/hyperlink" Target="http://www.doe.mass.edu/mcas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mcas.pearsonsupport.com/training/" TargetMode="External"/><Relationship Id="rId5" Type="http://schemas.openxmlformats.org/officeDocument/2006/relationships/hyperlink" Target="http://www.doe.mass.edu/news/news.aspx?id=25582" TargetMode="External"/><Relationship Id="rId4" Type="http://schemas.openxmlformats.org/officeDocument/2006/relationships/hyperlink" Target="mailto:imailsrv@list1.doe.mass.edu" TargetMode="External"/><Relationship Id="rId9" Type="http://schemas.openxmlformats.org/officeDocument/2006/relationships/hyperlink" Target="http://www.doe.mass.edu/news/news.aspx?id=25003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mcas@doe.mass.edu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cas@measuredprogress.org" TargetMode="External"/><Relationship Id="rId2" Type="http://schemas.openxmlformats.org/officeDocument/2006/relationships/hyperlink" Target="http://mcas.pearsonsupport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cas@doe.mass.edu" TargetMode="External"/><Relationship Id="rId4" Type="http://schemas.openxmlformats.org/officeDocument/2006/relationships/hyperlink" Target="http://www.doe.mass.edu/mca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cas@doe.mas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mcas.pearsonsupport.com/traini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2229" y="1958195"/>
            <a:ext cx="6879771" cy="2450031"/>
          </a:xfrm>
        </p:spPr>
        <p:txBody>
          <a:bodyPr/>
          <a:lstStyle/>
          <a:p>
            <a:r>
              <a:rPr lang="en-US" sz="3600" dirty="0"/>
              <a:t>Overview of the Next-Generation MCAS High School Biology and Introductory Physics Tests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7389" y="4565311"/>
            <a:ext cx="6659592" cy="826214"/>
          </a:xfrm>
        </p:spPr>
        <p:txBody>
          <a:bodyPr/>
          <a:lstStyle/>
          <a:p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The Office of Student Assessment Services November 4, 2019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88" y="78069"/>
            <a:ext cx="11603148" cy="1143000"/>
          </a:xfrm>
        </p:spPr>
        <p:txBody>
          <a:bodyPr/>
          <a:lstStyle/>
          <a:p>
            <a:r>
              <a:rPr lang="en-US" sz="3600" dirty="0"/>
              <a:t>Reporting on Science Practices in Next-Gen MCAS STE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836" y="1385110"/>
            <a:ext cx="11186525" cy="4732661"/>
          </a:xfrm>
        </p:spPr>
        <p:txBody>
          <a:bodyPr>
            <a:normAutofit/>
          </a:bodyPr>
          <a:lstStyle/>
          <a:p>
            <a:pPr marL="457200" indent="-338138">
              <a:spcBef>
                <a:spcPts val="800"/>
              </a:spcBef>
            </a:pPr>
            <a:r>
              <a:rPr lang="en-US" sz="3000" dirty="0"/>
              <a:t>At least 50% of items will be dual-coded to one of three practice groups:</a:t>
            </a:r>
          </a:p>
          <a:p>
            <a:pPr marL="457200" indent="-338138">
              <a:spcBef>
                <a:spcPts val="800"/>
              </a:spcBef>
            </a:pPr>
            <a:endParaRPr lang="en-US" sz="3000" dirty="0"/>
          </a:p>
          <a:p>
            <a:pPr marL="457200" indent="-338138">
              <a:spcBef>
                <a:spcPts val="800"/>
              </a:spcBef>
            </a:pPr>
            <a:endParaRPr lang="en-US" sz="3000" dirty="0"/>
          </a:p>
          <a:p>
            <a:pPr marL="457200" indent="-338138">
              <a:spcBef>
                <a:spcPts val="800"/>
              </a:spcBef>
            </a:pPr>
            <a:endParaRPr lang="en-US" sz="3000" dirty="0"/>
          </a:p>
          <a:p>
            <a:pPr marL="457200" indent="-338138">
              <a:spcBef>
                <a:spcPts val="800"/>
              </a:spcBef>
            </a:pPr>
            <a:endParaRPr lang="en-US" sz="3000" dirty="0"/>
          </a:p>
          <a:p>
            <a:pPr marL="457200" indent="-338138">
              <a:spcBef>
                <a:spcPts val="800"/>
              </a:spcBef>
            </a:pPr>
            <a:endParaRPr lang="en-US" sz="3000" dirty="0"/>
          </a:p>
          <a:p>
            <a:pPr>
              <a:spcBef>
                <a:spcPts val="800"/>
              </a:spcBef>
            </a:pPr>
            <a:r>
              <a:rPr lang="en-US" sz="3000" dirty="0"/>
              <a:t>Practices will be reported out, but as one category.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57576" y="2882760"/>
          <a:ext cx="6803571" cy="17373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803571">
                  <a:extLst>
                    <a:ext uri="{9D8B030D-6E8A-4147-A177-3AD203B41FA5}">
                      <a16:colId xmlns:a16="http://schemas.microsoft.com/office/drawing/2014/main" val="3727353454"/>
                    </a:ext>
                  </a:extLst>
                </a:gridCol>
              </a:tblGrid>
              <a:tr h="44605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/>
                        <a:t>Investigations and Questioning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462574"/>
                  </a:ext>
                </a:extLst>
              </a:tr>
              <a:tr h="487045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/>
                        <a:t>Mathematics and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619360"/>
                  </a:ext>
                </a:extLst>
              </a:tr>
              <a:tr h="487045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/>
                        <a:t>Evidence, Reasoning, and Modeling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094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408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2" y="288925"/>
            <a:ext cx="11484827" cy="679905"/>
          </a:xfrm>
        </p:spPr>
        <p:txBody>
          <a:bodyPr/>
          <a:lstStyle/>
          <a:p>
            <a:r>
              <a:rPr lang="en-US" sz="3600" dirty="0"/>
              <a:t>Next-Gen MCAS High School Science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2" y="5581651"/>
            <a:ext cx="11370972" cy="56514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Similar timing and number of points to legacy tests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219897"/>
              </p:ext>
            </p:extLst>
          </p:nvPr>
        </p:nvGraphicFramePr>
        <p:xfrm>
          <a:off x="485078" y="1362076"/>
          <a:ext cx="11202097" cy="41148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798075">
                  <a:extLst>
                    <a:ext uri="{9D8B030D-6E8A-4147-A177-3AD203B41FA5}">
                      <a16:colId xmlns:a16="http://schemas.microsoft.com/office/drawing/2014/main" val="3479776659"/>
                    </a:ext>
                  </a:extLst>
                </a:gridCol>
                <a:gridCol w="3719106">
                  <a:extLst>
                    <a:ext uri="{9D8B030D-6E8A-4147-A177-3AD203B41FA5}">
                      <a16:colId xmlns:a16="http://schemas.microsoft.com/office/drawing/2014/main" val="3727353454"/>
                    </a:ext>
                  </a:extLst>
                </a:gridCol>
                <a:gridCol w="2684916">
                  <a:extLst>
                    <a:ext uri="{9D8B030D-6E8A-4147-A177-3AD203B41FA5}">
                      <a16:colId xmlns:a16="http://schemas.microsoft.com/office/drawing/2014/main" val="3332665291"/>
                    </a:ext>
                  </a:extLst>
                </a:gridCol>
              </a:tblGrid>
              <a:tr h="446052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Item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Number of Items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/>
                        <a:t>Number of Points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1708293"/>
                  </a:ext>
                </a:extLst>
              </a:tr>
              <a:tr h="446052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Selected Response, 1 pt.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1462574"/>
                  </a:ext>
                </a:extLst>
              </a:tr>
              <a:tr h="48704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Selected Response, 2 pts.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619360"/>
                  </a:ext>
                </a:extLst>
              </a:tr>
              <a:tr h="48704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Constructed Response, 4 pts.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6094259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Module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2 </a:t>
                      </a:r>
                    </a:p>
                    <a:p>
                      <a:pPr algn="ctr"/>
                      <a:r>
                        <a:rPr lang="en-US" sz="2600" dirty="0"/>
                        <a:t>(3-5 SR-1 pt., 0-1 SR-2 pt.,</a:t>
                      </a:r>
                      <a:r>
                        <a:rPr lang="en-US" sz="2600" baseline="0" dirty="0"/>
                        <a:t> </a:t>
                      </a:r>
                      <a:r>
                        <a:rPr lang="en-US" sz="2600" dirty="0"/>
                        <a:t>1 CR-3 pt.)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/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4741189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/>
                        <a:t>42-44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/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3358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029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39350" y="5362575"/>
            <a:ext cx="2152650" cy="148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675" y="1052403"/>
            <a:ext cx="6252181" cy="58055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776" y="1042025"/>
            <a:ext cx="6327164" cy="5815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131" y="1040798"/>
            <a:ext cx="6684938" cy="57966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717" y="1952625"/>
            <a:ext cx="7555522" cy="3824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581" y="1072954"/>
            <a:ext cx="4576724" cy="57644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51" y="1108534"/>
            <a:ext cx="5443537" cy="5464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25" y="1226075"/>
            <a:ext cx="5906477" cy="5130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4" y="184276"/>
            <a:ext cx="10798081" cy="811305"/>
          </a:xfrm>
        </p:spPr>
        <p:txBody>
          <a:bodyPr>
            <a:noAutofit/>
          </a:bodyPr>
          <a:lstStyle/>
          <a:p>
            <a:r>
              <a:rPr lang="en-US" sz="3600" b="1" dirty="0"/>
              <a:t>High School Technology-Enhanced Item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140A-607F-4589-97B7-822BB6A65DA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263" y="1422492"/>
            <a:ext cx="8305800" cy="4602163"/>
          </a:xfrm>
        </p:spPr>
        <p:txBody>
          <a:bodyPr>
            <a:noAutofit/>
          </a:bodyPr>
          <a:lstStyle/>
          <a:p>
            <a:r>
              <a:rPr lang="en-US" dirty="0"/>
              <a:t>Drag and Drop</a:t>
            </a:r>
          </a:p>
          <a:p>
            <a:pPr lvl="1"/>
            <a:r>
              <a:rPr lang="en-US" dirty="0"/>
              <a:t>Complete Models</a:t>
            </a:r>
          </a:p>
          <a:p>
            <a:pPr lvl="1"/>
            <a:r>
              <a:rPr lang="en-US" dirty="0"/>
              <a:t>Rank Options</a:t>
            </a:r>
            <a:endParaRPr lang="en-US" sz="800" dirty="0"/>
          </a:p>
          <a:p>
            <a:r>
              <a:rPr lang="en-US" dirty="0"/>
              <a:t>Hot Spots</a:t>
            </a:r>
            <a:endParaRPr lang="en-US" sz="800" dirty="0"/>
          </a:p>
          <a:p>
            <a:r>
              <a:rPr lang="en-US" dirty="0"/>
              <a:t>Inline Choice</a:t>
            </a:r>
            <a:endParaRPr lang="en-US" sz="800" dirty="0"/>
          </a:p>
          <a:p>
            <a:r>
              <a:rPr lang="en-US" dirty="0"/>
              <a:t>Multiple Select</a:t>
            </a:r>
          </a:p>
          <a:p>
            <a:r>
              <a:rPr lang="en-US" dirty="0"/>
              <a:t>Table</a:t>
            </a:r>
            <a:endParaRPr lang="en-US" sz="1000" dirty="0"/>
          </a:p>
          <a:p>
            <a:r>
              <a:rPr lang="en-US" dirty="0"/>
              <a:t>Graphs </a:t>
            </a:r>
            <a:r>
              <a:rPr lang="en-US" sz="2200" dirty="0"/>
              <a:t>(5</a:t>
            </a:r>
            <a:r>
              <a:rPr lang="en-US" sz="2200" baseline="30000" dirty="0"/>
              <a:t>th</a:t>
            </a:r>
            <a:r>
              <a:rPr lang="en-US" sz="2200" dirty="0"/>
              <a:t> Grade ex.)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14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CD073-EA32-4C1B-AD56-3563D3DB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2020 Standard Setting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95427-B889-4F8A-824B-52837C5A7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School Biology and Introductory Physics teachers needed</a:t>
            </a:r>
          </a:p>
          <a:p>
            <a:r>
              <a:rPr lang="en-US" dirty="0"/>
              <a:t>3–4 days mid-August 2020</a:t>
            </a:r>
          </a:p>
          <a:p>
            <a:r>
              <a:rPr lang="en-US" dirty="0"/>
              <a:t>Approximately 20 educators for each panel</a:t>
            </a:r>
          </a:p>
          <a:p>
            <a:r>
              <a:rPr lang="en-US" dirty="0"/>
              <a:t>Great professional development opportunity</a:t>
            </a:r>
          </a:p>
          <a:p>
            <a:r>
              <a:rPr lang="en-US" dirty="0"/>
              <a:t>Application will be posted to MCAS Headlines in spring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926D0-B3B8-4FE1-83C1-731939FBB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4565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44C02-EE00-4A6F-907C-14F32CB30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School STE MCAS Resources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2E480D2-CB4E-4D94-A609-A3DCC4589C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613118"/>
              </p:ext>
            </p:extLst>
          </p:nvPr>
        </p:nvGraphicFramePr>
        <p:xfrm>
          <a:off x="585926" y="1230311"/>
          <a:ext cx="10076156" cy="4915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6156">
                  <a:extLst>
                    <a:ext uri="{9D8B030D-6E8A-4147-A177-3AD203B41FA5}">
                      <a16:colId xmlns:a16="http://schemas.microsoft.com/office/drawing/2014/main" val="1838996223"/>
                    </a:ext>
                  </a:extLst>
                </a:gridCol>
              </a:tblGrid>
              <a:tr h="574243">
                <a:tc>
                  <a:txBody>
                    <a:bodyPr/>
                    <a:lstStyle/>
                    <a:p>
                      <a:r>
                        <a:rPr lang="en-US" sz="2400" b="0" dirty="0"/>
                        <a:t>Resources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441805235"/>
                  </a:ext>
                </a:extLst>
              </a:tr>
              <a:tr h="537433">
                <a:tc>
                  <a:txBody>
                    <a:bodyPr/>
                    <a:lstStyle/>
                    <a:p>
                      <a:pPr lvl="0"/>
                      <a:r>
                        <a:rPr lang="en-US" sz="2400" b="0" dirty="0">
                          <a:hlinkClick r:id="rId3"/>
                        </a:rPr>
                        <a:t>Science Test Designs</a:t>
                      </a:r>
                      <a:endParaRPr lang="en-US" sz="2400" b="0" dirty="0"/>
                    </a:p>
                    <a:p>
                      <a:pPr lvl="0"/>
                      <a:endParaRPr lang="en-US" sz="2400" b="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213983818"/>
                  </a:ext>
                </a:extLst>
              </a:tr>
              <a:tr h="7532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dirty="0">
                          <a:hlinkClick r:id="rId4"/>
                        </a:rPr>
                        <a:t>Practice Tests and Blank Constructed-Response Boxes, including Equation Editor</a:t>
                      </a:r>
                      <a:endParaRPr lang="en-US" sz="24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2400" b="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531999644"/>
                  </a:ext>
                </a:extLst>
              </a:tr>
              <a:tr h="4304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dirty="0">
                          <a:hlinkClick r:id="rId5"/>
                        </a:rPr>
                        <a:t>STE MCAS Transition Information</a:t>
                      </a:r>
                      <a:endParaRPr lang="en-US" sz="24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2400" b="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660503090"/>
                  </a:ext>
                </a:extLst>
              </a:tr>
              <a:tr h="7532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hlinkClick r:id="rId6"/>
                        </a:rPr>
                        <a:t>Introductory Physics Reference Sheet (first used in 2019)</a:t>
                      </a:r>
                      <a:endParaRPr lang="en-US" sz="2400" b="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622949890"/>
                  </a:ext>
                </a:extLst>
              </a:tr>
              <a:tr h="7532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hlinkClick r:id="rId7"/>
                        </a:rPr>
                        <a:t>Released Items</a:t>
                      </a:r>
                      <a:r>
                        <a:rPr lang="en-US" sz="2400" b="0" dirty="0"/>
                        <a:t> and </a:t>
                      </a:r>
                      <a:r>
                        <a:rPr lang="en-US" sz="2400" b="0" dirty="0">
                          <a:hlinkClick r:id="rId8"/>
                        </a:rPr>
                        <a:t>Student Work</a:t>
                      </a:r>
                      <a:endParaRPr lang="en-US" sz="2400" b="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31179623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E2FF9-E81D-437F-84E5-F14A2EE29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8703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399CF-334E-4C8E-8901-547F0CF34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Additional Resources on the DESE MCAS website 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D434026-3D1E-4B5A-8B1E-1A9DB771BF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637144"/>
              </p:ext>
            </p:extLst>
          </p:nvPr>
        </p:nvGraphicFramePr>
        <p:xfrm>
          <a:off x="316203" y="1230314"/>
          <a:ext cx="11622512" cy="4966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6908">
                  <a:extLst>
                    <a:ext uri="{9D8B030D-6E8A-4147-A177-3AD203B41FA5}">
                      <a16:colId xmlns:a16="http://schemas.microsoft.com/office/drawing/2014/main" val="237946869"/>
                    </a:ext>
                  </a:extLst>
                </a:gridCol>
                <a:gridCol w="8245604">
                  <a:extLst>
                    <a:ext uri="{9D8B030D-6E8A-4147-A177-3AD203B41FA5}">
                      <a16:colId xmlns:a16="http://schemas.microsoft.com/office/drawing/2014/main" val="3859205098"/>
                    </a:ext>
                  </a:extLst>
                </a:gridCol>
              </a:tblGrid>
              <a:tr h="348231">
                <a:tc>
                  <a:txBody>
                    <a:bodyPr/>
                    <a:lstStyle/>
                    <a:p>
                      <a:r>
                        <a:rPr lang="en-US" dirty="0"/>
                        <a:t>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83620"/>
                  </a:ext>
                </a:extLst>
              </a:tr>
              <a:tr h="667442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+mn-lt"/>
                          <a:hlinkClick r:id="rId2"/>
                        </a:rPr>
                        <a:t>Home page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Access MCAS headlines and links to MCAS site (e.g., test schedule, test designs, training)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854711"/>
                  </a:ext>
                </a:extLst>
              </a:tr>
              <a:tr h="1354449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+mn-lt"/>
                          <a:hlinkClick r:id="rId3"/>
                        </a:rPr>
                        <a:t>Student Assessment Updates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Biweekly email with important updates about the MCAS program</a:t>
                      </a:r>
                    </a:p>
                    <a:p>
                      <a:endParaRPr lang="en-US" sz="6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Subscribe by emailing </a:t>
                      </a:r>
                      <a:r>
                        <a:rPr lang="en-US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imailsrv@list1.doe.mass.edu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with the following information in the </a:t>
                      </a:r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body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of the email: "subscribe SASUpdate Your_Name" (Example: subscribe SASUpdate John_Smith). 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958706"/>
                  </a:ext>
                </a:extLst>
              </a:tr>
              <a:tr h="377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hlinkClick r:id="rId5"/>
                        </a:rPr>
                        <a:t>Participation Guidelines 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</a:rPr>
                        <a:t>Guidelines for MCAS participation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804101918"/>
                  </a:ext>
                </a:extLst>
              </a:tr>
              <a:tr h="47656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hlinkClick r:id="rId6"/>
                        </a:rPr>
                        <a:t>Training Resources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000" baseline="0" dirty="0">
                          <a:latin typeface="+mn-lt"/>
                        </a:rPr>
                        <a:t>Recording of this session and online training modules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627888124"/>
                  </a:ext>
                </a:extLst>
              </a:tr>
              <a:tr h="377250">
                <a:tc>
                  <a:txBody>
                    <a:bodyPr/>
                    <a:lstStyle/>
                    <a:p>
                      <a:pPr lvl="0"/>
                      <a:r>
                        <a:rPr lang="en-US" sz="2000" dirty="0">
                          <a:latin typeface="+mn-lt"/>
                          <a:hlinkClick r:id="rId7"/>
                        </a:rPr>
                        <a:t>MCAS Trainings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</a:rPr>
                        <a:t>Schedule of MCAS trainings and registration links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981154240"/>
                  </a:ext>
                </a:extLst>
              </a:tr>
              <a:tr h="377250">
                <a:tc>
                  <a:txBody>
                    <a:bodyPr/>
                    <a:lstStyle/>
                    <a:p>
                      <a:pPr lvl="0"/>
                      <a:r>
                        <a:rPr lang="en-US" sz="2000" i="0" dirty="0">
                          <a:latin typeface="+mn-lt"/>
                          <a:hlinkClick r:id="rId8"/>
                        </a:rPr>
                        <a:t>MCAS Accessibility</a:t>
                      </a:r>
                      <a:endParaRPr lang="en-US" sz="2000" i="0" dirty="0"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latin typeface="+mn-lt"/>
                        </a:rPr>
                        <a:t>MCAS Accessibility and Accommodations Manual 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945922842"/>
                  </a:ext>
                </a:extLst>
              </a:tr>
              <a:tr h="832496">
                <a:tc>
                  <a:txBody>
                    <a:bodyPr/>
                    <a:lstStyle/>
                    <a:p>
                      <a:r>
                        <a:rPr lang="en-US" sz="2000" b="0" dirty="0">
                          <a:hlinkClick r:id="rId9"/>
                        </a:rPr>
                        <a:t>Resources for Digital Learning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Resources on acquiring technology, digital citizenship, and online courses may be particularly helpful for schools new to CBT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27451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46252-8FD4-4500-A2BE-BE31698A6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322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D0E5A-1C97-41C4-B6AB-17EF493F7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19496-50CB-41A4-B760-E19B9E3E5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use the chat function to ask questions.</a:t>
            </a:r>
          </a:p>
          <a:p>
            <a:r>
              <a:rPr lang="en-US" dirty="0"/>
              <a:t>Questions with answers will be emailed to participants.</a:t>
            </a:r>
          </a:p>
          <a:p>
            <a:r>
              <a:rPr lang="en-US" dirty="0"/>
              <a:t>If you have follow up questions or comments, please email </a:t>
            </a:r>
            <a:r>
              <a:rPr lang="en-US" dirty="0">
                <a:hlinkClick r:id="rId2"/>
              </a:rPr>
              <a:t>mcas@doe.mass.edu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7EAC2-443C-4FAE-98BC-53768F21C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5389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7C1E9F-BF46-41F8-A0C8-9626652113E1}" type="slidenum">
              <a:rPr lang="zh-CN" altLang="en-US"/>
              <a:pPr/>
              <a:t>17</a:t>
            </a:fld>
            <a:endParaRPr lang="zh-CN" altLang="en-US"/>
          </a:p>
        </p:txBody>
      </p:sp>
      <p:sp>
        <p:nvSpPr>
          <p:cNvPr id="41987" name="Content Placeholder 2"/>
          <p:cNvSpPr>
            <a:spLocks noGrp="1"/>
          </p:cNvSpPr>
          <p:nvPr>
            <p:ph idx="13"/>
          </p:nvPr>
        </p:nvSpPr>
        <p:spPr>
          <a:xfrm>
            <a:off x="434975" y="2189163"/>
            <a:ext cx="5707063" cy="3870325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altLang="en-US" dirty="0">
                <a:solidFill>
                  <a:srgbClr val="101D35"/>
                </a:solidFill>
              </a:rPr>
              <a:t>All questions on logistics and technology (e.g., PearsonAccess Next, SR/PNP, TestNav)</a:t>
            </a:r>
            <a:br>
              <a:rPr lang="en-US" altLang="en-US" dirty="0">
                <a:solidFill>
                  <a:srgbClr val="101D35"/>
                </a:solidFill>
              </a:rPr>
            </a:br>
            <a:endParaRPr lang="en-US" altLang="en-US" sz="1200" dirty="0">
              <a:solidFill>
                <a:srgbClr val="101D35"/>
              </a:solidFill>
            </a:endParaRPr>
          </a:p>
          <a:p>
            <a:pPr lvl="1" eaLnBrk="1" hangingPunct="1">
              <a:spcAft>
                <a:spcPct val="0"/>
              </a:spcAft>
            </a:pPr>
            <a:r>
              <a:rPr lang="en-US" altLang="en-US" b="1" dirty="0">
                <a:solidFill>
                  <a:srgbClr val="101D35"/>
                </a:solidFill>
              </a:rPr>
              <a:t>Web: </a:t>
            </a:r>
            <a:r>
              <a:rPr lang="en-US" altLang="en-US" dirty="0">
                <a:solidFill>
                  <a:srgbClr val="101D35"/>
                </a:solidFill>
                <a:hlinkClick r:id="rId2"/>
              </a:rPr>
              <a:t>mcas.pearsonsupport.com/</a:t>
            </a:r>
            <a:r>
              <a:rPr lang="en-US" altLang="en-US" dirty="0">
                <a:solidFill>
                  <a:srgbClr val="101D35"/>
                </a:solidFill>
              </a:rPr>
              <a:t> </a:t>
            </a:r>
          </a:p>
          <a:p>
            <a:pPr lvl="1" eaLnBrk="1" hangingPunct="1">
              <a:spcAft>
                <a:spcPct val="0"/>
              </a:spcAft>
            </a:pPr>
            <a:r>
              <a:rPr lang="en-US" altLang="en-US" b="1" dirty="0">
                <a:solidFill>
                  <a:srgbClr val="101D35"/>
                </a:solidFill>
              </a:rPr>
              <a:t>Email: </a:t>
            </a:r>
            <a:r>
              <a:rPr lang="en-US" altLang="en-US" sz="2300" dirty="0">
                <a:solidFill>
                  <a:srgbClr val="101D35"/>
                </a:solidFill>
                <a:hlinkClick r:id="rId3"/>
              </a:rPr>
              <a:t>mcas@measuredprogress.org</a:t>
            </a:r>
            <a:endParaRPr lang="en-US" altLang="en-US" sz="2300" dirty="0">
              <a:solidFill>
                <a:srgbClr val="101D35"/>
              </a:solidFill>
            </a:endParaRPr>
          </a:p>
          <a:p>
            <a:pPr lvl="1" eaLnBrk="1" hangingPunct="1">
              <a:spcAft>
                <a:spcPct val="0"/>
              </a:spcAft>
            </a:pPr>
            <a:r>
              <a:rPr lang="en-US" altLang="en-US" b="1" dirty="0">
                <a:solidFill>
                  <a:srgbClr val="101D35"/>
                </a:solidFill>
              </a:rPr>
              <a:t>Phone: </a:t>
            </a:r>
            <a:r>
              <a:rPr lang="en-US" altLang="en-US" dirty="0">
                <a:solidFill>
                  <a:srgbClr val="101D35"/>
                </a:solidFill>
              </a:rPr>
              <a:t>800-737-5103</a:t>
            </a:r>
          </a:p>
          <a:p>
            <a:pPr eaLnBrk="1" hangingPunct="1">
              <a:spcAft>
                <a:spcPct val="0"/>
              </a:spcAft>
            </a:pPr>
            <a:endParaRPr lang="en-US" altLang="en-US" dirty="0">
              <a:solidFill>
                <a:srgbClr val="101D35"/>
              </a:solidFill>
            </a:endParaRPr>
          </a:p>
        </p:txBody>
      </p:sp>
      <p:sp>
        <p:nvSpPr>
          <p:cNvPr id="41988" name="Text Placeholder 3"/>
          <p:cNvSpPr>
            <a:spLocks noGrp="1"/>
          </p:cNvSpPr>
          <p:nvPr>
            <p:ph type="body" idx="1"/>
          </p:nvPr>
        </p:nvSpPr>
        <p:spPr>
          <a:xfrm>
            <a:off x="434975" y="1336675"/>
            <a:ext cx="5453063" cy="776288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Segoe UI" pitchFamily="34" charset="0"/>
              </a:rPr>
              <a:t>MCAS Service Center</a:t>
            </a:r>
          </a:p>
        </p:txBody>
      </p:sp>
      <p:sp>
        <p:nvSpPr>
          <p:cNvPr id="41989" name="Text Placeholder 4"/>
          <p:cNvSpPr>
            <a:spLocks noGrp="1"/>
          </p:cNvSpPr>
          <p:nvPr>
            <p:ph type="body" idx="15"/>
          </p:nvPr>
        </p:nvSpPr>
        <p:spPr>
          <a:xfrm>
            <a:off x="6313488" y="1336675"/>
            <a:ext cx="5453062" cy="776288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Segoe UI" pitchFamily="34" charset="0"/>
              </a:rPr>
              <a:t>DESE Office of Student Assessment Services</a:t>
            </a:r>
          </a:p>
        </p:txBody>
      </p:sp>
      <p:sp>
        <p:nvSpPr>
          <p:cNvPr id="41990" name="Title 5"/>
          <p:cNvSpPr>
            <a:spLocks noGrp="1"/>
          </p:cNvSpPr>
          <p:nvPr>
            <p:ph type="title"/>
          </p:nvPr>
        </p:nvSpPr>
        <p:spPr>
          <a:xfrm>
            <a:off x="568325" y="288925"/>
            <a:ext cx="11433175" cy="679450"/>
          </a:xfrm>
        </p:spPr>
        <p:txBody>
          <a:bodyPr/>
          <a:lstStyle/>
          <a:p>
            <a:pPr eaLnBrk="1" hangingPunct="1"/>
            <a:r>
              <a:rPr lang="en-US" altLang="en-US" dirty="0"/>
              <a:t>Email and Phone Support</a:t>
            </a:r>
          </a:p>
        </p:txBody>
      </p:sp>
      <p:sp>
        <p:nvSpPr>
          <p:cNvPr id="41991" name="Content Placeholder 6"/>
          <p:cNvSpPr>
            <a:spLocks noGrp="1"/>
          </p:cNvSpPr>
          <p:nvPr>
            <p:ph idx="16"/>
          </p:nvPr>
        </p:nvSpPr>
        <p:spPr>
          <a:xfrm>
            <a:off x="6245225" y="2205038"/>
            <a:ext cx="5778500" cy="3800475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altLang="en-US" dirty="0">
                <a:solidFill>
                  <a:srgbClr val="101D35"/>
                </a:solidFill>
              </a:rPr>
              <a:t>All policy questions (e.g., student participation, accommodations) </a:t>
            </a:r>
            <a:br>
              <a:rPr lang="en-US" altLang="en-US" dirty="0">
                <a:solidFill>
                  <a:srgbClr val="101D35"/>
                </a:solidFill>
              </a:rPr>
            </a:br>
            <a:endParaRPr lang="en-US" altLang="en-US" sz="1200" dirty="0">
              <a:solidFill>
                <a:srgbClr val="101D35"/>
              </a:solidFill>
            </a:endParaRPr>
          </a:p>
          <a:p>
            <a:pPr lvl="1" eaLnBrk="1" hangingPunct="1">
              <a:spcAft>
                <a:spcPct val="0"/>
              </a:spcAft>
            </a:pPr>
            <a:r>
              <a:rPr lang="en-US" altLang="en-US" b="1" dirty="0">
                <a:solidFill>
                  <a:srgbClr val="101D35"/>
                </a:solidFill>
              </a:rPr>
              <a:t>Web: </a:t>
            </a:r>
            <a:r>
              <a:rPr lang="en-US" altLang="en-US" dirty="0">
                <a:solidFill>
                  <a:srgbClr val="101D35"/>
                </a:solidFill>
                <a:hlinkClick r:id="rId4"/>
              </a:rPr>
              <a:t>www.doe.mass.edu/mcas</a:t>
            </a:r>
            <a:r>
              <a:rPr lang="en-US" altLang="en-US" dirty="0">
                <a:solidFill>
                  <a:srgbClr val="101D35"/>
                </a:solidFill>
              </a:rPr>
              <a:t> </a:t>
            </a:r>
            <a:endParaRPr lang="en-US" altLang="en-US" sz="2200" dirty="0">
              <a:solidFill>
                <a:srgbClr val="101D35"/>
              </a:solidFill>
            </a:endParaRPr>
          </a:p>
          <a:p>
            <a:pPr lvl="1" eaLnBrk="1" hangingPunct="1">
              <a:spcAft>
                <a:spcPct val="0"/>
              </a:spcAft>
            </a:pPr>
            <a:r>
              <a:rPr lang="en-US" altLang="en-US" b="1" dirty="0">
                <a:solidFill>
                  <a:srgbClr val="101D35"/>
                </a:solidFill>
              </a:rPr>
              <a:t>Email: </a:t>
            </a:r>
            <a:r>
              <a:rPr lang="en-US" altLang="en-US" dirty="0">
                <a:solidFill>
                  <a:srgbClr val="101D35"/>
                </a:solidFill>
                <a:hlinkClick r:id="rId5"/>
              </a:rPr>
              <a:t>mcas@doe.mass.edu</a:t>
            </a:r>
            <a:endParaRPr lang="en-US" altLang="en-US" dirty="0">
              <a:solidFill>
                <a:srgbClr val="101D35"/>
              </a:solidFill>
            </a:endParaRPr>
          </a:p>
          <a:p>
            <a:pPr lvl="1" eaLnBrk="1" hangingPunct="1">
              <a:spcAft>
                <a:spcPct val="0"/>
              </a:spcAft>
            </a:pPr>
            <a:r>
              <a:rPr lang="en-US" altLang="en-US" b="1" dirty="0">
                <a:solidFill>
                  <a:srgbClr val="101D35"/>
                </a:solidFill>
              </a:rPr>
              <a:t>Phone: </a:t>
            </a:r>
            <a:r>
              <a:rPr lang="en-US" altLang="en-US" dirty="0">
                <a:solidFill>
                  <a:srgbClr val="101D35"/>
                </a:solidFill>
              </a:rPr>
              <a:t>781-338-3625</a:t>
            </a:r>
          </a:p>
          <a:p>
            <a:pPr lvl="1" eaLnBrk="1" hangingPunct="1">
              <a:spcAft>
                <a:spcPct val="0"/>
              </a:spcAft>
            </a:pPr>
            <a:endParaRPr lang="en-US" altLang="en-US" dirty="0">
              <a:solidFill>
                <a:srgbClr val="101D35"/>
              </a:solidFill>
            </a:endParaRPr>
          </a:p>
          <a:p>
            <a:pPr eaLnBrk="1" hangingPunct="1">
              <a:spcAft>
                <a:spcPct val="0"/>
              </a:spcAft>
            </a:pPr>
            <a:endParaRPr lang="en-US" altLang="en-US" dirty="0">
              <a:solidFill>
                <a:srgbClr val="101D35"/>
              </a:solidFill>
            </a:endParaRPr>
          </a:p>
          <a:p>
            <a:pPr eaLnBrk="1" hangingPunct="1">
              <a:spcAft>
                <a:spcPct val="0"/>
              </a:spcAft>
            </a:pPr>
            <a:endParaRPr lang="en-US" altLang="en-US" dirty="0">
              <a:solidFill>
                <a:srgbClr val="101D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21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94C11-B325-4445-8403-B0ED8336B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Logistics for Webinar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33D66-D401-474D-937F-83621D539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 may be asked using the chat feature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/>
              <a:t>Questions will be answered aloud at the end of this presentation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/>
              <a:t>Questions with answers will also be emailed to participants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/>
              <a:t>Questions about a </a:t>
            </a:r>
            <a:r>
              <a:rPr lang="en-US" sz="2600" i="1" dirty="0"/>
              <a:t>specific student </a:t>
            </a:r>
            <a:r>
              <a:rPr lang="en-US" sz="2600" dirty="0"/>
              <a:t>should be sent to </a:t>
            </a:r>
            <a:r>
              <a:rPr lang="en-US" sz="2600" dirty="0">
                <a:hlinkClick r:id="rId3"/>
              </a:rPr>
              <a:t>mcas@doe.mass.edu</a:t>
            </a:r>
            <a:endParaRPr lang="en-US" sz="2600" dirty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This session is being recorded and will be available online in about one week at: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/>
              <a:t>MCAS Resource Center ― </a:t>
            </a:r>
            <a:r>
              <a:rPr lang="en-US" sz="2600" dirty="0">
                <a:hlinkClick r:id="rId4"/>
              </a:rPr>
              <a:t>mcas.pearsonsupport.com/training</a:t>
            </a:r>
            <a:r>
              <a:rPr lang="en-US" sz="2600" dirty="0"/>
              <a:t>  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In the section entitled “Training Sessions Previously Offered This School Year”</a:t>
            </a:r>
            <a:r>
              <a:rPr lang="en-US" sz="26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801FF-10DD-470D-A9BD-01E21ECBD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2545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DESE Staff </a:t>
            </a:r>
          </a:p>
        </p:txBody>
      </p:sp>
      <p:sp>
        <p:nvSpPr>
          <p:cNvPr id="7173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Jodie Zalk, Test Administration Coordinator</a:t>
            </a:r>
          </a:p>
          <a:p>
            <a:r>
              <a:rPr lang="en-US" dirty="0"/>
              <a:t>Katie Bowler, Director of Test Development</a:t>
            </a:r>
          </a:p>
          <a:p>
            <a:r>
              <a:rPr lang="en-US" dirty="0"/>
              <a:t>Isadel Eddy, Science Test Coordinator/Physics Test Developer</a:t>
            </a:r>
          </a:p>
          <a:p>
            <a:r>
              <a:rPr lang="en-US" dirty="0"/>
              <a:t>Steve Long, Biology Test Developer</a:t>
            </a:r>
          </a:p>
          <a:p>
            <a:r>
              <a:rPr lang="en-US" dirty="0"/>
              <a:t>Erin Hashimoto-Martell, Director of STEM</a:t>
            </a:r>
          </a:p>
          <a:p>
            <a:r>
              <a:rPr lang="en-US" dirty="0"/>
              <a:t>Alicia Wedderburn, Science Content Support Specialist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8185-97CB-44E3-AB43-049A70E20DA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71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430C315A-057B-4784-B61A-E9DD640F9898}"/>
              </a:ext>
            </a:extLst>
          </p:cNvPr>
          <p:cNvSpPr txBox="1"/>
          <p:nvPr/>
        </p:nvSpPr>
        <p:spPr>
          <a:xfrm>
            <a:off x="1" y="3190714"/>
            <a:ext cx="2769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CONTENTS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2975338" y="314640"/>
            <a:ext cx="8848725" cy="1919167"/>
            <a:chOff x="3051538" y="-920925"/>
            <a:chExt cx="8848725" cy="1919167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0795994-20AF-4E22-89F5-60153C5543DF}"/>
                </a:ext>
              </a:extLst>
            </p:cNvPr>
            <p:cNvSpPr/>
            <p:nvPr/>
          </p:nvSpPr>
          <p:spPr>
            <a:xfrm>
              <a:off x="3061064" y="188784"/>
              <a:ext cx="809458" cy="809458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Segoe SemiBold" panose="020B0703040204020203" pitchFamily="34" charset="0"/>
                  <a:cs typeface="Segoe SemiBold" panose="020B0703040204020203" pitchFamily="34" charset="0"/>
                </a:rPr>
                <a:t>2</a:t>
              </a:r>
              <a:endParaRPr lang="zh-CN" altLang="en-US" sz="3200" dirty="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3115394-DBAC-4972-899F-89A1E17FA883}"/>
                </a:ext>
              </a:extLst>
            </p:cNvPr>
            <p:cNvSpPr txBox="1"/>
            <p:nvPr/>
          </p:nvSpPr>
          <p:spPr>
            <a:xfrm>
              <a:off x="3918853" y="188784"/>
              <a:ext cx="7981410" cy="80945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200" dirty="0">
                  <a:solidFill>
                    <a:schemeClr val="accent1">
                      <a:lumMod val="50000"/>
                    </a:schemeClr>
                  </a:solidFill>
                </a:rPr>
                <a:t>Achievement Level Descriptors</a:t>
              </a:r>
              <a:endParaRPr lang="zh-CN" altLang="en-US" sz="3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" name="矩形 7">
              <a:extLst>
                <a:ext uri="{FF2B5EF4-FFF2-40B4-BE49-F238E27FC236}">
                  <a16:creationId xmlns:a16="http://schemas.microsoft.com/office/drawing/2014/main" id="{995614ED-F6F2-4220-9B71-AC0748AF02B8}"/>
                </a:ext>
              </a:extLst>
            </p:cNvPr>
            <p:cNvSpPr/>
            <p:nvPr/>
          </p:nvSpPr>
          <p:spPr>
            <a:xfrm>
              <a:off x="3051538" y="-920925"/>
              <a:ext cx="809458" cy="809458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Segoe SemiBold" panose="020B0703040204020203" pitchFamily="34" charset="0"/>
                  <a:cs typeface="Segoe SemiBold" panose="020B0703040204020203" pitchFamily="34" charset="0"/>
                </a:rPr>
                <a:t>1</a:t>
              </a:r>
              <a:endParaRPr lang="zh-CN" altLang="en-US" sz="3200" dirty="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17" name="文本框 8">
              <a:extLst>
                <a:ext uri="{FF2B5EF4-FFF2-40B4-BE49-F238E27FC236}">
                  <a16:creationId xmlns:a16="http://schemas.microsoft.com/office/drawing/2014/main" id="{E0C4B722-B1E1-4A40-8C6A-DDDD56387C68}"/>
                </a:ext>
              </a:extLst>
            </p:cNvPr>
            <p:cNvSpPr txBox="1"/>
            <p:nvPr/>
          </p:nvSpPr>
          <p:spPr>
            <a:xfrm>
              <a:off x="3909327" y="-920925"/>
              <a:ext cx="7981410" cy="80945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200" dirty="0">
                  <a:solidFill>
                    <a:schemeClr val="accent1">
                      <a:lumMod val="50000"/>
                    </a:schemeClr>
                  </a:solidFill>
                </a:rPr>
                <a:t>Transition and Participation Requirements </a:t>
              </a:r>
              <a:endParaRPr lang="zh-CN" altLang="en-US" sz="3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2975338" y="2519625"/>
            <a:ext cx="8839200" cy="809459"/>
            <a:chOff x="3061063" y="1873080"/>
            <a:chExt cx="8839200" cy="80945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F780B69-F97B-4D0D-8F5F-78444E7DF0F0}"/>
                </a:ext>
              </a:extLst>
            </p:cNvPr>
            <p:cNvSpPr/>
            <p:nvPr/>
          </p:nvSpPr>
          <p:spPr>
            <a:xfrm>
              <a:off x="3061063" y="1873080"/>
              <a:ext cx="809459" cy="809459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Segoe SemiBold" panose="020B0703040204020203" pitchFamily="34" charset="0"/>
                  <a:cs typeface="Segoe SemiBold" panose="020B0703040204020203" pitchFamily="34" charset="0"/>
                </a:rPr>
                <a:t>3</a:t>
              </a:r>
              <a:endParaRPr lang="zh-CN" altLang="en-US" sz="3200" dirty="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BB88417-3982-47EE-8B46-D25117B6C604}"/>
                </a:ext>
              </a:extLst>
            </p:cNvPr>
            <p:cNvSpPr txBox="1"/>
            <p:nvPr/>
          </p:nvSpPr>
          <p:spPr>
            <a:xfrm>
              <a:off x="3918853" y="1873080"/>
              <a:ext cx="7981410" cy="809459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200" dirty="0">
                  <a:solidFill>
                    <a:schemeClr val="accent1">
                      <a:lumMod val="50000"/>
                    </a:schemeClr>
                  </a:solidFill>
                </a:rPr>
                <a:t>New Test Design</a:t>
              </a:r>
              <a:endParaRPr lang="zh-CN" altLang="en-US" sz="3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2975338" y="3630818"/>
            <a:ext cx="9130938" cy="928938"/>
            <a:chOff x="3061062" y="3110799"/>
            <a:chExt cx="8839201" cy="809459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8EED5C95-0E4E-4512-8773-6CA4934A6C58}"/>
                </a:ext>
              </a:extLst>
            </p:cNvPr>
            <p:cNvSpPr/>
            <p:nvPr/>
          </p:nvSpPr>
          <p:spPr>
            <a:xfrm>
              <a:off x="3061062" y="3110799"/>
              <a:ext cx="809459" cy="809459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Segoe SemiBold" panose="020B0703040204020203" pitchFamily="34" charset="0"/>
                  <a:cs typeface="Segoe SemiBold" panose="020B0703040204020203" pitchFamily="34" charset="0"/>
                </a:rPr>
                <a:t>4</a:t>
              </a:r>
              <a:endParaRPr lang="zh-CN" altLang="en-US" sz="3200" dirty="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EAD39A1-22F8-4668-9D3F-D036B2AB825E}"/>
                </a:ext>
              </a:extLst>
            </p:cNvPr>
            <p:cNvSpPr txBox="1"/>
            <p:nvPr/>
          </p:nvSpPr>
          <p:spPr>
            <a:xfrm>
              <a:off x="3918853" y="3110800"/>
              <a:ext cx="7981410" cy="80945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200" dirty="0">
                  <a:solidFill>
                    <a:schemeClr val="accent1">
                      <a:lumMod val="50000"/>
                    </a:schemeClr>
                  </a:solidFill>
                </a:rPr>
                <a:t>New Item Types</a:t>
              </a:r>
              <a:endParaRPr lang="zh-CN" altLang="en-US" sz="3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5" name="Group 22"/>
          <p:cNvGrpSpPr/>
          <p:nvPr/>
        </p:nvGrpSpPr>
        <p:grpSpPr>
          <a:xfrm>
            <a:off x="2984864" y="4861490"/>
            <a:ext cx="8839202" cy="809459"/>
            <a:chOff x="3061061" y="4335544"/>
            <a:chExt cx="8839202" cy="809459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F81D714-3905-427B-B5F8-783DEB3D0A2D}"/>
                </a:ext>
              </a:extLst>
            </p:cNvPr>
            <p:cNvSpPr/>
            <p:nvPr/>
          </p:nvSpPr>
          <p:spPr>
            <a:xfrm>
              <a:off x="3061061" y="4335544"/>
              <a:ext cx="809459" cy="809459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Segoe SemiBold" panose="020B0703040204020203" pitchFamily="34" charset="0"/>
                  <a:cs typeface="Segoe SemiBold" panose="020B0703040204020203" pitchFamily="34" charset="0"/>
                </a:rPr>
                <a:t>5</a:t>
              </a:r>
              <a:endParaRPr lang="zh-CN" altLang="en-US" sz="3200" dirty="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440FE6B-2417-4F54-8A87-259875C67EB3}"/>
                </a:ext>
              </a:extLst>
            </p:cNvPr>
            <p:cNvSpPr txBox="1"/>
            <p:nvPr/>
          </p:nvSpPr>
          <p:spPr>
            <a:xfrm>
              <a:off x="3918853" y="4386331"/>
              <a:ext cx="7981410" cy="7586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200" dirty="0">
                  <a:solidFill>
                    <a:schemeClr val="accent1">
                      <a:lumMod val="50000"/>
                    </a:schemeClr>
                  </a:solidFill>
                </a:rPr>
                <a:t>Resources and Questions</a:t>
              </a:r>
              <a:endParaRPr lang="zh-CN" altLang="en-US" sz="3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1267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3" y="288925"/>
            <a:ext cx="11370972" cy="683841"/>
          </a:xfrm>
        </p:spPr>
        <p:txBody>
          <a:bodyPr/>
          <a:lstStyle/>
          <a:p>
            <a:r>
              <a:rPr lang="en-US" sz="3600" dirty="0"/>
              <a:t>MCAS High School STE Tests June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9608" y="1121275"/>
            <a:ext cx="11370972" cy="508656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Next Generation Biology and Introductory Physics</a:t>
            </a:r>
          </a:p>
          <a:p>
            <a:r>
              <a:rPr lang="en-US" sz="2400" dirty="0"/>
              <a:t>First administration of Next-Gen test for Class of 2023 (Grade 9)</a:t>
            </a:r>
          </a:p>
          <a:p>
            <a:r>
              <a:rPr lang="en-US" sz="2400" dirty="0"/>
              <a:t>Based on 2016 standards</a:t>
            </a:r>
          </a:p>
          <a:p>
            <a:r>
              <a:rPr lang="en-US" sz="2400" dirty="0"/>
              <a:t>Computer-based with new test design, paper-based test as an accommodation</a:t>
            </a:r>
          </a:p>
          <a:p>
            <a:r>
              <a:rPr lang="en-US" sz="2400" dirty="0"/>
              <a:t>Standard setting in summer 2020; graduation requirement will be similar to legacy tests for 2 years (same as math and ELA)</a:t>
            </a:r>
          </a:p>
          <a:p>
            <a:pPr marL="0" indent="0">
              <a:buNone/>
            </a:pPr>
            <a:r>
              <a:rPr lang="en-US" sz="2400" b="1" dirty="0"/>
              <a:t>Legacy Biology and Introductory Physics</a:t>
            </a:r>
          </a:p>
          <a:p>
            <a:r>
              <a:rPr lang="en-US" sz="2400" dirty="0"/>
              <a:t>Only for Grades 10+ (Class of 2022 and before)</a:t>
            </a:r>
          </a:p>
          <a:p>
            <a:r>
              <a:rPr lang="en-US" sz="2400" dirty="0"/>
              <a:t>Based on “overlapping” standards from 2006 and 2016 Frameworks (see link)</a:t>
            </a:r>
          </a:p>
          <a:p>
            <a:r>
              <a:rPr lang="en-US" sz="2400" dirty="0"/>
              <a:t>Paper-based only</a:t>
            </a:r>
          </a:p>
          <a:p>
            <a:pPr marL="457200" lvl="1" indent="0">
              <a:buFont typeface="Courier New" panose="02070309020205020404" pitchFamily="49" charset="0"/>
              <a:buNone/>
            </a:pPr>
            <a:endParaRPr lang="en-US" sz="6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0219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3" y="288925"/>
            <a:ext cx="11370972" cy="683841"/>
          </a:xfrm>
        </p:spPr>
        <p:txBody>
          <a:bodyPr/>
          <a:lstStyle/>
          <a:p>
            <a:r>
              <a:rPr lang="en-US" sz="3600" b="1" dirty="0"/>
              <a:t>MCAS High School STE Tests June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9608" y="1121275"/>
            <a:ext cx="11370972" cy="508656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Courier New" panose="02070309020205020404" pitchFamily="49" charset="0"/>
              <a:buNone/>
            </a:pPr>
            <a:endParaRPr lang="en-US" sz="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Legacy Chemistry and Technology/Engineering</a:t>
            </a:r>
            <a:endParaRPr lang="en-US" sz="2400" dirty="0"/>
          </a:p>
          <a:p>
            <a:r>
              <a:rPr lang="en-US" sz="2400" dirty="0"/>
              <a:t>Offered to students in grades 9–12</a:t>
            </a:r>
          </a:p>
          <a:p>
            <a:r>
              <a:rPr lang="en-US" sz="2400" dirty="0"/>
              <a:t>Based on 2006 standards</a:t>
            </a:r>
          </a:p>
          <a:p>
            <a:r>
              <a:rPr lang="en-US" sz="2400" dirty="0"/>
              <a:t>Paper-based only</a:t>
            </a:r>
          </a:p>
          <a:p>
            <a:r>
              <a:rPr lang="en-US" sz="2400" dirty="0"/>
              <a:t>Continue to recommend phasing out of these 2 tests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5325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3" y="288925"/>
            <a:ext cx="11370972" cy="683841"/>
          </a:xfrm>
        </p:spPr>
        <p:txBody>
          <a:bodyPr/>
          <a:lstStyle/>
          <a:p>
            <a:r>
              <a:rPr lang="en-US" sz="3600" b="1" dirty="0"/>
              <a:t>MCAS High School STE Tests 2021 (Expected)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9608" y="1121275"/>
            <a:ext cx="11370972" cy="508656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Biology and Introductory Physics</a:t>
            </a:r>
          </a:p>
          <a:p>
            <a:r>
              <a:rPr lang="en-US" sz="2400" dirty="0"/>
              <a:t>Next-Gen tests offered in </a:t>
            </a:r>
            <a:r>
              <a:rPr lang="en-US" sz="2400" b="1" dirty="0"/>
              <a:t>February and June 2021</a:t>
            </a:r>
          </a:p>
          <a:p>
            <a:r>
              <a:rPr lang="en-US" sz="2400" dirty="0"/>
              <a:t>Legacy, paper-based test available for re-testers (Class of 2022 and prior)</a:t>
            </a:r>
          </a:p>
          <a:p>
            <a:pPr marL="457200" lvl="1" indent="0">
              <a:buFont typeface="Courier New" panose="02070309020205020404" pitchFamily="49" charset="0"/>
              <a:buNone/>
            </a:pPr>
            <a:endParaRPr lang="en-US" sz="6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Chemistry and Technology/Engineering</a:t>
            </a:r>
            <a:endParaRPr lang="en-US" sz="2400" dirty="0"/>
          </a:p>
          <a:p>
            <a:r>
              <a:rPr lang="en-US" sz="2400" dirty="0"/>
              <a:t>Legacy, paper-based tests</a:t>
            </a:r>
          </a:p>
          <a:p>
            <a:r>
              <a:rPr lang="en-US" sz="2400" dirty="0"/>
              <a:t>Based on 2006 standards</a:t>
            </a:r>
          </a:p>
          <a:p>
            <a:r>
              <a:rPr lang="en-US" sz="2400" dirty="0"/>
              <a:t>Offered only to re-testers (Class of 2022 and prior)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6551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353" y="192355"/>
            <a:ext cx="105664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MCAS Next Generation Achievement Levels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6270" y="1447542"/>
            <a:ext cx="11317547" cy="5091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indent="-342900">
              <a:spcBef>
                <a:spcPct val="20000"/>
              </a:spcBef>
              <a:buClr>
                <a:schemeClr val="accent1"/>
              </a:buClr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D196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Exceeding Expectations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700" dirty="0">
                <a:solidFill>
                  <a:schemeClr val="tx2"/>
                </a:solidFill>
              </a:rPr>
              <a:t>A student who performed at this level exceeded grade-level expectations by demonstrating mastery of the subject matter.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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D1969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indent="-342900">
              <a:spcBef>
                <a:spcPct val="20000"/>
              </a:spcBef>
              <a:buClr>
                <a:schemeClr val="accent1"/>
              </a:buClr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196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Meeting Expectations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700" dirty="0">
                <a:solidFill>
                  <a:schemeClr val="tx2"/>
                </a:solidFill>
              </a:rPr>
              <a:t>A student who performed at this level met grade-level expectations and is academically on track to succeed in the current grade in this subject.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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D1969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indent="-342900">
              <a:spcBef>
                <a:spcPct val="20000"/>
              </a:spcBef>
              <a:buClr>
                <a:schemeClr val="accent1"/>
              </a:buClr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196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Partially Meeting Expectations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700" dirty="0">
                <a:solidFill>
                  <a:schemeClr val="tx2"/>
                </a:solidFill>
              </a:rPr>
              <a:t>A student who performed at this level partially met grade-level expectations in this subject. The school, in consultation with the student's parent/guardian, should consider whether the student needs additional academic assistance to succeed in this subject.</a:t>
            </a:r>
            <a:endParaRPr kumimoji="0" lang="en-US" sz="27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indent="-342900">
              <a:spcBef>
                <a:spcPct val="20000"/>
              </a:spcBef>
              <a:buClr>
                <a:schemeClr val="accent1"/>
              </a:buClr>
            </a:pPr>
            <a:r>
              <a:rPr lang="en-US" sz="3200" b="1" dirty="0">
                <a:solidFill>
                  <a:srgbClr val="0D19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Not Meeting Expectations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700" dirty="0">
                <a:solidFill>
                  <a:schemeClr val="tx2"/>
                </a:solidFill>
              </a:rPr>
              <a:t>A student who performed at this level did not meet grade-level expectations in this subject. The school, in consultation with the student's parent/guardian, should determine the coordinated academic assistance and/or additional instruction the student needs to succeed in this subject.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395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Next-Gen Reporting Categories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75329" y="1136927"/>
          <a:ext cx="10132101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7692">
                  <a:extLst>
                    <a:ext uri="{9D8B030D-6E8A-4147-A177-3AD203B41FA5}">
                      <a16:colId xmlns:a16="http://schemas.microsoft.com/office/drawing/2014/main" val="1163975494"/>
                    </a:ext>
                  </a:extLst>
                </a:gridCol>
                <a:gridCol w="3414409">
                  <a:extLst>
                    <a:ext uri="{9D8B030D-6E8A-4147-A177-3AD203B41FA5}">
                      <a16:colId xmlns:a16="http://schemas.microsoft.com/office/drawing/2014/main" val="211453233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Biology Reporting Categories</a:t>
                      </a:r>
                      <a:r>
                        <a:rPr lang="en-US" sz="2800" baseline="0" dirty="0"/>
                        <a:t> +/-5%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158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b="0" dirty="0"/>
                        <a:t>Molecules to Organisms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114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b="0" dirty="0"/>
                        <a:t>Heredity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846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b="0" dirty="0"/>
                        <a:t>Evolution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599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b="0" dirty="0"/>
                        <a:t>Ecology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98348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75327" y="3773904"/>
          <a:ext cx="10132102" cy="2269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8511">
                  <a:extLst>
                    <a:ext uri="{9D8B030D-6E8A-4147-A177-3AD203B41FA5}">
                      <a16:colId xmlns:a16="http://schemas.microsoft.com/office/drawing/2014/main" val="997103425"/>
                    </a:ext>
                  </a:extLst>
                </a:gridCol>
                <a:gridCol w="3443591">
                  <a:extLst>
                    <a:ext uri="{9D8B030D-6E8A-4147-A177-3AD203B41FA5}">
                      <a16:colId xmlns:a16="http://schemas.microsoft.com/office/drawing/2014/main" val="1781587264"/>
                    </a:ext>
                  </a:extLst>
                </a:gridCol>
              </a:tblGrid>
              <a:tr h="66190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Introductory</a:t>
                      </a:r>
                      <a:r>
                        <a:rPr lang="en-US" sz="2800" baseline="0" dirty="0"/>
                        <a:t> Physics </a:t>
                      </a:r>
                      <a:r>
                        <a:rPr lang="en-US" sz="2800" dirty="0"/>
                        <a:t>Reporting Categories</a:t>
                      </a:r>
                      <a:r>
                        <a:rPr lang="en-US" sz="2800" baseline="0" dirty="0"/>
                        <a:t> +/-5%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112805"/>
                  </a:ext>
                </a:extLst>
              </a:tr>
              <a:tr h="632298">
                <a:tc>
                  <a:txBody>
                    <a:bodyPr/>
                    <a:lstStyle/>
                    <a:p>
                      <a:r>
                        <a:rPr lang="en-US" sz="2600" dirty="0"/>
                        <a:t>Motion, Forces &amp; Electromagnetism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178776"/>
                  </a:ext>
                </a:extLst>
              </a:tr>
              <a:tr h="449121">
                <a:tc>
                  <a:txBody>
                    <a:bodyPr/>
                    <a:lstStyle/>
                    <a:p>
                      <a:r>
                        <a:rPr lang="en-US" sz="2600" dirty="0"/>
                        <a:t>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936850"/>
                  </a:ext>
                </a:extLst>
              </a:tr>
              <a:tr h="449121">
                <a:tc>
                  <a:txBody>
                    <a:bodyPr/>
                    <a:lstStyle/>
                    <a:p>
                      <a:r>
                        <a:rPr lang="en-US" sz="2600" dirty="0"/>
                        <a:t>Waves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702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848065"/>
      </p:ext>
    </p:extLst>
  </p:cSld>
  <p:clrMapOvr>
    <a:masterClrMapping/>
  </p:clrMapOvr>
</p:sld>
</file>

<file path=ppt/theme/theme1.xml><?xml version="1.0" encoding="utf-8"?>
<a:theme xmlns:a="http://schemas.openxmlformats.org/drawingml/2006/main" name="ESE PowerPoint Template 2017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2274</TotalTime>
  <Words>1133</Words>
  <Application>Microsoft Office PowerPoint</Application>
  <PresentationFormat>Widescreen</PresentationFormat>
  <Paragraphs>207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等线</vt:lpstr>
      <vt:lpstr>Arial</vt:lpstr>
      <vt:lpstr>Courier New</vt:lpstr>
      <vt:lpstr>Segoe</vt:lpstr>
      <vt:lpstr>Segoe SemiBold</vt:lpstr>
      <vt:lpstr>Segoe UI</vt:lpstr>
      <vt:lpstr>Segoe UI Semibold</vt:lpstr>
      <vt:lpstr>Tahoma</vt:lpstr>
      <vt:lpstr>Wingdings</vt:lpstr>
      <vt:lpstr>Wingdings 2</vt:lpstr>
      <vt:lpstr>ESE PowerPoint Template 2017</vt:lpstr>
      <vt:lpstr>1_ESE​​</vt:lpstr>
      <vt:lpstr>Overview of the Next-Generation MCAS High School Biology and Introductory Physics Tests</vt:lpstr>
      <vt:lpstr>Logistics for Webinar</vt:lpstr>
      <vt:lpstr>DESE Staff </vt:lpstr>
      <vt:lpstr>PowerPoint Presentation</vt:lpstr>
      <vt:lpstr>MCAS High School STE Tests June 2020</vt:lpstr>
      <vt:lpstr>MCAS High School STE Tests June 2020</vt:lpstr>
      <vt:lpstr>MCAS High School STE Tests 2021 (Expected)</vt:lpstr>
      <vt:lpstr>MCAS Next Generation Achievement Levels</vt:lpstr>
      <vt:lpstr>Next-Gen Reporting Categories</vt:lpstr>
      <vt:lpstr>Reporting on Science Practices in Next-Gen MCAS STE </vt:lpstr>
      <vt:lpstr>Next-Gen MCAS High School Science Items</vt:lpstr>
      <vt:lpstr>High School Technology-Enhanced Item Types</vt:lpstr>
      <vt:lpstr>2020 Standard Setting </vt:lpstr>
      <vt:lpstr>High School STE MCAS Resources </vt:lpstr>
      <vt:lpstr>Additional Resources on the DESE MCAS website </vt:lpstr>
      <vt:lpstr>Questions?</vt:lpstr>
      <vt:lpstr>Email and Phone Support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 Your Main Title Here</dc:title>
  <dc:creator>cwa</dc:creator>
  <cp:lastModifiedBy>Zalk, Jodie (DESE)</cp:lastModifiedBy>
  <cp:revision>302</cp:revision>
  <cp:lastPrinted>2017-08-07T14:46:10Z</cp:lastPrinted>
  <dcterms:created xsi:type="dcterms:W3CDTF">2017-10-11T14:22:38Z</dcterms:created>
  <dcterms:modified xsi:type="dcterms:W3CDTF">2019-11-08T00:20:18Z</dcterms:modified>
</cp:coreProperties>
</file>