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handoutMasterIdLst>
    <p:handoutMasterId r:id="rId16"/>
  </p:handoutMasterIdLst>
  <p:sldIdLst>
    <p:sldId id="256" r:id="rId5"/>
    <p:sldId id="280" r:id="rId6"/>
    <p:sldId id="257" r:id="rId7"/>
    <p:sldId id="266" r:id="rId8"/>
    <p:sldId id="281" r:id="rId9"/>
    <p:sldId id="268" r:id="rId10"/>
    <p:sldId id="269" r:id="rId11"/>
    <p:sldId id="274" r:id="rId12"/>
    <p:sldId id="272" r:id="rId13"/>
    <p:sldId id="265" r:id="rId14"/>
  </p:sldIdLst>
  <p:sldSz cx="10058400" cy="77724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6F3242-CD51-BAD8-5B67-5ABC10F0F19E}" name="Nathaniel Roelfs" initials="NR" userId="S::Nathaniel.Roelfs@Pearson.com::6545147e-27b8-4489-995a-e0dfa5ca670f" providerId="AD"/>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739D309D-4C34-4097-D726-46C62F4F2F97}" name="Holly Woodruff" initials="HW" userId="S::holly.woodruff@pearson.com::bd40664c-d0f9-47f6-9555-8f1bf1ec3b14" providerId="AD"/>
  <p188:author id="{D7C264F7-7DD7-2006-D813-B710073AC89F}" name="Pelychaty, Robert (DESE)" initials="PR("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7" name="Tompkins, Andrea" initials="TA" lastIdx="10" clrIdx="7">
    <p:extLst>
      <p:ext uri="{19B8F6BF-5375-455C-9EA6-DF929625EA0E}">
        <p15:presenceInfo xmlns:p15="http://schemas.microsoft.com/office/powerpoint/2012/main" userId="S::andrea.tompkins@pearson.com::6ae2736e-5b24-4af4-98bc-79ca7a9e3fa8" providerId="AD"/>
      </p:ext>
    </p:extLst>
  </p:cmAuthor>
  <p:cmAuthor id="1" name="Dahn, LeAnn E" initials="LED" lastIdx="56" clrIdx="1"/>
  <p:cmAuthor id="2" name="Bree Gunter" initials="BG" lastIdx="1" clrIdx="2"/>
  <p:cmAuthor id="3" name="Cullen, Shannon (DESE)" initials="CS(" lastIdx="18" clrIdx="3">
    <p:extLst>
      <p:ext uri="{19B8F6BF-5375-455C-9EA6-DF929625EA0E}">
        <p15:presenceInfo xmlns:p15="http://schemas.microsoft.com/office/powerpoint/2012/main" userId="S::Shannon.Cullen@mass.gov::6b1ad6a8-5818-44b3-9274-ccefbf22d13d" providerId="AD"/>
      </p:ext>
    </p:extLst>
  </p:cmAuthor>
  <p:cmAuthor id="4" name="Pelychaty, Robert (DESE)" initials="PR(" lastIdx="5" clrIdx="4">
    <p:extLst>
      <p:ext uri="{19B8F6BF-5375-455C-9EA6-DF929625EA0E}">
        <p15:presenceInfo xmlns:p15="http://schemas.microsoft.com/office/powerpoint/2012/main" userId="S::Robert.Pelychaty@mass.gov::4b7f82dc-9b90-4364-a63e-8be2ecd61eb5" providerId="AD"/>
      </p:ext>
    </p:extLst>
  </p:cmAuthor>
  <p:cmAuthor id="5" name="Swantz, Scott" initials="SS" lastIdx="6" clrIdx="5">
    <p:extLst>
      <p:ext uri="{19B8F6BF-5375-455C-9EA6-DF929625EA0E}">
        <p15:presenceInfo xmlns:p15="http://schemas.microsoft.com/office/powerpoint/2012/main" userId="S::scott.swantz@pearson.com::0eab0cda-ad66-44c5-9531-d56fd9c6625b" providerId="AD"/>
      </p:ext>
    </p:extLst>
  </p:cmAuthor>
  <p:cmAuthor id="6" name="Zalk, Jodie (DESE)" initials="ZJ(" lastIdx="1" clrIdx="6">
    <p:extLst>
      <p:ext uri="{19B8F6BF-5375-455C-9EA6-DF929625EA0E}">
        <p15:presenceInfo xmlns:p15="http://schemas.microsoft.com/office/powerpoint/2012/main" userId="S::Jodie.L.Zalk@mass.gov::e1452584-4588-4fe8-8e76-c634323654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C5E7F-A753-43A6-8F1F-7F893AEA963D}" v="2" dt="2023-11-17T16:15:09.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3469" autoAdjust="0"/>
  </p:normalViewPr>
  <p:slideViewPr>
    <p:cSldViewPr snapToGrid="0">
      <p:cViewPr varScale="1">
        <p:scale>
          <a:sx n="69" d="100"/>
          <a:sy n="69" d="100"/>
        </p:scale>
        <p:origin x="2024" y="200"/>
      </p:cViewPr>
      <p:guideLst>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1/18/24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1/18/24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These training slides describe the necessary steps to resolve an incorrect accommodation after a student has already begun testing.</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These slides are not applicable for schools doing only paper-based testing.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procedure applies only to the following form-dependent accommodations that require a special accommodated computer-based testing (CBT) form:</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Text-to-Speech</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Human Read-Aloud or Human Signer (</a:t>
            </a:r>
            <a:r>
              <a:rPr lang="en-US" sz="1200" b="0" i="0">
                <a:solidFill>
                  <a:srgbClr val="FF0000"/>
                </a:solidFill>
                <a:effectLst/>
                <a:latin typeface="Calibri" panose="020F0502020204030204" pitchFamily="34" charset="0"/>
              </a:rPr>
              <a:t>if a student is incorrectly assigned to a Human Read-Aloud/Human Signer PAN Session</a:t>
            </a:r>
            <a:r>
              <a:rPr lang="en-US" sz="1200" kern="120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Compatible (External) Assistive Technology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Screen Reader</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American Sign Language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Spanish/English</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For the Web Extensions, Enlarged Cursor, Calculator, and Spell-Checker accommodations and accessibility features: a student can log out of TestNav and the SR/PNP can be updated in the </a:t>
            </a:r>
            <a:r>
              <a:rPr lang="en-US" sz="1200" i="1" kern="1200">
                <a:solidFill>
                  <a:schemeClr val="tx1"/>
                </a:solidFill>
                <a:effectLst/>
                <a:latin typeface="+mn-lt"/>
                <a:ea typeface="+mn-ea"/>
                <a:cs typeface="+mn-cs"/>
              </a:rPr>
              <a:t>Manage Student Tests</a:t>
            </a:r>
            <a:r>
              <a:rPr lang="en-US" sz="1200" kern="1200">
                <a:solidFill>
                  <a:schemeClr val="tx1"/>
                </a:solidFill>
                <a:effectLst/>
                <a:latin typeface="+mn-lt"/>
                <a:ea typeface="+mn-ea"/>
                <a:cs typeface="+mn-cs"/>
              </a:rPr>
              <a:t> task by the test administrator. When the student logs back in to TestNav, the accommodation or accessibility feature will be available.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a:p>
        </p:txBody>
      </p:sp>
    </p:spTree>
    <p:extLst>
      <p:ext uri="{BB962C8B-B14F-4D97-AF65-F5344CB8AC3E}">
        <p14:creationId xmlns:p14="http://schemas.microsoft.com/office/powerpoint/2010/main" val="407814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concludes the Resolving Incorrect Accommodations During Testing training slides. Thank you.</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10</a:t>
            </a:fld>
            <a:endParaRPr lang="en-US"/>
          </a:p>
        </p:txBody>
      </p:sp>
    </p:spTree>
    <p:extLst>
      <p:ext uri="{BB962C8B-B14F-4D97-AF65-F5344CB8AC3E}">
        <p14:creationId xmlns:p14="http://schemas.microsoft.com/office/powerpoint/2010/main" val="632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2</a:t>
            </a:fld>
            <a:endParaRPr lang="en-US"/>
          </a:p>
        </p:txBody>
      </p:sp>
    </p:spTree>
    <p:extLst>
      <p:ext uri="{BB962C8B-B14F-4D97-AF65-F5344CB8AC3E}">
        <p14:creationId xmlns:p14="http://schemas.microsoft.com/office/powerpoint/2010/main" val="37324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 will cover the topics listed on this slide. </a:t>
            </a: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If you need to resolve incorrect accommodations for students who have not started testing yet, instead refer to the SR/PNP module for the steps to update a student’s SR/PNP. http://mcas.pearsonsupport.com/training/</a:t>
            </a: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a:p>
        </p:txBody>
      </p:sp>
    </p:spTree>
    <p:extLst>
      <p:ext uri="{BB962C8B-B14F-4D97-AF65-F5344CB8AC3E}">
        <p14:creationId xmlns:p14="http://schemas.microsoft.com/office/powerpoint/2010/main" val="405678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4</a:t>
            </a:fld>
            <a:endParaRPr lang="en-US"/>
          </a:p>
        </p:txBody>
      </p:sp>
    </p:spTree>
    <p:extLst>
      <p:ext uri="{BB962C8B-B14F-4D97-AF65-F5344CB8AC3E}">
        <p14:creationId xmlns:p14="http://schemas.microsoft.com/office/powerpoint/2010/main" val="5730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5</a:t>
            </a:fld>
            <a:endParaRPr lang="en-US"/>
          </a:p>
        </p:txBody>
      </p:sp>
    </p:spTree>
    <p:extLst>
      <p:ext uri="{BB962C8B-B14F-4D97-AF65-F5344CB8AC3E}">
        <p14:creationId xmlns:p14="http://schemas.microsoft.com/office/powerpoint/2010/main" val="360084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6</a:t>
            </a:fld>
            <a:endParaRPr lang="en-US"/>
          </a:p>
        </p:txBody>
      </p:sp>
    </p:spTree>
    <p:extLst>
      <p:ext uri="{BB962C8B-B14F-4D97-AF65-F5344CB8AC3E}">
        <p14:creationId xmlns:p14="http://schemas.microsoft.com/office/powerpoint/2010/main" val="324047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select the play button above to view the video.</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test coordinator will need to mark the first test complete (that is, the one with the incorrect accommodation). To mark the test complete, locate the student in the </a:t>
            </a:r>
            <a:r>
              <a:rPr lang="en-US" sz="1200" i="1" kern="1200" dirty="0">
                <a:solidFill>
                  <a:schemeClr val="tx1"/>
                </a:solidFill>
                <a:effectLst/>
                <a:latin typeface="+mn-lt"/>
                <a:ea typeface="+mn-ea"/>
                <a:cs typeface="+mn-cs"/>
              </a:rPr>
              <a:t>Students in Sessions</a:t>
            </a:r>
            <a:r>
              <a:rPr lang="en-US" sz="1200" kern="1200" dirty="0">
                <a:solidFill>
                  <a:schemeClr val="tx1"/>
                </a:solidFill>
                <a:effectLst/>
                <a:latin typeface="+mn-lt"/>
                <a:ea typeface="+mn-ea"/>
                <a:cs typeface="+mn-cs"/>
              </a:rPr>
              <a:t> screen and check the box next to the student’s SASID. Go to </a:t>
            </a:r>
            <a:r>
              <a:rPr lang="en-US" sz="1200" i="1" kern="1200" dirty="0">
                <a:solidFill>
                  <a:schemeClr val="tx1"/>
                </a:solidFill>
                <a:effectLst/>
                <a:latin typeface="+mn-lt"/>
                <a:ea typeface="+mn-ea"/>
                <a:cs typeface="+mn-cs"/>
              </a:rPr>
              <a:t>Select Tasks</a:t>
            </a:r>
            <a:r>
              <a:rPr lang="en-US" sz="1200" kern="1200" dirty="0">
                <a:solidFill>
                  <a:schemeClr val="tx1"/>
                </a:solidFill>
                <a:effectLst/>
                <a:latin typeface="+mn-lt"/>
                <a:ea typeface="+mn-ea"/>
                <a:cs typeface="+mn-cs"/>
              </a:rPr>
              <a:t> and check </a:t>
            </a:r>
            <a:r>
              <a:rPr lang="en-US" sz="1200" i="1" kern="1200" dirty="0">
                <a:solidFill>
                  <a:schemeClr val="tx1"/>
                </a:solidFill>
                <a:effectLst/>
                <a:latin typeface="+mn-lt"/>
                <a:ea typeface="+mn-ea"/>
                <a:cs typeface="+mn-cs"/>
              </a:rPr>
              <a:t>Mark Student Tests Complete</a:t>
            </a:r>
            <a:r>
              <a:rPr lang="en-US" sz="1200" kern="1200" dirty="0">
                <a:solidFill>
                  <a:schemeClr val="tx1"/>
                </a:solidFill>
                <a:effectLst/>
                <a:latin typeface="+mn-lt"/>
                <a:ea typeface="+mn-ea"/>
                <a:cs typeface="+mn-cs"/>
              </a:rPr>
              <a:t>. Check the box next to the student’s name. Provide the reason (i.e</a:t>
            </a:r>
            <a:r>
              <a:rPr lang="en-US" dirty="0"/>
              <a:t>., </a:t>
            </a:r>
            <a:r>
              <a:rPr lang="en-US" sz="1200" kern="1200" dirty="0">
                <a:solidFill>
                  <a:schemeClr val="tx1"/>
                </a:solidFill>
                <a:effectLst/>
                <a:latin typeface="+mn-lt"/>
                <a:ea typeface="+mn-ea"/>
                <a:cs typeface="+mn-cs"/>
              </a:rPr>
              <a:t>student tested with incorrect accommodation), and then click </a:t>
            </a:r>
            <a:r>
              <a:rPr lang="en-US" sz="1200" i="1" kern="1200" dirty="0">
                <a:solidFill>
                  <a:schemeClr val="tx1"/>
                </a:solidFill>
                <a:effectLst/>
                <a:latin typeface="+mn-lt"/>
                <a:ea typeface="+mn-ea"/>
                <a:cs typeface="+mn-cs"/>
              </a:rPr>
              <a:t>Mark Complete. </a:t>
            </a:r>
            <a:r>
              <a:rPr lang="en-US" sz="1200" kern="1200" dirty="0">
                <a:solidFill>
                  <a:schemeClr val="tx1"/>
                </a:solidFill>
                <a:effectLst/>
                <a:latin typeface="+mn-lt"/>
                <a:ea typeface="+mn-ea"/>
                <a:cs typeface="+mn-cs"/>
              </a:rPr>
              <a:t>When finished, click </a:t>
            </a:r>
            <a:r>
              <a:rPr lang="en-US" sz="1200" i="1" kern="1200" dirty="0">
                <a:solidFill>
                  <a:schemeClr val="tx1"/>
                </a:solidFill>
                <a:effectLst/>
                <a:latin typeface="+mn-lt"/>
                <a:ea typeface="+mn-ea"/>
                <a:cs typeface="+mn-cs"/>
              </a:rPr>
              <a:t>Exit Tasks</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7</a:t>
            </a:fld>
            <a:endParaRPr lang="en-US"/>
          </a:p>
        </p:txBody>
      </p:sp>
    </p:spTree>
    <p:extLst>
      <p:ext uri="{BB962C8B-B14F-4D97-AF65-F5344CB8AC3E}">
        <p14:creationId xmlns:p14="http://schemas.microsoft.com/office/powerpoint/2010/main" val="70950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select the play button above to view the video.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test coordinator must then mark the first test for the student as void.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void the test, stay on the </a:t>
            </a:r>
            <a:r>
              <a:rPr lang="en-US" sz="1200" i="1" kern="1200" dirty="0">
                <a:solidFill>
                  <a:schemeClr val="tx1"/>
                </a:solidFill>
                <a:effectLst/>
                <a:latin typeface="+mn-lt"/>
                <a:ea typeface="+mn-ea"/>
                <a:cs typeface="+mn-cs"/>
              </a:rPr>
              <a:t>Students in Sessions</a:t>
            </a:r>
            <a:r>
              <a:rPr lang="en-US" sz="1200" kern="1200" dirty="0">
                <a:solidFill>
                  <a:schemeClr val="tx1"/>
                </a:solidFill>
                <a:effectLst/>
                <a:latin typeface="+mn-lt"/>
                <a:ea typeface="+mn-ea"/>
                <a:cs typeface="+mn-cs"/>
              </a:rPr>
              <a:t> page. Check the box next to the student’s SASID if it is not already checked. Go to </a:t>
            </a:r>
            <a:r>
              <a:rPr lang="en-US" sz="1200" i="1" kern="1200" dirty="0">
                <a:solidFill>
                  <a:schemeClr val="tx1"/>
                </a:solidFill>
                <a:effectLst/>
                <a:latin typeface="+mn-lt"/>
                <a:ea typeface="+mn-ea"/>
                <a:cs typeface="+mn-cs"/>
              </a:rPr>
              <a:t>Select Tasks &gt; Manage Student Tests</a:t>
            </a:r>
            <a:r>
              <a:rPr lang="en-US" sz="1200" kern="1200" dirty="0">
                <a:solidFill>
                  <a:schemeClr val="tx1"/>
                </a:solidFill>
                <a:effectLst/>
                <a:latin typeface="+mn-lt"/>
                <a:ea typeface="+mn-ea"/>
                <a:cs typeface="+mn-cs"/>
              </a:rPr>
              <a:t> and click </a:t>
            </a:r>
            <a:r>
              <a:rPr lang="en-US" sz="1200" i="1" kern="1200" dirty="0">
                <a:solidFill>
                  <a:schemeClr val="tx1"/>
                </a:solidFill>
                <a:effectLst/>
                <a:latin typeface="+mn-lt"/>
                <a:ea typeface="+mn-ea"/>
                <a:cs typeface="+mn-cs"/>
              </a:rPr>
              <a:t>Start.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the accommodations portion of this screen, there is a check box that says </a:t>
            </a:r>
            <a:r>
              <a:rPr lang="en-US" sz="1200" i="1" kern="1200" dirty="0">
                <a:solidFill>
                  <a:schemeClr val="tx1"/>
                </a:solidFill>
                <a:effectLst/>
                <a:latin typeface="+mn-lt"/>
                <a:ea typeface="+mn-ea"/>
                <a:cs typeface="+mn-cs"/>
              </a:rPr>
              <a:t>Void Test Score Code.</a:t>
            </a:r>
            <a:r>
              <a:rPr lang="en-US" sz="1200" kern="1200" dirty="0">
                <a:solidFill>
                  <a:schemeClr val="tx1"/>
                </a:solidFill>
                <a:effectLst/>
                <a:latin typeface="+mn-lt"/>
                <a:ea typeface="+mn-ea"/>
                <a:cs typeface="+mn-cs"/>
              </a:rPr>
              <a:t>  Check that box and select the </a:t>
            </a:r>
            <a:r>
              <a:rPr lang="en-US" sz="1200" i="1" kern="1200" dirty="0">
                <a:solidFill>
                  <a:schemeClr val="tx1"/>
                </a:solidFill>
                <a:effectLst/>
                <a:latin typeface="+mn-lt"/>
                <a:ea typeface="+mn-ea"/>
                <a:cs typeface="+mn-cs"/>
              </a:rPr>
              <a:t>Wrong Accommodations</a:t>
            </a:r>
            <a:r>
              <a:rPr lang="en-US" sz="1200" kern="1200" dirty="0">
                <a:solidFill>
                  <a:schemeClr val="tx1"/>
                </a:solidFill>
                <a:effectLst/>
                <a:latin typeface="+mn-lt"/>
                <a:ea typeface="+mn-ea"/>
                <a:cs typeface="+mn-cs"/>
              </a:rPr>
              <a:t> option for the </a:t>
            </a:r>
            <a:r>
              <a:rPr lang="en-US" sz="1200" i="1" kern="1200" dirty="0">
                <a:solidFill>
                  <a:schemeClr val="tx1"/>
                </a:solidFill>
                <a:effectLst/>
                <a:latin typeface="+mn-lt"/>
                <a:ea typeface="+mn-ea"/>
                <a:cs typeface="+mn-cs"/>
              </a:rPr>
              <a:t>Void Test Score Reason </a:t>
            </a:r>
            <a:r>
              <a:rPr lang="en-US" sz="1200" kern="1200" dirty="0">
                <a:solidFill>
                  <a:schemeClr val="tx1"/>
                </a:solidFill>
                <a:effectLst/>
                <a:latin typeface="+mn-lt"/>
                <a:ea typeface="+mn-ea"/>
                <a:cs typeface="+mn-cs"/>
              </a:rPr>
              <a:t>in the drop-down menu below the checkbox. Click </a:t>
            </a:r>
            <a:r>
              <a:rPr lang="en-US" sz="1200" i="1" kern="1200" dirty="0">
                <a:solidFill>
                  <a:schemeClr val="tx1"/>
                </a:solidFill>
                <a:effectLst/>
                <a:latin typeface="+mn-lt"/>
                <a:ea typeface="+mn-ea"/>
                <a:cs typeface="+mn-cs"/>
              </a:rPr>
              <a:t>Save.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8</a:t>
            </a:fld>
            <a:endParaRPr lang="en-US"/>
          </a:p>
        </p:txBody>
      </p:sp>
    </p:spTree>
    <p:extLst>
      <p:ext uri="{BB962C8B-B14F-4D97-AF65-F5344CB8AC3E}">
        <p14:creationId xmlns:p14="http://schemas.microsoft.com/office/powerpoint/2010/main" val="19873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86E5E2B-1940-4C12-B0CF-52993C2CB7F2}" type="slidenum">
              <a:rPr lang="en-US" smtClean="0"/>
              <a:pPr/>
              <a:t>9</a:t>
            </a:fld>
            <a:endParaRPr lang="en-US"/>
          </a:p>
        </p:txBody>
      </p:sp>
    </p:spTree>
    <p:extLst>
      <p:ext uri="{BB962C8B-B14F-4D97-AF65-F5344CB8AC3E}">
        <p14:creationId xmlns:p14="http://schemas.microsoft.com/office/powerpoint/2010/main" val="696713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p>
        </p:txBody>
      </p:sp>
      <p:sp>
        <p:nvSpPr>
          <p:cNvPr id="4" name="Date Placeholder 3"/>
          <p:cNvSpPr>
            <a:spLocks noGrp="1"/>
          </p:cNvSpPr>
          <p:nvPr>
            <p:ph type="dt" sz="half" idx="10"/>
          </p:nvPr>
        </p:nvSpPr>
        <p:spPr/>
        <p:txBody>
          <a:bodyPr/>
          <a:lstStyle/>
          <a:p>
            <a:fld id="{C5DDB913-7D55-4B26-8C59-002010C83F2E}"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 descr="Logo&#10;&#10;Description automatically generated with medium confidence">
            <a:extLst>
              <a:ext uri="{FF2B5EF4-FFF2-40B4-BE49-F238E27FC236}">
                <a16:creationId xmlns:a16="http://schemas.microsoft.com/office/drawing/2014/main" id="{612E21C2-9552-4C62-ADF7-09F24DFB95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6318" y="520966"/>
            <a:ext cx="4352027" cy="96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18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5220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271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pic>
        <p:nvPicPr>
          <p:cNvPr id="8" name="Picture 1" descr="Logo&#10;&#10;Description automatically generated with medium confidence">
            <a:extLst>
              <a:ext uri="{FF2B5EF4-FFF2-40B4-BE49-F238E27FC236}">
                <a16:creationId xmlns:a16="http://schemas.microsoft.com/office/drawing/2014/main" id="{7AB31B34-6C8A-4B80-976F-A4541387CF6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96559" y="1120760"/>
            <a:ext cx="25828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06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DDB913-7D55-4B26-8C59-002010C83F2E}" type="datetimeFigureOut">
              <a:rPr lang="en-US" smtClean="0"/>
              <a:pPr/>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8150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DDB913-7D55-4B26-8C59-002010C83F2E}" type="datetimeFigureOut">
              <a:rPr lang="en-US" smtClean="0"/>
              <a:pPr/>
              <a:t>1/18/24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42356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DB913-7D55-4B26-8C59-002010C83F2E}" type="datetimeFigureOut">
              <a:rPr lang="en-US" smtClean="0"/>
              <a:pPr/>
              <a:t>1/18/24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73542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1/18/24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66907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1/18/24</a:t>
            </a:fld>
            <a:endParaRPr lang="en-US"/>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a:p>
        </p:txBody>
      </p:sp>
    </p:spTree>
    <p:extLst>
      <p:ext uri="{BB962C8B-B14F-4D97-AF65-F5344CB8AC3E}">
        <p14:creationId xmlns:p14="http://schemas.microsoft.com/office/powerpoint/2010/main" val="33032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4" y="0"/>
            <a:ext cx="10058388" cy="5570419"/>
          </a:xfrm>
          <a:blipFill>
            <a:blip r:embed="rId2" cstate="print"/>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50464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1/18/24</a:t>
            </a:fld>
            <a:endParaRPr lang="en-US"/>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support.assessment.pearson.com/x/KoDy" TargetMode="External"/><Relationship Id="rId4" Type="http://schemas.openxmlformats.org/officeDocument/2006/relationships/hyperlink" Target="https://support.assessment.pearson.com/PAsup/setup/manage-students/update-pnp-settings" TargetMode="External"/></Relationships>
</file>

<file path=ppt/slides/_rels/slide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doe.mass.edu/mcas/admin.html" TargetMode="External"/><Relationship Id="rId5" Type="http://schemas.openxmlformats.org/officeDocument/2006/relationships/hyperlink" Target="https://support.assessment.pearson.com/PAsup/testing/manage-student-tests" TargetMode="External"/><Relationship Id="rId4" Type="http://schemas.openxmlformats.org/officeDocument/2006/relationships/hyperlink" Target="https://support.assessment.pearson.com/x/igQH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256" y="530352"/>
            <a:ext cx="8439912" cy="4553712"/>
          </a:xfrm>
        </p:spPr>
        <p:txBody>
          <a:bodyPr>
            <a:normAutofit fontScale="90000"/>
          </a:bodyPr>
          <a:lstStyle/>
          <a:p>
            <a:br>
              <a:rPr lang="en-US" sz="6000"/>
            </a:br>
            <a:br>
              <a:rPr lang="en-US" sz="6000"/>
            </a:br>
            <a:r>
              <a:rPr lang="en-US" sz="6000"/>
              <a:t>Resolving Incorrect </a:t>
            </a:r>
            <a:br>
              <a:rPr lang="en-US" sz="6000"/>
            </a:br>
            <a:r>
              <a:rPr lang="en-US" sz="6000" i="1"/>
              <a:t>Form-Dependent</a:t>
            </a:r>
            <a:br>
              <a:rPr lang="en-US" sz="6000"/>
            </a:br>
            <a:r>
              <a:rPr lang="en-US" sz="6000"/>
              <a:t>Accommodations During Testing</a:t>
            </a:r>
          </a:p>
        </p:txBody>
      </p:sp>
      <p:sp>
        <p:nvSpPr>
          <p:cNvPr id="3" name="Subtitle 2"/>
          <p:cNvSpPr>
            <a:spLocks noGrp="1"/>
          </p:cNvSpPr>
          <p:nvPr>
            <p:ph type="subTitle" idx="1"/>
          </p:nvPr>
        </p:nvSpPr>
        <p:spPr>
          <a:xfrm>
            <a:off x="905256" y="5560162"/>
            <a:ext cx="8298180" cy="912229"/>
          </a:xfrm>
        </p:spPr>
        <p:txBody>
          <a:bodyPr>
            <a:normAutofit/>
          </a:bodyPr>
          <a:lstStyle/>
          <a:p>
            <a:r>
              <a:rPr lang="en-US"/>
              <a:t>For Computer-Based Testing Only</a:t>
            </a:r>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0072-96C2-1641-8160-CD3D5888D49E}"/>
              </a:ext>
              <a:ext uri="{C183D7F6-B498-43B3-948B-1728B52AA6E4}">
                <adec:decorative xmlns:adec="http://schemas.microsoft.com/office/drawing/2017/decorative" val="1"/>
              </a:ext>
            </a:extLst>
          </p:cNvPr>
          <p:cNvSpPr>
            <a:spLocks noGrp="1"/>
          </p:cNvSpPr>
          <p:nvPr>
            <p:ph type="title"/>
          </p:nvPr>
        </p:nvSpPr>
        <p:spPr>
          <a:xfrm>
            <a:off x="905256" y="-1644191"/>
            <a:ext cx="5782623" cy="1420907"/>
          </a:xfrm>
        </p:spPr>
        <p:txBody>
          <a:bodyPr vert="horz" lIns="91440" tIns="45720" rIns="91440" bIns="45720" rtlCol="0" anchor="b">
            <a:normAutofit/>
          </a:bodyPr>
          <a:lstStyle/>
          <a:p>
            <a:r>
              <a:rPr lang="en-US">
                <a:solidFill>
                  <a:srgbClr val="E6E6E6"/>
                </a:solidFill>
              </a:rPr>
              <a:t>Thank you.</a:t>
            </a:r>
          </a:p>
        </p:txBody>
      </p:sp>
      <p:sp>
        <p:nvSpPr>
          <p:cNvPr id="3" name="Content Placeholder 2"/>
          <p:cNvSpPr>
            <a:spLocks noGrp="1"/>
          </p:cNvSpPr>
          <p:nvPr>
            <p:ph idx="1"/>
          </p:nvPr>
        </p:nvSpPr>
        <p:spPr/>
        <p:txBody>
          <a:bodyPr>
            <a:normAutofit/>
          </a:bodyPr>
          <a:lstStyle/>
          <a:p>
            <a:pPr algn="ctr"/>
            <a:endParaRPr lang="en-US" sz="2970"/>
          </a:p>
          <a:p>
            <a:pPr algn="ctr"/>
            <a:r>
              <a:rPr lang="en-US" sz="560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DFBA-4215-4704-A20A-62887751970B}"/>
              </a:ext>
            </a:extLst>
          </p:cNvPr>
          <p:cNvSpPr>
            <a:spLocks noGrp="1"/>
          </p:cNvSpPr>
          <p:nvPr>
            <p:ph type="title"/>
          </p:nvPr>
        </p:nvSpPr>
        <p:spPr/>
        <p:txBody>
          <a:bodyPr/>
          <a:lstStyle/>
          <a:p>
            <a:r>
              <a:rPr lang="en-US">
                <a:cs typeface="Calibri Light"/>
              </a:rPr>
              <a:t>How to use this PowerPoint</a:t>
            </a:r>
            <a:endParaRPr lang="en-US"/>
          </a:p>
        </p:txBody>
      </p:sp>
      <p:sp>
        <p:nvSpPr>
          <p:cNvPr id="3" name="Content Placeholder 2">
            <a:extLst>
              <a:ext uri="{FF2B5EF4-FFF2-40B4-BE49-F238E27FC236}">
                <a16:creationId xmlns:a16="http://schemas.microsoft.com/office/drawing/2014/main" id="{0F68425D-5167-4700-B3AA-18C8E3BCFD68}"/>
              </a:ext>
            </a:extLst>
          </p:cNvPr>
          <p:cNvSpPr>
            <a:spLocks noGrp="1"/>
          </p:cNvSpPr>
          <p:nvPr>
            <p:ph idx="1"/>
          </p:nvPr>
        </p:nvSpPr>
        <p:spPr/>
        <p:txBody>
          <a:bodyPr vert="horz" lIns="0" tIns="45720" rIns="0" bIns="45720" rtlCol="0" anchor="t">
            <a:noAutofit/>
          </a:bodyPr>
          <a:lstStyle/>
          <a:p>
            <a:pPr marL="100330" indent="-100330">
              <a:buFont typeface="Arial" panose="020F0502020204030204" pitchFamily="34" charset="0"/>
              <a:buChar char="•"/>
            </a:pPr>
            <a:r>
              <a:rPr lang="en-US" sz="3000">
                <a:cs typeface="Calibri"/>
              </a:rPr>
              <a:t>Additional information is included in the Notes section of most slides. </a:t>
            </a:r>
          </a:p>
          <a:p>
            <a:pPr marL="100330" indent="-100330">
              <a:buFont typeface="Arial" panose="020F0502020204030204" pitchFamily="34" charset="0"/>
              <a:buChar char="•"/>
            </a:pPr>
            <a:r>
              <a:rPr lang="en-US" sz="3000">
                <a:cs typeface="Calibri"/>
              </a:rPr>
              <a:t>Some slides in this PowerPoint have videos. When this occurs, it will be mentioned in the Notes section. </a:t>
            </a:r>
          </a:p>
          <a:p>
            <a:pPr marL="422275" lvl="1" indent="-200660">
              <a:buFont typeface="Arial" panose="020F0502020204030204" pitchFamily="34" charset="0"/>
              <a:buChar char="•"/>
            </a:pPr>
            <a:r>
              <a:rPr lang="en-US" sz="2750">
                <a:cs typeface="Calibri"/>
              </a:rPr>
              <a:t>When a video is available, please hover your cursor over the slide and select the Play button to view the video. </a:t>
            </a:r>
          </a:p>
          <a:p>
            <a:pPr marL="422275" lvl="1" indent="-200660">
              <a:buFont typeface="Arial" panose="020F0502020204030204" pitchFamily="34" charset="0"/>
              <a:buChar char="•"/>
            </a:pPr>
            <a:r>
              <a:rPr lang="en-US" sz="2750">
                <a:cs typeface="Calibri"/>
              </a:rPr>
              <a:t>For slides with videos, please remember to read the Notes section for additional information. </a:t>
            </a:r>
          </a:p>
          <a:p>
            <a:pPr marL="100330" indent="-100330">
              <a:buFont typeface="Arial" panose="020F0502020204030204" pitchFamily="34" charset="0"/>
              <a:buChar char="•"/>
            </a:pPr>
            <a:endParaRPr lang="en-US" sz="3000">
              <a:cs typeface="Calibri"/>
            </a:endParaRPr>
          </a:p>
        </p:txBody>
      </p:sp>
    </p:spTree>
    <p:extLst>
      <p:ext uri="{BB962C8B-B14F-4D97-AF65-F5344CB8AC3E}">
        <p14:creationId xmlns:p14="http://schemas.microsoft.com/office/powerpoint/2010/main" val="383826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Topics</a:t>
            </a:r>
          </a:p>
        </p:txBody>
      </p:sp>
      <p:sp>
        <p:nvSpPr>
          <p:cNvPr id="3" name="Content Placeholder 2"/>
          <p:cNvSpPr>
            <a:spLocks noGrp="1"/>
          </p:cNvSpPr>
          <p:nvPr>
            <p:ph idx="1"/>
          </p:nvPr>
        </p:nvSpPr>
        <p:spPr/>
        <p:txBody>
          <a:bodyPr>
            <a:normAutofit/>
          </a:bodyPr>
          <a:lstStyle/>
          <a:p>
            <a:r>
              <a:rPr lang="en-US"/>
              <a:t>Glossary</a:t>
            </a:r>
          </a:p>
          <a:p>
            <a:r>
              <a:rPr lang="en-US"/>
              <a:t>Overview</a:t>
            </a:r>
          </a:p>
          <a:p>
            <a:r>
              <a:rPr lang="en-US"/>
              <a:t>Mark Tests Complete</a:t>
            </a:r>
          </a:p>
          <a:p>
            <a:r>
              <a:rPr lang="en-US"/>
              <a:t>Void Tests</a:t>
            </a:r>
          </a:p>
          <a:p>
            <a:r>
              <a:rPr lang="en-US"/>
              <a:t>Resources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Glossary</a:t>
            </a:r>
          </a:p>
        </p:txBody>
      </p:sp>
      <p:sp>
        <p:nvSpPr>
          <p:cNvPr id="3" name="Content Placeholder 2"/>
          <p:cNvSpPr>
            <a:spLocks noGrp="1"/>
          </p:cNvSpPr>
          <p:nvPr>
            <p:ph idx="1"/>
          </p:nvPr>
        </p:nvSpPr>
        <p:spPr/>
        <p:txBody>
          <a:bodyPr/>
          <a:lstStyle/>
          <a:p>
            <a:pPr marL="100330" indent="-100330"/>
            <a:r>
              <a:rPr lang="en-US" b="1">
                <a:solidFill>
                  <a:schemeClr val="tx1">
                    <a:lumMod val="95000"/>
                    <a:lumOff val="5000"/>
                  </a:schemeClr>
                </a:solidFill>
              </a:rPr>
              <a:t>PearsonAccess</a:t>
            </a:r>
            <a:r>
              <a:rPr lang="en-US" b="1" baseline="30000">
                <a:solidFill>
                  <a:schemeClr val="tx1">
                    <a:lumMod val="95000"/>
                    <a:lumOff val="5000"/>
                  </a:schemeClr>
                </a:solidFill>
              </a:rPr>
              <a:t>next </a:t>
            </a:r>
            <a:r>
              <a:rPr lang="en-US" b="1">
                <a:solidFill>
                  <a:schemeClr val="tx1">
                    <a:lumMod val="95000"/>
                    <a:lumOff val="5000"/>
                  </a:schemeClr>
                </a:solidFill>
              </a:rPr>
              <a:t>(PAN):</a:t>
            </a:r>
            <a:r>
              <a:rPr lang="en-US">
                <a:solidFill>
                  <a:schemeClr val="tx1">
                    <a:lumMod val="95000"/>
                    <a:lumOff val="5000"/>
                  </a:schemeClr>
                </a:solidFill>
              </a:rPr>
              <a:t> The online management system. All schools will use PAN to register students and order test materials. PAN is also used to manage testing activities for computer-based testing.</a:t>
            </a:r>
          </a:p>
          <a:p>
            <a:r>
              <a:rPr lang="en-US" b="1">
                <a:solidFill>
                  <a:schemeClr val="tx1">
                    <a:lumMod val="95000"/>
                    <a:lumOff val="5000"/>
                  </a:schemeClr>
                </a:solidFill>
              </a:rPr>
              <a:t>TestNav: </a:t>
            </a:r>
            <a:r>
              <a:rPr lang="en-US">
                <a:solidFill>
                  <a:schemeClr val="tx1">
                    <a:lumMod val="95000"/>
                    <a:lumOff val="5000"/>
                  </a:schemeClr>
                </a:solidFill>
              </a:rPr>
              <a:t>The online testing platform that students use to take the computer-based MCAS assessments.</a:t>
            </a:r>
          </a:p>
          <a:p>
            <a:r>
              <a:rPr lang="en-US" b="1">
                <a:solidFill>
                  <a:schemeClr val="tx1">
                    <a:lumMod val="95000"/>
                    <a:lumOff val="5000"/>
                  </a:schemeClr>
                </a:solidFill>
              </a:rPr>
              <a:t>PAN Session: </a:t>
            </a:r>
            <a:r>
              <a:rPr lang="en-US">
                <a:solidFill>
                  <a:schemeClr val="tx1">
                    <a:lumMod val="95000"/>
                    <a:lumOff val="5000"/>
                  </a:schemeClr>
                </a:solidFill>
              </a:rPr>
              <a:t>A group of students in </a:t>
            </a:r>
            <a:r>
              <a:rPr lang="en-US" err="1">
                <a:solidFill>
                  <a:schemeClr val="tx1">
                    <a:lumMod val="95000"/>
                    <a:lumOff val="5000"/>
                  </a:schemeClr>
                </a:solidFill>
              </a:rPr>
              <a:t>PearsonAccess</a:t>
            </a:r>
            <a:r>
              <a:rPr lang="en-US" baseline="30000" err="1">
                <a:solidFill>
                  <a:schemeClr val="tx1">
                    <a:lumMod val="95000"/>
                    <a:lumOff val="5000"/>
                  </a:schemeClr>
                </a:solidFill>
              </a:rPr>
              <a:t>next</a:t>
            </a:r>
            <a:r>
              <a:rPr lang="en-US">
                <a:solidFill>
                  <a:schemeClr val="tx1">
                    <a:lumMod val="95000"/>
                    <a:lumOff val="5000"/>
                  </a:schemeClr>
                </a:solidFill>
              </a:rPr>
              <a:t> assigned the same subject and grade computer-based test who will take a test at the same time and in the same testing location. </a:t>
            </a:r>
          </a:p>
          <a:p>
            <a:r>
              <a:rPr lang="en-US" b="1">
                <a:solidFill>
                  <a:schemeClr val="tx1">
                    <a:lumMod val="95000"/>
                    <a:lumOff val="5000"/>
                  </a:schemeClr>
                </a:solidFill>
              </a:rPr>
              <a:t>Student Registration/Personal Needs Profile (SR/PNP):</a:t>
            </a:r>
            <a:r>
              <a:rPr lang="en-US">
                <a:solidFill>
                  <a:schemeClr val="tx1">
                    <a:lumMod val="95000"/>
                    <a:lumOff val="5000"/>
                  </a:schemeClr>
                </a:solidFill>
              </a:rPr>
              <a:t> Student information needed to register a student for a test and assign selected accessibility features and accommodations a student needs to take a test. </a:t>
            </a:r>
          </a:p>
        </p:txBody>
      </p:sp>
    </p:spTree>
    <p:custDataLst>
      <p:tags r:id="rId1"/>
    </p:custDataLst>
    <p:extLst>
      <p:ext uri="{BB962C8B-B14F-4D97-AF65-F5344CB8AC3E}">
        <p14:creationId xmlns:p14="http://schemas.microsoft.com/office/powerpoint/2010/main" val="182185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B5D9-2F97-4714-8257-365B31F8B178}"/>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12E666A2-E443-43FE-BA3A-AFB89AEFCAEE}"/>
              </a:ext>
            </a:extLst>
          </p:cNvPr>
          <p:cNvSpPr>
            <a:spLocks noGrp="1"/>
          </p:cNvSpPr>
          <p:nvPr>
            <p:ph idx="1"/>
          </p:nvPr>
        </p:nvSpPr>
        <p:spPr/>
        <p:txBody>
          <a:bodyPr>
            <a:normAutofit lnSpcReduction="10000"/>
          </a:bodyPr>
          <a:lstStyle/>
          <a:p>
            <a:pPr marL="0" indent="0">
              <a:spcBef>
                <a:spcPts val="0"/>
              </a:spcBef>
              <a:spcAft>
                <a:spcPts val="0"/>
              </a:spcAft>
              <a:buNone/>
            </a:pPr>
            <a:r>
              <a:rPr lang="en-US" sz="2600">
                <a:solidFill>
                  <a:schemeClr val="tx1"/>
                </a:solidFill>
              </a:rPr>
              <a:t>If one of the following incorrect accommodations </a:t>
            </a:r>
            <a:r>
              <a:rPr lang="en-US" sz="2600">
                <a:solidFill>
                  <a:schemeClr val="tx1"/>
                </a:solidFill>
                <a:ea typeface="+mn-lt"/>
                <a:cs typeface="+mn-lt"/>
              </a:rPr>
              <a:t>is discovered after the student has started testing (text-to-speech, ASL, Spanish-English, screen reader, compatible (external) assistive technology, or</a:t>
            </a:r>
            <a:r>
              <a:rPr lang="en-US" sz="2600" b="0" i="0">
                <a:solidFill>
                  <a:schemeClr val="tx1"/>
                </a:solidFill>
                <a:effectLst/>
                <a:latin typeface="Calibri" panose="020F0502020204030204" pitchFamily="34" charset="0"/>
              </a:rPr>
              <a:t> if a student is incorrectly assigned to a Human Read-Aloud/Human Signer PAN Session</a:t>
            </a:r>
            <a:r>
              <a:rPr lang="en-US" sz="2600">
                <a:solidFill>
                  <a:schemeClr val="tx1"/>
                </a:solidFill>
                <a:ea typeface="+mn-lt"/>
                <a:cs typeface="+mn-lt"/>
              </a:rPr>
              <a:t>), follow these steps:</a:t>
            </a:r>
          </a:p>
          <a:p>
            <a:pPr marL="0" indent="0">
              <a:spcBef>
                <a:spcPts val="0"/>
              </a:spcBef>
              <a:spcAft>
                <a:spcPts val="0"/>
              </a:spcAft>
              <a:buNone/>
            </a:pPr>
            <a:endParaRPr lang="en-US" sz="2600">
              <a:solidFill>
                <a:schemeClr val="tx1"/>
              </a:solidFill>
            </a:endParaRPr>
          </a:p>
          <a:p>
            <a:pPr marL="457200" indent="-457200">
              <a:spcBef>
                <a:spcPts val="0"/>
              </a:spcBef>
              <a:spcAft>
                <a:spcPts val="0"/>
              </a:spcAft>
              <a:buFont typeface="+mj-lt"/>
              <a:buAutoNum type="arabicPeriod"/>
            </a:pPr>
            <a:r>
              <a:rPr lang="en-US" sz="2600">
                <a:solidFill>
                  <a:schemeClr val="tx1"/>
                </a:solidFill>
              </a:rPr>
              <a:t>The </a:t>
            </a:r>
            <a:r>
              <a:rPr lang="en-US" sz="2600">
                <a:solidFill>
                  <a:schemeClr val="tx1"/>
                </a:solidFill>
                <a:ea typeface="+mn-lt"/>
                <a:cs typeface="+mn-lt"/>
              </a:rPr>
              <a:t>test administrator should ask the student to exit the test using the User Icon on the top, right-hand side of the TestNav screen.</a:t>
            </a:r>
            <a:endParaRPr lang="en-US" sz="2600">
              <a:solidFill>
                <a:schemeClr val="tx1"/>
              </a:solidFill>
            </a:endParaRPr>
          </a:p>
          <a:p>
            <a:pPr marL="457200" lvl="0" indent="-457200">
              <a:spcBef>
                <a:spcPts val="0"/>
              </a:spcBef>
              <a:spcAft>
                <a:spcPts val="0"/>
              </a:spcAft>
              <a:buFont typeface="+mj-lt"/>
              <a:buAutoNum type="arabicPeriod"/>
            </a:pPr>
            <a:r>
              <a:rPr lang="en-US" sz="2600">
                <a:solidFill>
                  <a:schemeClr val="tx1"/>
                </a:solidFill>
              </a:rPr>
              <a:t>The test coordinator should </a:t>
            </a:r>
            <a:r>
              <a:rPr lang="en-US" sz="2600" i="1">
                <a:solidFill>
                  <a:schemeClr val="tx1"/>
                </a:solidFill>
              </a:rPr>
              <a:t>Mark the Test Complete. </a:t>
            </a:r>
          </a:p>
          <a:p>
            <a:pPr marL="457200" lvl="0" indent="-457200">
              <a:spcBef>
                <a:spcPts val="0"/>
              </a:spcBef>
              <a:spcAft>
                <a:spcPts val="0"/>
              </a:spcAft>
              <a:buFont typeface="+mj-lt"/>
              <a:buAutoNum type="arabicPeriod"/>
            </a:pPr>
            <a:r>
              <a:rPr lang="en-US" sz="2600">
                <a:solidFill>
                  <a:schemeClr val="tx1"/>
                </a:solidFill>
              </a:rPr>
              <a:t>The test coordinator will need to void the test.</a:t>
            </a:r>
            <a:r>
              <a:rPr lang="en-US" sz="500">
                <a:solidFill>
                  <a:schemeClr val="bg1"/>
                </a:solidFill>
                <a:ea typeface="+mn-lt"/>
                <a:cs typeface="+mn-lt"/>
              </a:rPr>
              <a:t>(</a:t>
            </a:r>
            <a:r>
              <a:rPr lang="en-US" sz="500">
                <a:solidFill>
                  <a:schemeClr val="bg1"/>
                </a:solidFill>
              </a:rPr>
              <a:t>https://support.assessment.pearson.com/PAsup/setup/manage-students/update-pnp-settings)</a:t>
            </a:r>
            <a:r>
              <a:rPr lang="en-US" sz="500">
                <a:solidFill>
                  <a:schemeClr val="bg1"/>
                </a:solidFill>
                <a:ea typeface="+mn-lt"/>
                <a:cs typeface="+mn-lt"/>
              </a:rPr>
              <a:t>  </a:t>
            </a:r>
            <a:r>
              <a:rPr lang="en-US" sz="900">
                <a:solidFill>
                  <a:schemeClr val="bg1"/>
                </a:solidFill>
                <a:ea typeface="+mn-lt"/>
                <a:cs typeface="+mn-lt"/>
              </a:rPr>
              <a:t>(URL:</a:t>
            </a:r>
            <a:endParaRPr lang="en-US"/>
          </a:p>
        </p:txBody>
      </p:sp>
    </p:spTree>
    <p:extLst>
      <p:ext uri="{BB962C8B-B14F-4D97-AF65-F5344CB8AC3E}">
        <p14:creationId xmlns:p14="http://schemas.microsoft.com/office/powerpoint/2010/main" val="190026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a:t>
            </a:r>
            <a:r>
              <a:rPr lang="en-US" i="1"/>
              <a:t>(cont’d)</a:t>
            </a:r>
          </a:p>
        </p:txBody>
      </p:sp>
      <p:sp>
        <p:nvSpPr>
          <p:cNvPr id="3" name="Content Placeholder 2"/>
          <p:cNvSpPr>
            <a:spLocks noGrp="1"/>
          </p:cNvSpPr>
          <p:nvPr>
            <p:ph idx="1"/>
          </p:nvPr>
        </p:nvSpPr>
        <p:spPr>
          <a:xfrm>
            <a:off x="905255" y="2091832"/>
            <a:ext cx="8445779" cy="4930070"/>
          </a:xfrm>
        </p:spPr>
        <p:txBody>
          <a:bodyPr vert="horz" lIns="0" tIns="45720" rIns="0" bIns="45720" rtlCol="0" anchor="t">
            <a:noAutofit/>
          </a:bodyPr>
          <a:lstStyle/>
          <a:p>
            <a:pPr marL="514350" indent="-514350">
              <a:spcBef>
                <a:spcPts val="0"/>
              </a:spcBef>
              <a:spcAft>
                <a:spcPts val="0"/>
              </a:spcAft>
              <a:buFont typeface="+mj-lt"/>
              <a:buAutoNum type="arabicPeriod" startAt="4"/>
            </a:pPr>
            <a:r>
              <a:rPr lang="en-US" sz="2600">
                <a:solidFill>
                  <a:schemeClr val="tx1"/>
                </a:solidFill>
                <a:ea typeface="+mn-lt"/>
                <a:cs typeface="+mn-lt"/>
              </a:rPr>
              <a:t>Once the test is marked void, the test coordinator can assign a new test to the student with the correct accommodation or feature selected on the </a:t>
            </a:r>
            <a:r>
              <a:rPr lang="en-US" sz="2600">
                <a:solidFill>
                  <a:srgbClr val="0000FF"/>
                </a:solidFill>
                <a:ea typeface="+mn-lt"/>
                <a:cs typeface="+mn-lt"/>
                <a:hlinkClick r:id="rId4">
                  <a:extLst>
                    <a:ext uri="{A12FA001-AC4F-418D-AE19-62706E023703}">
                      <ahyp:hlinkClr xmlns:ahyp="http://schemas.microsoft.com/office/drawing/2018/hyperlinkcolor" val="tx"/>
                    </a:ext>
                  </a:extLst>
                </a:hlinkClick>
              </a:rPr>
              <a:t>Manage Student Tests screen</a:t>
            </a:r>
            <a:r>
              <a:rPr lang="en-US" sz="2600">
                <a:solidFill>
                  <a:schemeClr val="tx1"/>
                </a:solidFill>
                <a:ea typeface="+mn-lt"/>
                <a:cs typeface="+mn-lt"/>
              </a:rPr>
              <a:t>.</a:t>
            </a:r>
          </a:p>
          <a:p>
            <a:pPr marL="457200" indent="-457200">
              <a:spcBef>
                <a:spcPts val="0"/>
              </a:spcBef>
              <a:spcAft>
                <a:spcPts val="0"/>
              </a:spcAft>
              <a:buFont typeface="+mj-lt"/>
              <a:buAutoNum type="arabicPeriod" startAt="4"/>
            </a:pPr>
            <a:r>
              <a:rPr lang="en-US" sz="2600">
                <a:solidFill>
                  <a:schemeClr val="tx1"/>
                </a:solidFill>
                <a:ea typeface="+mn-lt"/>
                <a:cs typeface="+mn-lt"/>
              </a:rPr>
              <a:t>The test coordinator will </a:t>
            </a:r>
            <a:r>
              <a:rPr lang="en-US" sz="2600" u="sng">
                <a:solidFill>
                  <a:srgbClr val="0000FF"/>
                </a:solidFill>
                <a:ea typeface="+mn-lt"/>
                <a:cs typeface="+mn-lt"/>
                <a:hlinkClick r:id="rId5">
                  <a:extLst>
                    <a:ext uri="{A12FA001-AC4F-418D-AE19-62706E023703}">
                      <ahyp:hlinkClr xmlns:ahyp="http://schemas.microsoft.com/office/drawing/2018/hyperlinkcolor" val="tx"/>
                    </a:ext>
                  </a:extLst>
                </a:hlinkClick>
              </a:rPr>
              <a:t>create a new PAN Session</a:t>
            </a:r>
            <a:r>
              <a:rPr lang="en-US" sz="2600">
                <a:solidFill>
                  <a:srgbClr val="0000FF"/>
                </a:solidFill>
                <a:ea typeface="+mn-lt"/>
                <a:cs typeface="+mn-lt"/>
              </a:rPr>
              <a:t> </a:t>
            </a:r>
            <a:r>
              <a:rPr lang="en-US" sz="2600">
                <a:solidFill>
                  <a:schemeClr val="tx1"/>
                </a:solidFill>
                <a:ea typeface="+mn-lt"/>
                <a:cs typeface="+mn-lt"/>
              </a:rPr>
              <a:t>and place the student in it.</a:t>
            </a:r>
            <a:r>
              <a:rPr lang="en-US" sz="2600">
                <a:solidFill>
                  <a:schemeClr val="bg1"/>
                </a:solidFill>
              </a:rPr>
              <a:t>assessment.pearson.com/x/KoDy)</a:t>
            </a:r>
            <a:endParaRPr lang="en-US" sz="2600">
              <a:solidFill>
                <a:schemeClr val="tx1"/>
              </a:solidFill>
              <a:ea typeface="+mn-lt"/>
              <a:cs typeface="+mn-lt"/>
            </a:endParaRPr>
          </a:p>
          <a:p>
            <a:pPr marL="457200" indent="-457200">
              <a:spcBef>
                <a:spcPts val="0"/>
              </a:spcBef>
              <a:spcAft>
                <a:spcPts val="0"/>
              </a:spcAft>
              <a:buFont typeface="+mj-lt"/>
              <a:buAutoNum type="arabicPeriod" startAt="4"/>
            </a:pPr>
            <a:r>
              <a:rPr lang="en-US" sz="2600">
                <a:solidFill>
                  <a:schemeClr val="tx1"/>
                </a:solidFill>
                <a:ea typeface="+mn-lt"/>
                <a:cs typeface="+mn-lt"/>
              </a:rPr>
              <a:t>The test administrator will prepare and start the new Session.</a:t>
            </a:r>
          </a:p>
          <a:p>
            <a:pPr marL="457200" indent="-457200">
              <a:spcBef>
                <a:spcPts val="0"/>
              </a:spcBef>
              <a:spcAft>
                <a:spcPts val="0"/>
              </a:spcAft>
              <a:buFont typeface="+mj-lt"/>
              <a:buAutoNum type="arabicPeriod" startAt="4"/>
            </a:pPr>
            <a:r>
              <a:rPr lang="en-US" sz="2600">
                <a:solidFill>
                  <a:schemeClr val="tx1"/>
                </a:solidFill>
                <a:ea typeface="+mn-lt"/>
                <a:cs typeface="+mn-lt"/>
              </a:rPr>
              <a:t>The student will log in to the test using a new testing ticket.</a:t>
            </a:r>
          </a:p>
          <a:p>
            <a:pPr marL="457200" indent="-457200">
              <a:spcBef>
                <a:spcPts val="0"/>
              </a:spcBef>
              <a:spcAft>
                <a:spcPts val="0"/>
              </a:spcAft>
              <a:buFont typeface="+mj-lt"/>
              <a:buAutoNum type="arabicPeriod" startAt="4"/>
            </a:pPr>
            <a:r>
              <a:rPr lang="en-US" sz="2600">
                <a:solidFill>
                  <a:schemeClr val="tx1"/>
                </a:solidFill>
                <a:ea typeface="+mn-lt"/>
                <a:cs typeface="+mn-lt"/>
              </a:rPr>
              <a:t>The principal or designee should follow instructions in the </a:t>
            </a:r>
            <a:r>
              <a:rPr lang="en-US" sz="2600" i="1">
                <a:solidFill>
                  <a:schemeClr val="tx1"/>
                </a:solidFill>
                <a:ea typeface="+mn-lt"/>
                <a:cs typeface="+mn-lt"/>
              </a:rPr>
              <a:t>Principal’s Administration Manual</a:t>
            </a:r>
            <a:r>
              <a:rPr lang="en-US" sz="2600">
                <a:solidFill>
                  <a:schemeClr val="tx1"/>
                </a:solidFill>
                <a:ea typeface="+mn-lt"/>
                <a:cs typeface="+mn-lt"/>
              </a:rPr>
              <a:t> on reporting the irregularity to the Department. </a:t>
            </a:r>
          </a:p>
        </p:txBody>
      </p:sp>
    </p:spTree>
    <p:custDataLst>
      <p:tags r:id="rId1"/>
    </p:custDataLst>
    <p:extLst>
      <p:ext uri="{BB962C8B-B14F-4D97-AF65-F5344CB8AC3E}">
        <p14:creationId xmlns:p14="http://schemas.microsoft.com/office/powerpoint/2010/main" val="388313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 Test Complete</a:t>
            </a:r>
          </a:p>
        </p:txBody>
      </p:sp>
      <p:pic>
        <p:nvPicPr>
          <p:cNvPr id="4" name="ResolvingIncorrectAccomSlide5wAudiomp4" descr="Image displays where to Mark a Test Complete. The test coordinator will need to mark the first test complete (that is, the one with the incorrect accommodation). To mark the test complete, locate the student in the Students in Sessions screen and check the box next to the student’s SASID. Go to Select Tasks and check Mark Student Tests Complete. Check the box next to the student’s name. Provide the reason (i.e., student tested with incorrect accommodation), and then click Mark Complete. When finished, click Exit Tasks. ">
            <a:hlinkClick r:id="" action="ppaction://media"/>
            <a:extLst>
              <a:ext uri="{FF2B5EF4-FFF2-40B4-BE49-F238E27FC236}">
                <a16:creationId xmlns:a16="http://schemas.microsoft.com/office/drawing/2014/main" id="{A68B9DF2-B85A-4A1B-ACF7-971DB519B485}"/>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780610" y="1969010"/>
            <a:ext cx="6497180" cy="4677969"/>
          </a:xfrm>
          <a:prstGeom prst="rect">
            <a:avLst/>
          </a:prstGeom>
        </p:spPr>
      </p:pic>
    </p:spTree>
    <p:custDataLst>
      <p:tags r:id="rId1"/>
    </p:custDataLst>
    <p:extLst>
      <p:ext uri="{BB962C8B-B14F-4D97-AF65-F5344CB8AC3E}">
        <p14:creationId xmlns:p14="http://schemas.microsoft.com/office/powerpoint/2010/main" val="123382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Void the Test</a:t>
            </a:r>
          </a:p>
        </p:txBody>
      </p:sp>
      <p:pic>
        <p:nvPicPr>
          <p:cNvPr id="4" name="ResolvingIncorrectAccomSlide6wAudiomp4" descr="&quot;Image displays where to Void a Test. To void the test, stay on the Students in Sessions page. Check the box next to the student’s SASID if it is not already checked. Go to Select Tasks &gt; Manage Student Tests and click Start. &#10;Under the accommodations portion of this screen, there is a check box that says Void Test Score Code.  Check that box and select the Wrong Accommodations option for the Void Test Score Reason in the drop-down menu below the checkbox. Click Save. &quot;">
            <a:hlinkClick r:id="" action="ppaction://media"/>
            <a:extLst>
              <a:ext uri="{FF2B5EF4-FFF2-40B4-BE49-F238E27FC236}">
                <a16:creationId xmlns:a16="http://schemas.microsoft.com/office/drawing/2014/main" id="{D8617A05-2F69-483B-860B-9607AEE31A26}"/>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844783" y="1969010"/>
            <a:ext cx="6368833" cy="4585560"/>
          </a:xfrm>
          <a:prstGeom prst="rect">
            <a:avLst/>
          </a:prstGeom>
        </p:spPr>
      </p:pic>
    </p:spTree>
    <p:custDataLst>
      <p:tags r:id="rId1"/>
    </p:custDataLst>
    <p:extLst>
      <p:ext uri="{BB962C8B-B14F-4D97-AF65-F5344CB8AC3E}">
        <p14:creationId xmlns:p14="http://schemas.microsoft.com/office/powerpoint/2010/main" val="154832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p:txBody>
          <a:bodyPr>
            <a:normAutofit/>
          </a:bodyPr>
          <a:lstStyle/>
          <a:p>
            <a:r>
              <a:rPr lang="en-US">
                <a:hlinkClick r:id="rId4"/>
              </a:rPr>
              <a:t>PearsonAccess</a:t>
            </a:r>
            <a:r>
              <a:rPr lang="en-US" baseline="30000">
                <a:hlinkClick r:id="rId4"/>
              </a:rPr>
              <a:t>next</a:t>
            </a:r>
            <a:r>
              <a:rPr lang="en-US">
                <a:hlinkClick r:id="rId4"/>
              </a:rPr>
              <a:t> User Guide: Mark Student Tests Complete</a:t>
            </a:r>
            <a:r>
              <a:rPr lang="en-US"/>
              <a:t> </a:t>
            </a:r>
            <a:r>
              <a:rPr lang="en-US" sz="400">
                <a:solidFill>
                  <a:schemeClr val="bg1"/>
                </a:solidFill>
              </a:rPr>
              <a:t>(https://support.assessment.pearson.com/x/igQHAQ)</a:t>
            </a:r>
          </a:p>
          <a:p>
            <a:r>
              <a:rPr lang="en-US">
                <a:hlinkClick r:id="rId5"/>
              </a:rPr>
              <a:t>PearsonAccessnext User Guide: Manage Student Tests</a:t>
            </a:r>
            <a:r>
              <a:rPr lang="en-US"/>
              <a:t> </a:t>
            </a:r>
            <a:r>
              <a:rPr lang="en-US" sz="400">
                <a:solidFill>
                  <a:schemeClr val="bg1"/>
                </a:solidFill>
              </a:rPr>
              <a:t>(https://support.assessment.pearson.com/PAsup/testing/manage-student-tests)</a:t>
            </a:r>
          </a:p>
          <a:p>
            <a:r>
              <a:rPr lang="en-US">
                <a:hlinkClick r:id="rId6"/>
              </a:rPr>
              <a:t>Principal’s Administration Manual</a:t>
            </a:r>
            <a:r>
              <a:rPr lang="en-US"/>
              <a:t> </a:t>
            </a:r>
            <a:r>
              <a:rPr lang="en-US" sz="400">
                <a:solidFill>
                  <a:schemeClr val="bg1"/>
                </a:solidFill>
              </a:rPr>
              <a:t>(https://www.doe.mass.edu/mcas/admin.html)</a:t>
            </a:r>
          </a:p>
          <a:p>
            <a:pPr lvl="1"/>
            <a:r>
              <a:rPr lang="en-US"/>
              <a:t>Select the Test Administration Manuals page for the appropriate administration</a:t>
            </a:r>
          </a:p>
          <a:p>
            <a:pPr lvl="1"/>
            <a:r>
              <a:rPr lang="en-US"/>
              <a:t>Refer to Appendix A, Section D: Resolving Situations that Involve Accommodations</a:t>
            </a:r>
          </a:p>
          <a:p>
            <a:pPr lvl="1"/>
            <a:endParaRPr lang="en-US"/>
          </a:p>
          <a:p>
            <a:pPr marL="221285" lvl="1" indent="0">
              <a:buNone/>
            </a:pPr>
            <a:r>
              <a:rPr lang="en-US" sz="900">
                <a:solidFill>
                  <a:schemeClr val="bg1"/>
                </a:solidFill>
              </a:rPr>
              <a:t>Slide Resource URL Links:</a:t>
            </a:r>
          </a:p>
          <a:p>
            <a:pPr lvl="1">
              <a:buClr>
                <a:schemeClr val="bg1"/>
              </a:buClr>
            </a:pPr>
            <a:r>
              <a:rPr lang="en-US" sz="900" b="0" i="0">
                <a:solidFill>
                  <a:schemeClr val="bg1"/>
                </a:solidFill>
                <a:effectLst/>
                <a:latin typeface="roboto-medium"/>
              </a:rPr>
              <a:t>Mark Student Tests Complete: </a:t>
            </a:r>
          </a:p>
          <a:p>
            <a:pPr marL="422453" lvl="2" indent="0">
              <a:buNone/>
            </a:pPr>
            <a:r>
              <a:rPr lang="en-US" sz="900" b="0" i="0">
                <a:solidFill>
                  <a:schemeClr val="bg1"/>
                </a:solidFill>
                <a:effectLst/>
                <a:latin typeface="roboto-medium"/>
              </a:rPr>
              <a:t>URL: </a:t>
            </a:r>
            <a:r>
              <a:rPr lang="en-US" sz="900">
                <a:solidFill>
                  <a:schemeClr val="bg1"/>
                </a:solidFill>
              </a:rPr>
              <a:t>https://support.assessment.pearson.com/x/igQHAQ</a:t>
            </a:r>
          </a:p>
          <a:p>
            <a:pPr lvl="1">
              <a:buClr>
                <a:schemeClr val="bg1"/>
              </a:buClr>
            </a:pPr>
            <a:r>
              <a:rPr lang="en-US" sz="900" b="0" i="0">
                <a:solidFill>
                  <a:schemeClr val="bg1"/>
                </a:solidFill>
                <a:effectLst/>
                <a:latin typeface="roboto-medium"/>
              </a:rPr>
              <a:t>Manage Student Tests: </a:t>
            </a:r>
          </a:p>
          <a:p>
            <a:pPr marL="422453" lvl="2" indent="0">
              <a:buNone/>
            </a:pPr>
            <a:r>
              <a:rPr lang="en-US" sz="900" b="0" i="0">
                <a:solidFill>
                  <a:schemeClr val="bg1"/>
                </a:solidFill>
                <a:effectLst/>
                <a:latin typeface="roboto-medium"/>
              </a:rPr>
              <a:t>URL: </a:t>
            </a:r>
            <a:r>
              <a:rPr lang="en-US" sz="900">
                <a:solidFill>
                  <a:schemeClr val="bg1"/>
                </a:solidFill>
              </a:rPr>
              <a:t>https://support.assessment.pearson.com/PAsup/testing/manage-student-tests</a:t>
            </a:r>
          </a:p>
          <a:p>
            <a:pPr lvl="1">
              <a:buClr>
                <a:schemeClr val="bg1"/>
              </a:buClr>
            </a:pPr>
            <a:r>
              <a:rPr lang="en-US" sz="900" b="0" i="0">
                <a:solidFill>
                  <a:schemeClr val="bg1"/>
                </a:solidFill>
                <a:effectLst/>
                <a:latin typeface="-apple-system"/>
              </a:rPr>
              <a:t>MCAS Test Administration Resources: </a:t>
            </a:r>
          </a:p>
          <a:p>
            <a:pPr marL="422453" lvl="2" indent="0">
              <a:buNone/>
            </a:pPr>
            <a:r>
              <a:rPr lang="en-US" sz="900" b="0" i="0">
                <a:solidFill>
                  <a:schemeClr val="bg1"/>
                </a:solidFill>
                <a:effectLst/>
                <a:latin typeface="-apple-system"/>
              </a:rPr>
              <a:t>URL: </a:t>
            </a:r>
            <a:r>
              <a:rPr lang="en-US" sz="900">
                <a:solidFill>
                  <a:schemeClr val="bg1"/>
                </a:solidFill>
              </a:rPr>
              <a:t>https://www.doe.mass.edu/mcas/admin.html</a:t>
            </a:r>
            <a:endParaRPr lang="en-US" sz="900" b="0" i="0">
              <a:solidFill>
                <a:schemeClr val="bg1"/>
              </a:solidFill>
              <a:effectLst/>
              <a:latin typeface="-apple-system"/>
            </a:endParaRPr>
          </a:p>
          <a:p>
            <a:pPr lvl="1"/>
            <a:endParaRPr lang="en-US" b="0" i="0">
              <a:solidFill>
                <a:srgbClr val="000C34"/>
              </a:solidFill>
              <a:effectLst/>
              <a:latin typeface="roboto-medium"/>
            </a:endParaRPr>
          </a:p>
          <a:p>
            <a:pPr marL="221285" lvl="1" indent="0">
              <a:buNone/>
            </a:pPr>
            <a:endParaRPr lang="en-US"/>
          </a:p>
          <a:p>
            <a:pPr marL="221285" lvl="1" indent="0">
              <a:buNone/>
            </a:pPr>
            <a:endParaRPr lang="en-US" b="0" i="0">
              <a:solidFill>
                <a:srgbClr val="000C34"/>
              </a:solidFill>
              <a:effectLst/>
              <a:latin typeface="roboto-medium"/>
            </a:endParaRPr>
          </a:p>
          <a:p>
            <a:pPr marL="221285" lvl="1" indent="0">
              <a:buNone/>
            </a:pPr>
            <a:endParaRPr lang="en-US"/>
          </a:p>
          <a:p>
            <a:pPr lvl="1"/>
            <a:endParaRPr lang="en-US"/>
          </a:p>
          <a:p>
            <a:endParaRPr lang="en-US"/>
          </a:p>
        </p:txBody>
      </p:sp>
    </p:spTree>
    <p:custDataLst>
      <p:tags r:id="rId1"/>
    </p:custDataLst>
    <p:extLst>
      <p:ext uri="{BB962C8B-B14F-4D97-AF65-F5344CB8AC3E}">
        <p14:creationId xmlns:p14="http://schemas.microsoft.com/office/powerpoint/2010/main" val="159153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140A7DEF-10A0-4035-B112-63DA00E7731A}"/>
  <p:tag name="ISPRING_RESOURCE_FOLDER" val="C:\Users\bacork\Documents\PARCC 2017-1028\MCAS\IncorrAccom\ResolvingIncorrectAccom_2.18.2018\"/>
  <p:tag name="ISPRING_PRESENTATION_PATH" val="C:\Users\bacork\Documents\PARCC 2017-1028\MCAS\IncorrAccom\ResolvingIncorrectAccom_2.18.2018.pptx"/>
  <p:tag name="ISPRING_PROJECT_FOLDER_UPDATED" val="1"/>
  <p:tag name="ISPRING_SCREEN_RECS_UPDATED" val="C:\Users\bacork\Documents\PARCC 2017-1028\MCAS\IncorrAccom\ResolvingIncorrectAccom_2.18.2018\"/>
  <p:tag name="FLASHSPRING_ZOOM_TAG" val="53"/>
  <p:tag name="ISPRING_PRESENTATION_INFO_2" val="&lt;?xml version=&quot;1.0&quot; encoding=&quot;UTF-8&quot; standalone=&quot;no&quot; ?&gt;&#10;&lt;presentation2&gt;&#10;&#10;  &lt;slides&gt;&#10;    &lt;slide id=&quot;{9FE8A9A6-C0F2-407D-9284-7A4BEEC2EC4F}&quot; pptId=&quot;256&quot;/&gt;&#10;    &lt;slide id=&quot;{43093A6A-BB50-4137-83A2-5E488A5ABF35}&quot; pptId=&quot;257&quot;/&gt;&#10;    &lt;slide id=&quot;{6788B88D-EFBD-4042-A832-F8C27AD0F75E}&quot; pptId=&quot;266&quot;/&gt;&#10;    &lt;slide id=&quot;{9173F829-A2C4-4FB4-AF9F-3571E7454549}&quot; pptId=&quot;268&quot;/&gt;&#10;    &lt;slide id=&quot;{7289928E-3E92-4F77-BFE7-DA585AD8819A}&quot; pptId=&quot;269&quot;/&gt;&#10;    &lt;slide id=&quot;{77303D77-2573-466A-97D9-BD4F4AA2DA35}&quot; pptId=&quot;274&quot;/&gt;&#10;    &lt;slide id=&quot;{0A522495-0359-4B46-A6E2-EB3875B7947C}&quot; pptId=&quot;272&quot;/&gt;&#10;    &lt;slide id=&quot;{A3884C12-A82D-4FEE-A184-2F9E7C0ACF20}&quot; pptId=&quot;265&quot;/&gt;&#10;  &lt;/slides&gt;&#10;&#10;  &lt;narration&gt;&#10;    &lt;audioTracks&gt;&#10;      &lt;audioTrack muted=&quot;false&quot; name=&quot;Slide1&quot; resource=&quot;a62a5b87&quot; slideId=&quot;{9FE8A9A6-C0F2-407D-9284-7A4BEEC2EC4F}&quot; startTime=&quot;0&quot; stepIndex=&quot;0&quot; volume=&quot;1&quot;&gt;&#10;        &lt;audio channels=&quot;2&quot; format=&quot;s16p&quot; sampleRate=&quot;44100&quot;/&gt;&#10;      &lt;/audioTrack&gt;&#10;      &lt;audioTrack muted=&quot;false&quot; name=&quot;Slide2&quot; resource=&quot;9a993a48&quot; slideId=&quot;{43093A6A-BB50-4137-83A2-5E488A5ABF35}&quot; startTime=&quot;0&quot; stepIndex=&quot;0&quot; volume=&quot;1&quot;&gt;&#10;        &lt;audio channels=&quot;2&quot; format=&quot;s16p&quot; sampleRate=&quot;44100&quot;/&gt;&#10;      &lt;/audioTrack&gt;&#10;      &lt;audioTrack muted=&quot;false&quot; name=&quot;slide3&quot; resource=&quot;fb30ce5c&quot; slideId=&quot;{6788B88D-EFBD-4042-A832-F8C27AD0F75E}&quot; startTime=&quot;0&quot; stepIndex=&quot;0&quot; volume=&quot;1&quot;&gt;&#10;        &lt;audio channels=&quot;2&quot; format=&quot;s16p&quot; sampleRate=&quot;44100&quot;/&gt;&#10;      &lt;/audioTrack&gt;&#10;      &lt;audioTrack muted=&quot;false&quot; name=&quot;slide4&quot; resource=&quot;9a75f918&quot; slideId=&quot;{9173F829-A2C4-4FB4-AF9F-3571E7454549}&quot; startTime=&quot;0&quot; stepIndex=&quot;0&quot; volume=&quot;1&quot;&gt;&#10;        &lt;audio channels=&quot;2&quot; format=&quot;s16p&quot; sampleRate=&quot;44100&quot;/&gt;&#10;      &lt;/audioTrack&gt;&#10;      &lt;audioTrack muted=&quot;false&quot; name=&quot;slide5&quot; resource=&quot;e5c35493&quot; slideId=&quot;{7289928E-3E92-4F77-BFE7-DA585AD8819A}&quot; startTime=&quot;0&quot; stepIndex=&quot;0&quot; volume=&quot;1&quot;&gt;&#10;        &lt;audio channels=&quot;2&quot; format=&quot;s16p&quot; sampleRate=&quot;44100&quot;/&gt;&#10;      &lt;/audioTrack&gt;&#10;      &lt;audioTrack muted=&quot;false&quot; name=&quot;slide6&quot; resource=&quot;f4ae3b4b&quot; slideId=&quot;{77303D77-2573-466A-97D9-BD4F4AA2DA35}&quot; startTime=&quot;0&quot; stepIndex=&quot;0&quot; volume=&quot;1&quot;&gt;&#10;        &lt;audio channels=&quot;2&quot; format=&quot;s16p&quot; sampleRate=&quot;44100&quot;/&gt;&#10;      &lt;/audioTrack&gt;&#10;      &lt;audioTrack muted=&quot;false&quot; name=&quot;slide7&quot; resource=&quot;48430ea6&quot; slideId=&quot;{0A522495-0359-4B46-A6E2-EB3875B7947C}&quot; startTime=&quot;0&quot; stepIndex=&quot;0&quot; volume=&quot;1&quot;&gt;&#10;        &lt;audio channels=&quot;2&quot; format=&quot;s16p&quot; sampleRate=&quot;44100&quot;/&gt;&#10;      &lt;/audioTrack&gt;&#10;      &lt;audioTrack muted=&quot;false&quot; name=&quot;slide8&quot; resource=&quot;143f03d5&quot; slideId=&quot;{A3884C12-A82D-4FEE-A184-2F9E7C0ACF20}&quot; startTime=&quot;0&quot; stepIndex=&quot;0&quot; volume=&quot;1&quot;&gt;&#10;        &lt;audio channels=&quot;2&quot; format=&quot;s16p&quot; sampleRate=&quot;44100&quot;/&gt;&#10;      &lt;/audioTrack&gt;&#10;    &lt;/audioTracks&gt;&#10;    &lt;videoTracks/&gt;&#10;  &lt;/narration&gt;&#10;&#10;&lt;/presentation2&gt;&#10;"/>
  <p:tag name="ISPRING_RESOURCE_PATHS_HASH_PRESENTER" val="e761e1a099989f1030d22a51f7f4a1db51b40e0"/>
  <p:tag name="ISPRING_SCORM_RATE_SLIDES" val="0"/>
  <p:tag name="ISPRING_SCORM_PASSING_SCORE" val="0.000000"/>
  <p:tag name="ISPRING_ULTRA_SCORM_COURSE_ID" val="213CF48A-7740-4A41-8461-752E42C56DFF"/>
  <p:tag name="ISPRINGONLINEFOLDERID" val="0"/>
  <p:tag name="ISPRINGONLINEFOLDERPATH" val="Content List"/>
  <p:tag name="ISPRINGCLOUDFOLDERID" val="0"/>
  <p:tag name="ISPRINGCLOUDFOLDERPATH" val="Repository"/>
  <p:tag name="ISPRING_OUTPUT_FOLDER" val="C:\Users\bacork\Documents\PARCC 2017-1028\MCAS\IncorrAccom"/>
  <p:tag name="ISPRING_PRESENTATION_TITLE" val="ResolvingIncorrectAccom"/>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ISPRING_SLIDE_ID_2" val="{9FE8A9A6-C0F2-407D-9284-7A4BEEC2EC4F}"/>
  <p:tag name="GENSWF_ADVANCE_TIME" val="52.14"/>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43093A6A-BB50-4137-83A2-5E488A5ABF35}"/>
  <p:tag name="GENSWF_ADVANCE_TIME" val="19.43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6788B88D-EFBD-4042-A832-F8C27AD0F75E}"/>
  <p:tag name="GENSWF_ADVANCE_TIME" val="13.531"/>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9173F829-A2C4-4FB4-AF9F-3571E7454549}"/>
  <p:tag name="GENSWF_ADVANCE_TIME" val="75.938"/>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7289928E-3E92-4F77-BFE7-DA585AD8819A}"/>
  <p:tag name="GENSWF_ADVANCE_TIME" val="32.836"/>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77303D77-2573-466A-97D9-BD4F4AA2DA35}"/>
  <p:tag name="GENSWF_ADVANCE_TIME" val="32.836"/>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0A522495-0359-4B46-A6E2-EB3875B7947C}"/>
  <p:tag name="GENSWF_ADVANCE_TIME" val="7.602"/>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A3884C12-A82D-4FEE-A184-2F9E7C0ACF20}"/>
  <p:tag name="GENSWF_ADVANCE_TIME" val="7.602"/>
  <p:tag name="ISPRING_CUSTOM_TIMING_USED"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Pelychaty, Robert (DESE)</DisplayName>
        <AccountId>38</AccountId>
        <AccountType/>
      </UserInfo>
      <UserInfo>
        <DisplayName>Zalk, Jodie (DESE)</DisplayName>
        <AccountId>18</AccountId>
        <AccountType/>
      </UserInfo>
      <UserInfo>
        <DisplayName>Cullen, Shannon (DESE)</DisplayName>
        <AccountId>17</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4A3679-6AE5-4DDD-BC97-CF8D36BAC817}">
  <ds:schemaRefs>
    <ds:schemaRef ds:uri="http://schemas.microsoft.com/sharepoint/v3/contenttype/forms"/>
  </ds:schemaRefs>
</ds:datastoreItem>
</file>

<file path=customXml/itemProps2.xml><?xml version="1.0" encoding="utf-8"?>
<ds:datastoreItem xmlns:ds="http://schemas.openxmlformats.org/officeDocument/2006/customXml" ds:itemID="{7891C031-7923-4ADC-8352-7784297CC2AC}">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049449a1-970d-4061-91c8-87f7c4621d9d"/>
    <ds:schemaRef ds:uri="e77133ba-eec1-4d51-86ef-7b6d23495175"/>
    <ds:schemaRef ds:uri="http://www.w3.org/XML/1998/namespace"/>
    <ds:schemaRef ds:uri="http://purl.org/dc/dcmitype/"/>
    <ds:schemaRef ds:uri="0f5bef07-f5f5-40da-8e2e-589709a1e173"/>
    <ds:schemaRef ds:uri="0285ebdb-5a9a-4eee-8319-5b3bdbf0e58a"/>
  </ds:schemaRefs>
</ds:datastoreItem>
</file>

<file path=customXml/itemProps3.xml><?xml version="1.0" encoding="utf-8"?>
<ds:datastoreItem xmlns:ds="http://schemas.openxmlformats.org/officeDocument/2006/customXml" ds:itemID="{5E48FC1D-E56D-463A-836B-41E0146594AE}"/>
</file>

<file path=docProps/app.xml><?xml version="1.0" encoding="utf-8"?>
<Properties xmlns="http://schemas.openxmlformats.org/officeDocument/2006/extended-properties" xmlns:vt="http://schemas.openxmlformats.org/officeDocument/2006/docPropsVTypes">
  <Template>Retrospect</Template>
  <TotalTime>1336</TotalTime>
  <Words>1069</Words>
  <Application>Microsoft Macintosh PowerPoint</Application>
  <PresentationFormat>Custom</PresentationFormat>
  <Paragraphs>90</Paragraphs>
  <Slides>10</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-apple-system</vt:lpstr>
      <vt:lpstr>Arial</vt:lpstr>
      <vt:lpstr>Calibri</vt:lpstr>
      <vt:lpstr>Calibri Light</vt:lpstr>
      <vt:lpstr>roboto-medium</vt:lpstr>
      <vt:lpstr>Retrospect</vt:lpstr>
      <vt:lpstr>  Resolving Incorrect  Form-Dependent Accommodations During Testing</vt:lpstr>
      <vt:lpstr>How to use this PowerPoint</vt:lpstr>
      <vt:lpstr>Topics</vt:lpstr>
      <vt:lpstr>Glossary</vt:lpstr>
      <vt:lpstr>Overview</vt:lpstr>
      <vt:lpstr>Overview (cont’d)</vt:lpstr>
      <vt:lpstr>Mark Test Complete</vt:lpstr>
      <vt:lpstr>Void the Test</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ResolvingIncorrectAccom</dc:title>
  <dc:creator>Dahn, LeAnn E</dc:creator>
  <cp:lastModifiedBy>Kat Constable</cp:lastModifiedBy>
  <cp:revision>4</cp:revision>
  <dcterms:created xsi:type="dcterms:W3CDTF">2016-10-28T00:45:12Z</dcterms:created>
  <dcterms:modified xsi:type="dcterms:W3CDTF">2024-01-18T23:10:45Z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File Status">
    <vt:lpwstr>Draft</vt:lpwstr>
  </property>
  <property fmtid="{D5CDD505-2E9C-101B-9397-08002B2CF9AE}" pid="4" name="Archive">
    <vt:bool>false</vt:bool>
  </property>
  <property fmtid="{D5CDD505-2E9C-101B-9397-08002B2CF9AE}" pid="5" name="SharedWithUsers">
    <vt:lpwstr>38;#Pelychaty, Robert (DESE);#18;#Zalk, Jodie (DESE);#17;#Cullen, Shannon (DESE)</vt:lpwstr>
  </property>
  <property fmtid="{D5CDD505-2E9C-101B-9397-08002B2CF9AE}" pid="6" name="Category0">
    <vt:lpwstr>To be assigned</vt:lpwstr>
  </property>
  <property fmtid="{D5CDD505-2E9C-101B-9397-08002B2CF9AE}" pid="7" name="Approval Record">
    <vt:bool>false</vt:bool>
  </property>
  <property fmtid="{D5CDD505-2E9C-101B-9397-08002B2CF9AE}" pid="8" name="Admin Year">
    <vt:lpwstr>;#2020;#</vt:lpwstr>
  </property>
  <property fmtid="{D5CDD505-2E9C-101B-9397-08002B2CF9AE}" pid="9" name="MediaServiceImageTags">
    <vt:lpwstr/>
  </property>
</Properties>
</file>