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77"/>
  </p:notesMasterIdLst>
  <p:handoutMasterIdLst>
    <p:handoutMasterId r:id="rId78"/>
  </p:handoutMasterIdLst>
  <p:sldIdLst>
    <p:sldId id="262" r:id="rId5"/>
    <p:sldId id="1169" r:id="rId6"/>
    <p:sldId id="1170" r:id="rId7"/>
    <p:sldId id="1274" r:id="rId8"/>
    <p:sldId id="1171" r:id="rId9"/>
    <p:sldId id="266" r:id="rId10"/>
    <p:sldId id="1166" r:id="rId11"/>
    <p:sldId id="1199" r:id="rId12"/>
    <p:sldId id="1172" r:id="rId13"/>
    <p:sldId id="1173" r:id="rId14"/>
    <p:sldId id="1254" r:id="rId15"/>
    <p:sldId id="1257" r:id="rId16"/>
    <p:sldId id="1174" r:id="rId17"/>
    <p:sldId id="1268" r:id="rId18"/>
    <p:sldId id="1179" r:id="rId19"/>
    <p:sldId id="1267" r:id="rId20"/>
    <p:sldId id="1178" r:id="rId21"/>
    <p:sldId id="1180" r:id="rId22"/>
    <p:sldId id="1181" r:id="rId23"/>
    <p:sldId id="1182" r:id="rId24"/>
    <p:sldId id="327" r:id="rId25"/>
    <p:sldId id="329" r:id="rId26"/>
    <p:sldId id="1167" r:id="rId27"/>
    <p:sldId id="1252" r:id="rId28"/>
    <p:sldId id="1183" r:id="rId29"/>
    <p:sldId id="1184" r:id="rId30"/>
    <p:sldId id="1185" r:id="rId31"/>
    <p:sldId id="1186" r:id="rId32"/>
    <p:sldId id="1204" r:id="rId33"/>
    <p:sldId id="1201" r:id="rId34"/>
    <p:sldId id="1189" r:id="rId35"/>
    <p:sldId id="1175" r:id="rId36"/>
    <p:sldId id="1190" r:id="rId37"/>
    <p:sldId id="1191" r:id="rId38"/>
    <p:sldId id="1260" r:id="rId39"/>
    <p:sldId id="1258" r:id="rId40"/>
    <p:sldId id="1259" r:id="rId41"/>
    <p:sldId id="337" r:id="rId42"/>
    <p:sldId id="1192" r:id="rId43"/>
    <p:sldId id="339" r:id="rId44"/>
    <p:sldId id="1207" r:id="rId45"/>
    <p:sldId id="1193" r:id="rId46"/>
    <p:sldId id="343" r:id="rId47"/>
    <p:sldId id="344" r:id="rId48"/>
    <p:sldId id="345" r:id="rId49"/>
    <p:sldId id="1262" r:id="rId50"/>
    <p:sldId id="1168" r:id="rId51"/>
    <p:sldId id="346" r:id="rId52"/>
    <p:sldId id="1202" r:id="rId53"/>
    <p:sldId id="350" r:id="rId54"/>
    <p:sldId id="1255" r:id="rId55"/>
    <p:sldId id="1194" r:id="rId56"/>
    <p:sldId id="1195" r:id="rId57"/>
    <p:sldId id="1196" r:id="rId58"/>
    <p:sldId id="1197" r:id="rId59"/>
    <p:sldId id="1198" r:id="rId60"/>
    <p:sldId id="1269" r:id="rId61"/>
    <p:sldId id="354" r:id="rId62"/>
    <p:sldId id="355" r:id="rId63"/>
    <p:sldId id="1203" r:id="rId64"/>
    <p:sldId id="328" r:id="rId65"/>
    <p:sldId id="356" r:id="rId66"/>
    <p:sldId id="357" r:id="rId67"/>
    <p:sldId id="310" r:id="rId68"/>
    <p:sldId id="1270" r:id="rId69"/>
    <p:sldId id="1271" r:id="rId70"/>
    <p:sldId id="326" r:id="rId71"/>
    <p:sldId id="311" r:id="rId72"/>
    <p:sldId id="1276" r:id="rId73"/>
    <p:sldId id="1221" r:id="rId74"/>
    <p:sldId id="1250" r:id="rId75"/>
    <p:sldId id="1148" r:id="rId76"/>
  </p:sldIdLst>
  <p:sldSz cx="12192000" cy="6858000"/>
  <p:notesSz cx="6858000" cy="88915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1A463E-1C95-5A4C-E972-2706113614B4}" name="Scott Kelley" initials="sk" userId="Scott Kelley" providerId="None"/>
  <p188:author id="{BEB70C50-5A45-24CE-C5C2-5B2D5EF89FA5}" name="Jennifer Kash" initials="JK" userId="S::Jennifer.Kash@pearson.com::e368091e-6b08-4360-a0b9-01cf60947260" providerId="AD"/>
  <p188:author id="{CD201857-0226-EC5D-C27F-5E8B7A79CF9A}" name="Zalk, Jodie (DESE)" initials="Z(" userId="S::jodie.l.zalk@mass.gov::e1452584-4588-4fe8-8e76-c634323654f0" providerId="AD"/>
  <p188:author id="{BF065B60-68B2-033C-0531-4C24429BD042}" name="Cullen, Shannon (DESE)" initials="CS(" userId="S::Shannon.Cullen@mass.gov::6b1ad6a8-5818-44b3-9274-ccefbf22d13d" providerId="AD"/>
  <p188:author id="{2DDAB86A-D521-A4F8-DC3C-FF0AD3E217C3}" name="Zalk, Jodie (DESE)" initials="ZJ(" userId="S::Jodie.L.Zalk@mass.gov::e1452584-4588-4fe8-8e76-c634323654f0" providerId="AD"/>
  <p188:author id="{739D309D-4C34-4097-D726-46C62F4F2F97}" name="Holly Woodruff" initials="HW" userId="S::holly.woodruff@pearson.com::bd40664c-d0f9-47f6-9555-8f1bf1ec3b14" providerId="AD"/>
  <p188:author id="{D2B726C1-6B67-7C9B-17B0-EF1B90BE53D0}" name="Pelychaty, Robert (DESE)" initials="P(" userId="S::robert.pelychaty@mass.gov::4b7f82dc-9b90-4364-a63e-8be2ecd61eb5" providerId="AD"/>
  <p188:author id="{7C2715CB-A9B9-83CC-FE59-A1373292E352}" name="Cullen, Shannon (DESE)" initials="C(" userId="S::shannon.cullen@mass.gov::6b1ad6a8-5818-44b3-9274-ccefbf22d13d" providerId="AD"/>
  <p188:author id="{E1D283EA-5118-6F9E-720F-C68CD41DE9B6}" name="Kelley, R. Scott (DESE)" initials="K(" userId="S::r.scott.kelley@mass.gov::94781df7-8020-4319-920c-b88462c06ab3" providerId="AD"/>
  <p188:author id="{D7C264F7-7DD7-2006-D813-B710073AC89F}" name="Robert Pelychaty" initials="RP" userId="S::Robert.Pelychaty@mass.gov::4b7f82dc-9b90-4364-a63e-8be2ecd61eb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llen, Shannon (DESE)" initials="CS(" lastIdx="60" clrIdx="0">
    <p:extLst>
      <p:ext uri="{19B8F6BF-5375-455C-9EA6-DF929625EA0E}">
        <p15:presenceInfo xmlns:p15="http://schemas.microsoft.com/office/powerpoint/2012/main" userId="S::Shannon.Cullen@mass.gov::6b1ad6a8-5818-44b3-9274-ccefbf22d13d" providerId="AD"/>
      </p:ext>
    </p:extLst>
  </p:cmAuthor>
  <p:cmAuthor id="2" name="Pelychaty, Robert (DESE)" initials="PR(" lastIdx="3" clrIdx="1">
    <p:extLst>
      <p:ext uri="{19B8F6BF-5375-455C-9EA6-DF929625EA0E}">
        <p15:presenceInfo xmlns:p15="http://schemas.microsoft.com/office/powerpoint/2012/main" userId="S::Robert.Pelychaty@mass.gov::4b7f82dc-9b90-4364-a63e-8be2ecd61eb5" providerId="AD"/>
      </p:ext>
    </p:extLst>
  </p:cmAuthor>
  <p:cmAuthor id="3" name="Zalk, Jodie (DESE)" initials="ZJ(" lastIdx="26" clrIdx="2">
    <p:extLst>
      <p:ext uri="{19B8F6BF-5375-455C-9EA6-DF929625EA0E}">
        <p15:presenceInfo xmlns:p15="http://schemas.microsoft.com/office/powerpoint/2012/main" userId="S::Jodie.L.Zalk@mass.gov::e1452584-4588-4fe8-8e76-c634323654f0" providerId="AD"/>
      </p:ext>
    </p:extLst>
  </p:cmAuthor>
  <p:cmAuthor id="4" name="Kelley, R. Scott (DESE)" initials="K(" lastIdx="14" clrIdx="3">
    <p:extLst>
      <p:ext uri="{19B8F6BF-5375-455C-9EA6-DF929625EA0E}">
        <p15:presenceInfo xmlns:p15="http://schemas.microsoft.com/office/powerpoint/2012/main" userId="S::r.scott.kelley@mass.gov::94781df7-8020-4319-920c-b88462c06ab3" providerId="AD"/>
      </p:ext>
    </p:extLst>
  </p:cmAuthor>
  <p:cmAuthor id="5" name="Holly Woodruff" initials="HW" lastIdx="2" clrIdx="4">
    <p:extLst>
      <p:ext uri="{19B8F6BF-5375-455C-9EA6-DF929625EA0E}">
        <p15:presenceInfo xmlns:p15="http://schemas.microsoft.com/office/powerpoint/2012/main" userId="S::holly.woodruff@pearson.com::bd40664c-d0f9-47f6-9555-8f1bf1ec3b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47B6"/>
    <a:srgbClr val="0000FF"/>
    <a:srgbClr val="86A9E2"/>
    <a:srgbClr val="8397E7"/>
    <a:srgbClr val="AFCBFD"/>
    <a:srgbClr val="93A9FF"/>
    <a:srgbClr val="494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CF6A3-8F51-2D49-94A9-7BE7EF294006}" v="15" dt="2024-02-23T20:42:56.5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6"/>
    <p:restoredTop sz="94694"/>
  </p:normalViewPr>
  <p:slideViewPr>
    <p:cSldViewPr snapToGrid="0">
      <p:cViewPr varScale="1">
        <p:scale>
          <a:sx n="99" d="100"/>
          <a:sy n="99" d="100"/>
        </p:scale>
        <p:origin x="200" y="656"/>
      </p:cViewPr>
      <p:guideLst/>
    </p:cSldViewPr>
  </p:slideViewPr>
  <p:outlineViewPr>
    <p:cViewPr>
      <p:scale>
        <a:sx n="33" d="100"/>
        <a:sy n="33" d="100"/>
      </p:scale>
      <p:origin x="0" y="-2900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microsoft.com/office/2016/11/relationships/changesInfo" Target="changesInfos/changesInfo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commentAuthors" Target="comment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85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86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 Constable" userId="29e3f105-b005-41a2-b740-a7231c108e2b" providerId="ADAL" clId="{047CF6A3-8F51-2D49-94A9-7BE7EF294006}"/>
    <pc:docChg chg="modSld">
      <pc:chgData name="Kat Constable" userId="29e3f105-b005-41a2-b740-a7231c108e2b" providerId="ADAL" clId="{047CF6A3-8F51-2D49-94A9-7BE7EF294006}" dt="2024-02-23T20:54:16.402" v="402" actId="20577"/>
      <pc:docMkLst>
        <pc:docMk/>
      </pc:docMkLst>
      <pc:sldChg chg="modSp mod">
        <pc:chgData name="Kat Constable" userId="29e3f105-b005-41a2-b740-a7231c108e2b" providerId="ADAL" clId="{047CF6A3-8F51-2D49-94A9-7BE7EF294006}" dt="2024-02-23T20:26:46.450" v="35" actId="962"/>
        <pc:sldMkLst>
          <pc:docMk/>
          <pc:sldMk cId="1389024657" sldId="327"/>
        </pc:sldMkLst>
        <pc:picChg chg="mod">
          <ac:chgData name="Kat Constable" userId="29e3f105-b005-41a2-b740-a7231c108e2b" providerId="ADAL" clId="{047CF6A3-8F51-2D49-94A9-7BE7EF294006}" dt="2024-02-23T20:26:46.450" v="35" actId="962"/>
          <ac:picMkLst>
            <pc:docMk/>
            <pc:sldMk cId="1389024657" sldId="327"/>
            <ac:picMk id="6" creationId="{334314B7-9A7A-4CA3-A616-00FC21CDC8CE}"/>
          </ac:picMkLst>
        </pc:picChg>
        <pc:picChg chg="mod">
          <ac:chgData name="Kat Constable" userId="29e3f105-b005-41a2-b740-a7231c108e2b" providerId="ADAL" clId="{047CF6A3-8F51-2D49-94A9-7BE7EF294006}" dt="2024-02-23T20:26:36.756" v="6" actId="962"/>
          <ac:picMkLst>
            <pc:docMk/>
            <pc:sldMk cId="1389024657" sldId="327"/>
            <ac:picMk id="8" creationId="{83FD7DEC-23CD-43F4-9881-CE1F7DD19B21}"/>
          </ac:picMkLst>
        </pc:picChg>
      </pc:sldChg>
      <pc:sldChg chg="modSp mod">
        <pc:chgData name="Kat Constable" userId="29e3f105-b005-41a2-b740-a7231c108e2b" providerId="ADAL" clId="{047CF6A3-8F51-2D49-94A9-7BE7EF294006}" dt="2024-02-23T20:40:06.094" v="335" actId="962"/>
        <pc:sldMkLst>
          <pc:docMk/>
          <pc:sldMk cId="737328830" sldId="339"/>
        </pc:sldMkLst>
        <pc:spChg chg="mod">
          <ac:chgData name="Kat Constable" userId="29e3f105-b005-41a2-b740-a7231c108e2b" providerId="ADAL" clId="{047CF6A3-8F51-2D49-94A9-7BE7EF294006}" dt="2024-02-23T20:40:06.094" v="335" actId="962"/>
          <ac:spMkLst>
            <pc:docMk/>
            <pc:sldMk cId="737328830" sldId="339"/>
            <ac:spMk id="2" creationId="{7D01A5F0-2113-424B-B144-D5732F793AA3}"/>
          </ac:spMkLst>
        </pc:spChg>
        <pc:picChg chg="mod">
          <ac:chgData name="Kat Constable" userId="29e3f105-b005-41a2-b740-a7231c108e2b" providerId="ADAL" clId="{047CF6A3-8F51-2D49-94A9-7BE7EF294006}" dt="2024-02-23T20:28:32.489" v="74" actId="962"/>
          <ac:picMkLst>
            <pc:docMk/>
            <pc:sldMk cId="737328830" sldId="339"/>
            <ac:picMk id="5" creationId="{FE0E3689-721D-45F8-8E7B-208D3632D4F5}"/>
          </ac:picMkLst>
        </pc:picChg>
      </pc:sldChg>
      <pc:sldChg chg="modSp mod">
        <pc:chgData name="Kat Constable" userId="29e3f105-b005-41a2-b740-a7231c108e2b" providerId="ADAL" clId="{047CF6A3-8F51-2D49-94A9-7BE7EF294006}" dt="2024-02-23T20:34:05.621" v="81" actId="962"/>
        <pc:sldMkLst>
          <pc:docMk/>
          <pc:sldMk cId="4061254499" sldId="343"/>
        </pc:sldMkLst>
        <pc:picChg chg="mod">
          <ac:chgData name="Kat Constable" userId="29e3f105-b005-41a2-b740-a7231c108e2b" providerId="ADAL" clId="{047CF6A3-8F51-2D49-94A9-7BE7EF294006}" dt="2024-02-23T20:34:02.469" v="80" actId="962"/>
          <ac:picMkLst>
            <pc:docMk/>
            <pc:sldMk cId="4061254499" sldId="343"/>
            <ac:picMk id="6" creationId="{42259F07-189B-41D2-835D-7AB73EE210E8}"/>
          </ac:picMkLst>
        </pc:picChg>
        <pc:picChg chg="mod">
          <ac:chgData name="Kat Constable" userId="29e3f105-b005-41a2-b740-a7231c108e2b" providerId="ADAL" clId="{047CF6A3-8F51-2D49-94A9-7BE7EF294006}" dt="2024-02-23T20:34:05.621" v="81" actId="962"/>
          <ac:picMkLst>
            <pc:docMk/>
            <pc:sldMk cId="4061254499" sldId="343"/>
            <ac:picMk id="11" creationId="{D34DC4CE-3B10-44CF-9264-687BF83D94B4}"/>
          </ac:picMkLst>
        </pc:picChg>
      </pc:sldChg>
      <pc:sldChg chg="modSp mod">
        <pc:chgData name="Kat Constable" userId="29e3f105-b005-41a2-b740-a7231c108e2b" providerId="ADAL" clId="{047CF6A3-8F51-2D49-94A9-7BE7EF294006}" dt="2024-02-23T20:34:22.035" v="83" actId="962"/>
        <pc:sldMkLst>
          <pc:docMk/>
          <pc:sldMk cId="4145215770" sldId="344"/>
        </pc:sldMkLst>
        <pc:picChg chg="mod">
          <ac:chgData name="Kat Constable" userId="29e3f105-b005-41a2-b740-a7231c108e2b" providerId="ADAL" clId="{047CF6A3-8F51-2D49-94A9-7BE7EF294006}" dt="2024-02-23T20:34:22.035" v="83" actId="962"/>
          <ac:picMkLst>
            <pc:docMk/>
            <pc:sldMk cId="4145215770" sldId="344"/>
            <ac:picMk id="4" creationId="{FC25237D-85E8-D89E-308E-D541DD0D222E}"/>
          </ac:picMkLst>
        </pc:picChg>
      </pc:sldChg>
      <pc:sldChg chg="modSp mod">
        <pc:chgData name="Kat Constable" userId="29e3f105-b005-41a2-b740-a7231c108e2b" providerId="ADAL" clId="{047CF6A3-8F51-2D49-94A9-7BE7EF294006}" dt="2024-02-23T20:54:16.402" v="402" actId="20577"/>
        <pc:sldMkLst>
          <pc:docMk/>
          <pc:sldMk cId="280598746" sldId="345"/>
        </pc:sldMkLst>
        <pc:spChg chg="mod">
          <ac:chgData name="Kat Constable" userId="29e3f105-b005-41a2-b740-a7231c108e2b" providerId="ADAL" clId="{047CF6A3-8F51-2D49-94A9-7BE7EF294006}" dt="2024-02-23T20:54:16.402" v="402" actId="20577"/>
          <ac:spMkLst>
            <pc:docMk/>
            <pc:sldMk cId="280598746" sldId="345"/>
            <ac:spMk id="3" creationId="{D4A0445D-05FE-4811-D2CF-64971F71E861}"/>
          </ac:spMkLst>
        </pc:spChg>
      </pc:sldChg>
      <pc:sldChg chg="modSp mod">
        <pc:chgData name="Kat Constable" userId="29e3f105-b005-41a2-b740-a7231c108e2b" providerId="ADAL" clId="{047CF6A3-8F51-2D49-94A9-7BE7EF294006}" dt="2024-02-23T20:35:22.828" v="117" actId="962"/>
        <pc:sldMkLst>
          <pc:docMk/>
          <pc:sldMk cId="3308557305" sldId="355"/>
        </pc:sldMkLst>
        <pc:picChg chg="mod">
          <ac:chgData name="Kat Constable" userId="29e3f105-b005-41a2-b740-a7231c108e2b" providerId="ADAL" clId="{047CF6A3-8F51-2D49-94A9-7BE7EF294006}" dt="2024-02-23T20:35:22.828" v="117" actId="962"/>
          <ac:picMkLst>
            <pc:docMk/>
            <pc:sldMk cId="3308557305" sldId="355"/>
            <ac:picMk id="4" creationId="{CF983DD6-A6E0-4339-96B3-F64D9D2E78CD}"/>
          </ac:picMkLst>
        </pc:picChg>
      </pc:sldChg>
      <pc:sldChg chg="modSp mod">
        <pc:chgData name="Kat Constable" userId="29e3f105-b005-41a2-b740-a7231c108e2b" providerId="ADAL" clId="{047CF6A3-8F51-2D49-94A9-7BE7EF294006}" dt="2024-02-23T20:44:20.681" v="350" actId="255"/>
        <pc:sldMkLst>
          <pc:docMk/>
          <pc:sldMk cId="1659795105" sldId="356"/>
        </pc:sldMkLst>
        <pc:graphicFrameChg chg="mod modGraphic">
          <ac:chgData name="Kat Constable" userId="29e3f105-b005-41a2-b740-a7231c108e2b" providerId="ADAL" clId="{047CF6A3-8F51-2D49-94A9-7BE7EF294006}" dt="2024-02-23T20:44:20.681" v="350" actId="255"/>
          <ac:graphicFrameMkLst>
            <pc:docMk/>
            <pc:sldMk cId="1659795105" sldId="356"/>
            <ac:graphicFrameMk id="4" creationId="{21CB7343-60D1-F410-0283-D9AF1C09FB4E}"/>
          </ac:graphicFrameMkLst>
        </pc:graphicFrameChg>
      </pc:sldChg>
      <pc:sldChg chg="modSp mod">
        <pc:chgData name="Kat Constable" userId="29e3f105-b005-41a2-b740-a7231c108e2b" providerId="ADAL" clId="{047CF6A3-8F51-2D49-94A9-7BE7EF294006}" dt="2024-02-23T20:36:44.365" v="243" actId="962"/>
        <pc:sldMkLst>
          <pc:docMk/>
          <pc:sldMk cId="2091440152" sldId="1148"/>
        </pc:sldMkLst>
        <pc:picChg chg="mod">
          <ac:chgData name="Kat Constable" userId="29e3f105-b005-41a2-b740-a7231c108e2b" providerId="ADAL" clId="{047CF6A3-8F51-2D49-94A9-7BE7EF294006}" dt="2024-02-23T20:36:06.750" v="169" actId="962"/>
          <ac:picMkLst>
            <pc:docMk/>
            <pc:sldMk cId="2091440152" sldId="1148"/>
            <ac:picMk id="11" creationId="{50CF37C7-7697-49B2-8F01-E2F7AB7B2843}"/>
          </ac:picMkLst>
        </pc:picChg>
        <pc:picChg chg="mod">
          <ac:chgData name="Kat Constable" userId="29e3f105-b005-41a2-b740-a7231c108e2b" providerId="ADAL" clId="{047CF6A3-8F51-2D49-94A9-7BE7EF294006}" dt="2024-02-23T20:36:25.643" v="203" actId="962"/>
          <ac:picMkLst>
            <pc:docMk/>
            <pc:sldMk cId="2091440152" sldId="1148"/>
            <ac:picMk id="12" creationId="{A09C4642-67BC-4D06-A3AD-DFA1158F15E4}"/>
          </ac:picMkLst>
        </pc:picChg>
        <pc:picChg chg="mod">
          <ac:chgData name="Kat Constable" userId="29e3f105-b005-41a2-b740-a7231c108e2b" providerId="ADAL" clId="{047CF6A3-8F51-2D49-94A9-7BE7EF294006}" dt="2024-02-23T20:36:44.365" v="243" actId="962"/>
          <ac:picMkLst>
            <pc:docMk/>
            <pc:sldMk cId="2091440152" sldId="1148"/>
            <ac:picMk id="15" creationId="{52358C72-268A-4136-8497-230A4AC0E8BC}"/>
          </ac:picMkLst>
        </pc:picChg>
        <pc:picChg chg="mod">
          <ac:chgData name="Kat Constable" userId="29e3f105-b005-41a2-b740-a7231c108e2b" providerId="ADAL" clId="{047CF6A3-8F51-2D49-94A9-7BE7EF294006}" dt="2024-02-23T20:36:16.011" v="195" actId="962"/>
          <ac:picMkLst>
            <pc:docMk/>
            <pc:sldMk cId="2091440152" sldId="1148"/>
            <ac:picMk id="70" creationId="{A0F0B6FE-BDBA-4605-BD46-20A654F1A44E}"/>
          </ac:picMkLst>
        </pc:picChg>
      </pc:sldChg>
      <pc:sldChg chg="modSp mod">
        <pc:chgData name="Kat Constable" userId="29e3f105-b005-41a2-b740-a7231c108e2b" providerId="ADAL" clId="{047CF6A3-8F51-2D49-94A9-7BE7EF294006}" dt="2024-02-23T20:52:47.182" v="384" actId="20577"/>
        <pc:sldMkLst>
          <pc:docMk/>
          <pc:sldMk cId="2700551318" sldId="1167"/>
        </pc:sldMkLst>
        <pc:spChg chg="mod">
          <ac:chgData name="Kat Constable" userId="29e3f105-b005-41a2-b740-a7231c108e2b" providerId="ADAL" clId="{047CF6A3-8F51-2D49-94A9-7BE7EF294006}" dt="2024-02-23T20:52:47.182" v="384" actId="20577"/>
          <ac:spMkLst>
            <pc:docMk/>
            <pc:sldMk cId="2700551318" sldId="1167"/>
            <ac:spMk id="3" creationId="{8AFFA36F-E07E-499C-B7B1-DDE2920DA3AF}"/>
          </ac:spMkLst>
        </pc:spChg>
      </pc:sldChg>
      <pc:sldChg chg="modSp mod">
        <pc:chgData name="Kat Constable" userId="29e3f105-b005-41a2-b740-a7231c108e2b" providerId="ADAL" clId="{047CF6A3-8F51-2D49-94A9-7BE7EF294006}" dt="2024-02-23T20:50:36.491" v="377" actId="13244"/>
        <pc:sldMkLst>
          <pc:docMk/>
          <pc:sldMk cId="4101812213" sldId="1178"/>
        </pc:sldMkLst>
        <pc:spChg chg="ord">
          <ac:chgData name="Kat Constable" userId="29e3f105-b005-41a2-b740-a7231c108e2b" providerId="ADAL" clId="{047CF6A3-8F51-2D49-94A9-7BE7EF294006}" dt="2024-02-23T20:50:11.871" v="376" actId="13244"/>
          <ac:spMkLst>
            <pc:docMk/>
            <pc:sldMk cId="4101812213" sldId="1178"/>
            <ac:spMk id="5" creationId="{A8C44CAD-BF62-4B96-B54C-6E8064ED3310}"/>
          </ac:spMkLst>
        </pc:spChg>
        <pc:picChg chg="mod">
          <ac:chgData name="Kat Constable" userId="29e3f105-b005-41a2-b740-a7231c108e2b" providerId="ADAL" clId="{047CF6A3-8F51-2D49-94A9-7BE7EF294006}" dt="2024-02-23T20:48:21.688" v="363" actId="962"/>
          <ac:picMkLst>
            <pc:docMk/>
            <pc:sldMk cId="4101812213" sldId="1178"/>
            <ac:picMk id="3" creationId="{E4BF736F-5FEB-00EB-27BC-1BB46FA5A336}"/>
          </ac:picMkLst>
        </pc:picChg>
        <pc:picChg chg="mod">
          <ac:chgData name="Kat Constable" userId="29e3f105-b005-41a2-b740-a7231c108e2b" providerId="ADAL" clId="{047CF6A3-8F51-2D49-94A9-7BE7EF294006}" dt="2024-02-23T20:48:30.363" v="365" actId="962"/>
          <ac:picMkLst>
            <pc:docMk/>
            <pc:sldMk cId="4101812213" sldId="1178"/>
            <ac:picMk id="6" creationId="{C91998E1-B3A4-831F-28B0-0802749E1292}"/>
          </ac:picMkLst>
        </pc:picChg>
        <pc:picChg chg="mod">
          <ac:chgData name="Kat Constable" userId="29e3f105-b005-41a2-b740-a7231c108e2b" providerId="ADAL" clId="{047CF6A3-8F51-2D49-94A9-7BE7EF294006}" dt="2024-02-23T20:48:35.362" v="367" actId="962"/>
          <ac:picMkLst>
            <pc:docMk/>
            <pc:sldMk cId="4101812213" sldId="1178"/>
            <ac:picMk id="7" creationId="{1DC8AA98-65B0-D1C5-009D-426A46454AE9}"/>
          </ac:picMkLst>
        </pc:picChg>
        <pc:picChg chg="mod">
          <ac:chgData name="Kat Constable" userId="29e3f105-b005-41a2-b740-a7231c108e2b" providerId="ADAL" clId="{047CF6A3-8F51-2D49-94A9-7BE7EF294006}" dt="2024-02-23T20:48:44.121" v="371" actId="962"/>
          <ac:picMkLst>
            <pc:docMk/>
            <pc:sldMk cId="4101812213" sldId="1178"/>
            <ac:picMk id="8" creationId="{AD18CA73-666C-CE76-367C-0508AAC9D46D}"/>
          </ac:picMkLst>
        </pc:picChg>
        <pc:picChg chg="mod">
          <ac:chgData name="Kat Constable" userId="29e3f105-b005-41a2-b740-a7231c108e2b" providerId="ADAL" clId="{047CF6A3-8F51-2D49-94A9-7BE7EF294006}" dt="2024-02-23T20:48:49.472" v="373" actId="962"/>
          <ac:picMkLst>
            <pc:docMk/>
            <pc:sldMk cId="4101812213" sldId="1178"/>
            <ac:picMk id="9" creationId="{F562708E-3765-D561-7ED7-DBB099FA094F}"/>
          </ac:picMkLst>
        </pc:picChg>
        <pc:picChg chg="mod ord">
          <ac:chgData name="Kat Constable" userId="29e3f105-b005-41a2-b740-a7231c108e2b" providerId="ADAL" clId="{047CF6A3-8F51-2D49-94A9-7BE7EF294006}" dt="2024-02-23T20:50:36.491" v="377" actId="13244"/>
          <ac:picMkLst>
            <pc:docMk/>
            <pc:sldMk cId="4101812213" sldId="1178"/>
            <ac:picMk id="10" creationId="{8ED99BF7-FF19-4AF4-921B-1EF79A556E51}"/>
          </ac:picMkLst>
        </pc:picChg>
      </pc:sldChg>
      <pc:sldChg chg="modSp mod">
        <pc:chgData name="Kat Constable" userId="29e3f105-b005-41a2-b740-a7231c108e2b" providerId="ADAL" clId="{047CF6A3-8F51-2D49-94A9-7BE7EF294006}" dt="2024-02-23T20:51:20.225" v="380" actId="13244"/>
        <pc:sldMkLst>
          <pc:docMk/>
          <pc:sldMk cId="3349425683" sldId="1180"/>
        </pc:sldMkLst>
        <pc:spChg chg="ord">
          <ac:chgData name="Kat Constable" userId="29e3f105-b005-41a2-b740-a7231c108e2b" providerId="ADAL" clId="{047CF6A3-8F51-2D49-94A9-7BE7EF294006}" dt="2024-02-23T20:51:00.554" v="378" actId="13244"/>
          <ac:spMkLst>
            <pc:docMk/>
            <pc:sldMk cId="3349425683" sldId="1180"/>
            <ac:spMk id="6" creationId="{51640D46-5E73-472B-B2B0-8193378E0ADB}"/>
          </ac:spMkLst>
        </pc:spChg>
        <pc:picChg chg="ord">
          <ac:chgData name="Kat Constable" userId="29e3f105-b005-41a2-b740-a7231c108e2b" providerId="ADAL" clId="{047CF6A3-8F51-2D49-94A9-7BE7EF294006}" dt="2024-02-23T20:51:20.225" v="380" actId="13244"/>
          <ac:picMkLst>
            <pc:docMk/>
            <pc:sldMk cId="3349425683" sldId="1180"/>
            <ac:picMk id="7" creationId="{CDC5CC08-7DB4-743B-D787-F95E032D13DB}"/>
          </ac:picMkLst>
        </pc:picChg>
        <pc:picChg chg="ord">
          <ac:chgData name="Kat Constable" userId="29e3f105-b005-41a2-b740-a7231c108e2b" providerId="ADAL" clId="{047CF6A3-8F51-2D49-94A9-7BE7EF294006}" dt="2024-02-23T20:51:12.285" v="379" actId="13244"/>
          <ac:picMkLst>
            <pc:docMk/>
            <pc:sldMk cId="3349425683" sldId="1180"/>
            <ac:picMk id="8" creationId="{D85AC6BA-0786-A593-41EF-7D984D4F1F1E}"/>
          </ac:picMkLst>
        </pc:picChg>
      </pc:sldChg>
      <pc:sldChg chg="modSp mod">
        <pc:chgData name="Kat Constable" userId="29e3f105-b005-41a2-b740-a7231c108e2b" providerId="ADAL" clId="{047CF6A3-8F51-2D49-94A9-7BE7EF294006}" dt="2024-02-23T20:26:13.074" v="3" actId="962"/>
        <pc:sldMkLst>
          <pc:docMk/>
          <pc:sldMk cId="3261042923" sldId="1182"/>
        </pc:sldMkLst>
        <pc:picChg chg="mod">
          <ac:chgData name="Kat Constable" userId="29e3f105-b005-41a2-b740-a7231c108e2b" providerId="ADAL" clId="{047CF6A3-8F51-2D49-94A9-7BE7EF294006}" dt="2024-02-23T20:26:13.074" v="3" actId="962"/>
          <ac:picMkLst>
            <pc:docMk/>
            <pc:sldMk cId="3261042923" sldId="1182"/>
            <ac:picMk id="5" creationId="{2B760269-174E-4A97-84C0-A9847E6F6D0C}"/>
          </ac:picMkLst>
        </pc:picChg>
      </pc:sldChg>
      <pc:sldChg chg="modSp mod">
        <pc:chgData name="Kat Constable" userId="29e3f105-b005-41a2-b740-a7231c108e2b" providerId="ADAL" clId="{047CF6A3-8F51-2D49-94A9-7BE7EF294006}" dt="2024-02-23T20:27:09.102" v="37" actId="962"/>
        <pc:sldMkLst>
          <pc:docMk/>
          <pc:sldMk cId="1315407155" sldId="1185"/>
        </pc:sldMkLst>
        <pc:picChg chg="mod">
          <ac:chgData name="Kat Constable" userId="29e3f105-b005-41a2-b740-a7231c108e2b" providerId="ADAL" clId="{047CF6A3-8F51-2D49-94A9-7BE7EF294006}" dt="2024-02-23T20:27:09.102" v="37" actId="962"/>
          <ac:picMkLst>
            <pc:docMk/>
            <pc:sldMk cId="1315407155" sldId="1185"/>
            <ac:picMk id="5" creationId="{D7BAB953-AAE4-B944-F6F7-8B693FB802E7}"/>
          </ac:picMkLst>
        </pc:picChg>
      </pc:sldChg>
      <pc:sldChg chg="modSp mod">
        <pc:chgData name="Kat Constable" userId="29e3f105-b005-41a2-b740-a7231c108e2b" providerId="ADAL" clId="{047CF6A3-8F51-2D49-94A9-7BE7EF294006}" dt="2024-02-23T20:52:01.249" v="382" actId="13244"/>
        <pc:sldMkLst>
          <pc:docMk/>
          <pc:sldMk cId="4023939648" sldId="1186"/>
        </pc:sldMkLst>
        <pc:picChg chg="ord">
          <ac:chgData name="Kat Constable" userId="29e3f105-b005-41a2-b740-a7231c108e2b" providerId="ADAL" clId="{047CF6A3-8F51-2D49-94A9-7BE7EF294006}" dt="2024-02-23T20:51:47.455" v="381" actId="13244"/>
          <ac:picMkLst>
            <pc:docMk/>
            <pc:sldMk cId="4023939648" sldId="1186"/>
            <ac:picMk id="4" creationId="{B302DE73-1C85-4398-BB1E-46D74A5E4F0A}"/>
          </ac:picMkLst>
        </pc:picChg>
        <pc:picChg chg="mod ord">
          <ac:chgData name="Kat Constable" userId="29e3f105-b005-41a2-b740-a7231c108e2b" providerId="ADAL" clId="{047CF6A3-8F51-2D49-94A9-7BE7EF294006}" dt="2024-02-23T20:52:01.249" v="382" actId="13244"/>
          <ac:picMkLst>
            <pc:docMk/>
            <pc:sldMk cId="4023939648" sldId="1186"/>
            <ac:picMk id="6" creationId="{8A0B6126-C874-4CA8-9127-4D5472DFDB48}"/>
          </ac:picMkLst>
        </pc:picChg>
        <pc:picChg chg="mod">
          <ac:chgData name="Kat Constable" userId="29e3f105-b005-41a2-b740-a7231c108e2b" providerId="ADAL" clId="{047CF6A3-8F51-2D49-94A9-7BE7EF294006}" dt="2024-02-23T20:27:32.023" v="39" actId="962"/>
          <ac:picMkLst>
            <pc:docMk/>
            <pc:sldMk cId="4023939648" sldId="1186"/>
            <ac:picMk id="7" creationId="{C5C1CBC7-D539-4BEE-BFF4-CA9F9E177803}"/>
          </ac:picMkLst>
        </pc:picChg>
      </pc:sldChg>
      <pc:sldChg chg="modSp mod">
        <pc:chgData name="Kat Constable" userId="29e3f105-b005-41a2-b740-a7231c108e2b" providerId="ADAL" clId="{047CF6A3-8F51-2D49-94A9-7BE7EF294006}" dt="2024-02-23T20:33:39.950" v="78" actId="962"/>
        <pc:sldMkLst>
          <pc:docMk/>
          <pc:sldMk cId="3208460162" sldId="1193"/>
        </pc:sldMkLst>
        <pc:picChg chg="mod">
          <ac:chgData name="Kat Constable" userId="29e3f105-b005-41a2-b740-a7231c108e2b" providerId="ADAL" clId="{047CF6A3-8F51-2D49-94A9-7BE7EF294006}" dt="2024-02-23T20:33:39.950" v="78" actId="962"/>
          <ac:picMkLst>
            <pc:docMk/>
            <pc:sldMk cId="3208460162" sldId="1193"/>
            <ac:picMk id="4" creationId="{906F146E-2A22-4D4C-9636-3A031E7977C7}"/>
          </ac:picMkLst>
        </pc:picChg>
      </pc:sldChg>
      <pc:sldChg chg="modSp mod">
        <pc:chgData name="Kat Constable" userId="29e3f105-b005-41a2-b740-a7231c108e2b" providerId="ADAL" clId="{047CF6A3-8F51-2D49-94A9-7BE7EF294006}" dt="2024-02-23T20:40:55.120" v="339" actId="27636"/>
        <pc:sldMkLst>
          <pc:docMk/>
          <pc:sldMk cId="1102959334" sldId="1201"/>
        </pc:sldMkLst>
        <pc:spChg chg="mod">
          <ac:chgData name="Kat Constable" userId="29e3f105-b005-41a2-b740-a7231c108e2b" providerId="ADAL" clId="{047CF6A3-8F51-2D49-94A9-7BE7EF294006}" dt="2024-02-23T20:40:55.120" v="339" actId="27636"/>
          <ac:spMkLst>
            <pc:docMk/>
            <pc:sldMk cId="1102959334" sldId="1201"/>
            <ac:spMk id="2" creationId="{9410C58A-F92B-4CAB-B3CF-18ADA9A3538A}"/>
          </ac:spMkLst>
        </pc:spChg>
        <pc:picChg chg="mod">
          <ac:chgData name="Kat Constable" userId="29e3f105-b005-41a2-b740-a7231c108e2b" providerId="ADAL" clId="{047CF6A3-8F51-2D49-94A9-7BE7EF294006}" dt="2024-02-23T20:39:54.399" v="333" actId="962"/>
          <ac:picMkLst>
            <pc:docMk/>
            <pc:sldMk cId="1102959334" sldId="1201"/>
            <ac:picMk id="5" creationId="{03A76335-DB72-4812-B6C8-A80CBB216EC0}"/>
          </ac:picMkLst>
        </pc:picChg>
      </pc:sldChg>
      <pc:sldChg chg="modSp mod">
        <pc:chgData name="Kat Constable" userId="29e3f105-b005-41a2-b740-a7231c108e2b" providerId="ADAL" clId="{047CF6A3-8F51-2D49-94A9-7BE7EF294006}" dt="2024-02-23T20:54:06.194" v="398" actId="20577"/>
        <pc:sldMkLst>
          <pc:docMk/>
          <pc:sldMk cId="647516454" sldId="1202"/>
        </pc:sldMkLst>
        <pc:spChg chg="mod">
          <ac:chgData name="Kat Constable" userId="29e3f105-b005-41a2-b740-a7231c108e2b" providerId="ADAL" clId="{047CF6A3-8F51-2D49-94A9-7BE7EF294006}" dt="2024-02-23T20:54:06.194" v="398" actId="20577"/>
          <ac:spMkLst>
            <pc:docMk/>
            <pc:sldMk cId="647516454" sldId="1202"/>
            <ac:spMk id="2" creationId="{D6A8E679-A98C-2D9C-853E-5117E6F1F177}"/>
          </ac:spMkLst>
        </pc:spChg>
        <pc:picChg chg="mod">
          <ac:chgData name="Kat Constable" userId="29e3f105-b005-41a2-b740-a7231c108e2b" providerId="ADAL" clId="{047CF6A3-8F51-2D49-94A9-7BE7EF294006}" dt="2024-02-23T20:34:59.390" v="115" actId="962"/>
          <ac:picMkLst>
            <pc:docMk/>
            <pc:sldMk cId="647516454" sldId="1202"/>
            <ac:picMk id="6" creationId="{334314B7-9A7A-4CA3-A616-00FC21CDC8CE}"/>
          </ac:picMkLst>
        </pc:picChg>
        <pc:picChg chg="mod">
          <ac:chgData name="Kat Constable" userId="29e3f105-b005-41a2-b740-a7231c108e2b" providerId="ADAL" clId="{047CF6A3-8F51-2D49-94A9-7BE7EF294006}" dt="2024-02-23T20:34:50.115" v="86" actId="962"/>
          <ac:picMkLst>
            <pc:docMk/>
            <pc:sldMk cId="647516454" sldId="1202"/>
            <ac:picMk id="8" creationId="{83FD7DEC-23CD-43F4-9881-CE1F7DD19B21}"/>
          </ac:picMkLst>
        </pc:picChg>
      </pc:sldChg>
      <pc:sldChg chg="modSp mod">
        <pc:chgData name="Kat Constable" userId="29e3f105-b005-41a2-b740-a7231c108e2b" providerId="ADAL" clId="{047CF6A3-8F51-2D49-94A9-7BE7EF294006}" dt="2024-02-23T20:54:10.858" v="400" actId="20577"/>
        <pc:sldMkLst>
          <pc:docMk/>
          <pc:sldMk cId="1589474613" sldId="1203"/>
        </pc:sldMkLst>
        <pc:spChg chg="mod">
          <ac:chgData name="Kat Constable" userId="29e3f105-b005-41a2-b740-a7231c108e2b" providerId="ADAL" clId="{047CF6A3-8F51-2D49-94A9-7BE7EF294006}" dt="2024-02-23T20:54:10.858" v="400" actId="20577"/>
          <ac:spMkLst>
            <pc:docMk/>
            <pc:sldMk cId="1589474613" sldId="1203"/>
            <ac:spMk id="2" creationId="{D6A8E679-A98C-2D9C-853E-5117E6F1F177}"/>
          </ac:spMkLst>
        </pc:spChg>
        <pc:picChg chg="mod">
          <ac:chgData name="Kat Constable" userId="29e3f105-b005-41a2-b740-a7231c108e2b" providerId="ADAL" clId="{047CF6A3-8F51-2D49-94A9-7BE7EF294006}" dt="2024-02-23T20:35:51.237" v="149" actId="962"/>
          <ac:picMkLst>
            <pc:docMk/>
            <pc:sldMk cId="1589474613" sldId="1203"/>
            <ac:picMk id="6" creationId="{334314B7-9A7A-4CA3-A616-00FC21CDC8CE}"/>
          </ac:picMkLst>
        </pc:picChg>
        <pc:picChg chg="mod">
          <ac:chgData name="Kat Constable" userId="29e3f105-b005-41a2-b740-a7231c108e2b" providerId="ADAL" clId="{047CF6A3-8F51-2D49-94A9-7BE7EF294006}" dt="2024-02-23T20:35:41.598" v="120" actId="962"/>
          <ac:picMkLst>
            <pc:docMk/>
            <pc:sldMk cId="1589474613" sldId="1203"/>
            <ac:picMk id="8" creationId="{83FD7DEC-23CD-43F4-9881-CE1F7DD19B21}"/>
          </ac:picMkLst>
        </pc:picChg>
      </pc:sldChg>
      <pc:sldChg chg="modSp mod">
        <pc:chgData name="Kat Constable" userId="29e3f105-b005-41a2-b740-a7231c108e2b" providerId="ADAL" clId="{047CF6A3-8F51-2D49-94A9-7BE7EF294006}" dt="2024-02-23T20:33:18.527" v="76" actId="962"/>
        <pc:sldMkLst>
          <pc:docMk/>
          <pc:sldMk cId="3489386641" sldId="1207"/>
        </pc:sldMkLst>
        <pc:picChg chg="mod">
          <ac:chgData name="Kat Constable" userId="29e3f105-b005-41a2-b740-a7231c108e2b" providerId="ADAL" clId="{047CF6A3-8F51-2D49-94A9-7BE7EF294006}" dt="2024-02-23T20:33:18.527" v="76" actId="962"/>
          <ac:picMkLst>
            <pc:docMk/>
            <pc:sldMk cId="3489386641" sldId="1207"/>
            <ac:picMk id="8" creationId="{1FE94C77-C00C-42D7-AE82-3278F2D3B1D1}"/>
          </ac:picMkLst>
        </pc:picChg>
      </pc:sldChg>
      <pc:sldChg chg="modSp mod">
        <pc:chgData name="Kat Constable" userId="29e3f105-b005-41a2-b740-a7231c108e2b" providerId="ADAL" clId="{047CF6A3-8F51-2D49-94A9-7BE7EF294006}" dt="2024-02-23T20:53:18.438" v="388" actId="14100"/>
        <pc:sldMkLst>
          <pc:docMk/>
          <pc:sldMk cId="921873954" sldId="1252"/>
        </pc:sldMkLst>
        <pc:spChg chg="mod">
          <ac:chgData name="Kat Constable" userId="29e3f105-b005-41a2-b740-a7231c108e2b" providerId="ADAL" clId="{047CF6A3-8F51-2D49-94A9-7BE7EF294006}" dt="2024-02-23T20:53:18.438" v="388" actId="14100"/>
          <ac:spMkLst>
            <pc:docMk/>
            <pc:sldMk cId="921873954" sldId="1252"/>
            <ac:spMk id="2" creationId="{7642CB58-A052-D5E6-68A1-3F013147C161}"/>
          </ac:spMkLst>
        </pc:spChg>
        <pc:spChg chg="mod">
          <ac:chgData name="Kat Constable" userId="29e3f105-b005-41a2-b740-a7231c108e2b" providerId="ADAL" clId="{047CF6A3-8F51-2D49-94A9-7BE7EF294006}" dt="2024-02-23T20:38:49.578" v="257" actId="962"/>
          <ac:spMkLst>
            <pc:docMk/>
            <pc:sldMk cId="921873954" sldId="1252"/>
            <ac:spMk id="4" creationId="{A4B54AE8-5475-4EB9-83A0-B74272474C80}"/>
          </ac:spMkLst>
        </pc:spChg>
      </pc:sldChg>
      <pc:sldChg chg="modSp mod">
        <pc:chgData name="Kat Constable" userId="29e3f105-b005-41a2-b740-a7231c108e2b" providerId="ADAL" clId="{047CF6A3-8F51-2D49-94A9-7BE7EF294006}" dt="2024-02-23T20:53:52.800" v="394" actId="14100"/>
        <pc:sldMkLst>
          <pc:docMk/>
          <pc:sldMk cId="3098110245" sldId="1255"/>
        </pc:sldMkLst>
        <pc:spChg chg="mod">
          <ac:chgData name="Kat Constable" userId="29e3f105-b005-41a2-b740-a7231c108e2b" providerId="ADAL" clId="{047CF6A3-8F51-2D49-94A9-7BE7EF294006}" dt="2024-02-23T20:53:52.800" v="394" actId="14100"/>
          <ac:spMkLst>
            <pc:docMk/>
            <pc:sldMk cId="3098110245" sldId="1255"/>
            <ac:spMk id="2" creationId="{7642CB58-A052-D5E6-68A1-3F013147C161}"/>
          </ac:spMkLst>
        </pc:spChg>
        <pc:spChg chg="mod">
          <ac:chgData name="Kat Constable" userId="29e3f105-b005-41a2-b740-a7231c108e2b" providerId="ADAL" clId="{047CF6A3-8F51-2D49-94A9-7BE7EF294006}" dt="2024-02-23T20:40:12.419" v="336" actId="962"/>
          <ac:spMkLst>
            <pc:docMk/>
            <pc:sldMk cId="3098110245" sldId="1255"/>
            <ac:spMk id="4" creationId="{A4B54AE8-5475-4EB9-83A0-B74272474C80}"/>
          </ac:spMkLst>
        </pc:spChg>
      </pc:sldChg>
      <pc:sldChg chg="modSp mod">
        <pc:chgData name="Kat Constable" userId="29e3f105-b005-41a2-b740-a7231c108e2b" providerId="ADAL" clId="{047CF6A3-8F51-2D49-94A9-7BE7EF294006}" dt="2024-02-23T20:25:29.353" v="1" actId="962"/>
        <pc:sldMkLst>
          <pc:docMk/>
          <pc:sldMk cId="909722800" sldId="1257"/>
        </pc:sldMkLst>
        <pc:picChg chg="mod">
          <ac:chgData name="Kat Constable" userId="29e3f105-b005-41a2-b740-a7231c108e2b" providerId="ADAL" clId="{047CF6A3-8F51-2D49-94A9-7BE7EF294006}" dt="2024-02-23T20:25:29.353" v="1" actId="962"/>
          <ac:picMkLst>
            <pc:docMk/>
            <pc:sldMk cId="909722800" sldId="1257"/>
            <ac:picMk id="5" creationId="{9E45FFDE-4C72-6404-7DF6-3DA1060C18A3}"/>
          </ac:picMkLst>
        </pc:picChg>
      </pc:sldChg>
      <pc:sldChg chg="modSp mod">
        <pc:chgData name="Kat Constable" userId="29e3f105-b005-41a2-b740-a7231c108e2b" providerId="ADAL" clId="{047CF6A3-8F51-2D49-94A9-7BE7EF294006}" dt="2024-02-23T20:53:42.041" v="391" actId="14100"/>
        <pc:sldMkLst>
          <pc:docMk/>
          <pc:sldMk cId="113416033" sldId="1259"/>
        </pc:sldMkLst>
        <pc:spChg chg="mod">
          <ac:chgData name="Kat Constable" userId="29e3f105-b005-41a2-b740-a7231c108e2b" providerId="ADAL" clId="{047CF6A3-8F51-2D49-94A9-7BE7EF294006}" dt="2024-02-23T20:53:42.041" v="391" actId="14100"/>
          <ac:spMkLst>
            <pc:docMk/>
            <pc:sldMk cId="113416033" sldId="1259"/>
            <ac:spMk id="2" creationId="{7642CB58-A052-D5E6-68A1-3F013147C161}"/>
          </ac:spMkLst>
        </pc:spChg>
        <pc:spChg chg="mod">
          <ac:chgData name="Kat Constable" userId="29e3f105-b005-41a2-b740-a7231c108e2b" providerId="ADAL" clId="{047CF6A3-8F51-2D49-94A9-7BE7EF294006}" dt="2024-02-23T20:39:59.755" v="334" actId="962"/>
          <ac:spMkLst>
            <pc:docMk/>
            <pc:sldMk cId="113416033" sldId="1259"/>
            <ac:spMk id="4" creationId="{A4B54AE8-5475-4EB9-83A0-B74272474C80}"/>
          </ac:spMkLst>
        </pc:spChg>
      </pc:sldChg>
      <pc:sldChg chg="modSp mod">
        <pc:chgData name="Kat Constable" userId="29e3f105-b005-41a2-b740-a7231c108e2b" providerId="ADAL" clId="{047CF6A3-8F51-2D49-94A9-7BE7EF294006}" dt="2024-02-23T20:54:00.543" v="396" actId="20577"/>
        <pc:sldMkLst>
          <pc:docMk/>
          <pc:sldMk cId="3588135031" sldId="1260"/>
        </pc:sldMkLst>
        <pc:spChg chg="mod">
          <ac:chgData name="Kat Constable" userId="29e3f105-b005-41a2-b740-a7231c108e2b" providerId="ADAL" clId="{047CF6A3-8F51-2D49-94A9-7BE7EF294006}" dt="2024-02-23T20:54:00.543" v="396" actId="20577"/>
          <ac:spMkLst>
            <pc:docMk/>
            <pc:sldMk cId="3588135031" sldId="1260"/>
            <ac:spMk id="2" creationId="{D6A8E679-A98C-2D9C-853E-5117E6F1F177}"/>
          </ac:spMkLst>
        </pc:spChg>
        <pc:picChg chg="mod">
          <ac:chgData name="Kat Constable" userId="29e3f105-b005-41a2-b740-a7231c108e2b" providerId="ADAL" clId="{047CF6A3-8F51-2D49-94A9-7BE7EF294006}" dt="2024-02-23T20:28:10.917" v="72" actId="962"/>
          <ac:picMkLst>
            <pc:docMk/>
            <pc:sldMk cId="3588135031" sldId="1260"/>
            <ac:picMk id="6" creationId="{334314B7-9A7A-4CA3-A616-00FC21CDC8CE}"/>
          </ac:picMkLst>
        </pc:picChg>
        <pc:picChg chg="mod">
          <ac:chgData name="Kat Constable" userId="29e3f105-b005-41a2-b740-a7231c108e2b" providerId="ADAL" clId="{047CF6A3-8F51-2D49-94A9-7BE7EF294006}" dt="2024-02-23T20:28:01.418" v="43" actId="962"/>
          <ac:picMkLst>
            <pc:docMk/>
            <pc:sldMk cId="3588135031" sldId="1260"/>
            <ac:picMk id="8" creationId="{83FD7DEC-23CD-43F4-9881-CE1F7DD19B21}"/>
          </ac:picMkLst>
        </pc:picChg>
      </pc:sldChg>
      <pc:sldChg chg="modSp mod">
        <pc:chgData name="Kat Constable" userId="29e3f105-b005-41a2-b740-a7231c108e2b" providerId="ADAL" clId="{047CF6A3-8F51-2D49-94A9-7BE7EF294006}" dt="2024-02-23T20:49:07.713" v="375" actId="962"/>
        <pc:sldMkLst>
          <pc:docMk/>
          <pc:sldMk cId="602257900" sldId="1267"/>
        </pc:sldMkLst>
        <pc:picChg chg="mod">
          <ac:chgData name="Kat Constable" userId="29e3f105-b005-41a2-b740-a7231c108e2b" providerId="ADAL" clId="{047CF6A3-8F51-2D49-94A9-7BE7EF294006}" dt="2024-02-23T20:49:07.713" v="375" actId="962"/>
          <ac:picMkLst>
            <pc:docMk/>
            <pc:sldMk cId="602257900" sldId="1267"/>
            <ac:picMk id="5" creationId="{9ECB529A-5876-40A8-B453-7ED96C969F43}"/>
          </ac:picMkLst>
        </pc:picChg>
      </pc:sldChg>
      <pc:sldChg chg="delSp modSp mod">
        <pc:chgData name="Kat Constable" userId="29e3f105-b005-41a2-b740-a7231c108e2b" providerId="ADAL" clId="{047CF6A3-8F51-2D49-94A9-7BE7EF294006}" dt="2024-02-23T20:47:19.409" v="355" actId="13244"/>
        <pc:sldMkLst>
          <pc:docMk/>
          <pc:sldMk cId="2256941373" sldId="1268"/>
        </pc:sldMkLst>
        <pc:spChg chg="mod">
          <ac:chgData name="Kat Constable" userId="29e3f105-b005-41a2-b740-a7231c108e2b" providerId="ADAL" clId="{047CF6A3-8F51-2D49-94A9-7BE7EF294006}" dt="2024-02-23T20:40:47.518" v="337" actId="33553"/>
          <ac:spMkLst>
            <pc:docMk/>
            <pc:sldMk cId="2256941373" sldId="1268"/>
            <ac:spMk id="4" creationId="{E84A7949-4F92-04DA-2810-ED6E1A0CAC70}"/>
          </ac:spMkLst>
        </pc:spChg>
        <pc:spChg chg="mod">
          <ac:chgData name="Kat Constable" userId="29e3f105-b005-41a2-b740-a7231c108e2b" providerId="ADAL" clId="{047CF6A3-8F51-2D49-94A9-7BE7EF294006}" dt="2024-02-23T20:37:04.907" v="244" actId="962"/>
          <ac:spMkLst>
            <pc:docMk/>
            <pc:sldMk cId="2256941373" sldId="1268"/>
            <ac:spMk id="6" creationId="{BB8CA261-18F1-7F43-A9DF-33C3766B9643}"/>
          </ac:spMkLst>
        </pc:spChg>
        <pc:spChg chg="mod topLvl">
          <ac:chgData name="Kat Constable" userId="29e3f105-b005-41a2-b740-a7231c108e2b" providerId="ADAL" clId="{047CF6A3-8F51-2D49-94A9-7BE7EF294006}" dt="2024-02-23T20:37:29.820" v="246" actId="962"/>
          <ac:spMkLst>
            <pc:docMk/>
            <pc:sldMk cId="2256941373" sldId="1268"/>
            <ac:spMk id="8" creationId="{419732E8-48DD-5C38-94D4-5A4A9D04B245}"/>
          </ac:spMkLst>
        </pc:spChg>
        <pc:spChg chg="mod topLvl">
          <ac:chgData name="Kat Constable" userId="29e3f105-b005-41a2-b740-a7231c108e2b" providerId="ADAL" clId="{047CF6A3-8F51-2D49-94A9-7BE7EF294006}" dt="2024-02-23T20:37:19.094" v="245" actId="165"/>
          <ac:spMkLst>
            <pc:docMk/>
            <pc:sldMk cId="2256941373" sldId="1268"/>
            <ac:spMk id="9" creationId="{C06BE751-44DF-E947-474B-4FEBEB020186}"/>
          </ac:spMkLst>
        </pc:spChg>
        <pc:spChg chg="mod">
          <ac:chgData name="Kat Constable" userId="29e3f105-b005-41a2-b740-a7231c108e2b" providerId="ADAL" clId="{047CF6A3-8F51-2D49-94A9-7BE7EF294006}" dt="2024-02-23T20:37:37.919" v="247" actId="962"/>
          <ac:spMkLst>
            <pc:docMk/>
            <pc:sldMk cId="2256941373" sldId="1268"/>
            <ac:spMk id="10" creationId="{05775583-0BAB-870A-E549-2A3CAF1F44D3}"/>
          </ac:spMkLst>
        </pc:spChg>
        <pc:spChg chg="mod ord">
          <ac:chgData name="Kat Constable" userId="29e3f105-b005-41a2-b740-a7231c108e2b" providerId="ADAL" clId="{047CF6A3-8F51-2D49-94A9-7BE7EF294006}" dt="2024-02-23T20:47:00.141" v="354" actId="13244"/>
          <ac:spMkLst>
            <pc:docMk/>
            <pc:sldMk cId="2256941373" sldId="1268"/>
            <ac:spMk id="11" creationId="{83059122-DD91-C1D8-E95C-8110D09E2DAE}"/>
          </ac:spMkLst>
        </pc:spChg>
        <pc:spChg chg="mod ord">
          <ac:chgData name="Kat Constable" userId="29e3f105-b005-41a2-b740-a7231c108e2b" providerId="ADAL" clId="{047CF6A3-8F51-2D49-94A9-7BE7EF294006}" dt="2024-02-23T20:46:26.220" v="351" actId="13244"/>
          <ac:spMkLst>
            <pc:docMk/>
            <pc:sldMk cId="2256941373" sldId="1268"/>
            <ac:spMk id="12" creationId="{B9DF5356-C9C4-B39B-35B8-AC913A483ABB}"/>
          </ac:spMkLst>
        </pc:spChg>
        <pc:spChg chg="ord">
          <ac:chgData name="Kat Constable" userId="29e3f105-b005-41a2-b740-a7231c108e2b" providerId="ADAL" clId="{047CF6A3-8F51-2D49-94A9-7BE7EF294006}" dt="2024-02-23T20:47:19.409" v="355" actId="13244"/>
          <ac:spMkLst>
            <pc:docMk/>
            <pc:sldMk cId="2256941373" sldId="1268"/>
            <ac:spMk id="14" creationId="{291B064C-36AD-AA15-9BBF-9646003558AF}"/>
          </ac:spMkLst>
        </pc:spChg>
        <pc:spChg chg="ord">
          <ac:chgData name="Kat Constable" userId="29e3f105-b005-41a2-b740-a7231c108e2b" providerId="ADAL" clId="{047CF6A3-8F51-2D49-94A9-7BE7EF294006}" dt="2024-02-23T20:46:50.135" v="353" actId="13244"/>
          <ac:spMkLst>
            <pc:docMk/>
            <pc:sldMk cId="2256941373" sldId="1268"/>
            <ac:spMk id="15" creationId="{C0F265FA-C378-A51C-49CF-F2E5E7B72C81}"/>
          </ac:spMkLst>
        </pc:spChg>
        <pc:spChg chg="mod topLvl">
          <ac:chgData name="Kat Constable" userId="29e3f105-b005-41a2-b740-a7231c108e2b" providerId="ADAL" clId="{047CF6A3-8F51-2D49-94A9-7BE7EF294006}" dt="2024-02-23T20:38:10.835" v="251" actId="962"/>
          <ac:spMkLst>
            <pc:docMk/>
            <pc:sldMk cId="2256941373" sldId="1268"/>
            <ac:spMk id="17" creationId="{E5DA146A-251A-2493-88A2-4E8F09933D43}"/>
          </ac:spMkLst>
        </pc:spChg>
        <pc:spChg chg="mod topLvl">
          <ac:chgData name="Kat Constable" userId="29e3f105-b005-41a2-b740-a7231c108e2b" providerId="ADAL" clId="{047CF6A3-8F51-2D49-94A9-7BE7EF294006}" dt="2024-02-23T20:38:05.812" v="250" actId="165"/>
          <ac:spMkLst>
            <pc:docMk/>
            <pc:sldMk cId="2256941373" sldId="1268"/>
            <ac:spMk id="18" creationId="{42F667E6-584E-2489-0149-BB4FA9DB96B0}"/>
          </ac:spMkLst>
        </pc:spChg>
        <pc:spChg chg="mod topLvl">
          <ac:chgData name="Kat Constable" userId="29e3f105-b005-41a2-b740-a7231c108e2b" providerId="ADAL" clId="{047CF6A3-8F51-2D49-94A9-7BE7EF294006}" dt="2024-02-23T20:38:25.034" v="253" actId="962"/>
          <ac:spMkLst>
            <pc:docMk/>
            <pc:sldMk cId="2256941373" sldId="1268"/>
            <ac:spMk id="20" creationId="{5626ED70-2C0B-3D83-70F6-AD8B9A70257C}"/>
          </ac:spMkLst>
        </pc:spChg>
        <pc:spChg chg="mod topLvl">
          <ac:chgData name="Kat Constable" userId="29e3f105-b005-41a2-b740-a7231c108e2b" providerId="ADAL" clId="{047CF6A3-8F51-2D49-94A9-7BE7EF294006}" dt="2024-02-23T20:38:17.137" v="252" actId="165"/>
          <ac:spMkLst>
            <pc:docMk/>
            <pc:sldMk cId="2256941373" sldId="1268"/>
            <ac:spMk id="21" creationId="{4EBE2F9E-103B-5F9A-A4FE-E81A3686C0F0}"/>
          </ac:spMkLst>
        </pc:spChg>
        <pc:spChg chg="mod topLvl">
          <ac:chgData name="Kat Constable" userId="29e3f105-b005-41a2-b740-a7231c108e2b" providerId="ADAL" clId="{047CF6A3-8F51-2D49-94A9-7BE7EF294006}" dt="2024-02-23T20:38:36.577" v="255" actId="962"/>
          <ac:spMkLst>
            <pc:docMk/>
            <pc:sldMk cId="2256941373" sldId="1268"/>
            <ac:spMk id="23" creationId="{FE553897-693A-3517-E8D4-7406DB6F4FBE}"/>
          </ac:spMkLst>
        </pc:spChg>
        <pc:spChg chg="mod topLvl">
          <ac:chgData name="Kat Constable" userId="29e3f105-b005-41a2-b740-a7231c108e2b" providerId="ADAL" clId="{047CF6A3-8F51-2D49-94A9-7BE7EF294006}" dt="2024-02-23T20:38:31.070" v="254" actId="165"/>
          <ac:spMkLst>
            <pc:docMk/>
            <pc:sldMk cId="2256941373" sldId="1268"/>
            <ac:spMk id="24" creationId="{5F9F66EC-1B78-3871-8828-1C1181DCC797}"/>
          </ac:spMkLst>
        </pc:spChg>
        <pc:spChg chg="mod">
          <ac:chgData name="Kat Constable" userId="29e3f105-b005-41a2-b740-a7231c108e2b" providerId="ADAL" clId="{047CF6A3-8F51-2D49-94A9-7BE7EF294006}" dt="2024-02-23T20:38:43.032" v="256" actId="962"/>
          <ac:spMkLst>
            <pc:docMk/>
            <pc:sldMk cId="2256941373" sldId="1268"/>
            <ac:spMk id="26" creationId="{7110B146-7A52-58E7-5C8E-CEE82E45706E}"/>
          </ac:spMkLst>
        </pc:spChg>
        <pc:grpChg chg="del">
          <ac:chgData name="Kat Constable" userId="29e3f105-b005-41a2-b740-a7231c108e2b" providerId="ADAL" clId="{047CF6A3-8F51-2D49-94A9-7BE7EF294006}" dt="2024-02-23T20:37:19.094" v="245" actId="165"/>
          <ac:grpSpMkLst>
            <pc:docMk/>
            <pc:sldMk cId="2256941373" sldId="1268"/>
            <ac:grpSpMk id="7" creationId="{C4348A78-5712-5181-26D0-F4132631BD3D}"/>
          </ac:grpSpMkLst>
        </pc:grpChg>
        <pc:grpChg chg="del">
          <ac:chgData name="Kat Constable" userId="29e3f105-b005-41a2-b740-a7231c108e2b" providerId="ADAL" clId="{047CF6A3-8F51-2D49-94A9-7BE7EF294006}" dt="2024-02-23T20:38:05.812" v="250" actId="165"/>
          <ac:grpSpMkLst>
            <pc:docMk/>
            <pc:sldMk cId="2256941373" sldId="1268"/>
            <ac:grpSpMk id="16" creationId="{0B73F3D0-6154-1489-28DC-3D9A86DED71C}"/>
          </ac:grpSpMkLst>
        </pc:grpChg>
        <pc:grpChg chg="del">
          <ac:chgData name="Kat Constable" userId="29e3f105-b005-41a2-b740-a7231c108e2b" providerId="ADAL" clId="{047CF6A3-8F51-2D49-94A9-7BE7EF294006}" dt="2024-02-23T20:38:17.137" v="252" actId="165"/>
          <ac:grpSpMkLst>
            <pc:docMk/>
            <pc:sldMk cId="2256941373" sldId="1268"/>
            <ac:grpSpMk id="19" creationId="{BC3D0085-6487-2E32-A8F1-80F63FE5818D}"/>
          </ac:grpSpMkLst>
        </pc:grpChg>
        <pc:grpChg chg="del">
          <ac:chgData name="Kat Constable" userId="29e3f105-b005-41a2-b740-a7231c108e2b" providerId="ADAL" clId="{047CF6A3-8F51-2D49-94A9-7BE7EF294006}" dt="2024-02-23T20:38:31.070" v="254" actId="165"/>
          <ac:grpSpMkLst>
            <pc:docMk/>
            <pc:sldMk cId="2256941373" sldId="1268"/>
            <ac:grpSpMk id="22" creationId="{F1830ECD-AAB8-C1FE-C692-6EF617E942C2}"/>
          </ac:grpSpMkLst>
        </pc:grpChg>
      </pc:sldChg>
    </pc:docChg>
  </pc:docChgLst>
  <pc:docChgLst>
    <pc:chgData name="Cullen, Shannon (DESE)" userId="6b1ad6a8-5818-44b3-9274-ccefbf22d13d" providerId="ADAL" clId="{F401465E-1A93-46FA-BDFF-1ED4BAC3FD83}"/>
    <pc:docChg chg="custSel delSld modSld modNotesMaster modHandout">
      <pc:chgData name="Cullen, Shannon (DESE)" userId="6b1ad6a8-5818-44b3-9274-ccefbf22d13d" providerId="ADAL" clId="{F401465E-1A93-46FA-BDFF-1ED4BAC3FD83}" dt="2024-01-18T18:44:17.113" v="40" actId="1076"/>
      <pc:docMkLst>
        <pc:docMk/>
      </pc:docMkLst>
      <pc:sldChg chg="modSp mod">
        <pc:chgData name="Cullen, Shannon (DESE)" userId="6b1ad6a8-5818-44b3-9274-ccefbf22d13d" providerId="ADAL" clId="{F401465E-1A93-46FA-BDFF-1ED4BAC3FD83}" dt="2024-01-18T13:49:36.901" v="6" actId="20577"/>
        <pc:sldMkLst>
          <pc:docMk/>
          <pc:sldMk cId="2097076154" sldId="262"/>
        </pc:sldMkLst>
        <pc:spChg chg="mod">
          <ac:chgData name="Cullen, Shannon (DESE)" userId="6b1ad6a8-5818-44b3-9274-ccefbf22d13d" providerId="ADAL" clId="{F401465E-1A93-46FA-BDFF-1ED4BAC3FD83}" dt="2024-01-18T13:49:36.901" v="6" actId="20577"/>
          <ac:spMkLst>
            <pc:docMk/>
            <pc:sldMk cId="2097076154" sldId="262"/>
            <ac:spMk id="5" creationId="{27FE4BE9-F3FB-415F-8D00-F5BC4E521F0C}"/>
          </ac:spMkLst>
        </pc:spChg>
      </pc:sldChg>
      <pc:sldChg chg="addSp delSp modSp mod">
        <pc:chgData name="Cullen, Shannon (DESE)" userId="6b1ad6a8-5818-44b3-9274-ccefbf22d13d" providerId="ADAL" clId="{F401465E-1A93-46FA-BDFF-1ED4BAC3FD83}" dt="2024-01-18T18:44:17.113" v="40" actId="1076"/>
        <pc:sldMkLst>
          <pc:docMk/>
          <pc:sldMk cId="1102959334" sldId="1201"/>
        </pc:sldMkLst>
        <pc:spChg chg="mod">
          <ac:chgData name="Cullen, Shannon (DESE)" userId="6b1ad6a8-5818-44b3-9274-ccefbf22d13d" providerId="ADAL" clId="{F401465E-1A93-46FA-BDFF-1ED4BAC3FD83}" dt="2024-01-18T14:05:28.488" v="22" actId="20577"/>
          <ac:spMkLst>
            <pc:docMk/>
            <pc:sldMk cId="1102959334" sldId="1201"/>
            <ac:spMk id="10" creationId="{80289935-E237-4120-8880-A69CC78D2768}"/>
          </ac:spMkLst>
        </pc:spChg>
        <pc:spChg chg="mod ord">
          <ac:chgData name="Cullen, Shannon (DESE)" userId="6b1ad6a8-5818-44b3-9274-ccefbf22d13d" providerId="ADAL" clId="{F401465E-1A93-46FA-BDFF-1ED4BAC3FD83}" dt="2024-01-18T18:44:17.113" v="40" actId="1076"/>
          <ac:spMkLst>
            <pc:docMk/>
            <pc:sldMk cId="1102959334" sldId="1201"/>
            <ac:spMk id="11" creationId="{0BC77ED5-3A58-44F7-ADE2-92D1B830E2A2}"/>
          </ac:spMkLst>
        </pc:spChg>
        <pc:picChg chg="del">
          <ac:chgData name="Cullen, Shannon (DESE)" userId="6b1ad6a8-5818-44b3-9274-ccefbf22d13d" providerId="ADAL" clId="{F401465E-1A93-46FA-BDFF-1ED4BAC3FD83}" dt="2024-01-18T18:44:00.597" v="33" actId="478"/>
          <ac:picMkLst>
            <pc:docMk/>
            <pc:sldMk cId="1102959334" sldId="1201"/>
            <ac:picMk id="4" creationId="{78FF8BD1-3A99-DB67-8503-FD31DB2E1F06}"/>
          </ac:picMkLst>
        </pc:picChg>
        <pc:picChg chg="add mod">
          <ac:chgData name="Cullen, Shannon (DESE)" userId="6b1ad6a8-5818-44b3-9274-ccefbf22d13d" providerId="ADAL" clId="{F401465E-1A93-46FA-BDFF-1ED4BAC3FD83}" dt="2024-01-18T18:44:14.481" v="39" actId="1076"/>
          <ac:picMkLst>
            <pc:docMk/>
            <pc:sldMk cId="1102959334" sldId="1201"/>
            <ac:picMk id="5" creationId="{03A76335-DB72-4812-B6C8-A80CBB216EC0}"/>
          </ac:picMkLst>
        </pc:picChg>
      </pc:sldChg>
      <pc:sldChg chg="modSp mod">
        <pc:chgData name="Cullen, Shannon (DESE)" userId="6b1ad6a8-5818-44b3-9274-ccefbf22d13d" providerId="ADAL" clId="{F401465E-1A93-46FA-BDFF-1ED4BAC3FD83}" dt="2024-01-18T18:43:04.302" v="32" actId="20577"/>
        <pc:sldMkLst>
          <pc:docMk/>
          <pc:sldMk cId="4043189572" sldId="1204"/>
        </pc:sldMkLst>
        <pc:graphicFrameChg chg="modGraphic">
          <ac:chgData name="Cullen, Shannon (DESE)" userId="6b1ad6a8-5818-44b3-9274-ccefbf22d13d" providerId="ADAL" clId="{F401465E-1A93-46FA-BDFF-1ED4BAC3FD83}" dt="2024-01-18T18:43:04.302" v="32" actId="20577"/>
          <ac:graphicFrameMkLst>
            <pc:docMk/>
            <pc:sldMk cId="4043189572" sldId="1204"/>
            <ac:graphicFrameMk id="4" creationId="{8ADFE11A-0198-4CD9-8BB1-432C2D3701F4}"/>
          </ac:graphicFrameMkLst>
        </pc:graphicFrameChg>
      </pc:sldChg>
      <pc:sldChg chg="del">
        <pc:chgData name="Cullen, Shannon (DESE)" userId="6b1ad6a8-5818-44b3-9274-ccefbf22d13d" providerId="ADAL" clId="{F401465E-1A93-46FA-BDFF-1ED4BAC3FD83}" dt="2024-01-18T13:51:52.980" v="7" actId="47"/>
        <pc:sldMkLst>
          <pc:docMk/>
          <pc:sldMk cId="2881355569" sldId="1275"/>
        </pc:sldMkLst>
      </pc:sldChg>
      <pc:sldChg chg="modSp mod">
        <pc:chgData name="Cullen, Shannon (DESE)" userId="6b1ad6a8-5818-44b3-9274-ccefbf22d13d" providerId="ADAL" clId="{F401465E-1A93-46FA-BDFF-1ED4BAC3FD83}" dt="2024-01-18T14:07:31.334" v="26" actId="20577"/>
        <pc:sldMkLst>
          <pc:docMk/>
          <pc:sldMk cId="2904418039" sldId="1276"/>
        </pc:sldMkLst>
        <pc:spChg chg="mod">
          <ac:chgData name="Cullen, Shannon (DESE)" userId="6b1ad6a8-5818-44b3-9274-ccefbf22d13d" providerId="ADAL" clId="{F401465E-1A93-46FA-BDFF-1ED4BAC3FD83}" dt="2024-01-18T14:07:31.334" v="26" actId="20577"/>
          <ac:spMkLst>
            <pc:docMk/>
            <pc:sldMk cId="2904418039" sldId="1276"/>
            <ac:spMk id="3" creationId="{10F3C2F1-C065-1C59-D812-2C29FFD6A6D3}"/>
          </ac:spMkLst>
        </pc:spChg>
      </pc:sldChg>
      <pc:sldChg chg="del">
        <pc:chgData name="Cullen, Shannon (DESE)" userId="6b1ad6a8-5818-44b3-9274-ccefbf22d13d" providerId="ADAL" clId="{F401465E-1A93-46FA-BDFF-1ED4BAC3FD83}" dt="2024-01-18T13:58:50.917" v="8" actId="47"/>
        <pc:sldMkLst>
          <pc:docMk/>
          <pc:sldMk cId="3436587761" sldId="12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6123"/>
          </a:xfrm>
          <a:prstGeom prst="rect">
            <a:avLst/>
          </a:prstGeom>
        </p:spPr>
        <p:txBody>
          <a:bodyPr vert="horz" lIns="89990" tIns="44996" rIns="89990" bIns="449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46123"/>
          </a:xfrm>
          <a:prstGeom prst="rect">
            <a:avLst/>
          </a:prstGeom>
        </p:spPr>
        <p:txBody>
          <a:bodyPr vert="horz" lIns="89990" tIns="44996" rIns="89990" bIns="44996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2/23/24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445466"/>
            <a:ext cx="2971800" cy="446122"/>
          </a:xfrm>
          <a:prstGeom prst="rect">
            <a:avLst/>
          </a:prstGeom>
        </p:spPr>
        <p:txBody>
          <a:bodyPr vert="horz" lIns="89990" tIns="44996" rIns="89990" bIns="449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445466"/>
            <a:ext cx="2971800" cy="446122"/>
          </a:xfrm>
          <a:prstGeom prst="rect">
            <a:avLst/>
          </a:prstGeom>
        </p:spPr>
        <p:txBody>
          <a:bodyPr vert="horz" lIns="89990" tIns="44996" rIns="89990" bIns="44996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6123"/>
          </a:xfrm>
          <a:prstGeom prst="rect">
            <a:avLst/>
          </a:prstGeom>
        </p:spPr>
        <p:txBody>
          <a:bodyPr vert="horz" lIns="89990" tIns="44996" rIns="89990" bIns="449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6123"/>
          </a:xfrm>
          <a:prstGeom prst="rect">
            <a:avLst/>
          </a:prstGeom>
        </p:spPr>
        <p:txBody>
          <a:bodyPr vert="horz" lIns="89990" tIns="44996" rIns="89990" bIns="44996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2/23/24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1111250"/>
            <a:ext cx="5334000" cy="3000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90" tIns="44996" rIns="89990" bIns="449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279076"/>
            <a:ext cx="5486400" cy="3501063"/>
          </a:xfrm>
          <a:prstGeom prst="rect">
            <a:avLst/>
          </a:prstGeom>
        </p:spPr>
        <p:txBody>
          <a:bodyPr vert="horz" lIns="89990" tIns="44996" rIns="89990" bIns="449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445466"/>
            <a:ext cx="2971800" cy="446122"/>
          </a:xfrm>
          <a:prstGeom prst="rect">
            <a:avLst/>
          </a:prstGeom>
        </p:spPr>
        <p:txBody>
          <a:bodyPr vert="horz" lIns="89990" tIns="44996" rIns="89990" bIns="449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445466"/>
            <a:ext cx="2971800" cy="446122"/>
          </a:xfrm>
          <a:prstGeom prst="rect">
            <a:avLst/>
          </a:prstGeom>
        </p:spPr>
        <p:txBody>
          <a:bodyPr vert="horz" lIns="89990" tIns="44996" rIns="89990" bIns="44996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22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78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90"/>
              </a:spcBef>
              <a:spcAft>
                <a:spcPts val="59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9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90"/>
              </a:spcBef>
              <a:spcAft>
                <a:spcPts val="59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28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90"/>
              </a:spcBef>
              <a:spcAft>
                <a:spcPts val="59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95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305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2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044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48585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004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tdd/ste-assess-pilot/default.html" TargetMode="External"/><Relationship Id="rId2" Type="http://schemas.openxmlformats.org/officeDocument/2006/relationships/hyperlink" Target="https://us02web.zoom.us/webinar/register/WN_OfArE-XiTE6hVhrx32BsX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ada_dese@mass.go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mcas.pearsonsupport.com/resources/manuals/MS1149096_MCASgdSRPNPappA_24_WebTag.pdf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cas@cognia.org" TargetMode="External"/><Relationship Id="rId2" Type="http://schemas.openxmlformats.org/officeDocument/2006/relationships/hyperlink" Target="https://www.doe.mass.edu/mcas/cal.html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accessibility/manual-appx-e.docx" TargetMode="External"/><Relationship Id="rId2" Type="http://schemas.openxmlformats.org/officeDocument/2006/relationships/hyperlink" Target="https://www.doe.mass.edu/mcas/accessibility/manual.docx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doe.mass.edu/mcas/training.html" TargetMode="External"/><Relationship Id="rId4" Type="http://schemas.openxmlformats.org/officeDocument/2006/relationships/hyperlink" Target="http://mcas.pearsonsupport.com/trainin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mcas.pearsonsupport.com/manual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mcas.pearsonsupport.com/manuals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InfoServices/data/diradmin/list.aspx" TargetMode="External"/><Relationship Id="rId2" Type="http://schemas.openxmlformats.org/officeDocument/2006/relationships/hyperlink" Target="https://gateway.edu.state.ma.us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mcas.pearsonsupport.com/pearsonaccessnext/" TargetMode="External"/><Relationship Id="rId4" Type="http://schemas.openxmlformats.org/officeDocument/2006/relationships/hyperlink" Target="http://mcas.pearsonaccessnext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InfoServices/data/diradmin/list.aspx" TargetMode="External"/><Relationship Id="rId2" Type="http://schemas.openxmlformats.org/officeDocument/2006/relationships/hyperlink" Target="http://mcas.pearsonsupport.com/pearsonaccessnext/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gateway.edu.state.ma.us/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training/" TargetMode="External"/><Relationship Id="rId2" Type="http://schemas.openxmlformats.org/officeDocument/2006/relationships/hyperlink" Target="mailto:mcas@doe.mass.edu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mcas@doe.mass.edu" TargetMode="External"/><Relationship Id="rId2" Type="http://schemas.openxmlformats.org/officeDocument/2006/relationships/hyperlink" Target="https://www.doe.mass.edu/mcas/highschool.html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mcas@doe.mass.edu" TargetMode="Externa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us14.campaign-archive.com/?u=d8f37d1a90dacd97f207f0b4a&amp;id=174d424180" TargetMode="External"/><Relationship Id="rId2" Type="http://schemas.openxmlformats.org/officeDocument/2006/relationships/hyperlink" Target="https://gateway.edu.state.ma.us/" TargetMode="Externa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gateway.edu.state.ma.us/" TargetMode="Externa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mcas.pearsonaccessnext.com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MCASEvents@cognia.org" TargetMode="Externa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mcas.pearsonsupport.com/manuals/" TargetMode="Externa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trng-mcas.pearsonaccessnext.com/" TargetMode="External"/><Relationship Id="rId2" Type="http://schemas.openxmlformats.org/officeDocument/2006/relationships/hyperlink" Target="https://mcas.pearsonaccessnext.com/customer/index.action" TargetMode="Externa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mcas.pearsonsupport.com/manuals/" TargetMode="Externa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profiles.doe.mass.edu/search/search.aspx?leftNavId=11239" TargetMode="Externa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casservicecenter.com/" TargetMode="Externa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mcas.pearsonaccessnext.com/customer/index.action" TargetMode="External"/><Relationship Id="rId7" Type="http://schemas.openxmlformats.org/officeDocument/2006/relationships/hyperlink" Target="https://www.doe.mass.edu/mcas/accessibility/manual-appx-e.docx" TargetMode="External"/><Relationship Id="rId2" Type="http://schemas.openxmlformats.org/officeDocument/2006/relationships/hyperlink" Target="http://mcas.pearsonsupport.com/manuals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doe.mass.edu/mcas/accessibility/" TargetMode="External"/><Relationship Id="rId5" Type="http://schemas.openxmlformats.org/officeDocument/2006/relationships/hyperlink" Target="http://www.doe.mass.edu/mcas/training.html" TargetMode="External"/><Relationship Id="rId4" Type="http://schemas.openxmlformats.org/officeDocument/2006/relationships/hyperlink" Target="http://mcas.pearsonsupport.com/training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updates.html" TargetMode="External"/><Relationship Id="rId2" Type="http://schemas.openxmlformats.org/officeDocument/2006/relationships/hyperlink" Target="http://www.doe.mass.edu/mcas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doe.mass.edu/mcas/testadmin/pre-admin-guide.pdf" TargetMode="External"/><Relationship Id="rId4" Type="http://schemas.openxmlformats.org/officeDocument/2006/relationships/hyperlink" Target="http://eepurl.com/ghSOhH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training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mcas.pearsonsupport.com/training/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training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mcas.pearsonsupport.com/training/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training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mcas.pearsonsupport.com/training/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mailto:mcas@doe.mass.edu" TargetMode="External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mcas@measuredprogress.org" TargetMode="External"/><Relationship Id="rId2" Type="http://schemas.openxmlformats.org/officeDocument/2006/relationships/hyperlink" Target="http://mcas.pearsonsupport.com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mcas@doe.mass.edu" TargetMode="External"/><Relationship Id="rId4" Type="http://schemas.openxmlformats.org/officeDocument/2006/relationships/hyperlink" Target="http://www.doe.mass.edu/mcas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tdd/ste-assess-pilot/default.html" TargetMode="External"/><Relationship Id="rId2" Type="http://schemas.openxmlformats.org/officeDocument/2006/relationships/hyperlink" Target="https://us02web.zoom.us/webinar/register/WN_OfArE-XiTE6hVhrx32BsXw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iada_dese@mass.go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hyperlink" Target="mailto:mcas@doe.mass.edu" TargetMode="External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sv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hyperlink" Target="http://www.doe.mass.edu/mcas" TargetMode="External"/><Relationship Id="rId4" Type="http://schemas.openxmlformats.org/officeDocument/2006/relationships/image" Target="../media/image27.svg"/><Relationship Id="rId9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mcas.pearsonsupport.com/training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815" y="2464881"/>
            <a:ext cx="8272270" cy="1928238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 of the </a:t>
            </a:r>
            <a:br>
              <a:rPr lang="en-US" dirty="0"/>
            </a:br>
            <a:r>
              <a:rPr lang="en-US" dirty="0"/>
              <a:t>Student Registration/</a:t>
            </a:r>
            <a:br>
              <a:rPr lang="en-US" dirty="0"/>
            </a:br>
            <a:r>
              <a:rPr lang="en-US" dirty="0"/>
              <a:t>Personal Needs Profile (SR/PNP) Process</a:t>
            </a:r>
            <a:br>
              <a:rPr lang="en-US" dirty="0"/>
            </a:br>
            <a:r>
              <a:rPr lang="en-US" dirty="0"/>
              <a:t>for New Staff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7699699" cy="1391055"/>
          </a:xfrm>
        </p:spPr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</a:rPr>
              <a:t>The Office of Student </a:t>
            </a:r>
            <a:r>
              <a:rPr lang="en-US" altLang="zh-CN" sz="2799" dirty="0">
                <a:solidFill>
                  <a:srgbClr val="000000"/>
                </a:solidFill>
              </a:rPr>
              <a:t>Assessment</a:t>
            </a:r>
            <a:r>
              <a:rPr lang="en-US" altLang="zh-CN" dirty="0">
                <a:solidFill>
                  <a:srgbClr val="000000"/>
                </a:solidFill>
              </a:rPr>
              <a:t> Services </a:t>
            </a:r>
          </a:p>
          <a:p>
            <a:r>
              <a:rPr lang="en-US" altLang="zh-CN" dirty="0">
                <a:solidFill>
                  <a:srgbClr val="000000"/>
                </a:solidFill>
              </a:rPr>
              <a:t>January 18, 2024</a:t>
            </a:r>
            <a:endParaRPr lang="zh-CN" alt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FE4BE9-F3FB-415F-8D00-F5BC4E521F0C}"/>
              </a:ext>
            </a:extLst>
          </p:cNvPr>
          <p:cNvSpPr txBox="1"/>
          <p:nvPr/>
        </p:nvSpPr>
        <p:spPr>
          <a:xfrm>
            <a:off x="8484781" y="2638730"/>
            <a:ext cx="3285460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R="0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schools participating in the Grades 5 and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</a:rPr>
              <a:t>8 STE Pilot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R="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here will be a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raining tomorrow, January 19;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r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egistration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 is available.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you are unsure whether your school is participating in the pilot, please see the list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posted on the DESE website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Questions can be directed to </a:t>
            </a:r>
            <a:r>
              <a:rPr lang="en-US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iada_dese@mass.gov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7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37907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What’s New for 2024?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508058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</a:t>
            </a:r>
            <a:r>
              <a:rPr lang="en-US" dirty="0"/>
              <a:t>swer masking and color contrast accessibility features are no longer part of the SR/PNP file.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All students will have access to these accessibility features in TestNav.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Appendix A of the Guide to the SR/PNP Process: PAN Guidance for Form-Dependent Accommodations</a:t>
            </a: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Highlights important information regarding certain accommodations that require additional steps to assign in the SR/PNP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Text-to-speech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Web extensions (speech-to-text and word prediction)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Spanish/English edition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Screen reader edition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Compatible assistive technology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ASL edition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Human reader/human signer </a:t>
            </a:r>
          </a:p>
        </p:txBody>
      </p:sp>
    </p:spTree>
    <p:extLst>
      <p:ext uri="{BB962C8B-B14F-4D97-AF65-F5344CB8AC3E}">
        <p14:creationId xmlns:p14="http://schemas.microsoft.com/office/powerpoint/2010/main" val="69304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151481"/>
            <a:ext cx="10990385" cy="800851"/>
          </a:xfrm>
        </p:spPr>
        <p:txBody>
          <a:bodyPr>
            <a:normAutofit fontScale="90000"/>
          </a:bodyPr>
          <a:lstStyle/>
          <a:p>
            <a:r>
              <a:rPr lang="en-US" sz="4000"/>
              <a:t>Overview of Steps to Complete the SR/PNP Process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1185235" cy="4747845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Download the .CSV file prepared by DESE from Dropbox Central in the DESE Security Portal (available on the first day of each SR/PNP window).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Delete students from the file who are no longer enrolled in your school, and add rows for students who were not included in the file and will be testing.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Verify and update students’ accessibility features and accommodations.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Save as a .CSV file and import file into PAN.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Resolve any errors that occur.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Update student information as needed, through file export/import process or through the user interface.</a:t>
            </a:r>
          </a:p>
        </p:txBody>
      </p:sp>
    </p:spTree>
    <p:extLst>
      <p:ext uri="{BB962C8B-B14F-4D97-AF65-F5344CB8AC3E}">
        <p14:creationId xmlns:p14="http://schemas.microsoft.com/office/powerpoint/2010/main" val="679893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35" y="467697"/>
            <a:ext cx="11145166" cy="800851"/>
          </a:xfrm>
        </p:spPr>
        <p:txBody>
          <a:bodyPr>
            <a:noAutofit/>
          </a:bodyPr>
          <a:lstStyle/>
          <a:p>
            <a:r>
              <a:rPr lang="en-US" sz="3900">
                <a:latin typeface="Arial"/>
                <a:cs typeface="Arial"/>
              </a:rPr>
              <a:t>Sample SR/PNP .CSV File</a:t>
            </a:r>
            <a:endParaRPr lang="en-US" sz="3900"/>
          </a:p>
        </p:txBody>
      </p:sp>
      <p:pic>
        <p:nvPicPr>
          <p:cNvPr id="5" name="Picture 4" descr="Image displays a sample SR/PNP csv file">
            <a:extLst>
              <a:ext uri="{FF2B5EF4-FFF2-40B4-BE49-F238E27FC236}">
                <a16:creationId xmlns:a16="http://schemas.microsoft.com/office/drawing/2014/main" id="{9E45FFDE-4C72-6404-7DF6-3DA1060C1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1418"/>
            <a:ext cx="12192000" cy="26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22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 dirty="0"/>
              <a:t>SR/PNP Deadlines for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281" y="4168756"/>
            <a:ext cx="10990385" cy="2116460"/>
          </a:xfrm>
        </p:spPr>
        <p:txBody>
          <a:bodyPr>
            <a:noAutofit/>
          </a:bodyPr>
          <a:lstStyle/>
          <a:p>
            <a:r>
              <a:rPr lang="en-US" sz="1800" dirty="0"/>
              <a:t>See the </a:t>
            </a:r>
            <a:r>
              <a:rPr lang="en-US" sz="1800" dirty="0">
                <a:hlinkClick r:id="rId2"/>
              </a:rPr>
              <a:t>Statewide Testing Schedule</a:t>
            </a:r>
            <a:r>
              <a:rPr lang="en-US" sz="1800" dirty="0"/>
              <a:t> for the following: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Extended deadlines for CBT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Deadlines for updating SR/PNP information (as needed) after administration</a:t>
            </a:r>
          </a:p>
          <a:p>
            <a:r>
              <a:rPr lang="en-US" sz="1800" dirty="0"/>
              <a:t>For the high school science administration, if a high school will not have any students participating, the school needs to email </a:t>
            </a:r>
            <a:r>
              <a:rPr lang="en-US" sz="1800" dirty="0">
                <a:hlinkClick r:id="rId3"/>
              </a:rPr>
              <a:t>mcas@cognia.org</a:t>
            </a:r>
            <a:r>
              <a:rPr lang="en-US" sz="1800" dirty="0"/>
              <a:t> to let them know by the deadline listed above. </a:t>
            </a:r>
          </a:p>
          <a:p>
            <a:r>
              <a:rPr lang="en-US" sz="1800" dirty="0"/>
              <a:t>For the grades 5 and 8 STE pilot administration, SR/PNP dates are the same as those for the grades 3-8 administration listed above.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B6188D7-EE32-475B-921F-F941017C51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005469"/>
              </p:ext>
            </p:extLst>
          </p:nvPr>
        </p:nvGraphicFramePr>
        <p:xfrm>
          <a:off x="838200" y="1038220"/>
          <a:ext cx="10052408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6204">
                  <a:extLst>
                    <a:ext uri="{9D8B030D-6E8A-4147-A177-3AD203B41FA5}">
                      <a16:colId xmlns:a16="http://schemas.microsoft.com/office/drawing/2014/main" val="3913452638"/>
                    </a:ext>
                  </a:extLst>
                </a:gridCol>
                <a:gridCol w="5026204">
                  <a:extLst>
                    <a:ext uri="{9D8B030D-6E8A-4147-A177-3AD203B41FA5}">
                      <a16:colId xmlns:a16="http://schemas.microsoft.com/office/drawing/2014/main" val="3428678546"/>
                    </a:ext>
                  </a:extLst>
                </a:gridCol>
              </a:tblGrid>
              <a:tr h="957571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SR/PNP Window</a:t>
                      </a:r>
                      <a:b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Important for receiving manuals on time and Student ID Labels for PBT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014313"/>
                  </a:ext>
                </a:extLst>
              </a:tr>
              <a:tr h="368297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Retests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January 22–February 2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550271"/>
                  </a:ext>
                </a:extLst>
              </a:tr>
              <a:tr h="368297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Grades 3</a:t>
                      </a:r>
                      <a:r>
                        <a:rPr lang="en-US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22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–February 2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848543"/>
                  </a:ext>
                </a:extLst>
              </a:tr>
              <a:tr h="368297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10 ELA and Mathematics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29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–February 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589037"/>
                  </a:ext>
                </a:extLst>
              </a:tr>
              <a:tr h="36829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8 Civics Field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March 25–April 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240162"/>
                  </a:ext>
                </a:extLst>
              </a:tr>
              <a:tr h="368297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High School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12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–30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676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956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4A7949-4F92-04DA-2810-ED6E1A0CAC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0807" y="393401"/>
            <a:ext cx="1099038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 what reasons and when should we update the SR/PNP?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B8CA261-18F1-7F43-A9DF-33C3766B9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0808" y="446810"/>
            <a:ext cx="11123898" cy="641119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19732E8-48DD-5C38-94D4-5A4A9D04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2545" y="2393265"/>
            <a:ext cx="2539919" cy="92846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C06BE751-44DF-E947-474B-4FEBEB020186}"/>
              </a:ext>
            </a:extLst>
          </p:cNvPr>
          <p:cNvSpPr txBox="1"/>
          <p:nvPr/>
        </p:nvSpPr>
        <p:spPr>
          <a:xfrm>
            <a:off x="874797" y="2438590"/>
            <a:ext cx="2432218" cy="837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/>
              <a:t>1. Initial SR/PNP Window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DF5356-C9C4-B39B-35B8-AC913A483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94793" y="2393263"/>
            <a:ext cx="2281806" cy="92846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: Rounded Corners 4">
            <a:extLst>
              <a:ext uri="{FF2B5EF4-FFF2-40B4-BE49-F238E27FC236}">
                <a16:creationId xmlns:a16="http://schemas.microsoft.com/office/drawing/2014/main" id="{C0F265FA-C378-A51C-49CF-F2E5E7B72C81}"/>
              </a:ext>
            </a:extLst>
          </p:cNvPr>
          <p:cNvSpPr txBox="1"/>
          <p:nvPr/>
        </p:nvSpPr>
        <p:spPr>
          <a:xfrm>
            <a:off x="3724201" y="2424520"/>
            <a:ext cx="2232341" cy="837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/>
              <a:t>2. Extended SR/PNP Window for CBT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059122-DD91-C1D8-E95C-8110D09E2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5981" y="2393262"/>
            <a:ext cx="2215287" cy="92846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: Rounded Corners 4">
            <a:extLst>
              <a:ext uri="{FF2B5EF4-FFF2-40B4-BE49-F238E27FC236}">
                <a16:creationId xmlns:a16="http://schemas.microsoft.com/office/drawing/2014/main" id="{291B064C-36AD-AA15-9BBF-9646003558AF}"/>
              </a:ext>
            </a:extLst>
          </p:cNvPr>
          <p:cNvSpPr txBox="1"/>
          <p:nvPr/>
        </p:nvSpPr>
        <p:spPr>
          <a:xfrm>
            <a:off x="6318871" y="2483911"/>
            <a:ext cx="2215287" cy="837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/>
              <a:t>3. Test Administration Window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775583-0BAB-870A-E549-2A3CAF1F4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22909" y="2393265"/>
            <a:ext cx="2614726" cy="92846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61AE75BF-D4F0-98C7-17A8-3A8813882295}"/>
              </a:ext>
            </a:extLst>
          </p:cNvPr>
          <p:cNvSpPr txBox="1"/>
          <p:nvPr/>
        </p:nvSpPr>
        <p:spPr>
          <a:xfrm>
            <a:off x="8925384" y="2417403"/>
            <a:ext cx="2047120" cy="837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/>
              <a:t>4. Deadline for Updating SR/PNP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5DA146A-251A-2493-88A2-4E8F09933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3885" y="3396147"/>
            <a:ext cx="2554844" cy="206365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: Rounded Corners 4">
            <a:extLst>
              <a:ext uri="{FF2B5EF4-FFF2-40B4-BE49-F238E27FC236}">
                <a16:creationId xmlns:a16="http://schemas.microsoft.com/office/drawing/2014/main" id="{42F667E6-584E-2489-0149-BB4FA9DB96B0}"/>
              </a:ext>
            </a:extLst>
          </p:cNvPr>
          <p:cNvSpPr txBox="1"/>
          <p:nvPr/>
        </p:nvSpPr>
        <p:spPr>
          <a:xfrm>
            <a:off x="808788" y="3375141"/>
            <a:ext cx="2676301" cy="19852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dirty="0"/>
              <a:t>Add students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/>
              <a:t>Remove students/test assignments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/>
              <a:t>Edit accommodations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dirty="0"/>
              <a:t>Edit demographic info</a:t>
            </a:r>
            <a:endParaRPr lang="en-US" b="1" kern="12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626ED70-2C0B-3D83-70F6-AD8B9A7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82366" y="3404517"/>
            <a:ext cx="2562892" cy="187798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: Rounded Corners 4">
            <a:extLst>
              <a:ext uri="{FF2B5EF4-FFF2-40B4-BE49-F238E27FC236}">
                <a16:creationId xmlns:a16="http://schemas.microsoft.com/office/drawing/2014/main" id="{4EBE2F9E-103B-5F9A-A4FE-E81A3686C0F0}"/>
              </a:ext>
            </a:extLst>
          </p:cNvPr>
          <p:cNvSpPr txBox="1"/>
          <p:nvPr/>
        </p:nvSpPr>
        <p:spPr>
          <a:xfrm>
            <a:off x="3790825" y="3740808"/>
            <a:ext cx="2454217" cy="11718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dirty="0"/>
              <a:t>Same as 1, but may need to </a:t>
            </a:r>
            <a:r>
              <a:rPr lang="en-US" b="1" u="sng" dirty="0"/>
              <a:t>order paper-based tests</a:t>
            </a:r>
            <a:r>
              <a:rPr lang="en-US" b="1" dirty="0"/>
              <a:t> for new PBT accommodations</a:t>
            </a:r>
            <a:endParaRPr lang="en-US" b="1" kern="12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E553897-693A-3517-E8D4-7406DB6F4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9371" y="3404517"/>
            <a:ext cx="2266025" cy="173090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: Rounded Corners 4">
            <a:extLst>
              <a:ext uri="{FF2B5EF4-FFF2-40B4-BE49-F238E27FC236}">
                <a16:creationId xmlns:a16="http://schemas.microsoft.com/office/drawing/2014/main" id="{5F9F66EC-1B78-3871-8828-1C1181DCC797}"/>
              </a:ext>
            </a:extLst>
          </p:cNvPr>
          <p:cNvSpPr txBox="1"/>
          <p:nvPr/>
        </p:nvSpPr>
        <p:spPr>
          <a:xfrm>
            <a:off x="6441037" y="3465961"/>
            <a:ext cx="2169939" cy="15619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dirty="0"/>
              <a:t>Same as 1, but </a:t>
            </a:r>
            <a:r>
              <a:rPr lang="en-US" b="1" u="sng" dirty="0"/>
              <a:t>additional steps</a:t>
            </a:r>
            <a:r>
              <a:rPr lang="en-US" b="1" dirty="0"/>
              <a:t> are required for some accommodations (see slide 15)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110B146-7A52-58E7-5C8E-CEE82E457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3571" y="3375142"/>
            <a:ext cx="2755195" cy="173090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: Rounded Corners 4">
            <a:extLst>
              <a:ext uri="{FF2B5EF4-FFF2-40B4-BE49-F238E27FC236}">
                <a16:creationId xmlns:a16="http://schemas.microsoft.com/office/drawing/2014/main" id="{7B589E2D-E1C2-AF0A-18C9-346C6EC0EED8}"/>
              </a:ext>
            </a:extLst>
          </p:cNvPr>
          <p:cNvSpPr txBox="1"/>
          <p:nvPr/>
        </p:nvSpPr>
        <p:spPr>
          <a:xfrm>
            <a:off x="8984913" y="3621684"/>
            <a:ext cx="2227917" cy="10819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dirty="0"/>
              <a:t>Remove students/</a:t>
            </a:r>
            <a:br>
              <a:rPr lang="en-US" b="1" dirty="0"/>
            </a:br>
            <a:r>
              <a:rPr lang="en-US" b="1" dirty="0"/>
              <a:t>test assignments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1" kern="1200" dirty="0"/>
              <a:t>Edit accommodations that were not used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1" dirty="0"/>
              <a:t>Edit demographic info</a:t>
            </a:r>
            <a:endParaRPr lang="en-US" sz="1700" kern="1200" dirty="0"/>
          </a:p>
        </p:txBody>
      </p:sp>
    </p:spTree>
    <p:extLst>
      <p:ext uri="{BB962C8B-B14F-4D97-AF65-F5344CB8AC3E}">
        <p14:creationId xmlns:p14="http://schemas.microsoft.com/office/powerpoint/2010/main" val="2256941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MCAS Accessibility and Accommodations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019908"/>
            <a:ext cx="11352383" cy="5169404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All accommodations with the “</a:t>
            </a:r>
            <a:r>
              <a:rPr lang="en-US" sz="2200" b="1" dirty="0">
                <a:solidFill>
                  <a:srgbClr val="FF0000"/>
                </a:solidFill>
              </a:rPr>
              <a:t>SR/PNP</a:t>
            </a:r>
            <a:r>
              <a:rPr lang="en-US" sz="2200" dirty="0"/>
              <a:t>” designation in the </a:t>
            </a:r>
            <a:r>
              <a:rPr lang="en-US" sz="2200" i="1" dirty="0"/>
              <a:t>Accessibility and Accommodations Manual</a:t>
            </a:r>
            <a:r>
              <a:rPr lang="en-US" sz="2200" dirty="0"/>
              <a:t> </a:t>
            </a:r>
            <a:r>
              <a:rPr lang="en-US" sz="2200" b="1" u="sng" dirty="0"/>
              <a:t>must</a:t>
            </a:r>
            <a:r>
              <a:rPr lang="en-US" sz="2200" dirty="0"/>
              <a:t> be selected prior to testing.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Some accommodations cannot be changed after a student signs in to the test. If the correct accommodations are not selected before a student signs in, additional steps during testing will be required.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Review </a:t>
            </a:r>
            <a:r>
              <a:rPr lang="en-US" sz="2200" i="1" dirty="0">
                <a:latin typeface="Arial"/>
                <a:cs typeface="Arial"/>
                <a:hlinkClick r:id="rId2"/>
              </a:rPr>
              <a:t>Accessibility and Accommodations Manual</a:t>
            </a:r>
            <a:r>
              <a:rPr lang="en-US" sz="2200" i="1" dirty="0">
                <a:latin typeface="Arial"/>
                <a:cs typeface="Arial"/>
              </a:rPr>
              <a:t> 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0000"/>
                </a:solidFill>
              </a:rPr>
              <a:t>(New for 2023–24) </a:t>
            </a:r>
            <a:r>
              <a:rPr lang="en-US" dirty="0">
                <a:solidFill>
                  <a:srgbClr val="000000"/>
                </a:solidFill>
                <a:hlinkClick r:id="rId3"/>
              </a:rPr>
              <a:t>Appendix E of the A&amp;A Manual</a:t>
            </a:r>
            <a:r>
              <a:rPr lang="en-US" dirty="0">
                <a:solidFill>
                  <a:srgbClr val="000000"/>
                </a:solidFill>
              </a:rPr>
              <a:t> contains a list of accessibility features and accommodations and the corresponding column numbers in the SR/PNP. </a:t>
            </a:r>
            <a:endParaRPr lang="en-US" i="1" dirty="0">
              <a:solidFill>
                <a:srgbClr val="000000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Review </a:t>
            </a:r>
            <a:r>
              <a:rPr lang="en-US" sz="2200" dirty="0">
                <a:latin typeface="Arial"/>
                <a:cs typeface="Arial"/>
                <a:hlinkClick r:id="rId4"/>
              </a:rPr>
              <a:t>module and previous trainings</a:t>
            </a:r>
            <a:r>
              <a:rPr lang="en-US" sz="2200" dirty="0">
                <a:latin typeface="Arial"/>
                <a:cs typeface="Arial"/>
              </a:rPr>
              <a:t> 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  <a:hlinkClick r:id="rId5"/>
              </a:rPr>
              <a:t>Register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for one of the upcoming Accessibility and Accommodations training sessions (January 30 and February 1)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Remember to assign accessibility features and accommodations appropriately: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Accessibility features available to all students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Accommodations available only for students with disabilities and 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76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6C84C2-6A9C-807E-B80F-72BB9B0A727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" y="992477"/>
            <a:ext cx="11637818" cy="4888778"/>
          </a:xfrm>
        </p:spPr>
        <p:txBody>
          <a:bodyPr>
            <a:normAutofit fontScale="85000" lnSpcReduction="20000"/>
          </a:bodyPr>
          <a:lstStyle/>
          <a:p>
            <a:pPr marL="914400" lvl="2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The following accommodations </a:t>
            </a:r>
            <a:r>
              <a:rPr lang="en-US" sz="2800" b="1" u="sng" dirty="0">
                <a:solidFill>
                  <a:srgbClr val="FF0000"/>
                </a:solidFill>
              </a:rPr>
              <a:t>must be assigned correctly before testing</a:t>
            </a:r>
            <a:r>
              <a:rPr lang="en-US" sz="2800" b="1" dirty="0">
                <a:solidFill>
                  <a:srgbClr val="FF0000"/>
                </a:solidFill>
              </a:rPr>
              <a:t>. If not assigned correctly, a student’s test will need to be stopped and a new test will need to be set up, and the student may need to retake a portion of the test.</a:t>
            </a:r>
          </a:p>
          <a:p>
            <a:r>
              <a:rPr lang="en-US" b="1" dirty="0"/>
              <a:t>Form-dependent accommodations for CBT:</a:t>
            </a:r>
          </a:p>
          <a:p>
            <a:pPr lvl="1"/>
            <a:r>
              <a:rPr lang="en-US" sz="2600" dirty="0"/>
              <a:t>Text-to-speech</a:t>
            </a:r>
          </a:p>
          <a:p>
            <a:pPr lvl="1"/>
            <a:r>
              <a:rPr lang="en-US" sz="2600" dirty="0"/>
              <a:t>Screen reader</a:t>
            </a:r>
          </a:p>
          <a:p>
            <a:pPr lvl="1"/>
            <a:r>
              <a:rPr lang="en-US" sz="2600" dirty="0"/>
              <a:t>ASL</a:t>
            </a:r>
          </a:p>
          <a:p>
            <a:pPr lvl="1"/>
            <a:r>
              <a:rPr lang="en-US" sz="2600" dirty="0"/>
              <a:t>Spanish/English</a:t>
            </a:r>
          </a:p>
          <a:p>
            <a:pPr lvl="1"/>
            <a:r>
              <a:rPr lang="en-US" sz="2600" dirty="0"/>
              <a:t>Compatible assistive technology</a:t>
            </a:r>
          </a:p>
          <a:p>
            <a:pPr lvl="1"/>
            <a:r>
              <a:rPr lang="en-US" sz="2600" dirty="0"/>
              <a:t>Human read-aloud</a:t>
            </a:r>
          </a:p>
          <a:p>
            <a:pPr lvl="1"/>
            <a:r>
              <a:rPr lang="en-US" sz="2600" dirty="0"/>
              <a:t>Human signer </a:t>
            </a:r>
          </a:p>
          <a:p>
            <a:r>
              <a:rPr lang="en-US" b="1" dirty="0"/>
              <a:t>Form-dependent accommodations for PBT:</a:t>
            </a:r>
          </a:p>
          <a:p>
            <a:pPr lvl="1"/>
            <a:r>
              <a:rPr lang="en-US" sz="2600" dirty="0"/>
              <a:t>Large-print</a:t>
            </a:r>
          </a:p>
          <a:p>
            <a:pPr lvl="1"/>
            <a:r>
              <a:rPr lang="en-US" sz="2600" dirty="0"/>
              <a:t>Braille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022FC5-421A-0EAF-1748-7860E0E986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84571"/>
            <a:ext cx="10515600" cy="10429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948B6"/>
                </a:solidFill>
              </a:rPr>
              <a:t>Form-Dependent Accommodations</a:t>
            </a:r>
          </a:p>
        </p:txBody>
      </p:sp>
      <p:pic>
        <p:nvPicPr>
          <p:cNvPr id="5" name="Graphic 4" descr="Warning icon">
            <a:extLst>
              <a:ext uri="{FF2B5EF4-FFF2-40B4-BE49-F238E27FC236}">
                <a16:creationId xmlns:a16="http://schemas.microsoft.com/office/drawing/2014/main" id="{9ECB529A-5876-40A8-B453-7ED96C969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838199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7083C0-3A1D-4014-81E6-370E00104882}"/>
              </a:ext>
            </a:extLst>
          </p:cNvPr>
          <p:cNvSpPr txBox="1"/>
          <p:nvPr/>
        </p:nvSpPr>
        <p:spPr>
          <a:xfrm>
            <a:off x="8260772" y="2305615"/>
            <a:ext cx="2483428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See the new Appendix A: PAN Guidance for Form-Dependent Accommodations in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Guide to the SR/PNP Process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57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12" y="545580"/>
            <a:ext cx="10990385" cy="800851"/>
          </a:xfrm>
        </p:spPr>
        <p:txBody>
          <a:bodyPr>
            <a:noAutofit/>
          </a:bodyPr>
          <a:lstStyle/>
          <a:p>
            <a:r>
              <a:rPr lang="en-US" sz="3800" dirty="0"/>
              <a:t>Accessibility Features and Accommodations That </a:t>
            </a:r>
            <a:r>
              <a:rPr lang="en-US" sz="3800" u="sng" dirty="0"/>
              <a:t>Must Be</a:t>
            </a:r>
            <a:r>
              <a:rPr lang="en-US" sz="3800" dirty="0"/>
              <a:t> Included in the SR/PNP Prior to Testing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8D63CFE-9248-486A-9031-0805679BB8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543701"/>
              </p:ext>
            </p:extLst>
          </p:nvPr>
        </p:nvGraphicFramePr>
        <p:xfrm>
          <a:off x="304119" y="1522480"/>
          <a:ext cx="11583761" cy="4257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06">
                  <a:extLst>
                    <a:ext uri="{9D8B030D-6E8A-4147-A177-3AD203B41FA5}">
                      <a16:colId xmlns:a16="http://schemas.microsoft.com/office/drawing/2014/main" val="2645349036"/>
                    </a:ext>
                  </a:extLst>
                </a:gridCol>
                <a:gridCol w="9583555">
                  <a:extLst>
                    <a:ext uri="{9D8B030D-6E8A-4147-A177-3AD203B41FA5}">
                      <a16:colId xmlns:a16="http://schemas.microsoft.com/office/drawing/2014/main" val="34721014"/>
                    </a:ext>
                  </a:extLst>
                </a:gridCol>
              </a:tblGrid>
              <a:tr h="305307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Accommodation 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4088549"/>
                  </a:ext>
                </a:extLst>
              </a:tr>
              <a:tr h="305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UF4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Alternate Cursor/Mouse Pointer tool</a:t>
                      </a:r>
                    </a:p>
                  </a:txBody>
                  <a:tcPr marL="114300" marR="114300" marT="0" marB="0" anchor="ctr"/>
                </a:tc>
                <a:extLst>
                  <a:ext uri="{0D108BD9-81ED-4DB2-BD59-A6C34878D82A}">
                    <a16:rowId xmlns:a16="http://schemas.microsoft.com/office/drawing/2014/main" val="1228188138"/>
                  </a:ext>
                </a:extLst>
              </a:tr>
              <a:tr h="305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 or EL1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test, if unable to use computer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5558601"/>
                  </a:ext>
                </a:extLst>
              </a:tr>
              <a:tr h="305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Large-print edition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5427421"/>
                  </a:ext>
                </a:extLst>
              </a:tr>
              <a:tr h="366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A3.1 or A3.2 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 reader or Braille edition for a student who is blind or visually impaired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3079908"/>
                  </a:ext>
                </a:extLst>
              </a:tr>
              <a:tr h="370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A4 or EL3.1 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Text-to-speech (TTS) for Mathematics or STE tests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8706888"/>
                  </a:ext>
                </a:extLst>
              </a:tr>
              <a:tr h="305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A5 or EL3.2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read-aloud for Mathematics or STE tests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1693321"/>
                  </a:ext>
                </a:extLst>
              </a:tr>
              <a:tr h="593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A6.1 or A6.2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signer for Math, STE, or ELA test questions only (or ASL video for spring grade 10 Math and high school Biology and Introductory Physics–CBT only)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7071746"/>
                  </a:ext>
                </a:extLst>
              </a:tr>
              <a:tr h="305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A9 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Supplemental graphic organizer or reference sheet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6079542"/>
                  </a:ext>
                </a:extLst>
              </a:tr>
              <a:tr h="530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A10.1 or A10.2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EL4.1 or EL4.2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scribe or external speech-to-text device for Math and/or STE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0179504"/>
                  </a:ext>
                </a:extLst>
              </a:tr>
              <a:tr h="305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A12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Typed responses for PBT only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1958190"/>
                  </a:ext>
                </a:extLst>
              </a:tr>
            </a:tbl>
          </a:graphicData>
        </a:graphic>
      </p:graphicFrame>
      <p:pic>
        <p:nvPicPr>
          <p:cNvPr id="3" name="Graphic 2" descr="Warning icon">
            <a:extLst>
              <a:ext uri="{FF2B5EF4-FFF2-40B4-BE49-F238E27FC236}">
                <a16:creationId xmlns:a16="http://schemas.microsoft.com/office/drawing/2014/main" id="{E4BF736F-5FEB-00EB-27BC-1BB46FA5A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0646" y="2843642"/>
            <a:ext cx="394855" cy="394855"/>
          </a:xfrm>
          <a:prstGeom prst="rect">
            <a:avLst/>
          </a:prstGeom>
        </p:spPr>
      </p:pic>
      <p:pic>
        <p:nvPicPr>
          <p:cNvPr id="6" name="Graphic 5" descr="Warning icon">
            <a:extLst>
              <a:ext uri="{FF2B5EF4-FFF2-40B4-BE49-F238E27FC236}">
                <a16:creationId xmlns:a16="http://schemas.microsoft.com/office/drawing/2014/main" id="{C91998E1-B3A4-831F-28B0-0802749E1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8267" y="3195487"/>
            <a:ext cx="394855" cy="394855"/>
          </a:xfrm>
          <a:prstGeom prst="rect">
            <a:avLst/>
          </a:prstGeom>
        </p:spPr>
      </p:pic>
      <p:pic>
        <p:nvPicPr>
          <p:cNvPr id="7" name="Graphic 6" descr="Warning icon">
            <a:extLst>
              <a:ext uri="{FF2B5EF4-FFF2-40B4-BE49-F238E27FC236}">
                <a16:creationId xmlns:a16="http://schemas.microsoft.com/office/drawing/2014/main" id="{1DC8AA98-65B0-D1C5-009D-426A46454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49391" y="3553437"/>
            <a:ext cx="394855" cy="394855"/>
          </a:xfrm>
          <a:prstGeom prst="rect">
            <a:avLst/>
          </a:prstGeom>
        </p:spPr>
      </p:pic>
      <p:pic>
        <p:nvPicPr>
          <p:cNvPr id="10" name="Graphic 9" descr="Warning icon">
            <a:extLst>
              <a:ext uri="{FF2B5EF4-FFF2-40B4-BE49-F238E27FC236}">
                <a16:creationId xmlns:a16="http://schemas.microsoft.com/office/drawing/2014/main" id="{8ED99BF7-FF19-4AF4-921B-1EF79A556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3122" y="4135105"/>
            <a:ext cx="394855" cy="394855"/>
          </a:xfrm>
          <a:prstGeom prst="rect">
            <a:avLst/>
          </a:prstGeom>
        </p:spPr>
      </p:pic>
      <p:pic>
        <p:nvPicPr>
          <p:cNvPr id="8" name="Graphic 7" descr="Warning icon">
            <a:extLst>
              <a:ext uri="{FF2B5EF4-FFF2-40B4-BE49-F238E27FC236}">
                <a16:creationId xmlns:a16="http://schemas.microsoft.com/office/drawing/2014/main" id="{AD18CA73-666C-CE76-367C-0508AAC9D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7584" y="4940665"/>
            <a:ext cx="394855" cy="394855"/>
          </a:xfrm>
          <a:prstGeom prst="rect">
            <a:avLst/>
          </a:prstGeom>
        </p:spPr>
      </p:pic>
      <p:pic>
        <p:nvPicPr>
          <p:cNvPr id="9" name="Graphic 8" descr="Warning icon">
            <a:extLst>
              <a:ext uri="{FF2B5EF4-FFF2-40B4-BE49-F238E27FC236}">
                <a16:creationId xmlns:a16="http://schemas.microsoft.com/office/drawing/2014/main" id="{F562708E-3765-D561-7ED7-DBB099FA0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6537" y="6206879"/>
            <a:ext cx="394855" cy="3948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C44CAD-BF62-4B96-B54C-6E8064ED3310}"/>
              </a:ext>
            </a:extLst>
          </p:cNvPr>
          <p:cNvSpPr txBox="1"/>
          <p:nvPr/>
        </p:nvSpPr>
        <p:spPr>
          <a:xfrm>
            <a:off x="5201392" y="6081142"/>
            <a:ext cx="637705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Refer to Appendix A of the Guide to the SR/PNP Process for additional instructions for these accommodations. </a:t>
            </a: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1812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539353"/>
            <a:ext cx="10990385" cy="800851"/>
          </a:xfrm>
        </p:spPr>
        <p:txBody>
          <a:bodyPr>
            <a:noAutofit/>
          </a:bodyPr>
          <a:lstStyle/>
          <a:p>
            <a:r>
              <a:rPr lang="en-US" sz="4000" dirty="0"/>
              <a:t>Special Access Accommodations That </a:t>
            </a:r>
            <a:r>
              <a:rPr lang="en-US" sz="4000" u="sng" dirty="0"/>
              <a:t>Must Be</a:t>
            </a:r>
            <a:r>
              <a:rPr lang="en-US" sz="4000" dirty="0"/>
              <a:t> Included in the SR/PNP Prior to Testing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E4371B-B06B-42E8-B8C1-2BC1D2EDC6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339017"/>
              </p:ext>
            </p:extLst>
          </p:nvPr>
        </p:nvGraphicFramePr>
        <p:xfrm>
          <a:off x="333375" y="1546026"/>
          <a:ext cx="11525250" cy="305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050">
                  <a:extLst>
                    <a:ext uri="{9D8B030D-6E8A-4147-A177-3AD203B41FA5}">
                      <a16:colId xmlns:a16="http://schemas.microsoft.com/office/drawing/2014/main" val="3613494151"/>
                    </a:ext>
                  </a:extLst>
                </a:gridCol>
                <a:gridCol w="9220200">
                  <a:extLst>
                    <a:ext uri="{9D8B030D-6E8A-4147-A177-3AD203B41FA5}">
                      <a16:colId xmlns:a16="http://schemas.microsoft.com/office/drawing/2014/main" val="3160398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Accommodation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760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nb-NO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SA1.1, SA1.2 or SA1.3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Text-to-Speech or Human read-aloud        (for ELA tests only)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512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nb-NO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SA2 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nb-NO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signer for ELA passages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528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nb-NO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SA3.1 or SA3.2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scribe or speech-to-text device for ELA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7024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SA4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Calculation device or arithmetic table for noncalculator Math test session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1832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SA5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Spell-checker for ELA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7388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nb-NO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SA6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 prediction for ELA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2483196"/>
                  </a:ext>
                </a:extLst>
              </a:tr>
            </a:tbl>
          </a:graphicData>
        </a:graphic>
      </p:graphicFrame>
      <p:pic>
        <p:nvPicPr>
          <p:cNvPr id="8" name="Graphic 7" descr="Warning with solid fill">
            <a:extLst>
              <a:ext uri="{FF2B5EF4-FFF2-40B4-BE49-F238E27FC236}">
                <a16:creationId xmlns:a16="http://schemas.microsoft.com/office/drawing/2014/main" id="{D85AC6BA-0786-A593-41EF-7D984D4F1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1910" y="2044821"/>
            <a:ext cx="394855" cy="394855"/>
          </a:xfrm>
          <a:prstGeom prst="rect">
            <a:avLst/>
          </a:prstGeom>
        </p:spPr>
      </p:pic>
      <p:pic>
        <p:nvPicPr>
          <p:cNvPr id="7" name="Graphic 6" descr="Warning with solid fill">
            <a:extLst>
              <a:ext uri="{FF2B5EF4-FFF2-40B4-BE49-F238E27FC236}">
                <a16:creationId xmlns:a16="http://schemas.microsoft.com/office/drawing/2014/main" id="{CDC5CC08-7DB4-743B-D787-F95E032D1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3873" y="2642751"/>
            <a:ext cx="394855" cy="394855"/>
          </a:xfrm>
          <a:prstGeom prst="rect">
            <a:avLst/>
          </a:prstGeom>
        </p:spPr>
      </p:pic>
      <p:pic>
        <p:nvPicPr>
          <p:cNvPr id="3" name="Graphic 2" descr="Warning with solid fill">
            <a:extLst>
              <a:ext uri="{FF2B5EF4-FFF2-40B4-BE49-F238E27FC236}">
                <a16:creationId xmlns:a16="http://schemas.microsoft.com/office/drawing/2014/main" id="{D17DC212-76CA-1B22-EF1F-9C3466EA8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1782" y="3009896"/>
            <a:ext cx="394855" cy="394855"/>
          </a:xfrm>
          <a:prstGeom prst="rect">
            <a:avLst/>
          </a:prstGeom>
        </p:spPr>
      </p:pic>
      <p:pic>
        <p:nvPicPr>
          <p:cNvPr id="5" name="Graphic 4" descr="Warning with solid fill">
            <a:extLst>
              <a:ext uri="{FF2B5EF4-FFF2-40B4-BE49-F238E27FC236}">
                <a16:creationId xmlns:a16="http://schemas.microsoft.com/office/drawing/2014/main" id="{64EB69CA-3AFB-2C1A-4AC7-160EE3E2B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2546" y="4204251"/>
            <a:ext cx="394855" cy="394855"/>
          </a:xfrm>
          <a:prstGeom prst="rect">
            <a:avLst/>
          </a:prstGeom>
        </p:spPr>
      </p:pic>
      <p:pic>
        <p:nvPicPr>
          <p:cNvPr id="9" name="Graphic 8" descr="Warning with solid fill">
            <a:extLst>
              <a:ext uri="{FF2B5EF4-FFF2-40B4-BE49-F238E27FC236}">
                <a16:creationId xmlns:a16="http://schemas.microsoft.com/office/drawing/2014/main" id="{A22348C4-10BE-D0FC-556F-8853A6195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1145" y="5508399"/>
            <a:ext cx="394855" cy="3948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640D46-5E73-472B-B2B0-8193378E0ADB}"/>
              </a:ext>
            </a:extLst>
          </p:cNvPr>
          <p:cNvSpPr txBox="1"/>
          <p:nvPr/>
        </p:nvSpPr>
        <p:spPr>
          <a:xfrm>
            <a:off x="6096000" y="5501151"/>
            <a:ext cx="547452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/>
                <a:cs typeface="Arial"/>
              </a:rPr>
              <a:t>Refer to Appendix A of the Guide to the SR/PNP Process for additional instructions for these accommodations. </a:t>
            </a:r>
            <a:endParaRPr lang="en-US"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9425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 i="1" dirty="0"/>
              <a:t>Guide to the SR/PNP Process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Includes: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Instructions for completing the initial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Instructions for updating student information after the initial file upload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Field Definitions </a:t>
            </a:r>
            <a:r>
              <a:rPr lang="en-US" dirty="0"/>
              <a:t>section: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Field Definitions describe each of the columns in the SR/PNP file.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Includes details on test codes (column J)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Field Notes and Validations </a:t>
            </a:r>
            <a:r>
              <a:rPr lang="en-US" sz="2600" dirty="0">
                <a:solidFill>
                  <a:schemeClr val="tx1"/>
                </a:solidFill>
              </a:rPr>
              <a:t>describe eligibility to receive the accommodation and describe how to complete that field.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Expected Values </a:t>
            </a:r>
            <a:r>
              <a:rPr lang="en-US" sz="2600" dirty="0">
                <a:solidFill>
                  <a:schemeClr val="tx1"/>
                </a:solidFill>
              </a:rPr>
              <a:t>indicate options for column input.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New for 2023-24: </a:t>
            </a:r>
            <a:r>
              <a:rPr lang="en-US" dirty="0"/>
              <a:t>Appendix A: PAN Guidance for Form-Dependent Accommodations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Available on the </a:t>
            </a:r>
            <a:r>
              <a:rPr lang="en-US" dirty="0">
                <a:hlinkClick r:id="rId2"/>
              </a:rPr>
              <a:t>MCAS Resource Center</a:t>
            </a:r>
            <a:r>
              <a:rPr lang="en-US" dirty="0"/>
              <a:t> under “</a:t>
            </a:r>
            <a:r>
              <a:rPr lang="en-US" dirty="0" err="1"/>
              <a:t>PearsonAccess</a:t>
            </a:r>
            <a:r>
              <a:rPr lang="en-US" dirty="0"/>
              <a:t> Next Guidance.”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1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Presenters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r>
              <a:rPr lang="en-US" sz="2800" dirty="0"/>
              <a:t>Shannon Cullen, MCAS and ACCESS Assessment Specialist </a:t>
            </a:r>
          </a:p>
          <a:p>
            <a:r>
              <a:rPr lang="en-US" sz="2800" dirty="0"/>
              <a:t>Scott Kelley, Data and Reporting Specialist </a:t>
            </a:r>
          </a:p>
          <a:p>
            <a:r>
              <a:rPr lang="en-US" sz="2800" dirty="0"/>
              <a:t>Jodie Zalk, Manager of Test Administration and Publications</a:t>
            </a:r>
          </a:p>
          <a:p>
            <a:r>
              <a:rPr lang="en-US" dirty="0"/>
              <a:t>Gloria Hernandez, Pearson Customer Support Specialist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931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47" y="479604"/>
            <a:ext cx="10990385" cy="800851"/>
          </a:xfrm>
        </p:spPr>
        <p:txBody>
          <a:bodyPr>
            <a:noAutofit/>
          </a:bodyPr>
          <a:lstStyle/>
          <a:p>
            <a:r>
              <a:rPr lang="en-US" sz="4000" dirty="0"/>
              <a:t>Field Definitions Portion of </a:t>
            </a:r>
            <a:r>
              <a:rPr lang="en-US" sz="4000" i="1" dirty="0"/>
              <a:t>Guide to the SR/PNP Process</a:t>
            </a:r>
            <a:endParaRPr lang="en-US" sz="4000" dirty="0"/>
          </a:p>
        </p:txBody>
      </p:sp>
      <p:pic>
        <p:nvPicPr>
          <p:cNvPr id="5" name="Picture 4" descr="Image displays Field Definitions Portion of the Guide to the SR/PNP Process">
            <a:extLst>
              <a:ext uri="{FF2B5EF4-FFF2-40B4-BE49-F238E27FC236}">
                <a16:creationId xmlns:a16="http://schemas.microsoft.com/office/drawing/2014/main" id="{2B760269-174E-4A97-84C0-A9847E6F6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817" y="1300830"/>
            <a:ext cx="8419963" cy="507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42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E679-A98C-2D9C-853E-5117E6F1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51" y="2288346"/>
            <a:ext cx="10515600" cy="1093686"/>
          </a:xfrm>
        </p:spPr>
        <p:txBody>
          <a:bodyPr/>
          <a:lstStyle/>
          <a:p>
            <a:r>
              <a:rPr lang="en-US"/>
              <a:t>Questions and Answers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26964-E185-D2F2-DC87-3E4E8CBA998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90368" y="3277155"/>
            <a:ext cx="6915705" cy="82332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Use the “Q&amp;A” feature to ask questions. </a:t>
            </a:r>
          </a:p>
        </p:txBody>
      </p:sp>
      <p:pic>
        <p:nvPicPr>
          <p:cNvPr id="6" name="Picture 5" descr="welcome screen">
            <a:extLst>
              <a:ext uri="{FF2B5EF4-FFF2-40B4-BE49-F238E27FC236}">
                <a16:creationId xmlns:a16="http://schemas.microsoft.com/office/drawing/2014/main" id="{334314B7-9A7A-4CA3-A616-00FC21CDC8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73" y="3610936"/>
            <a:ext cx="3603678" cy="21866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Image displays Q &amp; A">
            <a:extLst>
              <a:ext uri="{FF2B5EF4-FFF2-40B4-BE49-F238E27FC236}">
                <a16:creationId xmlns:a16="http://schemas.microsoft.com/office/drawing/2014/main" id="{83FD7DEC-23CD-43F4-9881-CE1F7DD19B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527" y="1860490"/>
            <a:ext cx="1650040" cy="10050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6A770BD-2E9E-4F23-9245-E6CC0706D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5355" y="1924773"/>
            <a:ext cx="1003300" cy="958850"/>
          </a:xfrm>
          <a:prstGeom prst="ellipse">
            <a:avLst/>
          </a:prstGeom>
          <a:noFill/>
          <a:ln w="57150">
            <a:solidFill>
              <a:srgbClr val="E38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24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2. Steps for Preparing the Initial File for Import </a:t>
            </a:r>
          </a:p>
        </p:txBody>
      </p:sp>
    </p:spTree>
    <p:extLst>
      <p:ext uri="{BB962C8B-B14F-4D97-AF65-F5344CB8AC3E}">
        <p14:creationId xmlns:p14="http://schemas.microsoft.com/office/powerpoint/2010/main" val="1091365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FFA36F-E07E-499C-B7B1-DDE2920DA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93FBF-AF22-407B-88CB-ECDAF0B91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What are the two websites you will need to use to complete the SR/PNP process?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PearsonAccess</a:t>
            </a:r>
            <a:r>
              <a:rPr lang="en-US" dirty="0"/>
              <a:t> Next and TestNav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TestNav and DESE Website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MCAS Service Center Website and DESE Security Portal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DESE Security Portal and </a:t>
            </a:r>
            <a:r>
              <a:rPr lang="en-US" dirty="0" err="1"/>
              <a:t>PearsonAccess</a:t>
            </a:r>
            <a:r>
              <a:rPr lang="en-US" dirty="0"/>
              <a:t> Next </a:t>
            </a:r>
          </a:p>
        </p:txBody>
      </p:sp>
    </p:spTree>
    <p:extLst>
      <p:ext uri="{BB962C8B-B14F-4D97-AF65-F5344CB8AC3E}">
        <p14:creationId xmlns:p14="http://schemas.microsoft.com/office/powerpoint/2010/main" val="2700551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399675"/>
            <a:ext cx="11266663" cy="80085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Overview of Steps to Complete the SR/PNP Process 2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Download the .CSV file prepared by DESE from Dropbox Central in the DESE Security Portal (available on the first day of each SR/PNP window).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Delete students from the file who are no longer enrolled in your school, and add rows for students who were not included in the file and will be testing.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Verify and update students’ accessibility features and accommodations.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Save as a .CSV file, and import file into PAN.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Resolve any errors that occur.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Update student information as needed, through file export/import process or through the user interface.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B54AE8-5475-4EB9-83A0-B74272474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5760" y="1200526"/>
            <a:ext cx="11534503" cy="29795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73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Secure Websites for this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502543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/>
              <a:t>DESE Security Portal: </a:t>
            </a:r>
            <a:r>
              <a:rPr lang="en-US"/>
              <a:t>where to find the .CSV files that can be used as the basis for the SR/PNP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>
                <a:hlinkClick r:id="rId2"/>
              </a:rPr>
              <a:t>https://gateway.edu.state.ma.us/</a:t>
            </a:r>
            <a:endParaRPr lang="en-US" sz="260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1"/>
                </a:solidFill>
              </a:rPr>
              <a:t>If you cannot access the Security Portal, contact your Directory Administrator (</a:t>
            </a:r>
            <a:r>
              <a:rPr lang="en-US" sz="2600">
                <a:hlinkClick r:id="rId3"/>
              </a:rPr>
              <a:t>www.doe.mass.edu/InfoServices/data/diradmin/list.aspx</a:t>
            </a:r>
            <a:r>
              <a:rPr lang="en-US" sz="2600">
                <a:solidFill>
                  <a:schemeClr val="tx1"/>
                </a:solidFill>
              </a:rPr>
              <a:t>). </a:t>
            </a:r>
            <a:endParaRPr lang="en-US" sz="80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/>
              <a:t>PearsonAccess Next (PAN):</a:t>
            </a:r>
            <a:r>
              <a:rPr lang="en-US"/>
              <a:t> where to import the SR/PNP file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>
                <a:hlinkClick r:id="rId4"/>
              </a:rPr>
              <a:t>http://mcas.pearsonaccessnext.com</a:t>
            </a:r>
            <a:endParaRPr lang="en-US" sz="260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</a:rPr>
              <a:t>Also linked at </a:t>
            </a:r>
            <a:r>
              <a:rPr lang="en-US" sz="2200">
                <a:hlinkClick r:id="rId5"/>
              </a:rPr>
              <a:t>http://mcas.pearsonsupport.com/pearsonaccessnext/</a:t>
            </a:r>
            <a:r>
              <a:rPr lang="en-US" sz="2200">
                <a:solidFill>
                  <a:schemeClr val="tx1"/>
                </a:solidFill>
              </a:rPr>
              <a:t> </a:t>
            </a:r>
            <a:endParaRPr lang="en-US" sz="220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1"/>
                </a:solidFill>
              </a:rPr>
              <a:t>If you could access PAN before but no longer have access, try resetting your password in case the account expired.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1"/>
                </a:solidFill>
              </a:rPr>
              <a:t>If you do not have a PAN account, contact your school or district test coordinator.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1"/>
                </a:solidFill>
              </a:rPr>
              <a:t>Call MCAS Service Center (800-737-5103) if you cannot access your PAN account or for assistance with the SR/PNP import.</a:t>
            </a:r>
          </a:p>
        </p:txBody>
      </p:sp>
    </p:spTree>
    <p:extLst>
      <p:ext uri="{BB962C8B-B14F-4D97-AF65-F5344CB8AC3E}">
        <p14:creationId xmlns:p14="http://schemas.microsoft.com/office/powerpoint/2010/main" val="710183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Frequently Asked Questions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What if I get an error message when logging in to PAN?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If your account has been disabled or deleted, contact your school or district test coordinator and they will be able to enable or restore your account. </a:t>
            </a:r>
            <a:endParaRPr lang="en-US" sz="28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What if I need to create more users for PAN?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Refer to resources (</a:t>
            </a:r>
            <a:r>
              <a:rPr lang="en-US" sz="2400">
                <a:hlinkClick r:id="rId2"/>
              </a:rPr>
              <a:t>mcas.pearsonsupport.com/pearsonaccessnext</a:t>
            </a:r>
            <a:r>
              <a:rPr lang="en-US" sz="2400">
                <a:solidFill>
                  <a:schemeClr val="tx1"/>
                </a:solidFill>
              </a:rPr>
              <a:t>):</a:t>
            </a:r>
            <a:r>
              <a:rPr lang="en-US" sz="240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Guide to Managing User Accounts in PearsonAccess Next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User Role Matrix for PearsonAccess Next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What if I’m unable to log in to the DESE Security Portal?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Contact your </a:t>
            </a:r>
            <a:r>
              <a:rPr lang="en-US" sz="2400">
                <a:solidFill>
                  <a:schemeClr val="tx1"/>
                </a:solidFill>
                <a:hlinkClick r:id="rId3"/>
              </a:rPr>
              <a:t>District Directory Administrator</a:t>
            </a:r>
            <a:r>
              <a:rPr lang="en-US" sz="2400">
                <a:solidFill>
                  <a:schemeClr val="tx1"/>
                </a:solidFill>
              </a:rPr>
              <a:t>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11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Logging in to the DESE Security Portal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Log in to the Security Portal at </a:t>
            </a:r>
            <a:r>
              <a:rPr lang="en-US">
                <a:hlinkClick r:id="rId2"/>
              </a:rPr>
              <a:t>https://gateway.edu.state.ma.us/</a:t>
            </a:r>
            <a:endParaRPr lang="en-US"/>
          </a:p>
          <a:p>
            <a:endParaRPr lang="en-US"/>
          </a:p>
        </p:txBody>
      </p:sp>
      <p:pic>
        <p:nvPicPr>
          <p:cNvPr id="5" name="Picture 4" descr="Image displays Log in for DESE Security Portal">
            <a:extLst>
              <a:ext uri="{FF2B5EF4-FFF2-40B4-BE49-F238E27FC236}">
                <a16:creationId xmlns:a16="http://schemas.microsoft.com/office/drawing/2014/main" id="{D7BAB953-AAE4-B944-F6F7-8B693FB80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281" y="1950388"/>
            <a:ext cx="8611437" cy="454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07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30528"/>
            <a:ext cx="11412500" cy="800851"/>
          </a:xfrm>
        </p:spPr>
        <p:txBody>
          <a:bodyPr>
            <a:noAutofit/>
          </a:bodyPr>
          <a:lstStyle/>
          <a:p>
            <a:r>
              <a:rPr lang="en-US" sz="4000"/>
              <a:t>Accessing DropBox Central in the Security Portal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Enter your </a:t>
            </a:r>
            <a:r>
              <a:rPr lang="en-US" sz="2800" b="1"/>
              <a:t>username </a:t>
            </a:r>
            <a:r>
              <a:rPr lang="en-US" sz="2800"/>
              <a:t>and </a:t>
            </a:r>
            <a:r>
              <a:rPr lang="en-US" sz="2800" b="1"/>
              <a:t>password</a:t>
            </a:r>
            <a:r>
              <a:rPr lang="en-US" sz="280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You will then see an </a:t>
            </a:r>
            <a:r>
              <a:rPr lang="en-US" sz="2800" b="1"/>
              <a:t>Application List</a:t>
            </a:r>
            <a:r>
              <a:rPr lang="en-US" sz="280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Select </a:t>
            </a:r>
            <a:r>
              <a:rPr lang="en-US" sz="2800" b="1"/>
              <a:t>DropBox Central.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Select </a:t>
            </a:r>
            <a:r>
              <a:rPr lang="en-US" sz="2800" b="1">
                <a:latin typeface="Arial"/>
                <a:cs typeface="Arial"/>
              </a:rPr>
              <a:t>MCAS </a:t>
            </a:r>
            <a:r>
              <a:rPr lang="en-US" b="1">
                <a:latin typeface="Arial"/>
                <a:cs typeface="Arial"/>
              </a:rPr>
              <a:t>2024</a:t>
            </a:r>
            <a:r>
              <a:rPr lang="en-US" sz="2800" b="1">
                <a:latin typeface="Arial"/>
                <a:cs typeface="Arial"/>
              </a:rPr>
              <a:t> Data.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Click </a:t>
            </a:r>
            <a:r>
              <a:rPr lang="en-US" sz="2800" b="1"/>
              <a:t>Next. </a:t>
            </a:r>
            <a:endParaRPr lang="en-US" sz="2800"/>
          </a:p>
          <a:p>
            <a:endParaRPr lang="en-US"/>
          </a:p>
        </p:txBody>
      </p:sp>
      <p:pic>
        <p:nvPicPr>
          <p:cNvPr id="7" name="Picture 6" descr="Image displays Dropbox in Security Portal">
            <a:extLst>
              <a:ext uri="{FF2B5EF4-FFF2-40B4-BE49-F238E27FC236}">
                <a16:creationId xmlns:a16="http://schemas.microsoft.com/office/drawing/2014/main" id="{C5C1CBC7-D539-4BEE-BFF4-CA9F9E177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218" y="3804673"/>
            <a:ext cx="2127996" cy="283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B6126-C874-4CA8-9127-4D5472DFD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447" y="4018201"/>
            <a:ext cx="2246685" cy="2412744"/>
          </a:xfrm>
          <a:prstGeom prst="rect">
            <a:avLst/>
          </a:prstGeom>
        </p:spPr>
      </p:pic>
      <p:pic>
        <p:nvPicPr>
          <p:cNvPr id="4" name="Picture 6" descr="Image of data dropdown">
            <a:extLst>
              <a:ext uri="{FF2B5EF4-FFF2-40B4-BE49-F238E27FC236}">
                <a16:creationId xmlns:a16="http://schemas.microsoft.com/office/drawing/2014/main" id="{B302DE73-1C85-4398-BB1E-46D74A5E4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081" y="3999879"/>
            <a:ext cx="2259760" cy="243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39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The .CSV File for MCAS Test Administrations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0" y="1150256"/>
            <a:ext cx="10990385" cy="4992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DESE will post .CSV files to </a:t>
            </a:r>
            <a:r>
              <a:rPr lang="en-US" sz="2800" dirty="0" err="1">
                <a:latin typeface="Arial"/>
                <a:cs typeface="Arial"/>
              </a:rPr>
              <a:t>DropBoxes</a:t>
            </a:r>
            <a:r>
              <a:rPr lang="en-US" sz="2800" dirty="0">
                <a:latin typeface="Arial"/>
                <a:cs typeface="Arial"/>
              </a:rPr>
              <a:t> on the first day of the SR/PNP window of each administration.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Locate the .CSV file (e.g., “</a:t>
            </a:r>
            <a:r>
              <a:rPr lang="en-US" sz="2800" b="1" dirty="0">
                <a:latin typeface="Arial"/>
                <a:cs typeface="Arial"/>
              </a:rPr>
              <a:t>Spring2024…_SRPNP</a:t>
            </a:r>
            <a:r>
              <a:rPr lang="en-US" dirty="0">
                <a:latin typeface="Arial"/>
                <a:cs typeface="Arial"/>
              </a:rPr>
              <a:t>)</a:t>
            </a:r>
            <a:r>
              <a:rPr lang="en-US" sz="2800" dirty="0">
                <a:latin typeface="Arial"/>
                <a:cs typeface="Arial"/>
              </a:rPr>
              <a:t> and save it to your computer.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The .CSV files for the SR/PNP will be current as of approximately two weeks before the opening of each window.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Selected accommodations are prepopulated as follows. </a:t>
            </a:r>
            <a:endParaRPr lang="en-US" sz="2800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ADFE11A-0198-4CD9-8BB1-432C2D370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031413"/>
              </p:ext>
            </p:extLst>
          </p:nvPr>
        </p:nvGraphicFramePr>
        <p:xfrm>
          <a:off x="270589" y="4632858"/>
          <a:ext cx="11663264" cy="2113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4688">
                  <a:extLst>
                    <a:ext uri="{9D8B030D-6E8A-4147-A177-3AD203B41FA5}">
                      <a16:colId xmlns:a16="http://schemas.microsoft.com/office/drawing/2014/main" val="217649912"/>
                    </a:ext>
                  </a:extLst>
                </a:gridCol>
                <a:gridCol w="3224465">
                  <a:extLst>
                    <a:ext uri="{9D8B030D-6E8A-4147-A177-3AD203B41FA5}">
                      <a16:colId xmlns:a16="http://schemas.microsoft.com/office/drawing/2014/main" val="1366727680"/>
                    </a:ext>
                  </a:extLst>
                </a:gridCol>
                <a:gridCol w="5094111">
                  <a:extLst>
                    <a:ext uri="{9D8B030D-6E8A-4147-A177-3AD203B41FA5}">
                      <a16:colId xmlns:a16="http://schemas.microsoft.com/office/drawing/2014/main" val="1044196153"/>
                    </a:ext>
                  </a:extLst>
                </a:gridCol>
              </a:tblGrid>
              <a:tr h="452850"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Spring 2024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 of Accommodations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155969"/>
                  </a:ext>
                </a:extLst>
              </a:tr>
              <a:tr h="415170"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 and Math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Grades 4–8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Grades 3–7 Spring 2023 in those subjects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029581"/>
                  </a:ext>
                </a:extLst>
              </a:tr>
              <a:tr h="415170"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 and Math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10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8 Spring 2022 in those subjects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532663"/>
                  </a:ext>
                </a:extLst>
              </a:tr>
              <a:tr h="415170"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 for grades 5 and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Grades 5 and 8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Grades 4 and 7 Math Spring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805613"/>
                  </a:ext>
                </a:extLst>
              </a:tr>
              <a:tr h="415170"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 for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9 only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8 STE Spring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586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189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Logistics for This Session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189738"/>
            <a:ext cx="11192609" cy="487313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the Q&amp;A feature to ask a question.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We will answer some questions aloud at specified times during this training session, and we will email the Q&amp;A afterwards.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Type your questions anytime, but we may not answer them in real time as some questions may be covered during the presentation.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Use the thumbs-up icon to “upvote” someone else’s question.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Email student-specific questions to </a:t>
            </a:r>
            <a:r>
              <a:rPr lang="en-US" sz="2200" dirty="0">
                <a:hlinkClick r:id="rId2"/>
              </a:rPr>
              <a:t>mcas@doe.mass.edu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tx1"/>
                </a:solidFill>
              </a:rPr>
              <a:t>instead of asking here.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This session is being recorded and will be available in about a week in the </a:t>
            </a:r>
            <a:r>
              <a:rPr lang="en-US" dirty="0">
                <a:hlinkClick r:id="rId3"/>
              </a:rPr>
              <a:t>MCAS Resource Center</a:t>
            </a:r>
            <a:r>
              <a:rPr lang="en-US" dirty="0"/>
              <a:t>, along with the slides.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Slides were also emailed out beforehand, and are being posted in the chat.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Closed captioning has been enabled for participants who need 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session is being interpreted into ASL. Our interpreting team will be onscreen with the presenters. 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59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C58A-F92B-4CAB-B3CF-18ADA9A353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High School Participation Guidelines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89935-E237-4120-8880-A69CC78D2768}"/>
              </a:ext>
            </a:extLst>
          </p:cNvPr>
          <p:cNvSpPr txBox="1"/>
          <p:nvPr/>
        </p:nvSpPr>
        <p:spPr>
          <a:xfrm>
            <a:off x="822325" y="1016465"/>
            <a:ext cx="110553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Participation guidelines for the 2024 high school MCAS tests are available DESE website: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www.doe.mass.edu/mcas/highschool.html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mcas@doe.mass.edu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with questions.  </a:t>
            </a:r>
          </a:p>
        </p:txBody>
      </p:sp>
      <p:pic>
        <p:nvPicPr>
          <p:cNvPr id="5" name="Picture 4" descr="student participation guidelines">
            <a:extLst>
              <a:ext uri="{FF2B5EF4-FFF2-40B4-BE49-F238E27FC236}">
                <a16:creationId xmlns:a16="http://schemas.microsoft.com/office/drawing/2014/main" id="{03A76335-DB72-4812-B6C8-A80CBB216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360" y="2424700"/>
            <a:ext cx="10085280" cy="37410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BC77ED5-3A58-44F7-ADE2-92D1B830E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48614" y="5232452"/>
            <a:ext cx="1114096" cy="2207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59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Frequently Asked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1386375" cy="499422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/>
              <a:t>What if a student doesn’t have a SASID?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1"/>
                </a:solidFill>
                <a:latin typeface="Arial"/>
                <a:cs typeface="Arial"/>
              </a:rPr>
              <a:t>Search for claimed students in Edwin Analytics Student Profile Report (PR600).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1"/>
                </a:solidFill>
                <a:latin typeface="Arial"/>
                <a:cs typeface="Arial"/>
              </a:rPr>
              <a:t>If not found in PR600, call your district SIMS contact to create a new SASID, or locate the student’s existing SASID from the prior school, if applicable. </a:t>
            </a:r>
            <a:endParaRPr lang="en-US" sz="260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1"/>
                </a:solidFill>
                <a:latin typeface="Arial"/>
                <a:cs typeface="Arial"/>
              </a:rPr>
              <a:t>If you do not have a student’s SASID by the file import deadline, assign a “fake” 10-digit SASID starting with “88” (instead of “10”). Update the SASID in PAN as soon as you receive the actual SASID.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1"/>
                </a:solidFill>
              </a:rPr>
              <a:t>SASIDs cannot be newly assigned for students 22 years of age or older.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/>
              <a:t>What if a student is listed in the .CSV file, but has already passed one of the tests?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1"/>
                </a:solidFill>
              </a:rPr>
              <a:t>Contact</a:t>
            </a:r>
            <a:r>
              <a:rPr lang="en-US" sz="2600"/>
              <a:t> </a:t>
            </a:r>
            <a:r>
              <a:rPr lang="en-US" sz="2600">
                <a:hlinkClick r:id="rId2"/>
              </a:rPr>
              <a:t>mcas@doe.mass.edu</a:t>
            </a:r>
            <a:r>
              <a:rPr lang="en-US" sz="2600"/>
              <a:t> </a:t>
            </a:r>
            <a:r>
              <a:rPr lang="en-US" sz="2600">
                <a:solidFill>
                  <a:schemeClr val="tx1"/>
                </a:solidFill>
              </a:rPr>
              <a:t>(please do not send SASIDs via email).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83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2FC967-E350-B7CD-0C00-19E301390DE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6724" y="1223962"/>
            <a:ext cx="11211469" cy="4898164"/>
          </a:xfrm>
        </p:spPr>
        <p:txBody>
          <a:bodyPr>
            <a:normAutofit/>
          </a:bodyPr>
          <a:lstStyle/>
          <a:p>
            <a:r>
              <a:rPr lang="en-US" sz="3200" b="1" dirty="0"/>
              <a:t>What if I need a transfer student’s prior MCAS scores and/or CD status?</a:t>
            </a:r>
          </a:p>
          <a:p>
            <a:pPr lvl="1"/>
            <a:r>
              <a:rPr lang="en-US" sz="2800" b="0" i="0" dirty="0">
                <a:solidFill>
                  <a:srgbClr val="202020"/>
                </a:solidFill>
                <a:effectLst/>
              </a:rPr>
              <a:t>In most cases, students’ MCAS history is available in Edwin Analytics. </a:t>
            </a:r>
          </a:p>
          <a:p>
            <a:pPr lvl="1"/>
            <a:r>
              <a:rPr lang="en-US" sz="2800" b="0" i="0" dirty="0">
                <a:solidFill>
                  <a:srgbClr val="202020"/>
                </a:solidFill>
                <a:effectLst/>
              </a:rPr>
              <a:t>The Student Assessment History Summary report (PE613) and the Student CD Roster (PE618) have prior MCAS results and CD status. </a:t>
            </a:r>
          </a:p>
          <a:p>
            <a:pPr lvl="1"/>
            <a:r>
              <a:rPr lang="en-US" sz="2800" b="0" i="0" dirty="0">
                <a:solidFill>
                  <a:srgbClr val="202020"/>
                </a:solidFill>
                <a:effectLst/>
              </a:rPr>
              <a:t>Edwin Analytics is available on the Department's </a:t>
            </a:r>
            <a:r>
              <a:rPr lang="en-US" sz="2800" b="0" i="0" u="sng" dirty="0">
                <a:solidFill>
                  <a:srgbClr val="2E74CF"/>
                </a:solidFill>
                <a:effectLst/>
                <a:hlinkClick r:id="rId2"/>
              </a:rPr>
              <a:t>Security Portal</a:t>
            </a:r>
            <a:r>
              <a:rPr lang="en-US" sz="2800" b="0" i="0" dirty="0">
                <a:solidFill>
                  <a:srgbClr val="202020"/>
                </a:solidFill>
                <a:effectLst/>
              </a:rPr>
              <a:t>.</a:t>
            </a:r>
          </a:p>
          <a:p>
            <a:pPr lvl="1"/>
            <a:r>
              <a:rPr lang="en-US" sz="2800" dirty="0"/>
              <a:t>See the </a:t>
            </a:r>
            <a:r>
              <a:rPr lang="en-US" sz="2800" dirty="0">
                <a:hlinkClick r:id="rId3"/>
              </a:rPr>
              <a:t>October 31, 2023 Student Assessment Update</a:t>
            </a:r>
            <a:r>
              <a:rPr lang="en-US" sz="2800" dirty="0"/>
              <a:t> for additional details.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BE3F22-F3BE-F51B-C573-AE4F1003C1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97643"/>
            <a:ext cx="10515600" cy="1042988"/>
          </a:xfrm>
        </p:spPr>
        <p:txBody>
          <a:bodyPr/>
          <a:lstStyle/>
          <a:p>
            <a:r>
              <a:rPr lang="en-US">
                <a:solidFill>
                  <a:srgbClr val="3647B6"/>
                </a:solidFill>
              </a:rPr>
              <a:t>Frequently Asked Questions (cont’d)</a:t>
            </a:r>
          </a:p>
        </p:txBody>
      </p:sp>
    </p:spTree>
    <p:extLst>
      <p:ext uri="{BB962C8B-B14F-4D97-AF65-F5344CB8AC3E}">
        <p14:creationId xmlns:p14="http://schemas.microsoft.com/office/powerpoint/2010/main" val="39203093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 dirty="0"/>
              <a:t>Demonstrations: Tasks before Importing the File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Locating the Guide to the SR/PNP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Opening the .CSV file downloaded from </a:t>
            </a:r>
            <a:r>
              <a:rPr lang="en-US" sz="2800" dirty="0" err="1"/>
              <a:t>DropBox</a:t>
            </a:r>
            <a:r>
              <a:rPr lang="en-US" sz="2800" dirty="0"/>
              <a:t> Central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Adding/removing rows for a student who transfers in/out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Optional: using column L to remove first-year ELs who will not participate in the ELA test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Column L shows the student’s first-year EL status </a:t>
            </a:r>
            <a:r>
              <a:rPr lang="en-US" sz="2400" b="1" dirty="0">
                <a:solidFill>
                  <a:schemeClr val="tx1"/>
                </a:solidFill>
              </a:rPr>
              <a:t>projected to March 1, 2024</a:t>
            </a:r>
            <a:r>
              <a:rPr lang="en-US" sz="2400" dirty="0">
                <a:solidFill>
                  <a:schemeClr val="tx1"/>
                </a:solidFill>
              </a:rPr>
              <a:t>, based on historical SIMS.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Note that first-year ELs </a:t>
            </a:r>
            <a:r>
              <a:rPr lang="en-US" sz="2400" u="sng" dirty="0">
                <a:solidFill>
                  <a:schemeClr val="tx1"/>
                </a:solidFill>
              </a:rPr>
              <a:t>must</a:t>
            </a:r>
            <a:r>
              <a:rPr lang="en-US" sz="2400" dirty="0">
                <a:solidFill>
                  <a:schemeClr val="tx1"/>
                </a:solidFill>
              </a:rPr>
              <a:t> participate in spring Mathematics and STE. 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Updating a student’s accommodations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Saving the .CSV 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20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SR/PNP Initial Import – Step A: Prepare the File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Log in to the Security Portal (</a:t>
            </a:r>
            <a:r>
              <a:rPr lang="en-US" dirty="0">
                <a:hlinkClick r:id="rId2"/>
              </a:rPr>
              <a:t>https://gateway.edu.state.ma.us/</a:t>
            </a:r>
            <a:r>
              <a:rPr lang="en-US" dirty="0"/>
              <a:t>) to find the .CSV file posted in </a:t>
            </a:r>
            <a:r>
              <a:rPr lang="en-US" b="1" dirty="0" err="1"/>
              <a:t>DropBox</a:t>
            </a:r>
            <a:r>
              <a:rPr lang="en-US" b="1" dirty="0"/>
              <a:t> Central</a:t>
            </a:r>
            <a:r>
              <a:rPr lang="en-US" dirty="0"/>
              <a:t> in the </a:t>
            </a:r>
            <a:r>
              <a:rPr lang="en-US" b="1" dirty="0"/>
              <a:t>MCAS 2024 folder</a:t>
            </a:r>
            <a:r>
              <a:rPr lang="en-US" dirty="0"/>
              <a:t>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District and school files are available the same day that the SR/PNP window opens.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Delete rows of students who will not participate; add rows for new students who will participate. 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(Spring ELA only) Optional: Use first-year EL flag in column L to find      and remove the ELA row (only) for students who will not take the ELA test</a:t>
            </a:r>
            <a:endParaRPr lang="en-US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800" dirty="0"/>
              <a:t>Update any accommodations, as needed.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800" dirty="0"/>
              <a:t>(High </a:t>
            </a:r>
            <a:r>
              <a:rPr lang="en-US" dirty="0"/>
              <a:t>School Science Only</a:t>
            </a:r>
            <a:r>
              <a:rPr lang="en-US" sz="2800" dirty="0"/>
              <a:t>) Add test codes for the high school science subject test.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Save the updated file as a .CSV file.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756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E679-A98C-2D9C-853E-5117E6F1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51" y="2288346"/>
            <a:ext cx="10515600" cy="1093686"/>
          </a:xfrm>
        </p:spPr>
        <p:txBody>
          <a:bodyPr/>
          <a:lstStyle/>
          <a:p>
            <a:r>
              <a:rPr lang="en-US" dirty="0"/>
              <a:t>Questions and Answers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26964-E185-D2F2-DC87-3E4E8CBA998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90368" y="3277155"/>
            <a:ext cx="6915705" cy="82332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Use the “Q&amp;A” feature to ask questions. </a:t>
            </a:r>
          </a:p>
        </p:txBody>
      </p:sp>
      <p:pic>
        <p:nvPicPr>
          <p:cNvPr id="6" name="Picture 5" descr="welcome screen">
            <a:extLst>
              <a:ext uri="{FF2B5EF4-FFF2-40B4-BE49-F238E27FC236}">
                <a16:creationId xmlns:a16="http://schemas.microsoft.com/office/drawing/2014/main" id="{334314B7-9A7A-4CA3-A616-00FC21CDC8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73" y="3610936"/>
            <a:ext cx="3603678" cy="21866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Image displays Q &amp; A">
            <a:extLst>
              <a:ext uri="{FF2B5EF4-FFF2-40B4-BE49-F238E27FC236}">
                <a16:creationId xmlns:a16="http://schemas.microsoft.com/office/drawing/2014/main" id="{83FD7DEC-23CD-43F4-9881-CE1F7DD19B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527" y="1860490"/>
            <a:ext cx="1650040" cy="10050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6A770BD-2E9E-4F23-9245-E6CC0706D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5355" y="1924773"/>
            <a:ext cx="1003300" cy="958850"/>
          </a:xfrm>
          <a:prstGeom prst="ellipse">
            <a:avLst/>
          </a:prstGeom>
          <a:noFill/>
          <a:ln w="57150">
            <a:solidFill>
              <a:srgbClr val="E38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35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3. Steps for Completing the Initial Import</a:t>
            </a:r>
          </a:p>
        </p:txBody>
      </p:sp>
    </p:spTree>
    <p:extLst>
      <p:ext uri="{BB962C8B-B14F-4D97-AF65-F5344CB8AC3E}">
        <p14:creationId xmlns:p14="http://schemas.microsoft.com/office/powerpoint/2010/main" val="685460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399675"/>
            <a:ext cx="11266663" cy="80085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Overview of Steps to Complete the SR/PNP Process 3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Download the .CSV file prepared by DESE from Dropbox Central in the DESE Security Portal (available on the first day of each SR/PNP window).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Delete students from the file who are no longer enrolled in your school, and add rows for students who were not included in the file and will be testing.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Verify and update students’ accessibility features and accommodations.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Save as a .CSV file, and import file into PAN.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Resolve any errors that occur.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Update student information as needed, through file export/import process or through the user interface.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B54AE8-5475-4EB9-83A0-B74272474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5760" y="4180114"/>
            <a:ext cx="11482251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60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4E7BDE-C44A-20F7-C63C-C8A8C21B20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5338" y="173931"/>
            <a:ext cx="10515600" cy="1042988"/>
          </a:xfrm>
        </p:spPr>
        <p:txBody>
          <a:bodyPr/>
          <a:lstStyle/>
          <a:p>
            <a:r>
              <a:rPr lang="en-US">
                <a:solidFill>
                  <a:srgbClr val="3647B6"/>
                </a:solidFill>
              </a:rPr>
              <a:t>Demonstrations: Importing the File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5871B5-398A-FC41-088E-93B8395AEB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5338" y="1403350"/>
            <a:ext cx="10515600" cy="4051300"/>
          </a:xfrm>
        </p:spPr>
        <p:txBody>
          <a:bodyPr>
            <a:normAutofit/>
          </a:bodyPr>
          <a:lstStyle/>
          <a:p>
            <a:r>
              <a:rPr lang="en-US" sz="3200"/>
              <a:t>Accessing PearsonAccess Next</a:t>
            </a:r>
          </a:p>
          <a:p>
            <a:r>
              <a:rPr lang="en-US" sz="3200"/>
              <a:t>Importing the .CSV file</a:t>
            </a:r>
          </a:p>
          <a:p>
            <a:r>
              <a:rPr lang="en-US" sz="3200"/>
              <a:t>Enrollment Transfer Work Requests</a:t>
            </a:r>
          </a:p>
        </p:txBody>
      </p:sp>
    </p:spTree>
    <p:extLst>
      <p:ext uri="{BB962C8B-B14F-4D97-AF65-F5344CB8AC3E}">
        <p14:creationId xmlns:p14="http://schemas.microsoft.com/office/powerpoint/2010/main" val="729314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SR/PNP Initial Import – Step B: Import the File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Log in to </a:t>
            </a:r>
            <a:r>
              <a:rPr lang="en-US" b="1" dirty="0"/>
              <a:t>PearsonAccess Next (PAN)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https://mcas.pearsonaccessnext.com/</a:t>
            </a:r>
            <a:r>
              <a:rPr lang="en-US" dirty="0"/>
              <a:t>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Select the appropriate test administration in the top right.</a:t>
            </a:r>
          </a:p>
          <a:p>
            <a:pPr marL="850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Note: PAN will default to the last administration you were working in.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Setup </a:t>
            </a:r>
            <a:r>
              <a:rPr lang="en-US" dirty="0"/>
              <a:t>menu, select “</a:t>
            </a:r>
            <a:r>
              <a:rPr lang="en-US" b="1" dirty="0"/>
              <a:t>Import/Export Data</a:t>
            </a:r>
            <a:r>
              <a:rPr lang="en-US" dirty="0"/>
              <a:t>.”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Select Tasks </a:t>
            </a:r>
            <a:r>
              <a:rPr lang="en-US" dirty="0"/>
              <a:t>drop-down, select “</a:t>
            </a:r>
            <a:r>
              <a:rPr lang="en-US" b="1" dirty="0"/>
              <a:t>Import/Export Data</a:t>
            </a:r>
            <a:r>
              <a:rPr lang="en-US" dirty="0"/>
              <a:t>.” Click “</a:t>
            </a:r>
            <a:r>
              <a:rPr lang="en-US" b="1" dirty="0"/>
              <a:t>Start</a:t>
            </a:r>
            <a:r>
              <a:rPr lang="en-US" dirty="0"/>
              <a:t>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82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Slides for This Session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189738"/>
            <a:ext cx="11192609" cy="4873132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were emailed to participants before this session from </a:t>
            </a:r>
            <a:r>
              <a:rPr lang="en-US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MCASEvents@cognia.org</a:t>
            </a:r>
            <a:r>
              <a:rPr lang="en-US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are now being posted in the chat.</a:t>
            </a:r>
          </a:p>
          <a:p>
            <a:pPr lvl="2" indent="-457200"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cannot access the slides in the chat, ask in the Q&amp;A.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session, we will send the slides again to participants, and they will be posted in the MCAS Resource Center along with the recording. </a:t>
            </a:r>
          </a:p>
        </p:txBody>
      </p:sp>
    </p:spTree>
    <p:extLst>
      <p:ext uri="{BB962C8B-B14F-4D97-AF65-F5344CB8AC3E}">
        <p14:creationId xmlns:p14="http://schemas.microsoft.com/office/powerpoint/2010/main" val="40111662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6A3133-9A49-C222-090B-BB16E222AD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1798" y="306517"/>
            <a:ext cx="11455523" cy="10429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47B6"/>
                </a:solidFill>
              </a:rPr>
              <a:t>SR/PNP Initial Import – Step B: Import the File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A1934-C23D-E7AA-069B-F987FB9B7FC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8312" y="1665905"/>
            <a:ext cx="5181600" cy="405765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/>
              <a:t>In the </a:t>
            </a:r>
            <a:r>
              <a:rPr lang="en-US" sz="2400" b="1"/>
              <a:t>Type</a:t>
            </a:r>
            <a:r>
              <a:rPr lang="en-US" sz="2400"/>
              <a:t> drop-down, select “</a:t>
            </a:r>
            <a:r>
              <a:rPr lang="en-US" sz="2400" b="1"/>
              <a:t>Student Registration Import</a:t>
            </a:r>
            <a:r>
              <a:rPr lang="en-US" sz="2400"/>
              <a:t>.” </a:t>
            </a:r>
            <a:endParaRPr lang="en-US"/>
          </a:p>
          <a:p>
            <a:pPr marL="1143000" lvl="1" indent="-457200"/>
            <a:r>
              <a:rPr lang="en-US" sz="2000"/>
              <a:t>Ignore the option “Update demographic data only.” 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400"/>
              <a:t>Choose the .CSV file you had previously saved, and select “</a:t>
            </a:r>
            <a:r>
              <a:rPr lang="en-US" sz="2400" b="1"/>
              <a:t>Process</a:t>
            </a:r>
            <a:r>
              <a:rPr lang="en-US" sz="2400"/>
              <a:t>.”</a:t>
            </a:r>
            <a:endParaRPr lang="en-US"/>
          </a:p>
          <a:p>
            <a:pPr marL="514350" indent="-514350">
              <a:buFont typeface="+mj-lt"/>
              <a:buAutoNum type="arabicPeriod" startAt="5"/>
            </a:pPr>
            <a:r>
              <a:rPr lang="en-US" sz="2400">
                <a:solidFill>
                  <a:schemeClr val="bg2">
                    <a:lumMod val="10000"/>
                  </a:schemeClr>
                </a:solidFill>
              </a:rPr>
              <a:t>Click refresh and </a:t>
            </a:r>
            <a:r>
              <a:rPr lang="en-US" sz="2400"/>
              <a:t>when the file has completed processing, a green box with the message “</a:t>
            </a:r>
            <a:r>
              <a:rPr lang="en-US" sz="2400" b="1"/>
              <a:t>Complete” </a:t>
            </a:r>
            <a:r>
              <a:rPr lang="en-US" sz="2400"/>
              <a:t>will appear on the screen. 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400"/>
              <a:t>Confirm that all records have been successfully imported.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5" name="Picture 4" descr="Image displays file import location">
            <a:extLst>
              <a:ext uri="{FF2B5EF4-FFF2-40B4-BE49-F238E27FC236}">
                <a16:creationId xmlns:a16="http://schemas.microsoft.com/office/drawing/2014/main" id="{FE0E3689-721D-45F8-8E7B-208D3632D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59" y="1349505"/>
            <a:ext cx="5191125" cy="42576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1D3042-E927-419D-89FC-C5044C884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39559" y="2696705"/>
            <a:ext cx="2338014" cy="732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A80250-87B7-480B-A43F-949C77519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39559" y="5145437"/>
            <a:ext cx="974164" cy="4494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01A5F0-2113-424B-B144-D5732F79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26139" y="4448710"/>
            <a:ext cx="974164" cy="2465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28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6A3133-9A49-C222-090B-BB16E222AD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1798" y="306517"/>
            <a:ext cx="11455523" cy="10429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3647B6"/>
                </a:solidFill>
              </a:rPr>
              <a:t>SR/PNP Import Errors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A1934-C23D-E7AA-069B-F987FB9B7FC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11797" y="1349505"/>
            <a:ext cx="10964125" cy="4057650"/>
          </a:xfrm>
        </p:spPr>
        <p:txBody>
          <a:bodyPr>
            <a:normAutofit/>
          </a:bodyPr>
          <a:lstStyle/>
          <a:p>
            <a:r>
              <a:rPr lang="en-US" sz="2400" dirty="0"/>
              <a:t>You may receive errors when importing the file into PAN. </a:t>
            </a:r>
          </a:p>
          <a:p>
            <a:r>
              <a:rPr lang="en-US" sz="2400" dirty="0"/>
              <a:t>See Part IV of the Guide to the SR/PNP Process for a list of common errors that may occur and how to resolve them. </a:t>
            </a:r>
          </a:p>
          <a:p>
            <a:r>
              <a:rPr lang="en-US" sz="2400" dirty="0"/>
              <a:t>Error: </a:t>
            </a:r>
            <a:r>
              <a:rPr lang="en-US" sz="2400" spc="-1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Incorrect</a:t>
            </a:r>
            <a:r>
              <a:rPr lang="en-US" sz="2400" spc="-45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spc="-1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number</a:t>
            </a:r>
            <a:r>
              <a:rPr lang="en-US" sz="2400" spc="-4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spc="-1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of</a:t>
            </a:r>
            <a:r>
              <a:rPr lang="en-US" sz="2400" spc="-55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spc="-1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fields </a:t>
            </a:r>
            <a:r>
              <a:rPr lang="en-US" sz="24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found on line 2, expected: 11 actual: 53</a:t>
            </a:r>
          </a:p>
          <a:p>
            <a:pPr lvl="1"/>
            <a:r>
              <a:rPr lang="en-US" sz="2000" dirty="0"/>
              <a:t>Be sure to select the Student Registration Import from the drop-down, not the User Import</a:t>
            </a:r>
          </a:p>
          <a:p>
            <a:r>
              <a:rPr lang="en-US" sz="2400" dirty="0"/>
              <a:t>Error: </a:t>
            </a:r>
            <a:r>
              <a:rPr lang="en-US" sz="2400" dirty="0">
                <a:solidFill>
                  <a:srgbClr val="FF0000"/>
                </a:solidFill>
              </a:rPr>
              <a:t>The student can only be enrolled in 1 organization(s).</a:t>
            </a:r>
          </a:p>
          <a:p>
            <a:pPr lvl="1"/>
            <a:r>
              <a:rPr lang="en-US" sz="2000" dirty="0"/>
              <a:t>This occurs when a student is already enrolled in another school or district in PAN. </a:t>
            </a:r>
          </a:p>
          <a:p>
            <a:endParaRPr lang="en-US" dirty="0"/>
          </a:p>
        </p:txBody>
      </p:sp>
      <p:pic>
        <p:nvPicPr>
          <p:cNvPr id="8" name="Content Placeholder 8" descr="Image displays Import errors screen">
            <a:extLst>
              <a:ext uri="{FF2B5EF4-FFF2-40B4-BE49-F238E27FC236}">
                <a16:creationId xmlns:a16="http://schemas.microsoft.com/office/drawing/2014/main" id="{1FE94C77-C00C-42D7-AE82-3278F2D3B1D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26105" y="4181987"/>
            <a:ext cx="8654098" cy="218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86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Enrollment Transfer Work Request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If you receive the error message, “</a:t>
            </a:r>
            <a:r>
              <a:rPr lang="en-US" sz="2400" dirty="0">
                <a:solidFill>
                  <a:srgbClr val="FF0000"/>
                </a:solidFill>
              </a:rPr>
              <a:t>The student can only be enrolled in 1 organization(s)</a:t>
            </a:r>
            <a:r>
              <a:rPr lang="en-US" sz="2400" dirty="0"/>
              <a:t>”, you will need to complete an enrollment transfer work request to receive access to enroll/register this student.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dirty="0"/>
          </a:p>
        </p:txBody>
      </p:sp>
      <p:pic>
        <p:nvPicPr>
          <p:cNvPr id="4" name="Picture 3" descr="Image displays the enrollment transfer request screen">
            <a:extLst>
              <a:ext uri="{FF2B5EF4-FFF2-40B4-BE49-F238E27FC236}">
                <a16:creationId xmlns:a16="http://schemas.microsoft.com/office/drawing/2014/main" id="{906F146E-2A22-4D4C-9636-3A031E797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54610"/>
            <a:ext cx="10820400" cy="31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601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CA3B68-A9EF-90A0-D7E8-75CE974B45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94103"/>
            <a:ext cx="10515600" cy="104298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3647B6"/>
                </a:solidFill>
              </a:rPr>
              <a:t>Creating an Enrollment Transfer Work Request</a:t>
            </a:r>
          </a:p>
        </p:txBody>
      </p:sp>
      <p:pic>
        <p:nvPicPr>
          <p:cNvPr id="6" name="Picture 5" descr="Images display the enrollment transfer work request creation screens">
            <a:extLst>
              <a:ext uri="{FF2B5EF4-FFF2-40B4-BE49-F238E27FC236}">
                <a16:creationId xmlns:a16="http://schemas.microsoft.com/office/drawing/2014/main" id="{42259F07-189B-41D2-835D-7AB73EE21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384" y="1337091"/>
            <a:ext cx="9079423" cy="20919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C324F5-1F7A-4149-9656-280B5F43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91173" y="3068664"/>
            <a:ext cx="960895" cy="2709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4DC4CE-3B10-44CF-9264-687BF83D9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980" y="3513639"/>
            <a:ext cx="8956729" cy="311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544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CA96F6-7F79-3016-3E64-4DE4C191E9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356247"/>
            <a:ext cx="10515600" cy="104298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3647B6"/>
                </a:solidFill>
              </a:rPr>
              <a:t>Creating an Enrollment Transfer Work Request (cont’d)</a:t>
            </a:r>
          </a:p>
        </p:txBody>
      </p:sp>
      <p:pic>
        <p:nvPicPr>
          <p:cNvPr id="4" name="Content Placeholder 7" descr="Images display the enrollment transfer work request creation screens continued">
            <a:extLst>
              <a:ext uri="{FF2B5EF4-FFF2-40B4-BE49-F238E27FC236}">
                <a16:creationId xmlns:a16="http://schemas.microsoft.com/office/drawing/2014/main" id="{FC25237D-85E8-D89E-308E-D541DD0D2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98" y="1660856"/>
            <a:ext cx="8687001" cy="431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157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A0445D-05FE-4811-D2CF-64971F71E8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5338" y="107672"/>
            <a:ext cx="10515600" cy="104298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3647B6"/>
                </a:solidFill>
              </a:rPr>
              <a:t>Enrollment Transfer Work Request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862E6F-ED2C-C267-1D89-BCA76718A6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5337" y="1345968"/>
            <a:ext cx="11578617" cy="5080958"/>
          </a:xfrm>
        </p:spPr>
        <p:txBody>
          <a:bodyPr>
            <a:normAutofit/>
          </a:bodyPr>
          <a:lstStyle/>
          <a:p>
            <a:r>
              <a:rPr lang="en-US" dirty="0"/>
              <a:t>Additional steps are required once the student work request has been approved. </a:t>
            </a:r>
          </a:p>
          <a:p>
            <a:r>
              <a:rPr lang="en-US" dirty="0"/>
              <a:t>The MCAS Service Center will approve any outstanding Enrollment Transfer Work Requests 24 hours after being submitted. </a:t>
            </a:r>
          </a:p>
          <a:p>
            <a:r>
              <a:rPr lang="en-US" dirty="0"/>
              <a:t>For more information, including information about how to approve Enrollment Transfer Work Requests that are sent to your school, </a:t>
            </a:r>
            <a:r>
              <a:rPr lang="en-US" sz="2800" dirty="0"/>
              <a:t>refer to the “Enrollment Transfer Guide” (</a:t>
            </a:r>
            <a:r>
              <a:rPr lang="en-US" sz="2800" dirty="0">
                <a:hlinkClick r:id="rId2"/>
              </a:rPr>
              <a:t>mcas.pearsonsupport.com/manuals/</a:t>
            </a:r>
            <a:r>
              <a:rPr lang="en-US" sz="2800" dirty="0"/>
              <a:t> in the “</a:t>
            </a:r>
            <a:r>
              <a:rPr lang="en-US" sz="2800" dirty="0" err="1"/>
              <a:t>PearsonAccess</a:t>
            </a:r>
            <a:r>
              <a:rPr lang="en-US" sz="2800" dirty="0"/>
              <a:t> Next Guidance” section).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987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A0445D-05FE-4811-D2CF-64971F71E8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5338" y="107672"/>
            <a:ext cx="10515600" cy="104298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3647B6"/>
                </a:solidFill>
              </a:rPr>
              <a:t>Important Reminders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862E6F-ED2C-C267-1D89-BCA76718A6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5337" y="1345968"/>
            <a:ext cx="11578617" cy="5080958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Confirm that the correct administration name (e.g., Spring 2024 MCAS Gr. 3</a:t>
            </a:r>
            <a:r>
              <a:rPr lang="en-US" sz="3200" b="0" i="0" dirty="0">
                <a:solidFill>
                  <a:srgbClr val="202124"/>
                </a:solidFill>
                <a:effectLst/>
              </a:rPr>
              <a:t>–</a:t>
            </a:r>
            <a:r>
              <a:rPr lang="en-US" sz="3200" dirty="0"/>
              <a:t>8) is shown at the top of the screen in PAN.</a:t>
            </a:r>
          </a:p>
          <a:p>
            <a:r>
              <a:rPr lang="en-US" sz="3200" dirty="0"/>
              <a:t>Confirm you are in the </a:t>
            </a:r>
            <a:r>
              <a:rPr lang="en-US" sz="3200" dirty="0">
                <a:hlinkClick r:id="rId2"/>
              </a:rPr>
              <a:t>blue live site</a:t>
            </a:r>
            <a:r>
              <a:rPr lang="en-US" sz="3200" dirty="0"/>
              <a:t> of PAN, not the </a:t>
            </a:r>
            <a:r>
              <a:rPr lang="en-US" sz="3200" dirty="0">
                <a:hlinkClick r:id="rId3"/>
              </a:rPr>
              <a:t>brown training site</a:t>
            </a:r>
            <a:r>
              <a:rPr lang="en-US" sz="3200" dirty="0"/>
              <a:t>. </a:t>
            </a:r>
          </a:p>
          <a:p>
            <a:r>
              <a:rPr lang="en-US" sz="3200" dirty="0"/>
              <a:t>Only school or district test coordinators can import an SR/PNP file.</a:t>
            </a:r>
          </a:p>
          <a:p>
            <a:pPr lvl="1"/>
            <a:r>
              <a:rPr lang="en-US" sz="2800" dirty="0"/>
              <a:t>Test administrators do not have permission to do so.</a:t>
            </a:r>
          </a:p>
          <a:p>
            <a:r>
              <a:rPr lang="en-US" sz="3200" dirty="0"/>
              <a:t>If columns are hidden or frozen, be sure to unhide and unfreeze them prior to import.</a:t>
            </a:r>
          </a:p>
          <a:p>
            <a:r>
              <a:rPr lang="en-US" sz="3200" dirty="0"/>
              <a:t>Do not make changes to the format of the file.</a:t>
            </a:r>
          </a:p>
          <a:p>
            <a:r>
              <a:rPr lang="en-US" sz="3200" dirty="0"/>
              <a:t>Do not add a title to the file using row 1 of the spreadsheet – this will cause an error during upload. </a:t>
            </a:r>
          </a:p>
          <a:p>
            <a:r>
              <a:rPr lang="en-US" sz="3200" dirty="0"/>
              <a:t>The SR/PNP file import must be done by the initial deadlines for schools to receive an initial order of manuals and PBT tests and Student ID Labels. </a:t>
            </a:r>
          </a:p>
          <a:p>
            <a:pPr lvl="1"/>
            <a:r>
              <a:rPr lang="en-US" sz="2800" dirty="0"/>
              <a:t>Schools can update the SR/PNP (e.g., accommodations) but must </a:t>
            </a:r>
            <a:r>
              <a:rPr lang="en-US" sz="2800" b="1" i="1" dirty="0"/>
              <a:t>also</a:t>
            </a:r>
            <a:r>
              <a:rPr lang="en-US" sz="2800" dirty="0"/>
              <a:t> place an additional order for materials if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835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B4F71F-0F6D-4748-8CAD-BD4E3A51D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	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A8C49A-683F-42C9-96FC-DA0A056DA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When does DESE recommend assigning students to PAN Sessions using a student registration import?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During the initial SR/PNP process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About a week after the initial SR/PNP import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About two weeks prior to test administration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About two days prior to test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8213967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F4F24A-5DC9-F4DA-29F2-1D7544B7D2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9394" y="81039"/>
            <a:ext cx="10515600" cy="104298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647B6"/>
                </a:solidFill>
              </a:rPr>
              <a:t>Important Reminders (cont’d)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95B8E4-F568-2D11-4E66-FC2011FB47B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9394" y="1238865"/>
            <a:ext cx="11388142" cy="5123917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PAN Sessions can only be assigned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once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using the SR/PNP import (column M).</a:t>
            </a:r>
          </a:p>
          <a:p>
            <a:pPr lvl="1"/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DESE recommends leaving </a:t>
            </a:r>
            <a:r>
              <a:rPr lang="en-US" sz="2200" b="1" dirty="0">
                <a:solidFill>
                  <a:schemeClr val="bg2">
                    <a:lumMod val="10000"/>
                  </a:schemeClr>
                </a:solidFill>
              </a:rPr>
              <a:t>column M blank during the initial SR/PNP import. </a:t>
            </a:r>
          </a:p>
          <a:p>
            <a:pPr lvl="1"/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Then, schools can create PAN Sessions approximately </a:t>
            </a:r>
            <a:r>
              <a:rPr lang="en-US" sz="2200" b="1" dirty="0">
                <a:solidFill>
                  <a:schemeClr val="bg2">
                    <a:lumMod val="10000"/>
                  </a:schemeClr>
                </a:solidFill>
              </a:rPr>
              <a:t>two weeks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before test administration to minimize changes needed. </a:t>
            </a:r>
          </a:p>
          <a:p>
            <a:pPr lvl="1"/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If students need to be moved between Sessions after they have been assigned, it must be done manually in the PAN User Interface. </a:t>
            </a:r>
          </a:p>
          <a:p>
            <a:pPr lvl="1"/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If you have a large group of students to be moved between Sessions, contact the MCAS Service Center. </a:t>
            </a:r>
          </a:p>
          <a:p>
            <a:r>
              <a:rPr lang="en-US" sz="2400" dirty="0"/>
              <a:t>Students taking PBT cannot be placed in a PAN Session. </a:t>
            </a:r>
          </a:p>
          <a:p>
            <a:r>
              <a:rPr lang="en-US" sz="2400" dirty="0"/>
              <a:t>Confirm that you are selecting the correct test codes, using the </a:t>
            </a:r>
            <a:r>
              <a:rPr lang="en-US" sz="2400" dirty="0">
                <a:hlinkClick r:id="rId2"/>
              </a:rPr>
              <a:t>Guide to the SR/PNP Process</a:t>
            </a:r>
            <a:r>
              <a:rPr lang="en-US" sz="2400" dirty="0"/>
              <a:t> for reference. </a:t>
            </a:r>
          </a:p>
          <a:p>
            <a:r>
              <a:rPr lang="en-US" sz="2400" dirty="0"/>
              <a:t>When importing the file, be sure you have selected the correct file type (</a:t>
            </a:r>
            <a:r>
              <a:rPr lang="en-US" sz="2400" b="1" dirty="0"/>
              <a:t>Student Registration Import</a:t>
            </a:r>
            <a:r>
              <a:rPr lang="en-US" sz="2400" dirty="0"/>
              <a:t>). If an incorrect file type is selected (e.g., User Import), you will receive an error message. </a:t>
            </a:r>
          </a:p>
        </p:txBody>
      </p:sp>
    </p:spTree>
    <p:extLst>
      <p:ext uri="{BB962C8B-B14F-4D97-AF65-F5344CB8AC3E}">
        <p14:creationId xmlns:p14="http://schemas.microsoft.com/office/powerpoint/2010/main" val="8256577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E679-A98C-2D9C-853E-5117E6F1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51" y="2288346"/>
            <a:ext cx="10515600" cy="1093686"/>
          </a:xfrm>
        </p:spPr>
        <p:txBody>
          <a:bodyPr/>
          <a:lstStyle/>
          <a:p>
            <a:r>
              <a:rPr lang="en-US" dirty="0"/>
              <a:t>Questions and Answers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26964-E185-D2F2-DC87-3E4E8CBA998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90368" y="3277155"/>
            <a:ext cx="6915705" cy="82332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Use the “Q&amp;A” feature to ask questions. </a:t>
            </a:r>
          </a:p>
        </p:txBody>
      </p:sp>
      <p:pic>
        <p:nvPicPr>
          <p:cNvPr id="6" name="Picture 5" descr="welcome screen">
            <a:extLst>
              <a:ext uri="{FF2B5EF4-FFF2-40B4-BE49-F238E27FC236}">
                <a16:creationId xmlns:a16="http://schemas.microsoft.com/office/drawing/2014/main" id="{334314B7-9A7A-4CA3-A616-00FC21CDC8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73" y="3610936"/>
            <a:ext cx="3603678" cy="21866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Image displays Q &amp; A">
            <a:extLst>
              <a:ext uri="{FF2B5EF4-FFF2-40B4-BE49-F238E27FC236}">
                <a16:creationId xmlns:a16="http://schemas.microsoft.com/office/drawing/2014/main" id="{83FD7DEC-23CD-43F4-9881-CE1F7DD19B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527" y="1860490"/>
            <a:ext cx="1650040" cy="10050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6A770BD-2E9E-4F23-9245-E6CC0706D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5355" y="1924773"/>
            <a:ext cx="1003300" cy="958850"/>
          </a:xfrm>
          <a:prstGeom prst="ellipse">
            <a:avLst/>
          </a:prstGeom>
          <a:noFill/>
          <a:ln w="57150">
            <a:solidFill>
              <a:srgbClr val="E38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16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Today’s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SR/PNP Overview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Steps for Preparing the Initial File for Import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Steps for Completing the Initial Import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Steps after the Initial Import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Resources, Support, and Next Steps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Live “Sandbox Time”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977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4. Steps after the Initial Import</a:t>
            </a:r>
          </a:p>
        </p:txBody>
      </p:sp>
    </p:spTree>
    <p:extLst>
      <p:ext uri="{BB962C8B-B14F-4D97-AF65-F5344CB8AC3E}">
        <p14:creationId xmlns:p14="http://schemas.microsoft.com/office/powerpoint/2010/main" val="42239206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399675"/>
            <a:ext cx="11382020" cy="80085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Overview of Steps to Complete the SR/PNP Process 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Download the .CSV file prepared by DESE from Dropbox Central in the DESE Security Portal (available on the first day of each SR/PNP window).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Delete students from the file who are no longer enrolled in your school, and add rows for students who were not included in the file and will be testing.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Verify and update students’ accessibility features and accommodations.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Save as a .CSV file, and import file into PAN.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Resolve any errors that occur.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Update student information as needed, through the file export/import process or through the user interface.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B54AE8-5475-4EB9-83A0-B74272474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65991" y="5094513"/>
            <a:ext cx="11382020" cy="800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102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Update SIMS Data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/>
              <a:t>If you update any student demographic data in PAN (SASID, spelling of student’s name, grade, DOB), you must also update student information in SIMS.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Contact the district’s SIMS contact.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To find the contact for your district, go to </a:t>
            </a:r>
            <a:r>
              <a:rPr lang="en-US" sz="2400">
                <a:hlinkClick r:id="rId2"/>
              </a:rPr>
              <a:t>https://profiles.doe.mass.edu/search/search.aspx?leftNavId=11239</a:t>
            </a:r>
            <a:r>
              <a:rPr lang="en-US" sz="2400"/>
              <a:t> </a:t>
            </a:r>
            <a:r>
              <a:rPr lang="en-US" sz="2400">
                <a:solidFill>
                  <a:schemeClr val="tx1"/>
                </a:solidFill>
              </a:rPr>
              <a:t>Select “</a:t>
            </a:r>
            <a:r>
              <a:rPr lang="en-US" sz="2400" b="1">
                <a:solidFill>
                  <a:schemeClr val="tx1"/>
                </a:solidFill>
              </a:rPr>
              <a:t>SIMS Contact</a:t>
            </a:r>
            <a:r>
              <a:rPr lang="en-US" sz="2400">
                <a:solidFill>
                  <a:schemeClr val="tx1"/>
                </a:solidFill>
              </a:rPr>
              <a:t>”</a:t>
            </a:r>
            <a:r>
              <a:rPr lang="en-US" sz="2400" b="1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from the </a:t>
            </a:r>
            <a:r>
              <a:rPr lang="en-US" sz="2400" b="1">
                <a:solidFill>
                  <a:schemeClr val="tx1"/>
                </a:solidFill>
              </a:rPr>
              <a:t>Function</a:t>
            </a:r>
            <a:r>
              <a:rPr lang="en-US" sz="2400">
                <a:solidFill>
                  <a:schemeClr val="tx1"/>
                </a:solidFill>
              </a:rPr>
              <a:t> menu, and click “</a:t>
            </a:r>
            <a:r>
              <a:rPr lang="en-US" sz="2400" b="1">
                <a:solidFill>
                  <a:schemeClr val="tx1"/>
                </a:solidFill>
              </a:rPr>
              <a:t>Get Results</a:t>
            </a:r>
            <a:r>
              <a:rPr lang="en-US" sz="2400">
                <a:solidFill>
                  <a:schemeClr val="tx1"/>
                </a:solidFill>
              </a:rPr>
              <a:t>.”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261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509203"/>
            <a:ext cx="10990385" cy="800851"/>
          </a:xfrm>
        </p:spPr>
        <p:txBody>
          <a:bodyPr>
            <a:noAutofit/>
          </a:bodyPr>
          <a:lstStyle/>
          <a:p>
            <a:r>
              <a:rPr lang="en-US" sz="4000"/>
              <a:t>Demonstrations: Updating the SR/PNP in PAN after the Initial .CSV File Import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434341"/>
            <a:ext cx="10990385" cy="474784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Adding a student record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Updating an existing student record, including updating accommodations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982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Adding a New Student Record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/>
              <a:t>Log in to PAN. Then select the test administration in the top right corner.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/>
              <a:t>On the </a:t>
            </a:r>
            <a:r>
              <a:rPr lang="en-US" sz="3200" b="1"/>
              <a:t>Setup </a:t>
            </a:r>
            <a:r>
              <a:rPr lang="en-US" sz="3200"/>
              <a:t>menu, select “</a:t>
            </a:r>
            <a:r>
              <a:rPr lang="en-US" sz="3200" b="1"/>
              <a:t>Students</a:t>
            </a:r>
            <a:r>
              <a:rPr lang="en-US" sz="3200"/>
              <a:t>.”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/>
              <a:t>In the </a:t>
            </a:r>
            <a:r>
              <a:rPr lang="en-US" sz="3200" b="1"/>
              <a:t>Select Tasks </a:t>
            </a:r>
            <a:r>
              <a:rPr lang="en-US" sz="3200"/>
              <a:t>drop-down, select “</a:t>
            </a:r>
            <a:r>
              <a:rPr lang="en-US" sz="3200" b="1"/>
              <a:t>Create/Edit Students</a:t>
            </a:r>
            <a:r>
              <a:rPr lang="en-US" sz="3200"/>
              <a:t>”</a:t>
            </a:r>
            <a:r>
              <a:rPr lang="en-US" sz="3200" b="1"/>
              <a:t> </a:t>
            </a:r>
            <a:r>
              <a:rPr lang="en-US" sz="3200"/>
              <a:t>and “</a:t>
            </a:r>
            <a:r>
              <a:rPr lang="en-US" sz="3200" b="1"/>
              <a:t>Registration</a:t>
            </a:r>
            <a:r>
              <a:rPr lang="en-US" sz="3200"/>
              <a:t>.”</a:t>
            </a:r>
            <a:r>
              <a:rPr lang="en-US" sz="3200" b="1"/>
              <a:t> </a:t>
            </a:r>
            <a:r>
              <a:rPr lang="en-US" sz="3200"/>
              <a:t>Click “</a:t>
            </a:r>
            <a:r>
              <a:rPr lang="en-US" sz="3200" b="1"/>
              <a:t>Start.</a:t>
            </a:r>
            <a:r>
              <a:rPr lang="en-US" sz="3200"/>
              <a:t>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Tabs will appear at the top of the screen for each task that will be done sequentially.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/>
              <a:t>Add details to </a:t>
            </a:r>
            <a:r>
              <a:rPr lang="en-US" sz="3200" b="1"/>
              <a:t>Create/Edit Students. </a:t>
            </a:r>
            <a:r>
              <a:rPr lang="en-US" sz="3200"/>
              <a:t>Enter all required fields (indicated by a red asterisk). Click “</a:t>
            </a:r>
            <a:r>
              <a:rPr lang="en-US" sz="3200" b="1"/>
              <a:t>Create</a:t>
            </a:r>
            <a:r>
              <a:rPr lang="en-US" sz="3200"/>
              <a:t>.”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726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Adding a New Student Record (cont’d)</a:t>
            </a:r>
            <a:r>
              <a:rPr lang="en-US" sz="4000" i="1"/>
              <a:t> </a:t>
            </a:r>
            <a:endParaRPr lang="en-US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5"/>
            </a:pPr>
            <a:r>
              <a:rPr lang="en-US" sz="3000"/>
              <a:t>Click “</a:t>
            </a:r>
            <a:r>
              <a:rPr lang="en-US" sz="3000" b="1"/>
              <a:t>Register Students</a:t>
            </a:r>
            <a:r>
              <a:rPr lang="en-US" sz="3000"/>
              <a:t>” at the top of the screen.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1"/>
                </a:solidFill>
              </a:rPr>
              <a:t>Click the “</a:t>
            </a:r>
            <a:r>
              <a:rPr lang="en-US" sz="2600" b="1">
                <a:solidFill>
                  <a:schemeClr val="tx1"/>
                </a:solidFill>
              </a:rPr>
              <a:t>Registered</a:t>
            </a:r>
            <a:r>
              <a:rPr lang="en-US" sz="2600">
                <a:solidFill>
                  <a:schemeClr val="tx1"/>
                </a:solidFill>
              </a:rPr>
              <a:t>” checkbox.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1"/>
                </a:solidFill>
              </a:rPr>
              <a:t>Click the “</a:t>
            </a:r>
            <a:r>
              <a:rPr lang="en-US" sz="2600" b="1">
                <a:solidFill>
                  <a:schemeClr val="tx1"/>
                </a:solidFill>
              </a:rPr>
              <a:t>Student Grade</a:t>
            </a:r>
            <a:r>
              <a:rPr lang="en-US" sz="2600">
                <a:solidFill>
                  <a:schemeClr val="tx1"/>
                </a:solidFill>
              </a:rPr>
              <a:t>” drop-down, indicate the student’s grade.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1"/>
                </a:solidFill>
              </a:rPr>
              <a:t>Click “</a:t>
            </a:r>
            <a:r>
              <a:rPr lang="en-US" sz="2600" b="1">
                <a:solidFill>
                  <a:schemeClr val="tx1"/>
                </a:solidFill>
              </a:rPr>
              <a:t>Save</a:t>
            </a:r>
            <a:r>
              <a:rPr lang="en-US" sz="2600">
                <a:solidFill>
                  <a:schemeClr val="tx1"/>
                </a:solidFill>
              </a:rPr>
              <a:t>.”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3000"/>
              <a:t>Click “</a:t>
            </a:r>
            <a:r>
              <a:rPr lang="en-US" sz="3000" b="1"/>
              <a:t>Manage Student Tests</a:t>
            </a:r>
            <a:r>
              <a:rPr lang="en-US" sz="3000"/>
              <a:t>” at the top of the screen.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1"/>
                </a:solidFill>
              </a:rPr>
              <a:t>Select the student from the drop-down, assign a test to the student, and select the organization.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1"/>
                </a:solidFill>
              </a:rPr>
              <a:t>Leave the group name blank.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1"/>
                </a:solidFill>
              </a:rPr>
              <a:t>Select the test format, and then select the checkbox next to each accessibility feature and/or accommodation the student will use.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1"/>
                </a:solidFill>
              </a:rPr>
              <a:t>Click “</a:t>
            </a:r>
            <a:r>
              <a:rPr lang="en-US" sz="2600" b="1">
                <a:solidFill>
                  <a:schemeClr val="tx1"/>
                </a:solidFill>
              </a:rPr>
              <a:t>Create</a:t>
            </a:r>
            <a:r>
              <a:rPr lang="en-US" sz="2600">
                <a:solidFill>
                  <a:schemeClr val="tx1"/>
                </a:solidFill>
              </a:rPr>
              <a:t>.”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138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Updating an Existing Student Record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/>
              <a:t>Log in to PAN.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On the </a:t>
            </a:r>
            <a:r>
              <a:rPr lang="en-US" b="1"/>
              <a:t>Setup </a:t>
            </a:r>
            <a:r>
              <a:rPr lang="en-US"/>
              <a:t>menu, select “</a:t>
            </a:r>
            <a:r>
              <a:rPr lang="en-US" b="1"/>
              <a:t>Students</a:t>
            </a:r>
            <a:r>
              <a:rPr lang="en-US"/>
              <a:t>.”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/>
              <a:t>Search for the student record by the last name or SASID.  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/>
              <a:t>Click the checkbox next to the student’s name.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From the </a:t>
            </a:r>
            <a:r>
              <a:rPr lang="en-US" b="1"/>
              <a:t>Select Tasks </a:t>
            </a:r>
            <a:r>
              <a:rPr lang="en-US"/>
              <a:t>drop-down, select “</a:t>
            </a:r>
            <a:r>
              <a:rPr lang="en-US" b="1"/>
              <a:t>Create/Edit Students</a:t>
            </a:r>
            <a:r>
              <a:rPr lang="en-US"/>
              <a:t>”</a:t>
            </a:r>
            <a:r>
              <a:rPr lang="en-US" b="1"/>
              <a:t> </a:t>
            </a:r>
            <a:r>
              <a:rPr lang="en-US"/>
              <a:t>and/or “</a:t>
            </a:r>
            <a:r>
              <a:rPr lang="en-US" b="1"/>
              <a:t>Manage Student Tests</a:t>
            </a:r>
            <a:r>
              <a:rPr lang="en-US"/>
              <a:t>”</a:t>
            </a:r>
            <a:r>
              <a:rPr lang="en-US" b="1"/>
              <a:t> </a:t>
            </a:r>
            <a:r>
              <a:rPr lang="en-US"/>
              <a:t>(depending on what needs to be updated). Click “</a:t>
            </a:r>
            <a:r>
              <a:rPr lang="en-US" b="1"/>
              <a:t>Start</a:t>
            </a:r>
            <a:r>
              <a:rPr lang="en-US"/>
              <a:t>.”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Update the student information as needed. 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Click “</a:t>
            </a:r>
            <a:r>
              <a:rPr lang="en-US" b="1"/>
              <a:t>Save</a:t>
            </a:r>
            <a:r>
              <a:rPr lang="en-US"/>
              <a:t>.”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698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Updating PBT Student Tests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If you need to add a student taking PBT, or if you need to update a student’s PBT test accommodations after the initial SR/PNP window, you may need to place an additional materials order through the </a:t>
            </a:r>
            <a:r>
              <a:rPr lang="en-US" sz="3200" dirty="0">
                <a:hlinkClick r:id="rId2"/>
              </a:rPr>
              <a:t>MCAS Service Center</a:t>
            </a:r>
            <a:r>
              <a:rPr lang="en-US" sz="3200" dirty="0"/>
              <a:t>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See Appendix B of the PAM: Procedures for Paper-Based Testing for information.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657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863D1F-D4D8-4FA0-126A-1BCE74A5B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093" y="259116"/>
            <a:ext cx="10515600" cy="104298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3647B6"/>
                </a:solidFill>
              </a:rPr>
              <a:t>Updating an Existing Student Record – </a:t>
            </a:r>
            <a:br>
              <a:rPr lang="en-US">
                <a:solidFill>
                  <a:srgbClr val="3647B6"/>
                </a:solidFill>
              </a:rPr>
            </a:br>
            <a:r>
              <a:rPr lang="en-US">
                <a:solidFill>
                  <a:srgbClr val="3647B6"/>
                </a:solidFill>
              </a:rPr>
              <a:t>PBT for High Schools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AEED2C-ED28-BE8F-FDE4-8E2EA94C80E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3093" y="1504596"/>
            <a:ext cx="10515600" cy="4051300"/>
          </a:xfrm>
        </p:spPr>
        <p:txBody>
          <a:bodyPr/>
          <a:lstStyle/>
          <a:p>
            <a:pPr lvl="1"/>
            <a:r>
              <a:rPr lang="en-US" sz="3200"/>
              <a:t>Follow the steps on the previous slides to access the </a:t>
            </a:r>
            <a:r>
              <a:rPr lang="en-US" sz="3200" b="1"/>
              <a:t>Manage Student Tests </a:t>
            </a:r>
            <a:r>
              <a:rPr lang="en-US" sz="3200"/>
              <a:t>page in PAN. </a:t>
            </a:r>
          </a:p>
          <a:p>
            <a:pPr lvl="1"/>
            <a:r>
              <a:rPr lang="en-US" sz="3200"/>
              <a:t>Each test session must be edited separately.</a:t>
            </a:r>
          </a:p>
          <a:p>
            <a:pPr lvl="1"/>
            <a:r>
              <a:rPr lang="en-US" sz="3200"/>
              <a:t>Schools making a change to one test session will need to make that same change to the other session.</a:t>
            </a:r>
          </a:p>
          <a:p>
            <a:pPr lvl="2"/>
            <a:r>
              <a:rPr lang="en-US" sz="2800"/>
              <a:t>This is particularly relevant for accommodations. </a:t>
            </a:r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091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5D6B8F-E796-637F-B3D4-07F1AB7D94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5061" y="365125"/>
            <a:ext cx="10515600" cy="104298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3647B6"/>
                </a:solidFill>
              </a:rPr>
              <a:t>Updating an Existing Student Record – </a:t>
            </a:r>
            <a:br>
              <a:rPr lang="en-US">
                <a:solidFill>
                  <a:srgbClr val="3647B6"/>
                </a:solidFill>
              </a:rPr>
            </a:br>
            <a:r>
              <a:rPr lang="en-US">
                <a:solidFill>
                  <a:srgbClr val="3647B6"/>
                </a:solidFill>
              </a:rPr>
              <a:t>PBT for High Schools (cont’d)</a:t>
            </a:r>
          </a:p>
        </p:txBody>
      </p:sp>
      <p:pic>
        <p:nvPicPr>
          <p:cNvPr id="4" name="Picture 3" descr="Image displays the Updating an Existing Student Record – PBT for High Schools">
            <a:extLst>
              <a:ext uri="{FF2B5EF4-FFF2-40B4-BE49-F238E27FC236}">
                <a16:creationId xmlns:a16="http://schemas.microsoft.com/office/drawing/2014/main" id="{CF983DD6-A6E0-4339-96B3-F64D9D2E7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" y="1528762"/>
            <a:ext cx="11391899" cy="45862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09885E-1841-4504-BBD9-00E4F3DF6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36506" y="4972050"/>
            <a:ext cx="1350169" cy="2266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9ABC2A-4A5E-49E4-B124-DCA44A78F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4329" y="4000500"/>
            <a:ext cx="2700338" cy="4226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57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SR/PNP Overview</a:t>
            </a:r>
          </a:p>
        </p:txBody>
      </p:sp>
    </p:spTree>
    <p:extLst>
      <p:ext uri="{BB962C8B-B14F-4D97-AF65-F5344CB8AC3E}">
        <p14:creationId xmlns:p14="http://schemas.microsoft.com/office/powerpoint/2010/main" val="35681766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E679-A98C-2D9C-853E-5117E6F1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51" y="2288346"/>
            <a:ext cx="10515600" cy="1093686"/>
          </a:xfrm>
        </p:spPr>
        <p:txBody>
          <a:bodyPr/>
          <a:lstStyle/>
          <a:p>
            <a:r>
              <a:rPr lang="en-US" dirty="0"/>
              <a:t>Questions and Answers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26964-E185-D2F2-DC87-3E4E8CBA998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90368" y="3277155"/>
            <a:ext cx="6915705" cy="82332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Use the “Q&amp;A” feature to ask questions. </a:t>
            </a:r>
          </a:p>
        </p:txBody>
      </p:sp>
      <p:pic>
        <p:nvPicPr>
          <p:cNvPr id="6" name="Picture 5" descr="welcome screen">
            <a:extLst>
              <a:ext uri="{FF2B5EF4-FFF2-40B4-BE49-F238E27FC236}">
                <a16:creationId xmlns:a16="http://schemas.microsoft.com/office/drawing/2014/main" id="{334314B7-9A7A-4CA3-A616-00FC21CDC8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73" y="3610936"/>
            <a:ext cx="3603678" cy="21866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Image displays Q &amp; A">
            <a:extLst>
              <a:ext uri="{FF2B5EF4-FFF2-40B4-BE49-F238E27FC236}">
                <a16:creationId xmlns:a16="http://schemas.microsoft.com/office/drawing/2014/main" id="{83FD7DEC-23CD-43F4-9881-CE1F7DD19B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527" y="1860490"/>
            <a:ext cx="1650040" cy="10050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6A770BD-2E9E-4F23-9245-E6CC0706D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5355" y="1924773"/>
            <a:ext cx="1003300" cy="958850"/>
          </a:xfrm>
          <a:prstGeom prst="ellipse">
            <a:avLst/>
          </a:prstGeom>
          <a:noFill/>
          <a:ln w="57150">
            <a:solidFill>
              <a:srgbClr val="E38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746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5. Resources, Support, and Next Steps </a:t>
            </a:r>
          </a:p>
        </p:txBody>
      </p:sp>
    </p:spTree>
    <p:extLst>
      <p:ext uri="{BB962C8B-B14F-4D97-AF65-F5344CB8AC3E}">
        <p14:creationId xmlns:p14="http://schemas.microsoft.com/office/powerpoint/2010/main" val="27072154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1CB7343-60D1-F410-0283-D9AF1C09FB4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64957498"/>
              </p:ext>
            </p:extLst>
          </p:nvPr>
        </p:nvGraphicFramePr>
        <p:xfrm>
          <a:off x="797511" y="866682"/>
          <a:ext cx="10515600" cy="550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43792734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237987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r>
                        <a:rPr lang="en-US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Online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029713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Guide to the SR/PNP Process (includes common error codes)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dirty="0">
                          <a:solidFill>
                            <a:srgbClr val="3647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mcas.pearsonsupport.com/manuals/</a:t>
                      </a:r>
                      <a:r>
                        <a:rPr lang="en-US" sz="1400" dirty="0">
                          <a:solidFill>
                            <a:srgbClr val="3647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(Click on “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PearsonAccess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Next Guidance”)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39787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 Role Matrix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647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mcas.pearsonsupport.com/manuals/</a:t>
                      </a:r>
                      <a:r>
                        <a:rPr lang="en-US" sz="1400" dirty="0">
                          <a:solidFill>
                            <a:srgbClr val="3647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(Click on “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PearsonAccess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Next Guidance”)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9859101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Guide to Managing User Accounts in PearsonAccess Next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647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mcas.pearsonsupport.com/manuals/</a:t>
                      </a:r>
                      <a:r>
                        <a:rPr lang="en-US" sz="1400" dirty="0">
                          <a:solidFill>
                            <a:srgbClr val="3647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(Click on “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PearsonAccess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Next Guidance”)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235707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File layouts: 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SR/PNP </a:t>
                      </a: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Template (file layout)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PAN User Export file layout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647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mcas.pearsonaccessnext.com/</a:t>
                      </a:r>
                      <a:r>
                        <a:rPr lang="en-US" sz="1400" b="0" dirty="0">
                          <a:solidFill>
                            <a:srgbClr val="3647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&gt; Documentation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32618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resources</a:t>
                      </a:r>
                    </a:p>
                    <a:p>
                      <a:pPr marL="4572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Recording of this session</a:t>
                      </a:r>
                    </a:p>
                    <a:p>
                      <a:pPr marL="4572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training modules on the SR/PNP and accessibility and accommodations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u="sng" kern="1200">
                          <a:solidFill>
                            <a:srgbClr val="3647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mcas.pearsonsupport.com/training</a:t>
                      </a:r>
                      <a:r>
                        <a:rPr lang="en-US" sz="1400" u="sng" kern="1200">
                          <a:solidFill>
                            <a:srgbClr val="3647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u="sng" kern="1200">
                        <a:solidFill>
                          <a:srgbClr val="3647B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937677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Upcoming training opportunities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rgbClr val="3647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www.doe.mass.edu/mcas/training.html</a:t>
                      </a:r>
                      <a:r>
                        <a:rPr lang="en-US" sz="1400" b="0">
                          <a:solidFill>
                            <a:srgbClr val="3647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409240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Accessibility and Accommodations Manual </a:t>
                      </a:r>
                      <a:endParaRPr lang="en-US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647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www.doe.mass.edu/mcas/accessibility</a:t>
                      </a:r>
                      <a:r>
                        <a:rPr lang="en-US" sz="1400" b="0" kern="1200" dirty="0">
                          <a:solidFill>
                            <a:srgbClr val="3647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/</a:t>
                      </a:r>
                      <a:r>
                        <a:rPr lang="en-US" sz="1400" b="0" dirty="0">
                          <a:solidFill>
                            <a:srgbClr val="3647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71796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Crosswalk of Accessibility Features and Accommodations &amp; SR/PNP Columns – </a:t>
                      </a:r>
                      <a:r>
                        <a:rPr lang="en-U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Appendix E of the Accessibility and Accommodations Manual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647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https://www.doe.mass.edu/mcas/accessibility/manual-appx-e.docx</a:t>
                      </a:r>
                      <a:r>
                        <a:rPr lang="en-US" sz="1400" b="0" dirty="0">
                          <a:solidFill>
                            <a:srgbClr val="3647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49840537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9C700C4-ABC0-81B7-8DD1-C0E1ECDE7D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09220"/>
            <a:ext cx="10515600" cy="104298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3647B6"/>
                </a:solidFill>
              </a:rPr>
              <a:t>Available Resources </a:t>
            </a:r>
          </a:p>
        </p:txBody>
      </p:sp>
    </p:spTree>
    <p:extLst>
      <p:ext uri="{BB962C8B-B14F-4D97-AF65-F5344CB8AC3E}">
        <p14:creationId xmlns:p14="http://schemas.microsoft.com/office/powerpoint/2010/main" val="16597951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801D9B-83E7-FF07-6D8F-ECA83FA41B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94104"/>
            <a:ext cx="10515600" cy="104298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3647B6"/>
                </a:solidFill>
              </a:rPr>
              <a:t>Additional Resources on the DESE MCAS Website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F04656F-2BFE-6A57-76CE-41C096782A5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33911757"/>
              </p:ext>
            </p:extLst>
          </p:nvPr>
        </p:nvGraphicFramePr>
        <p:xfrm>
          <a:off x="838200" y="1506220"/>
          <a:ext cx="105156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849">
                  <a:extLst>
                    <a:ext uri="{9D8B030D-6E8A-4147-A177-3AD203B41FA5}">
                      <a16:colId xmlns:a16="http://schemas.microsoft.com/office/drawing/2014/main" val="933201739"/>
                    </a:ext>
                  </a:extLst>
                </a:gridCol>
                <a:gridCol w="6204751">
                  <a:extLst>
                    <a:ext uri="{9D8B030D-6E8A-4147-A177-3AD203B41FA5}">
                      <a16:colId xmlns:a16="http://schemas.microsoft.com/office/drawing/2014/main" val="700098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858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Home page</a:t>
                      </a:r>
                      <a:endParaRPr lang="en-US" sz="2200" b="1">
                        <a:solidFill>
                          <a:schemeClr val="bg2">
                            <a:lumMod val="9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MCAS headlines and links to MCAS site (e.g., test schedule, test designs, training)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93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>
                          <a:solidFill>
                            <a:srgbClr val="0563C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Student Assessment Updates</a:t>
                      </a:r>
                      <a:endParaRPr lang="en-US" sz="2200" b="1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Biweekly email with important updates about the MCAS program</a:t>
                      </a:r>
                    </a:p>
                    <a:p>
                      <a:endParaRPr lang="en-US" sz="2200" b="0" i="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200" b="0" i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 you do not already receive this email, subscribe at this link: </a:t>
                      </a:r>
                      <a:r>
                        <a:rPr lang="en-US" sz="2200" b="0" i="0" kern="120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http://eepurl.com/ghSOhH</a:t>
                      </a:r>
                      <a:endParaRPr lang="en-US" sz="22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86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/>
                        </a:rPr>
                        <a:t>MCAS Pre-Administration Guide</a:t>
                      </a:r>
                      <a:endParaRPr lang="en-US" sz="2200" b="1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Instructions and roles/responsibilities for principals/test coordinators, new staff, and technology coordinators for tasks to complete prior to MCAS test administration, supplementing test administration manuals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25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8738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C0CBAB-7FF3-27EF-A57C-C455DDA2D5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184150"/>
            <a:ext cx="10515600" cy="1042988"/>
          </a:xfrm>
        </p:spPr>
        <p:txBody>
          <a:bodyPr/>
          <a:lstStyle/>
          <a:p>
            <a:r>
              <a:rPr lang="en-US" dirty="0">
                <a:solidFill>
                  <a:srgbClr val="3647B6"/>
                </a:solidFill>
              </a:rPr>
              <a:t>Upcoming Training Sessions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D7D7CB7-2F2F-43E0-9FF3-D71C80B9E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247277"/>
              </p:ext>
            </p:extLst>
          </p:nvPr>
        </p:nvGraphicFramePr>
        <p:xfrm>
          <a:off x="152399" y="1407978"/>
          <a:ext cx="11887201" cy="3660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681">
                  <a:extLst>
                    <a:ext uri="{9D8B030D-6E8A-4147-A177-3AD203B41FA5}">
                      <a16:colId xmlns:a16="http://schemas.microsoft.com/office/drawing/2014/main" val="2610822780"/>
                    </a:ext>
                  </a:extLst>
                </a:gridCol>
                <a:gridCol w="3830320">
                  <a:extLst>
                    <a:ext uri="{9D8B030D-6E8A-4147-A177-3AD203B41FA5}">
                      <a16:colId xmlns:a16="http://schemas.microsoft.com/office/drawing/2014/main" val="4040530287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val="807124936"/>
                    </a:ext>
                  </a:extLst>
                </a:gridCol>
              </a:tblGrid>
              <a:tr h="37218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604619"/>
                  </a:ext>
                </a:extLst>
              </a:tr>
              <a:tr h="80846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Tuesday, January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Infrastructure Trials for Principals and Test Coordinators – Returning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Principals and test coordinators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515156"/>
                  </a:ext>
                </a:extLst>
              </a:tr>
              <a:tr h="65132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Wednesday, January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Infrastructure Trials for Technology Coordinators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Technology coordinators and technology staff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481626"/>
                  </a:ext>
                </a:extLst>
              </a:tr>
              <a:tr h="65132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Thursday, January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Infrastructure Trials for Principals and Test Coordinators – New Staff Part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principals and test coordinators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870779"/>
                  </a:ext>
                </a:extLst>
              </a:tr>
              <a:tr h="65132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Friday, January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Infrastructure Trials for Principals and Test Coordinators – New Staff Part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principals and test coordinators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21552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0D7CB99-BBC9-47AF-8D4A-4DD9C05317D8}"/>
              </a:ext>
            </a:extLst>
          </p:cNvPr>
          <p:cNvSpPr txBox="1"/>
          <p:nvPr/>
        </p:nvSpPr>
        <p:spPr>
          <a:xfrm>
            <a:off x="1704812" y="5249598"/>
            <a:ext cx="912898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Registration for training sessions available now: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www.doe.mass.edu/mcas/training.html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each session is delivered, a recording of the session and the slides will be posted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mcas.pearsonsupport.com/training/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approximately one week later.</a:t>
            </a:r>
          </a:p>
        </p:txBody>
      </p:sp>
    </p:spTree>
    <p:extLst>
      <p:ext uri="{BB962C8B-B14F-4D97-AF65-F5344CB8AC3E}">
        <p14:creationId xmlns:p14="http://schemas.microsoft.com/office/powerpoint/2010/main" val="1731078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C0CBAB-7FF3-27EF-A57C-C455DDA2D5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184150"/>
            <a:ext cx="10515600" cy="10429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647B6"/>
                </a:solidFill>
              </a:rPr>
              <a:t>Upcoming Training Sessions (continued)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D7D7CB7-2F2F-43E0-9FF3-D71C80B9E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770725"/>
              </p:ext>
            </p:extLst>
          </p:nvPr>
        </p:nvGraphicFramePr>
        <p:xfrm>
          <a:off x="152399" y="1407978"/>
          <a:ext cx="11887201" cy="3777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7614">
                  <a:extLst>
                    <a:ext uri="{9D8B030D-6E8A-4147-A177-3AD203B41FA5}">
                      <a16:colId xmlns:a16="http://schemas.microsoft.com/office/drawing/2014/main" val="2610822780"/>
                    </a:ext>
                  </a:extLst>
                </a:gridCol>
                <a:gridCol w="3572387">
                  <a:extLst>
                    <a:ext uri="{9D8B030D-6E8A-4147-A177-3AD203B41FA5}">
                      <a16:colId xmlns:a16="http://schemas.microsoft.com/office/drawing/2014/main" val="4040530287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val="807124936"/>
                    </a:ext>
                  </a:extLst>
                </a:gridCol>
              </a:tblGrid>
              <a:tr h="37218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604619"/>
                  </a:ext>
                </a:extLst>
              </a:tr>
              <a:tr h="65132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Tuesday, January 30</a:t>
                      </a:r>
                    </a:p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Thursday, February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MCAS Accessibility and Accommodations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Principals, test coordinators, special education administrators and supervisors, test administrators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753631"/>
                  </a:ext>
                </a:extLst>
              </a:tr>
              <a:tr h="65132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Wednesday, January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MCAS Test Security and Administration Protocols for Returning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Principals, test coordinators, and test administration teams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963237"/>
                  </a:ext>
                </a:extLst>
              </a:tr>
              <a:tr h="65132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Friday, February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MCAS Test Security and Administration Protocols for New Staff</a:t>
                      </a:r>
                    </a:p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Principals, test coordinators, and test administration teams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598276"/>
                  </a:ext>
                </a:extLst>
              </a:tr>
              <a:tr h="65132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Monday, February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Pre-Administration Tasks for Technology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 coordinators and technology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7529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2164A59-8F3D-4102-9369-349BC755B1E2}"/>
              </a:ext>
            </a:extLst>
          </p:cNvPr>
          <p:cNvSpPr txBox="1"/>
          <p:nvPr/>
        </p:nvSpPr>
        <p:spPr>
          <a:xfrm>
            <a:off x="1531506" y="5335349"/>
            <a:ext cx="912898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Registration for training sessions available now: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www.doe.mass.edu/mcas/training.html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each session is delivered, a recording of the session and the slides will be posted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mcas.pearsonsupport.com/training/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approximately one week later.</a:t>
            </a:r>
          </a:p>
        </p:txBody>
      </p:sp>
    </p:spTree>
    <p:extLst>
      <p:ext uri="{BB962C8B-B14F-4D97-AF65-F5344CB8AC3E}">
        <p14:creationId xmlns:p14="http://schemas.microsoft.com/office/powerpoint/2010/main" val="19246383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C0CBAB-7FF3-27EF-A57C-C455DDA2D5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184150"/>
            <a:ext cx="10515600" cy="10429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647B6"/>
                </a:solidFill>
              </a:rPr>
              <a:t>Future Training Sessions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D7D7CB7-2F2F-43E0-9FF3-D71C80B9E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288446"/>
              </p:ext>
            </p:extLst>
          </p:nvPr>
        </p:nvGraphicFramePr>
        <p:xfrm>
          <a:off x="152399" y="1407978"/>
          <a:ext cx="11887201" cy="378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681">
                  <a:extLst>
                    <a:ext uri="{9D8B030D-6E8A-4147-A177-3AD203B41FA5}">
                      <a16:colId xmlns:a16="http://schemas.microsoft.com/office/drawing/2014/main" val="2610822780"/>
                    </a:ext>
                  </a:extLst>
                </a:gridCol>
                <a:gridCol w="3830320">
                  <a:extLst>
                    <a:ext uri="{9D8B030D-6E8A-4147-A177-3AD203B41FA5}">
                      <a16:colId xmlns:a16="http://schemas.microsoft.com/office/drawing/2014/main" val="4040530287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val="807124936"/>
                    </a:ext>
                  </a:extLst>
                </a:gridCol>
              </a:tblGrid>
              <a:tr h="37218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604619"/>
                  </a:ext>
                </a:extLst>
              </a:tr>
              <a:tr h="65132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Tuesday, February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 in PAN Before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Principals and test coordinators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215527"/>
                  </a:ext>
                </a:extLst>
              </a:tr>
              <a:tr h="65132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Thursday, February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 Tasks for Accessibility and Accommodations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Principals, MCAS test coordinators, special education administrators and supervisors, and test administrators administering accessibility features for all students and accommodations for students with disabilities and EL students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753631"/>
                  </a:ext>
                </a:extLst>
              </a:tr>
              <a:tr h="65132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Tuesday, March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 in PAN During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Principals and test coordinators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963237"/>
                  </a:ext>
                </a:extLst>
              </a:tr>
              <a:tr h="65132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Thursday, March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 in PAN After Testing</a:t>
                      </a:r>
                    </a:p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Principals and test coordinators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59827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E0CA21F-A58A-4560-85B2-E64B81BFD942}"/>
              </a:ext>
            </a:extLst>
          </p:cNvPr>
          <p:cNvSpPr txBox="1"/>
          <p:nvPr/>
        </p:nvSpPr>
        <p:spPr>
          <a:xfrm>
            <a:off x="1531506" y="5378026"/>
            <a:ext cx="912898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Registration for training sessions available now: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www.doe.mass.edu/mcas/training.html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each session is delivered, a recording of the session and the slides will be posted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mcas.pearsonsupport.com/training/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approximately one week later.</a:t>
            </a:r>
          </a:p>
        </p:txBody>
      </p:sp>
    </p:spTree>
    <p:extLst>
      <p:ext uri="{BB962C8B-B14F-4D97-AF65-F5344CB8AC3E}">
        <p14:creationId xmlns:p14="http://schemas.microsoft.com/office/powerpoint/2010/main" val="24207669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4283EA-ECA5-7074-092B-27E9667CC1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093" y="169816"/>
            <a:ext cx="10515600" cy="1042988"/>
          </a:xfrm>
        </p:spPr>
        <p:txBody>
          <a:bodyPr>
            <a:normAutofit/>
          </a:bodyPr>
          <a:lstStyle/>
          <a:p>
            <a:r>
              <a:rPr lang="en-US" altLang="en-US" sz="4000">
                <a:solidFill>
                  <a:srgbClr val="3647B6"/>
                </a:solidFill>
              </a:rPr>
              <a:t>Next Steps</a:t>
            </a:r>
            <a:endParaRPr lang="en-US" sz="4000">
              <a:solidFill>
                <a:srgbClr val="3647B6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F5F1AD-90A5-FAA2-2AA6-3367618F17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3093" y="1345969"/>
            <a:ext cx="10515600" cy="4051300"/>
          </a:xfrm>
        </p:spPr>
        <p:txBody>
          <a:bodyPr>
            <a:normAutofit/>
          </a:bodyPr>
          <a:lstStyle/>
          <a:p>
            <a:r>
              <a:rPr lang="en-US" altLang="en-US" sz="3200" b="1"/>
              <a:t>Today: </a:t>
            </a:r>
            <a:r>
              <a:rPr lang="en-US" altLang="en-US" sz="3200"/>
              <a:t>Complete the evaluation form.</a:t>
            </a:r>
          </a:p>
          <a:p>
            <a:pPr lvl="1"/>
            <a:r>
              <a:rPr lang="en-US" altLang="en-US" sz="2800"/>
              <a:t>Responses are associated with the name and email address used to log in.</a:t>
            </a:r>
          </a:p>
          <a:p>
            <a:pPr lvl="1"/>
            <a:r>
              <a:rPr lang="en-US" altLang="en-US" sz="2800"/>
              <a:t>Email your input to </a:t>
            </a:r>
            <a:r>
              <a:rPr lang="en-US" altLang="en-US" sz="2800">
                <a:hlinkClick r:id="rId2"/>
              </a:rPr>
              <a:t>mcas@doe.mass.edu</a:t>
            </a:r>
            <a:r>
              <a:rPr lang="en-US" altLang="en-US" sz="2800"/>
              <a:t> if you have problems accessing or completing the form.</a:t>
            </a:r>
          </a:p>
          <a:p>
            <a:r>
              <a:rPr lang="en-US" altLang="en-US" sz="3200" b="1"/>
              <a:t>Within one week: </a:t>
            </a:r>
          </a:p>
          <a:p>
            <a:pPr lvl="1"/>
            <a:r>
              <a:rPr lang="en-US" altLang="en-US" sz="2800"/>
              <a:t>Receive an email with the Q&amp;A from this session</a:t>
            </a:r>
          </a:p>
          <a:p>
            <a:pPr lvl="1"/>
            <a:r>
              <a:rPr lang="en-US" altLang="en-US" sz="2800"/>
              <a:t>Recording will be available </a:t>
            </a:r>
          </a:p>
        </p:txBody>
      </p:sp>
    </p:spTree>
    <p:extLst>
      <p:ext uri="{BB962C8B-B14F-4D97-AF65-F5344CB8AC3E}">
        <p14:creationId xmlns:p14="http://schemas.microsoft.com/office/powerpoint/2010/main" val="34309420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A972CD-2840-6F6F-1B06-D0E024C1B8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8272" y="169817"/>
            <a:ext cx="10515600" cy="1042988"/>
          </a:xfrm>
        </p:spPr>
        <p:txBody>
          <a:bodyPr/>
          <a:lstStyle/>
          <a:p>
            <a:r>
              <a:rPr lang="en-US">
                <a:solidFill>
                  <a:srgbClr val="3647B6"/>
                </a:solidFill>
              </a:rPr>
              <a:t>Email and Phone Support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6A7017-17C6-F511-1D48-8093C62BB9F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8272" y="1323157"/>
            <a:ext cx="5157788" cy="676275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MCAS Service Center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3C2F1-C065-1C59-D812-2C29FFD6A6D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88272" y="1765300"/>
            <a:ext cx="5180013" cy="3327400"/>
          </a:xfrm>
        </p:spPr>
        <p:txBody>
          <a:bodyPr/>
          <a:lstStyle/>
          <a:p>
            <a:r>
              <a:rPr lang="en-US"/>
              <a:t>Questions on logistics and technology (e.g., PearsonAccess Next, SR/PNP, TestNav)</a:t>
            </a:r>
            <a:br>
              <a:rPr lang="en-US"/>
            </a:br>
            <a:endParaRPr lang="en-US" sz="1200"/>
          </a:p>
          <a:p>
            <a:pPr lvl="1" indent="-341313"/>
            <a:r>
              <a:rPr lang="en-US" b="1"/>
              <a:t>Web: </a:t>
            </a:r>
            <a:r>
              <a:rPr lang="en-US">
                <a:hlinkClick r:id="rId2"/>
              </a:rPr>
              <a:t>mcas.pearsonsupport.com</a:t>
            </a:r>
            <a:r>
              <a:rPr lang="en-US"/>
              <a:t> </a:t>
            </a:r>
          </a:p>
          <a:p>
            <a:pPr lvl="1" indent="-341313"/>
            <a:r>
              <a:rPr lang="en-US" b="1"/>
              <a:t>Email: </a:t>
            </a:r>
            <a:r>
              <a:rPr lang="en-US" sz="2300">
                <a:hlinkClick r:id="rId3"/>
              </a:rPr>
              <a:t>mcas@cognia.org</a:t>
            </a:r>
            <a:endParaRPr lang="en-US" sz="2300"/>
          </a:p>
          <a:p>
            <a:pPr lvl="1" indent="-341313"/>
            <a:r>
              <a:rPr lang="en-US" b="1"/>
              <a:t>Phone: </a:t>
            </a:r>
            <a:r>
              <a:rPr lang="en-US"/>
              <a:t>800-737-5103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EE545-508E-BBC8-B75B-D911AD48B8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50025" y="1323156"/>
            <a:ext cx="5641975" cy="67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/>
              <a:t>DESE Student Assessment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287B2E-8978-C144-AD68-11C997FF900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627074" y="2109782"/>
            <a:ext cx="5183187" cy="3327400"/>
          </a:xfrm>
        </p:spPr>
        <p:txBody>
          <a:bodyPr/>
          <a:lstStyle/>
          <a:p>
            <a:r>
              <a:rPr lang="en-US"/>
              <a:t>Policy questions (e.g., student participation, accommodations, “I have a student who…”) </a:t>
            </a:r>
            <a:br>
              <a:rPr lang="en-US"/>
            </a:br>
            <a:endParaRPr lang="en-US" sz="1200"/>
          </a:p>
          <a:p>
            <a:pPr lvl="1" indent="-341313"/>
            <a:r>
              <a:rPr lang="en-US" b="1"/>
              <a:t>Web: </a:t>
            </a:r>
            <a:r>
              <a:rPr lang="en-US">
                <a:hlinkClick r:id="rId4"/>
              </a:rPr>
              <a:t>www.doe.mass.edu/mcas</a:t>
            </a:r>
            <a:r>
              <a:rPr lang="en-US"/>
              <a:t> </a:t>
            </a:r>
            <a:endParaRPr lang="en-US" sz="2200"/>
          </a:p>
          <a:p>
            <a:pPr lvl="1" indent="-341313"/>
            <a:r>
              <a:rPr lang="en-US" b="1"/>
              <a:t>Email: </a:t>
            </a:r>
            <a:r>
              <a:rPr lang="en-US">
                <a:hlinkClick r:id="rId5"/>
              </a:rPr>
              <a:t>mcas@doe.mass.edu</a:t>
            </a:r>
            <a:endParaRPr lang="en-US"/>
          </a:p>
          <a:p>
            <a:pPr lvl="1" indent="-341313"/>
            <a:r>
              <a:rPr lang="en-US" b="1"/>
              <a:t>Phone: </a:t>
            </a:r>
            <a:r>
              <a:rPr lang="en-US"/>
              <a:t>781-338-3625</a:t>
            </a:r>
          </a:p>
        </p:txBody>
      </p:sp>
    </p:spTree>
    <p:extLst>
      <p:ext uri="{BB962C8B-B14F-4D97-AF65-F5344CB8AC3E}">
        <p14:creationId xmlns:p14="http://schemas.microsoft.com/office/powerpoint/2010/main" val="39447138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A972CD-2840-6F6F-1B06-D0E024C1B8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8272" y="169817"/>
            <a:ext cx="10515600" cy="10429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47B6"/>
                </a:solidFill>
              </a:rPr>
              <a:t>For Schools Participating in the Grades 5 and 8 STE Pilot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3C2F1-C065-1C59-D812-2C29FFD6A6D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88272" y="1456956"/>
            <a:ext cx="10931095" cy="3327400"/>
          </a:xfrm>
        </p:spPr>
        <p:txBody>
          <a:bodyPr/>
          <a:lstStyle/>
          <a:p>
            <a:pPr marR="0"/>
            <a:r>
              <a:rPr lang="en-US" sz="2800" dirty="0">
                <a:effectLst/>
                <a:ea typeface="Calibri" panose="020F0502020204030204" pitchFamily="34" charset="0"/>
              </a:rPr>
              <a:t>DESE is hosting a webinar </a:t>
            </a:r>
            <a:r>
              <a:rPr lang="en-US" sz="2800" dirty="0">
                <a:ea typeface="Calibri" panose="020F0502020204030204" pitchFamily="34" charset="0"/>
              </a:rPr>
              <a:t>t</a:t>
            </a:r>
            <a:r>
              <a:rPr lang="en-US" sz="2800" dirty="0">
                <a:effectLst/>
                <a:ea typeface="Calibri" panose="020F0502020204030204" pitchFamily="34" charset="0"/>
              </a:rPr>
              <a:t>raining 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tomorrow, January 19</a:t>
            </a:r>
            <a:r>
              <a:rPr lang="en-US" sz="2800" dirty="0">
                <a:effectLst/>
                <a:ea typeface="Calibri" panose="020F0502020204030204" pitchFamily="34" charset="0"/>
              </a:rPr>
              <a:t>; </a:t>
            </a:r>
            <a:r>
              <a:rPr lang="en-US" sz="2800" dirty="0">
                <a:effectLst/>
                <a:ea typeface="Calibri" panose="020F0502020204030204" pitchFamily="34" charset="0"/>
                <a:hlinkClick r:id="rId2"/>
              </a:rPr>
              <a:t>r</a:t>
            </a:r>
            <a:r>
              <a:rPr lang="en-US" sz="2800" dirty="0">
                <a:ea typeface="Calibri" panose="020F0502020204030204" pitchFamily="34" charset="0"/>
                <a:hlinkClick r:id="rId2"/>
              </a:rPr>
              <a:t>egistration</a:t>
            </a:r>
            <a:r>
              <a:rPr lang="en-US" sz="2800" dirty="0">
                <a:ea typeface="Calibri" panose="020F0502020204030204" pitchFamily="34" charset="0"/>
              </a:rPr>
              <a:t> is available.</a:t>
            </a:r>
          </a:p>
          <a:p>
            <a:pPr marR="0"/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ea typeface="Calibri" panose="020F0502020204030204" pitchFamily="34" charset="0"/>
              </a:rPr>
              <a:t>If you are unsure whether your school is participating in the pilot, please see the list </a:t>
            </a:r>
            <a:r>
              <a:rPr lang="en-US" sz="2800" dirty="0">
                <a:effectLst/>
                <a:ea typeface="Calibri" panose="020F0502020204030204" pitchFamily="34" charset="0"/>
                <a:hlinkClick r:id="rId3"/>
              </a:rPr>
              <a:t>posted on the DESE website</a:t>
            </a:r>
            <a:r>
              <a:rPr lang="en-US" sz="2800" dirty="0">
                <a:effectLst/>
                <a:ea typeface="Calibri" panose="020F0502020204030204" pitchFamily="34" charset="0"/>
              </a:rPr>
              <a:t>. </a:t>
            </a:r>
          </a:p>
          <a:p>
            <a:pPr marR="0"/>
            <a:r>
              <a:rPr lang="en-US" sz="2800" dirty="0">
                <a:effectLst/>
                <a:ea typeface="Calibri" panose="020F0502020204030204" pitchFamily="34" charset="0"/>
              </a:rPr>
              <a:t>Questions can be directed to </a:t>
            </a:r>
            <a:r>
              <a:rPr lang="en-US" sz="2800" u="sng" dirty="0">
                <a:solidFill>
                  <a:srgbClr val="467886"/>
                </a:solidFill>
                <a:effectLst/>
                <a:ea typeface="Calibri" panose="020F0502020204030204" pitchFamily="34" charset="0"/>
                <a:hlinkClick r:id="rId4"/>
              </a:rPr>
              <a:t>iada_dese@mass.gov</a:t>
            </a:r>
            <a:endParaRPr lang="en-US" sz="2800" dirty="0">
              <a:effectLst/>
              <a:ea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1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74FB84-D671-4BE0-B743-3AFE0C2F2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5C600-A085-4DD0-AD91-655236D57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How many times have you submitted the SR/PNP for MCAS for your organization?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Zero – I have never submitted an SR/PNP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1–2 times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3–5 times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6+ times</a:t>
            </a:r>
          </a:p>
        </p:txBody>
      </p:sp>
    </p:spTree>
    <p:extLst>
      <p:ext uri="{BB962C8B-B14F-4D97-AF65-F5344CB8AC3E}">
        <p14:creationId xmlns:p14="http://schemas.microsoft.com/office/powerpoint/2010/main" val="18692127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6. Live “Sandbox Time”</a:t>
            </a:r>
          </a:p>
        </p:txBody>
      </p:sp>
    </p:spTree>
    <p:extLst>
      <p:ext uri="{BB962C8B-B14F-4D97-AF65-F5344CB8AC3E}">
        <p14:creationId xmlns:p14="http://schemas.microsoft.com/office/powerpoint/2010/main" val="2268620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C98B-8840-45A0-A256-C940A588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  <a:r>
              <a:rPr lang="en-US" sz="200" dirty="0"/>
              <a:t>—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E9C3FBDD-3C14-4F1C-AAB4-C3AD7EAC4A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BECCA-2104-4569-9EFA-4A4475A36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86984"/>
            <a:ext cx="10983687" cy="440589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b="1" dirty="0"/>
              <a:t>Which demonstrations would you like to see again?</a:t>
            </a:r>
          </a:p>
          <a:p>
            <a:endParaRPr lang="en-US" sz="3200" dirty="0"/>
          </a:p>
          <a:p>
            <a:pPr marL="1022350" lvl="1" indent="-514350">
              <a:buAutoNum type="alphaUcPeriod"/>
            </a:pPr>
            <a:r>
              <a:rPr lang="en-US" sz="3200" dirty="0"/>
              <a:t>Adding/removing rows for a student who transfers in/out</a:t>
            </a:r>
          </a:p>
          <a:p>
            <a:pPr marL="1022350" lvl="1" indent="-514350">
              <a:buAutoNum type="alphaUcPeriod"/>
            </a:pPr>
            <a:r>
              <a:rPr lang="en-US" sz="3200" dirty="0"/>
              <a:t>Updating a student’s accommodations in the initial .CSV file</a:t>
            </a:r>
          </a:p>
          <a:p>
            <a:pPr marL="1022350" lvl="1" indent="-514350">
              <a:buAutoNum type="alphaUcPeriod"/>
            </a:pPr>
            <a:r>
              <a:rPr lang="en-US" sz="3200" dirty="0"/>
              <a:t>Accessing PearsonAccess Next</a:t>
            </a:r>
          </a:p>
          <a:p>
            <a:pPr marL="1022350" lvl="1" indent="-514350">
              <a:buAutoNum type="alphaUcPeriod"/>
            </a:pPr>
            <a:r>
              <a:rPr lang="en-US" sz="3200" dirty="0"/>
              <a:t>Importing the .CSV file</a:t>
            </a:r>
          </a:p>
          <a:p>
            <a:pPr marL="1022350" lvl="1" indent="-514350">
              <a:buAutoNum type="alphaUcPeriod"/>
            </a:pPr>
            <a:r>
              <a:rPr lang="en-US" sz="3200" dirty="0"/>
              <a:t>Enrollment transfer work request</a:t>
            </a:r>
          </a:p>
          <a:p>
            <a:pPr marL="1022350" lvl="1" indent="-514350">
              <a:buAutoNum type="alphaUcPeriod"/>
            </a:pPr>
            <a:r>
              <a:rPr lang="en-US" sz="3200" dirty="0"/>
              <a:t>Adding a student after the initial file import</a:t>
            </a:r>
          </a:p>
          <a:p>
            <a:pPr marL="1022350" lvl="1" indent="-514350">
              <a:buAutoNum type="alphaUcPeriod"/>
            </a:pPr>
            <a:r>
              <a:rPr lang="en-US" sz="3200" dirty="0"/>
              <a:t>Updating an existing student record after the initial file import</a:t>
            </a:r>
          </a:p>
          <a:p>
            <a:pPr marL="1022350" lvl="1" indent="-514350">
              <a:buAutoNum type="alphaUcPeriod"/>
            </a:pPr>
            <a:r>
              <a:rPr lang="en-US" sz="3200" dirty="0"/>
              <a:t>Updating a large number of student records via Student Registration Export/Import</a:t>
            </a:r>
          </a:p>
          <a:p>
            <a:pPr marL="1022350" lvl="1" indent="-514350">
              <a:buAutoNum type="alphaU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11995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06ECE3-F650-4378-934E-EE8C413A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55" y="958391"/>
            <a:ext cx="10515600" cy="1093686"/>
          </a:xfrm>
        </p:spPr>
        <p:txBody>
          <a:bodyPr>
            <a:normAutofit/>
          </a:bodyPr>
          <a:lstStyle/>
          <a:p>
            <a:pPr algn="ctr"/>
            <a:r>
              <a:rPr lang="en-US" sz="5400" b="1"/>
              <a:t>THANK YOU</a:t>
            </a:r>
          </a:p>
        </p:txBody>
      </p:sp>
      <p:sp>
        <p:nvSpPr>
          <p:cNvPr id="2" name="文本框 10">
            <a:extLst>
              <a:ext uri="{FF2B5EF4-FFF2-40B4-BE49-F238E27FC236}">
                <a16:creationId xmlns:a16="http://schemas.microsoft.com/office/drawing/2014/main" id="{65AC4342-977A-FE94-C667-6CC1EC80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145" y="1976741"/>
            <a:ext cx="1219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000" b="1">
                <a:latin typeface="Arial" panose="020B0604020202020204" pitchFamily="34" charset="0"/>
                <a:ea typeface="Segoe SemiBold"/>
                <a:cs typeface="Arial" panose="020B0604020202020204" pitchFamily="34" charset="0"/>
              </a:rPr>
              <a:t>The Office of Student Assessment Services </a:t>
            </a:r>
            <a:endParaRPr lang="zh-CN" altLang="en-US" sz="2000" b="1">
              <a:latin typeface="Arial" panose="020B0604020202020204" pitchFamily="34" charset="0"/>
              <a:ea typeface="Segoe SemiBold"/>
              <a:cs typeface="Arial" panose="020B0604020202020204" pitchFamily="34" charset="0"/>
            </a:endParaRPr>
          </a:p>
        </p:txBody>
      </p:sp>
      <p:pic>
        <p:nvPicPr>
          <p:cNvPr id="11" name="Graphic 10" descr="phone icon">
            <a:extLst>
              <a:ext uri="{FF2B5EF4-FFF2-40B4-BE49-F238E27FC236}">
                <a16:creationId xmlns:a16="http://schemas.microsoft.com/office/drawing/2014/main" id="{50CF37C7-7697-49B2-8F01-E2F7AB7B2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9832" y="2971800"/>
            <a:ext cx="457200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364A7-580D-AE8D-F784-8563D39CE920}"/>
              </a:ext>
            </a:extLst>
          </p:cNvPr>
          <p:cNvSpPr txBox="1"/>
          <p:nvPr/>
        </p:nvSpPr>
        <p:spPr>
          <a:xfrm>
            <a:off x="1917032" y="3009521"/>
            <a:ext cx="2377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781-338-3625</a:t>
            </a:r>
          </a:p>
        </p:txBody>
      </p:sp>
      <p:pic>
        <p:nvPicPr>
          <p:cNvPr id="12" name="Graphic 11" descr="Email icon">
            <a:extLst>
              <a:ext uri="{FF2B5EF4-FFF2-40B4-BE49-F238E27FC236}">
                <a16:creationId xmlns:a16="http://schemas.microsoft.com/office/drawing/2014/main" id="{A09C4642-67BC-4D06-A3AD-DFA1158F1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0796" y="2874535"/>
            <a:ext cx="540834" cy="5408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507E8-7DBC-71DC-71C9-20BC9E38067A}"/>
              </a:ext>
            </a:extLst>
          </p:cNvPr>
          <p:cNvSpPr txBox="1"/>
          <p:nvPr/>
        </p:nvSpPr>
        <p:spPr>
          <a:xfrm>
            <a:off x="7388206" y="2971800"/>
            <a:ext cx="300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mcas@doe.mass.edu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0" name="Graphic 69" descr="internet icon">
            <a:extLst>
              <a:ext uri="{FF2B5EF4-FFF2-40B4-BE49-F238E27FC236}">
                <a16:creationId xmlns:a16="http://schemas.microsoft.com/office/drawing/2014/main" id="{A0F0B6FE-BDBA-4605-BD46-20A654F1A4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15995" y="3659009"/>
            <a:ext cx="544873" cy="5448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E3C942-6A76-228B-CC15-6292752AB424}"/>
              </a:ext>
            </a:extLst>
          </p:cNvPr>
          <p:cNvSpPr txBox="1"/>
          <p:nvPr/>
        </p:nvSpPr>
        <p:spPr>
          <a:xfrm>
            <a:off x="1960868" y="3742217"/>
            <a:ext cx="5086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www.doe.mass.edu/mcas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5" name="Graphic 14" descr="mailing address icon">
            <a:extLst>
              <a:ext uri="{FF2B5EF4-FFF2-40B4-BE49-F238E27FC236}">
                <a16:creationId xmlns:a16="http://schemas.microsoft.com/office/drawing/2014/main" id="{52358C72-268A-4136-8497-230A4AC0E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37283" y="3628552"/>
            <a:ext cx="544874" cy="5448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763777-05D3-0160-67F6-BC78C18C3576}"/>
              </a:ext>
            </a:extLst>
          </p:cNvPr>
          <p:cNvSpPr txBox="1"/>
          <p:nvPr/>
        </p:nvSpPr>
        <p:spPr>
          <a:xfrm>
            <a:off x="7184135" y="3731390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135 </a:t>
            </a:r>
            <a:r>
              <a:rPr lang="en-US" sz="1999" dirty="0" err="1">
                <a:latin typeface="Arial" panose="020B0604020202020204" pitchFamily="34" charset="0"/>
                <a:cs typeface="Arial" panose="020B0604020202020204" pitchFamily="34" charset="0"/>
              </a:rPr>
              <a:t>Santilli</a:t>
            </a:r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 Highway, Everett, MA 02149</a:t>
            </a:r>
            <a:endParaRPr lang="en-US" sz="1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40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Commonly Used Acronyms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/>
              <a:t>CBT: </a:t>
            </a:r>
            <a:r>
              <a:rPr lang="en-US"/>
              <a:t>Computer-based testing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/>
              <a:t>PBT: </a:t>
            </a:r>
            <a:r>
              <a:rPr lang="en-US"/>
              <a:t>Paper-based testing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/>
              <a:t>PAN: </a:t>
            </a:r>
            <a:r>
              <a:rPr lang="en-US"/>
              <a:t>PearsonAccess Next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/>
              <a:t>SR/PNP: </a:t>
            </a:r>
            <a:r>
              <a:rPr lang="en-US"/>
              <a:t>Student Registration/Personal Needs Profile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/>
              <a:t>EL: </a:t>
            </a:r>
            <a:r>
              <a:rPr lang="en-US"/>
              <a:t>English learner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/>
              <a:t>ELA: </a:t>
            </a:r>
            <a:r>
              <a:rPr lang="en-US"/>
              <a:t>English Language 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/>
              <a:t>STE: </a:t>
            </a:r>
            <a:r>
              <a:rPr lang="en-US"/>
              <a:t>Science and Technology/Engineering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/>
              <a:t>SASID: </a:t>
            </a:r>
            <a:r>
              <a:rPr lang="en-US"/>
              <a:t>State-Assigned Student ID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2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What is the SR/PNP?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Student Registration/Personal Needs Profile (SR/PNP) is a collection of student-level data, including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student demographic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test registration information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information on selected accommodations that a student will use during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SR/PNP process must be completed to determine the basis for the initial shipment of materials to schools, including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test administration manuals (CBT and PBT)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Student ID Labels for paper-based tests (PBT)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PBT test and answer booklets, including special test editions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SR/PNP determines initial test orders and provides a record of students tested and the accommodations they used.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Note: New principals may want to view the recording of the </a:t>
            </a:r>
            <a:r>
              <a:rPr lang="en-US" sz="2400" dirty="0">
                <a:hlinkClick r:id="rId2"/>
              </a:rPr>
              <a:t>Intro to CBT training</a:t>
            </a:r>
            <a:r>
              <a:rPr lang="en-US" sz="2400" dirty="0"/>
              <a:t> (Training from 1/17/24 will be posted in the next week).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345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5FB14DB3FE6C4CA721D3340365D5E8" ma:contentTypeVersion="37" ma:contentTypeDescription="Create a new document." ma:contentTypeScope="" ma:versionID="86df65be89a453858224e75096edd462">
  <xsd:schema xmlns:xsd="http://www.w3.org/2001/XMLSchema" xmlns:xs="http://www.w3.org/2001/XMLSchema" xmlns:p="http://schemas.microsoft.com/office/2006/metadata/properties" xmlns:ns2="1d01d358-fb5c-480b-94c0-87be6b23463f" xmlns:ns3="0dca7aa4-7fee-4083-94e1-2adc3ae970bc" targetNamespace="http://schemas.microsoft.com/office/2006/metadata/properties" ma:root="true" ma:fieldsID="daf3c718f282ff3c0c8542d067b2b676" ns2:_="" ns3:_="">
    <xsd:import namespace="1d01d358-fb5c-480b-94c0-87be6b23463f"/>
    <xsd:import namespace="0dca7aa4-7fee-4083-94e1-2adc3ae970bc"/>
    <xsd:element name="properties">
      <xsd:complexType>
        <xsd:sequence>
          <xsd:element name="documentManagement">
            <xsd:complexType>
              <xsd:all>
                <xsd:element ref="ns2:Category0" minOccurs="0"/>
                <xsd:element ref="ns2:Category" minOccurs="0"/>
                <xsd:element ref="ns2:Meeting_x0020_Name" minOccurs="0"/>
                <xsd:element ref="ns2:Admin_x0020_Year" minOccurs="0"/>
                <xsd:element ref="ns2:Date" minOccurs="0"/>
                <xsd:element ref="ns2:File_x0020_Status" minOccurs="0"/>
                <xsd:element ref="ns2:Required_x0020_Document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Metadata" minOccurs="0"/>
                <xsd:element ref="ns2:Archive" minOccurs="0"/>
                <xsd:element ref="ns2:Approval_x0020_Record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1d358-fb5c-480b-94c0-87be6b23463f" elementFormDefault="qualified">
    <xsd:import namespace="http://schemas.microsoft.com/office/2006/documentManagement/types"/>
    <xsd:import namespace="http://schemas.microsoft.com/office/infopath/2007/PartnerControls"/>
    <xsd:element name="Category0" ma:index="2" nillable="true" ma:displayName="Category" ma:default="To be assigned" ma:format="Dropdown" ma:internalName="Category0">
      <xsd:simpleType>
        <xsd:restriction base="dms:Choice">
          <xsd:enumeration value="Content/ABBI Support"/>
          <xsd:enumeration value="Contracts"/>
          <xsd:enumeration value="Forms"/>
          <xsd:enumeration value="IT Docs"/>
          <xsd:enumeration value="Manuals and Trainings"/>
          <xsd:enumeration value="MCAS Project Documentation"/>
          <xsd:enumeration value="MCAS Support Page"/>
          <xsd:enumeration value="PearsonAccess Next/Test Nav"/>
          <xsd:enumeration value="Psychometrics"/>
          <xsd:enumeration value="Resource Center"/>
          <xsd:enumeration value="Reporting"/>
          <xsd:enumeration value="Scoring"/>
          <xsd:enumeration value="Service Center"/>
          <xsd:enumeration value="System Integration"/>
          <xsd:enumeration value="Team Information"/>
          <xsd:enumeration value="To be assigned"/>
        </xsd:restriction>
      </xsd:simpleType>
    </xsd:element>
    <xsd:element name="Category" ma:index="3" nillable="true" ma:displayName="Document Type" ma:description="Document Type" ma:format="Dropdown" ma:indexed="true" ma:internalName="Category">
      <xsd:simpleType>
        <xsd:restriction base="dms:Choice">
          <xsd:enumeration value="Change Requests"/>
          <xsd:enumeration value="Checklists"/>
          <xsd:enumeration value="Customer Deliverables"/>
          <xsd:enumeration value="Customer Satisfaction Surveys"/>
          <xsd:enumeration value="Lessons Learned"/>
          <xsd:enumeration value="Links"/>
          <xsd:enumeration value="Meeting Minutes"/>
          <xsd:enumeration value="Post Project/Phase End"/>
          <xsd:enumeration value="Presentations"/>
          <xsd:enumeration value="Project Management"/>
          <xsd:enumeration value="Project Specifications"/>
          <xsd:enumeration value="Requirements"/>
          <xsd:enumeration value="Schedules"/>
          <xsd:enumeration value="Scope"/>
          <xsd:enumeration value="Templates"/>
          <xsd:enumeration value="Tools"/>
          <xsd:enumeration value="Tracking"/>
          <xsd:enumeration value="Waivers"/>
          <xsd:enumeration value="Work Instructions"/>
        </xsd:restriction>
      </xsd:simpleType>
    </xsd:element>
    <xsd:element name="Meeting_x0020_Name" ma:index="4" nillable="true" ma:displayName="Meeting Name" ma:format="Dropdown" ma:indexed="true" ma:internalName="Meeting_x0020_Name">
      <xsd:simpleType>
        <xsd:union memberTypes="dms:Text">
          <xsd:simpleType>
            <xsd:restriction base="dms:Choice">
              <xsd:enumeration value="Assistive Technology Web Extension"/>
              <xsd:enumeration value="Content"/>
              <xsd:enumeration value="Cross Functional"/>
              <xsd:enumeration value="Forms"/>
              <xsd:enumeration value="Leadership w/Cognia"/>
              <xsd:enumeration value="Leadership w/DESE"/>
              <xsd:enumeration value="MA Monthly Management Meeting"/>
              <xsd:enumeration value="MCAS and RICAS Internal Team"/>
              <xsd:enumeration value="MCAS Risks and Issues Review"/>
              <xsd:enumeration value="Online Administration and Testing"/>
              <xsd:enumeration value="Production w/Cognia"/>
              <xsd:enumeration value="Production w/DESE"/>
              <xsd:enumeration value="Psychometrics w/Cognia"/>
              <xsd:enumeration value="Psychometrics w/DESE"/>
              <xsd:enumeration value="Remote Proctor Pilot"/>
              <xsd:enumeration value="Reporting w/DESE"/>
              <xsd:enumeration value="RI Monthly Management Meeting"/>
              <xsd:enumeration value="RICAS"/>
              <xsd:enumeration value="SCM Team"/>
              <xsd:enumeration value="Scoring w/Cognia"/>
              <xsd:enumeration value="Scoring w/DESE"/>
              <xsd:enumeration value="Systems Integration"/>
            </xsd:restriction>
          </xsd:simpleType>
        </xsd:union>
      </xsd:simpleType>
    </xsd:element>
    <xsd:element name="Admin_x0020_Year" ma:index="5" nillable="true" ma:displayName="Admin Year" ma:default="2020" ma:internalName="Admin_x0020_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9"/>
                    <xsd:enumeration value="2020"/>
                    <xsd:enumeration value="2021"/>
                  </xsd:restriction>
                </xsd:simpleType>
              </xsd:element>
            </xsd:sequence>
          </xsd:extension>
        </xsd:complexContent>
      </xsd:complexType>
    </xsd:element>
    <xsd:element name="Date" ma:index="6" nillable="true" ma:displayName="Date" ma:format="DateOnly" ma:indexed="true" ma:internalName="Date">
      <xsd:simpleType>
        <xsd:restriction base="dms:DateTime"/>
      </xsd:simpleType>
    </xsd:element>
    <xsd:element name="File_x0020_Status" ma:index="7" nillable="true" ma:displayName="File Status" ma:default="Draft" ma:format="Dropdown" ma:internalName="File_x0020_Status">
      <xsd:simpleType>
        <xsd:restriction base="dms:Choice">
          <xsd:enumeration value="Archive"/>
          <xsd:enumeration value="Baselined"/>
          <xsd:enumeration value="Delivered"/>
          <xsd:enumeration value="Draft"/>
        </xsd:restriction>
      </xsd:simpleType>
    </xsd:element>
    <xsd:element name="Required_x0020_Document" ma:index="8" nillable="true" ma:displayName="Required Document" ma:description="PR-00044 Deliverable - this column is draft" ma:format="Dropdown" ma:indexed="true" ma:internalName="Required_x0020_Document">
      <xsd:simpleType>
        <xsd:restriction base="dms:Choice">
          <xsd:enumeration value="Business Requirements Document (BRD)"/>
          <xsd:enumeration value="PR-00003 Risk Management Procedure"/>
          <xsd:enumeration value="Customer Satisfaction Surveys"/>
          <xsd:enumeration value="Lessons Learned"/>
          <xsd:enumeration value="Project Management Plan"/>
        </xsd:restriction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Archive" ma:index="21" nillable="true" ma:displayName="Archive" ma:default="0" ma:internalName="Archive">
      <xsd:simpleType>
        <xsd:restriction base="dms:Boolean"/>
      </xsd:simpleType>
    </xsd:element>
    <xsd:element name="Approval_x0020_Record" ma:index="22" nillable="true" ma:displayName="Approval Record" ma:default="0" ma:description="BRD approvals, emails, documented customer approvals etc." ma:internalName="Approval_x0020_Record">
      <xsd:simpleType>
        <xsd:restriction base="dms:Boolean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a7aa4-7fee-4083-94e1-2adc3ae970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9" nillable="true" ma:displayName="Taxonomy Catch All Column" ma:hidden="true" ma:list="{45c7d4eb-f99c-41c4-8537-a09014e06515}" ma:internalName="TaxCatchAll" ma:showField="CatchAllData" ma:web="0dca7aa4-7fee-4083-94e1-2adc3ae970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ca7aa4-7fee-4083-94e1-2adc3ae970bc">
      <UserInfo>
        <DisplayName>Zalk, Jodie (DESE)</DisplayName>
        <AccountId>18</AccountId>
        <AccountType/>
      </UserInfo>
      <UserInfo>
        <DisplayName>Kelley, R. Scott (DESE)</DisplayName>
        <AccountId>23</AccountId>
        <AccountType/>
      </UserInfo>
      <UserInfo>
        <DisplayName>Pelychaty, Robert (DESE)</DisplayName>
        <AccountId>38</AccountId>
        <AccountType/>
      </UserInfo>
      <UserInfo>
        <DisplayName>Cullen, Shannon (DESE)</DisplayName>
        <AccountId>17</AccountId>
        <AccountType/>
      </UserInfo>
      <UserInfo>
        <DisplayName>Ragsdale, David (DESE)</DisplayName>
        <AccountId>20</AccountId>
        <AccountType/>
      </UserInfo>
    </SharedWithUsers>
    <lcf76f155ced4ddcb4097134ff3c332f xmlns="1d01d358-fb5c-480b-94c0-87be6b23463f">
      <Terms xmlns="http://schemas.microsoft.com/office/infopath/2007/PartnerControls"/>
    </lcf76f155ced4ddcb4097134ff3c332f>
    <TaxCatchAll xmlns="0dca7aa4-7fee-4083-94e1-2adc3ae970bc" xsi:nil="true"/>
    <File_x0020_Status xmlns="1d01d358-fb5c-480b-94c0-87be6b23463f">Draft</File_x0020_Status>
    <Admin_x0020_Year xmlns="1d01d358-fb5c-480b-94c0-87be6b23463f">
      <Value>2020</Value>
    </Admin_x0020_Year>
    <Required_x0020_Document xmlns="1d01d358-fb5c-480b-94c0-87be6b23463f" xsi:nil="true"/>
    <Approval_x0020_Record xmlns="1d01d358-fb5c-480b-94c0-87be6b23463f">false</Approval_x0020_Record>
    <Category0 xmlns="1d01d358-fb5c-480b-94c0-87be6b23463f">To be assigned</Category0>
    <Date xmlns="1d01d358-fb5c-480b-94c0-87be6b23463f" xsi:nil="true"/>
    <Meeting_x0020_Name xmlns="1d01d358-fb5c-480b-94c0-87be6b23463f" xsi:nil="true"/>
    <Category xmlns="1d01d358-fb5c-480b-94c0-87be6b23463f" xsi:nil="true"/>
    <Archive xmlns="1d01d358-fb5c-480b-94c0-87be6b23463f">false</Archiv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AEA303-35AE-423D-8EBD-8DFEFDB40E2D}"/>
</file>

<file path=customXml/itemProps2.xml><?xml version="1.0" encoding="utf-8"?>
<ds:datastoreItem xmlns:ds="http://schemas.openxmlformats.org/officeDocument/2006/customXml" ds:itemID="{FA434A98-F106-45CE-8E8A-DD686612E616}">
  <ds:schemaRefs>
    <ds:schemaRef ds:uri="http://purl.org/dc/dcmitype/"/>
    <ds:schemaRef ds:uri="http://purl.org/dc/terms/"/>
    <ds:schemaRef ds:uri="http://purl.org/dc/elements/1.1/"/>
    <ds:schemaRef ds:uri="0f5bef07-f5f5-40da-8e2e-589709a1e173"/>
    <ds:schemaRef ds:uri="0285ebdb-5a9a-4eee-8319-5b3bdbf0e58a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5614</Words>
  <Application>Microsoft Macintosh PowerPoint</Application>
  <PresentationFormat>Widescreen</PresentationFormat>
  <Paragraphs>544</Paragraphs>
  <Slides>72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0" baseType="lpstr">
      <vt:lpstr>Arial</vt:lpstr>
      <vt:lpstr>Calibri</vt:lpstr>
      <vt:lpstr>Courier New</vt:lpstr>
      <vt:lpstr>Segoe</vt:lpstr>
      <vt:lpstr>Segoe UI</vt:lpstr>
      <vt:lpstr>Segoe UI Semibold</vt:lpstr>
      <vt:lpstr>Wingdings</vt:lpstr>
      <vt:lpstr>Office Theme</vt:lpstr>
      <vt:lpstr>Overview of the  Student Registration/ Personal Needs Profile (SR/PNP) Process for New Staff </vt:lpstr>
      <vt:lpstr>Presenters</vt:lpstr>
      <vt:lpstr>Logistics for This Session </vt:lpstr>
      <vt:lpstr>Slides for This Session </vt:lpstr>
      <vt:lpstr>Today’s Agenda</vt:lpstr>
      <vt:lpstr>1. SR/PNP Overview</vt:lpstr>
      <vt:lpstr>Poll Question</vt:lpstr>
      <vt:lpstr>Commonly Used Acronyms</vt:lpstr>
      <vt:lpstr>What is the SR/PNP?</vt:lpstr>
      <vt:lpstr>What’s New for 2024? </vt:lpstr>
      <vt:lpstr>Overview of Steps to Complete the SR/PNP Process </vt:lpstr>
      <vt:lpstr>Sample SR/PNP .CSV File</vt:lpstr>
      <vt:lpstr>SR/PNP Deadlines for 2024</vt:lpstr>
      <vt:lpstr>For what reasons and when should we update the SR/PNP?</vt:lpstr>
      <vt:lpstr>MCAS Accessibility and Accommodations</vt:lpstr>
      <vt:lpstr>Form-Dependent Accommodations</vt:lpstr>
      <vt:lpstr>Accessibility Features and Accommodations That Must Be Included in the SR/PNP Prior to Testing</vt:lpstr>
      <vt:lpstr>Special Access Accommodations That Must Be Included in the SR/PNP Prior to Testing</vt:lpstr>
      <vt:lpstr>Guide to the SR/PNP Process </vt:lpstr>
      <vt:lpstr>Field Definitions Portion of Guide to the SR/PNP Process</vt:lpstr>
      <vt:lpstr>Questions and Answers</vt:lpstr>
      <vt:lpstr>2. Steps for Preparing the Initial File for Import </vt:lpstr>
      <vt:lpstr>Poll Question 2</vt:lpstr>
      <vt:lpstr>Overview of Steps to Complete the SR/PNP Process 2 </vt:lpstr>
      <vt:lpstr>Secure Websites for this Process</vt:lpstr>
      <vt:lpstr>Frequently Asked Questions </vt:lpstr>
      <vt:lpstr>Logging in to the DESE Security Portal</vt:lpstr>
      <vt:lpstr>Accessing DropBox Central in the Security Portal </vt:lpstr>
      <vt:lpstr>The .CSV File for MCAS Test Administrations</vt:lpstr>
      <vt:lpstr>High School Participation Guidelines</vt:lpstr>
      <vt:lpstr>Frequently Asked Questions</vt:lpstr>
      <vt:lpstr>Frequently Asked Questions (cont’d)</vt:lpstr>
      <vt:lpstr>Demonstrations: Tasks before Importing the File</vt:lpstr>
      <vt:lpstr>SR/PNP Initial Import – Step A: Prepare the File</vt:lpstr>
      <vt:lpstr>Questions and Answers 2</vt:lpstr>
      <vt:lpstr>3. Steps for Completing the Initial Import</vt:lpstr>
      <vt:lpstr>Overview of Steps to Complete the SR/PNP Process 3 </vt:lpstr>
      <vt:lpstr>Demonstrations: Importing the File </vt:lpstr>
      <vt:lpstr>SR/PNP Initial Import – Step B: Import the File</vt:lpstr>
      <vt:lpstr>SR/PNP Initial Import – Step B: Import the File (cont’d)</vt:lpstr>
      <vt:lpstr>SR/PNP Import Errors</vt:lpstr>
      <vt:lpstr>Enrollment Transfer Work Request</vt:lpstr>
      <vt:lpstr>Creating an Enrollment Transfer Work Request</vt:lpstr>
      <vt:lpstr>Creating an Enrollment Transfer Work Request (cont’d)</vt:lpstr>
      <vt:lpstr>Enrollment Transfer Work Request 2</vt:lpstr>
      <vt:lpstr>Important Reminders</vt:lpstr>
      <vt:lpstr>Poll Question </vt:lpstr>
      <vt:lpstr>Important Reminders (cont’d)</vt:lpstr>
      <vt:lpstr>Questions and Answers 3</vt:lpstr>
      <vt:lpstr>4. Steps after the Initial Import</vt:lpstr>
      <vt:lpstr>Overview of Steps to Complete the SR/PNP Process  3</vt:lpstr>
      <vt:lpstr>Update SIMS Data </vt:lpstr>
      <vt:lpstr>Demonstrations: Updating the SR/PNP in PAN after the Initial .CSV File Import</vt:lpstr>
      <vt:lpstr>Adding a New Student Record </vt:lpstr>
      <vt:lpstr>Adding a New Student Record (cont’d) </vt:lpstr>
      <vt:lpstr>Updating an Existing Student Record</vt:lpstr>
      <vt:lpstr>Updating PBT Student Tests</vt:lpstr>
      <vt:lpstr>Updating an Existing Student Record –  PBT for High Schools </vt:lpstr>
      <vt:lpstr>Updating an Existing Student Record –  PBT for High Schools (cont’d)</vt:lpstr>
      <vt:lpstr>Questions and Answers 4</vt:lpstr>
      <vt:lpstr>5. Resources, Support, and Next Steps </vt:lpstr>
      <vt:lpstr>Available Resources </vt:lpstr>
      <vt:lpstr>Additional Resources on the DESE MCAS Website </vt:lpstr>
      <vt:lpstr>Upcoming Training Sessions</vt:lpstr>
      <vt:lpstr>Upcoming Training Sessions (continued)</vt:lpstr>
      <vt:lpstr>Future Training Sessions</vt:lpstr>
      <vt:lpstr>Next Steps</vt:lpstr>
      <vt:lpstr>Email and Phone Support </vt:lpstr>
      <vt:lpstr>For Schools Participating in the Grades 5 and 8 STE Pilot</vt:lpstr>
      <vt:lpstr>6. Live “Sandbox Time”</vt:lpstr>
      <vt:lpstr>Poll Question—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Lanai, Evy (DESE)</dc:creator>
  <cp:lastModifiedBy>Kat Constable</cp:lastModifiedBy>
  <cp:revision>8</cp:revision>
  <cp:lastPrinted>2024-01-18T13:52:51Z</cp:lastPrinted>
  <dcterms:created xsi:type="dcterms:W3CDTF">2022-10-11T20:32:22Z</dcterms:created>
  <dcterms:modified xsi:type="dcterms:W3CDTF">2024-02-23T20:54:19Z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Order">
    <vt:r8>4411600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ContentTypeId">
    <vt:lpwstr>0x010100D75FB14DB3FE6C4CA721D3340365D5E8</vt:lpwstr>
  </property>
</Properties>
</file>