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tags/tag1.xml" ContentType="application/vnd.openxmlformats-officedocument.presentationml.tags+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63"/>
  </p:notesMasterIdLst>
  <p:handoutMasterIdLst>
    <p:handoutMasterId r:id="rId64"/>
  </p:handoutMasterIdLst>
  <p:sldIdLst>
    <p:sldId id="262" r:id="rId5"/>
    <p:sldId id="1169" r:id="rId6"/>
    <p:sldId id="1170" r:id="rId7"/>
    <p:sldId id="1274" r:id="rId8"/>
    <p:sldId id="1171" r:id="rId9"/>
    <p:sldId id="266" r:id="rId10"/>
    <p:sldId id="1168" r:id="rId11"/>
    <p:sldId id="1172" r:id="rId12"/>
    <p:sldId id="1227" r:id="rId13"/>
    <p:sldId id="1208" r:id="rId14"/>
    <p:sldId id="1209" r:id="rId15"/>
    <p:sldId id="1224" r:id="rId16"/>
    <p:sldId id="1230" r:id="rId17"/>
    <p:sldId id="1203" r:id="rId18"/>
    <p:sldId id="1231" r:id="rId19"/>
    <p:sldId id="1195" r:id="rId20"/>
    <p:sldId id="1192" r:id="rId21"/>
    <p:sldId id="1107" r:id="rId22"/>
    <p:sldId id="1181" r:id="rId23"/>
    <p:sldId id="1232" r:id="rId24"/>
    <p:sldId id="1090" r:id="rId25"/>
    <p:sldId id="329" r:id="rId26"/>
    <p:sldId id="1185" r:id="rId27"/>
    <p:sldId id="1200" r:id="rId28"/>
    <p:sldId id="293" r:id="rId29"/>
    <p:sldId id="1233" r:id="rId30"/>
    <p:sldId id="1206" r:id="rId31"/>
    <p:sldId id="1186" r:id="rId32"/>
    <p:sldId id="1147" r:id="rId33"/>
    <p:sldId id="267" r:id="rId34"/>
    <p:sldId id="1146" r:id="rId35"/>
    <p:sldId id="335" r:id="rId36"/>
    <p:sldId id="295" r:id="rId37"/>
    <p:sldId id="1183" r:id="rId38"/>
    <p:sldId id="1202" r:id="rId39"/>
    <p:sldId id="350" r:id="rId40"/>
    <p:sldId id="296" r:id="rId41"/>
    <p:sldId id="1187" r:id="rId42"/>
    <p:sldId id="1188" r:id="rId43"/>
    <p:sldId id="1180" r:id="rId44"/>
    <p:sldId id="1201" r:id="rId45"/>
    <p:sldId id="1132" r:id="rId46"/>
    <p:sldId id="1205" r:id="rId47"/>
    <p:sldId id="1226" r:id="rId48"/>
    <p:sldId id="1182" r:id="rId49"/>
    <p:sldId id="1089" r:id="rId50"/>
    <p:sldId id="270" r:id="rId51"/>
    <p:sldId id="1207" r:id="rId52"/>
    <p:sldId id="328" r:id="rId53"/>
    <p:sldId id="356" r:id="rId54"/>
    <p:sldId id="357" r:id="rId55"/>
    <p:sldId id="1189" r:id="rId56"/>
    <p:sldId id="1220" r:id="rId57"/>
    <p:sldId id="326" r:id="rId58"/>
    <p:sldId id="311" r:id="rId59"/>
    <p:sldId id="1221" r:id="rId60"/>
    <p:sldId id="1250" r:id="rId61"/>
    <p:sldId id="1148" r:id="rId62"/>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136D118-7E36-6742-3942-2CE1B181468D}" name="Joseph Henkelman" initials="JH" userId="S::Joseph.Henkelman@pearson.com::e82eaec1-b45c-47cd-b767-52b36deebf6c" providerId="AD"/>
  <p188:author id="{AD1A463E-1C95-5A4C-E972-2706113614B4}" name="Scott Kelley" initials="sk" userId="Scott Kelley" providerId="None"/>
  <p188:author id="{BEB70C50-5A45-24CE-C5C2-5B2D5EF89FA5}" name="Jennifer Kash" initials="JK" userId="S::Jennifer.Kash@pearson.com::e368091e-6b08-4360-a0b9-01cf60947260" providerId="AD"/>
  <p188:author id="{CD201857-0226-EC5D-C27F-5E8B7A79CF9A}" name="Zalk, Jodie (DESE)" initials="Z(" userId="S::jodie.l.zalk@mass.gov::e1452584-4588-4fe8-8e76-c634323654f0" providerId="AD"/>
  <p188:author id="{BF065B60-68B2-033C-0531-4C24429BD042}" name="Cullen, Shannon (DESE)" initials="CS(" userId="S::Shannon.Cullen@mass.gov::6b1ad6a8-5818-44b3-9274-ccefbf22d13d" providerId="AD"/>
  <p188:author id="{2DDAB86A-D521-A4F8-DC3C-FF0AD3E217C3}" name="Zalk, Jodie (DESE)" initials="ZJ(" userId="S::Jodie.L.Zalk@mass.gov::e1452584-4588-4fe8-8e76-c634323654f0" providerId="AD"/>
  <p188:author id="{739D309D-4C34-4097-D726-46C62F4F2F97}" name="Holly Woodruff" initials="HW" userId="S::holly.woodruff@pearson.com::bd40664c-d0f9-47f6-9555-8f1bf1ec3b14" providerId="AD"/>
  <p188:author id="{D2B726C1-6B67-7C9B-17B0-EF1B90BE53D0}" name="Pelychaty, Robert (DESE)" initials="P(" userId="S::robert.pelychaty@mass.gov::4b7f82dc-9b90-4364-a63e-8be2ecd61eb5" providerId="AD"/>
  <p188:author id="{7C2715CB-A9B9-83CC-FE59-A1373292E352}" name="Cullen, Shannon (DESE)" initials="C(" userId="S::shannon.cullen@mass.gov::6b1ad6a8-5818-44b3-9274-ccefbf22d13d" providerId="AD"/>
  <p188:author id="{E1D283EA-5118-6F9E-720F-C68CD41DE9B6}" name="Kelley, R. Scott (DESE)" initials="K(" userId="S::r.scott.kelley@mass.gov::94781df7-8020-4319-920c-b88462c06ab3" providerId="AD"/>
  <p188:author id="{D7C264F7-7DD7-2006-D813-B710073AC89F}" name="Robert Pelychaty" initials="RP" userId="S::Robert.Pelychaty@mass.gov::4b7f82dc-9b90-4364-a63e-8be2ecd61eb5"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Zalk, Jodie (DESE)" initials="ZJ(" lastIdx="9" clrIdx="0">
    <p:extLst>
      <p:ext uri="{19B8F6BF-5375-455C-9EA6-DF929625EA0E}">
        <p15:presenceInfo xmlns:p15="http://schemas.microsoft.com/office/powerpoint/2012/main" userId="S::Jodie.L.Zalk@mass.gov::e1452584-4588-4fe8-8e76-c634323654f0" providerId="AD"/>
      </p:ext>
    </p:extLst>
  </p:cmAuthor>
  <p:cmAuthor id="2" name="Cullen, Shannon (DESE)" initials="CS(" lastIdx="44" clrIdx="1">
    <p:extLst>
      <p:ext uri="{19B8F6BF-5375-455C-9EA6-DF929625EA0E}">
        <p15:presenceInfo xmlns:p15="http://schemas.microsoft.com/office/powerpoint/2012/main" userId="S::Shannon.Cullen@mass.gov::6b1ad6a8-5818-44b3-9274-ccefbf22d13d" providerId="AD"/>
      </p:ext>
    </p:extLst>
  </p:cmAuthor>
  <p:cmAuthor id="3" name="Holly Woodruff" initials="HW" lastIdx="10" clrIdx="2">
    <p:extLst>
      <p:ext uri="{19B8F6BF-5375-455C-9EA6-DF929625EA0E}">
        <p15:presenceInfo xmlns:p15="http://schemas.microsoft.com/office/powerpoint/2012/main" userId="S::holly.woodruff@pearson.com::bd40664c-d0f9-47f6-9555-8f1bf1ec3b14" providerId="AD"/>
      </p:ext>
    </p:extLst>
  </p:cmAuthor>
  <p:cmAuthor id="4" name="Brian Martens" initials="BM" lastIdx="1" clrIdx="3">
    <p:extLst>
      <p:ext uri="{19B8F6BF-5375-455C-9EA6-DF929625EA0E}">
        <p15:presenceInfo xmlns:p15="http://schemas.microsoft.com/office/powerpoint/2012/main" userId="S::brian.martens@pearson.com::e823bd2b-043a-4a74-a92c-c9b242626933" providerId="AD"/>
      </p:ext>
    </p:extLst>
  </p:cmAuthor>
  <p:cmAuthor id="5" name="Michael Reynolds" initials="MR" lastIdx="6" clrIdx="4">
    <p:extLst>
      <p:ext uri="{19B8F6BF-5375-455C-9EA6-DF929625EA0E}">
        <p15:presenceInfo xmlns:p15="http://schemas.microsoft.com/office/powerpoint/2012/main" userId="S::michael.reynolds@pearson.com::6dd97c84-582a-44d9-9886-5bcc9369df1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3647B6"/>
    <a:srgbClr val="F1F2F7"/>
    <a:srgbClr val="86A9E2"/>
    <a:srgbClr val="8397E7"/>
    <a:srgbClr val="AFCBFD"/>
    <a:srgbClr val="93A9FF"/>
    <a:srgbClr val="4948B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1368"/>
    <p:restoredTop sz="86395"/>
  </p:normalViewPr>
  <p:slideViewPr>
    <p:cSldViewPr snapToGrid="0">
      <p:cViewPr varScale="1">
        <p:scale>
          <a:sx n="78" d="100"/>
          <a:sy n="78" d="100"/>
        </p:scale>
        <p:origin x="192" y="856"/>
      </p:cViewPr>
      <p:guideLst/>
    </p:cSldViewPr>
  </p:slideViewPr>
  <p:outlineViewPr>
    <p:cViewPr>
      <p:scale>
        <a:sx n="33" d="100"/>
        <a:sy n="33" d="100"/>
      </p:scale>
      <p:origin x="0" y="-46632"/>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notesMaster" Target="notesMasters/notesMaster1.xml"/><Relationship Id="rId68" Type="http://schemas.openxmlformats.org/officeDocument/2006/relationships/theme" Target="theme/theme1.xml"/><Relationship Id="rId7" Type="http://schemas.openxmlformats.org/officeDocument/2006/relationships/slide" Target="slides/slide3.xml"/><Relationship Id="rId71"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presProps" Target="presProps.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handoutMaster" Target="handoutMasters/handoutMaster1.xml"/><Relationship Id="rId69"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ullen, Shannon (DESE)" userId="6b1ad6a8-5818-44b3-9274-ccefbf22d13d" providerId="ADAL" clId="{3E84E96D-A069-4CFD-BEC0-E665D5CC22DC}"/>
    <pc:docChg chg="addSld delSld modSld modNotesMaster modHandout">
      <pc:chgData name="Cullen, Shannon (DESE)" userId="6b1ad6a8-5818-44b3-9274-ccefbf22d13d" providerId="ADAL" clId="{3E84E96D-A069-4CFD-BEC0-E665D5CC22DC}" dt="2024-01-24T16:06:46.406" v="25" actId="20577"/>
      <pc:docMkLst>
        <pc:docMk/>
      </pc:docMkLst>
      <pc:sldChg chg="modSp mod modNotes">
        <pc:chgData name="Cullen, Shannon (DESE)" userId="6b1ad6a8-5818-44b3-9274-ccefbf22d13d" providerId="ADAL" clId="{3E84E96D-A069-4CFD-BEC0-E665D5CC22DC}" dt="2024-01-24T16:06:46.406" v="25" actId="20577"/>
        <pc:sldMkLst>
          <pc:docMk/>
          <pc:sldMk cId="0" sldId="267"/>
        </pc:sldMkLst>
        <pc:spChg chg="mod">
          <ac:chgData name="Cullen, Shannon (DESE)" userId="6b1ad6a8-5818-44b3-9274-ccefbf22d13d" providerId="ADAL" clId="{3E84E96D-A069-4CFD-BEC0-E665D5CC22DC}" dt="2024-01-24T16:06:46.406" v="25" actId="20577"/>
          <ac:spMkLst>
            <pc:docMk/>
            <pc:sldMk cId="0" sldId="267"/>
            <ac:spMk id="3" creationId="{00000000-0000-0000-0000-000000000000}"/>
          </ac:spMkLst>
        </pc:spChg>
      </pc:sldChg>
      <pc:sldChg chg="modNotes">
        <pc:chgData name="Cullen, Shannon (DESE)" userId="6b1ad6a8-5818-44b3-9274-ccefbf22d13d" providerId="ADAL" clId="{3E84E96D-A069-4CFD-BEC0-E665D5CC22DC}" dt="2024-01-24T13:30:31.654" v="7"/>
        <pc:sldMkLst>
          <pc:docMk/>
          <pc:sldMk cId="0" sldId="293"/>
        </pc:sldMkLst>
      </pc:sldChg>
      <pc:sldChg chg="modNotes">
        <pc:chgData name="Cullen, Shannon (DESE)" userId="6b1ad6a8-5818-44b3-9274-ccefbf22d13d" providerId="ADAL" clId="{3E84E96D-A069-4CFD-BEC0-E665D5CC22DC}" dt="2024-01-24T13:30:31.654" v="7"/>
        <pc:sldMkLst>
          <pc:docMk/>
          <pc:sldMk cId="2757839714" sldId="335"/>
        </pc:sldMkLst>
      </pc:sldChg>
      <pc:sldChg chg="modNotes">
        <pc:chgData name="Cullen, Shannon (DESE)" userId="6b1ad6a8-5818-44b3-9274-ccefbf22d13d" providerId="ADAL" clId="{3E84E96D-A069-4CFD-BEC0-E665D5CC22DC}" dt="2024-01-24T13:30:31.654" v="7"/>
        <pc:sldMkLst>
          <pc:docMk/>
          <pc:sldMk cId="3044576525" sldId="1146"/>
        </pc:sldMkLst>
      </pc:sldChg>
      <pc:sldChg chg="modSp mod">
        <pc:chgData name="Cullen, Shannon (DESE)" userId="6b1ad6a8-5818-44b3-9274-ccefbf22d13d" providerId="ADAL" clId="{3E84E96D-A069-4CFD-BEC0-E665D5CC22DC}" dt="2024-01-23T21:12:42.004" v="4" actId="20577"/>
        <pc:sldMkLst>
          <pc:docMk/>
          <pc:sldMk cId="3256931395" sldId="1169"/>
        </pc:sldMkLst>
        <pc:spChg chg="mod">
          <ac:chgData name="Cullen, Shannon (DESE)" userId="6b1ad6a8-5818-44b3-9274-ccefbf22d13d" providerId="ADAL" clId="{3E84E96D-A069-4CFD-BEC0-E665D5CC22DC}" dt="2024-01-23T21:12:42.004" v="4" actId="20577"/>
          <ac:spMkLst>
            <pc:docMk/>
            <pc:sldMk cId="3256931395" sldId="1169"/>
            <ac:spMk id="3" creationId="{016D24D2-B23A-7E18-05C3-1A77A0F61E79}"/>
          </ac:spMkLst>
        </pc:spChg>
      </pc:sldChg>
      <pc:sldChg chg="modNotes">
        <pc:chgData name="Cullen, Shannon (DESE)" userId="6b1ad6a8-5818-44b3-9274-ccefbf22d13d" providerId="ADAL" clId="{3E84E96D-A069-4CFD-BEC0-E665D5CC22DC}" dt="2024-01-24T13:30:31.654" v="7"/>
        <pc:sldMkLst>
          <pc:docMk/>
          <pc:sldMk cId="301617766" sldId="1185"/>
        </pc:sldMkLst>
      </pc:sldChg>
      <pc:sldChg chg="modNotes">
        <pc:chgData name="Cullen, Shannon (DESE)" userId="6b1ad6a8-5818-44b3-9274-ccefbf22d13d" providerId="ADAL" clId="{3E84E96D-A069-4CFD-BEC0-E665D5CC22DC}" dt="2024-01-24T13:30:31.654" v="7"/>
        <pc:sldMkLst>
          <pc:docMk/>
          <pc:sldMk cId="3319057961" sldId="1200"/>
        </pc:sldMkLst>
      </pc:sldChg>
      <pc:sldChg chg="del">
        <pc:chgData name="Cullen, Shannon (DESE)" userId="6b1ad6a8-5818-44b3-9274-ccefbf22d13d" providerId="ADAL" clId="{3E84E96D-A069-4CFD-BEC0-E665D5CC22DC}" dt="2024-01-22T20:50:18.091" v="1" actId="47"/>
        <pc:sldMkLst>
          <pc:docMk/>
          <pc:sldMk cId="2671771360" sldId="1204"/>
        </pc:sldMkLst>
      </pc:sldChg>
      <pc:sldChg chg="modSp mod">
        <pc:chgData name="Cullen, Shannon (DESE)" userId="6b1ad6a8-5818-44b3-9274-ccefbf22d13d" providerId="ADAL" clId="{3E84E96D-A069-4CFD-BEC0-E665D5CC22DC}" dt="2024-01-23T21:13:22.439" v="6" actId="207"/>
        <pc:sldMkLst>
          <pc:docMk/>
          <pc:sldMk cId="2228300827" sldId="1209"/>
        </pc:sldMkLst>
        <pc:spChg chg="mod">
          <ac:chgData name="Cullen, Shannon (DESE)" userId="6b1ad6a8-5818-44b3-9274-ccefbf22d13d" providerId="ADAL" clId="{3E84E96D-A069-4CFD-BEC0-E665D5CC22DC}" dt="2024-01-23T21:13:22.439" v="6" actId="207"/>
          <ac:spMkLst>
            <pc:docMk/>
            <pc:sldMk cId="2228300827" sldId="1209"/>
            <ac:spMk id="4" creationId="{51BBEF0B-1E8B-42FB-907A-E4A7C2B3CB8A}"/>
          </ac:spMkLst>
        </pc:spChg>
      </pc:sldChg>
      <pc:sldChg chg="modNotes">
        <pc:chgData name="Cullen, Shannon (DESE)" userId="6b1ad6a8-5818-44b3-9274-ccefbf22d13d" providerId="ADAL" clId="{3E84E96D-A069-4CFD-BEC0-E665D5CC22DC}" dt="2024-01-24T13:30:31.654" v="7"/>
        <pc:sldMkLst>
          <pc:docMk/>
          <pc:sldMk cId="4051188028" sldId="1233"/>
        </pc:sldMkLst>
      </pc:sldChg>
      <pc:sldChg chg="modSp mod">
        <pc:chgData name="Cullen, Shannon (DESE)" userId="6b1ad6a8-5818-44b3-9274-ccefbf22d13d" providerId="ADAL" clId="{3E84E96D-A069-4CFD-BEC0-E665D5CC22DC}" dt="2024-01-22T20:48:25.859" v="0" actId="404"/>
        <pc:sldMkLst>
          <pc:docMk/>
          <pc:sldMk cId="4051199535" sldId="1250"/>
        </pc:sldMkLst>
        <pc:spChg chg="mod">
          <ac:chgData name="Cullen, Shannon (DESE)" userId="6b1ad6a8-5818-44b3-9274-ccefbf22d13d" providerId="ADAL" clId="{3E84E96D-A069-4CFD-BEC0-E665D5CC22DC}" dt="2024-01-22T20:48:25.859" v="0" actId="404"/>
          <ac:spMkLst>
            <pc:docMk/>
            <pc:sldMk cId="4051199535" sldId="1250"/>
            <ac:spMk id="3" creationId="{EA8BECCA-2104-4569-9EFA-4A4475A36802}"/>
          </ac:spMkLst>
        </pc:spChg>
      </pc:sldChg>
      <pc:sldChg chg="add del">
        <pc:chgData name="Cullen, Shannon (DESE)" userId="6b1ad6a8-5818-44b3-9274-ccefbf22d13d" providerId="ADAL" clId="{3E84E96D-A069-4CFD-BEC0-E665D5CC22DC}" dt="2024-01-23T16:35:56.971" v="3" actId="47"/>
        <pc:sldMkLst>
          <pc:docMk/>
          <pc:sldMk cId="829671764" sldId="1275"/>
        </pc:sldMkLst>
      </pc:sldChg>
    </pc:docChg>
  </pc:docChgLst>
  <pc:docChgLst>
    <pc:chgData name="Kat Constable" userId="29e3f105-b005-41a2-b740-a7231c108e2b" providerId="ADAL" clId="{A7EC2892-B76F-1D46-94E7-780AF471C87B}"/>
    <pc:docChg chg="modSld">
      <pc:chgData name="Kat Constable" userId="29e3f105-b005-41a2-b740-a7231c108e2b" providerId="ADAL" clId="{A7EC2892-B76F-1D46-94E7-780AF471C87B}" dt="2024-02-29T15:44:05.441" v="1" actId="962"/>
      <pc:docMkLst>
        <pc:docMk/>
      </pc:docMkLst>
      <pc:sldChg chg="modSp mod">
        <pc:chgData name="Kat Constable" userId="29e3f105-b005-41a2-b740-a7231c108e2b" providerId="ADAL" clId="{A7EC2892-B76F-1D46-94E7-780AF471C87B}" dt="2024-02-29T15:44:05.441" v="1" actId="962"/>
        <pc:sldMkLst>
          <pc:docMk/>
          <pc:sldMk cId="3532218802" sldId="1147"/>
        </pc:sldMkLst>
        <pc:picChg chg="mod">
          <ac:chgData name="Kat Constable" userId="29e3f105-b005-41a2-b740-a7231c108e2b" providerId="ADAL" clId="{A7EC2892-B76F-1D46-94E7-780AF471C87B}" dt="2024-02-29T15:44:05.441" v="1" actId="962"/>
          <ac:picMkLst>
            <pc:docMk/>
            <pc:sldMk cId="3532218802" sldId="1147"/>
            <ac:picMk id="6" creationId="{0AA40D56-A737-4F95-8149-E001257C2DD9}"/>
          </ac:picMkLst>
        </pc:picChg>
      </pc:sldChg>
    </pc:docChg>
  </pc:docChgLst>
  <pc:docChgLst>
    <pc:chgData name="Kat Constable" userId="29e3f105-b005-41a2-b740-a7231c108e2b" providerId="ADAL" clId="{591FCAE1-6296-EE44-A6FA-02327D39E55C}"/>
    <pc:docChg chg="undo custSel modSld">
      <pc:chgData name="Kat Constable" userId="29e3f105-b005-41a2-b740-a7231c108e2b" providerId="ADAL" clId="{591FCAE1-6296-EE44-A6FA-02327D39E55C}" dt="2024-02-23T21:49:41.768" v="326" actId="20577"/>
      <pc:docMkLst>
        <pc:docMk/>
      </pc:docMkLst>
      <pc:sldChg chg="modSp mod">
        <pc:chgData name="Kat Constable" userId="29e3f105-b005-41a2-b740-a7231c108e2b" providerId="ADAL" clId="{591FCAE1-6296-EE44-A6FA-02327D39E55C}" dt="2024-02-23T21:08:45.402" v="47" actId="962"/>
        <pc:sldMkLst>
          <pc:docMk/>
          <pc:sldMk cId="3099399532" sldId="270"/>
        </pc:sldMkLst>
        <pc:picChg chg="mod">
          <ac:chgData name="Kat Constable" userId="29e3f105-b005-41a2-b740-a7231c108e2b" providerId="ADAL" clId="{591FCAE1-6296-EE44-A6FA-02327D39E55C}" dt="2024-02-23T21:08:45.402" v="47" actId="962"/>
          <ac:picMkLst>
            <pc:docMk/>
            <pc:sldMk cId="3099399532" sldId="270"/>
            <ac:picMk id="6" creationId="{00000000-0000-0000-0000-000000000000}"/>
          </ac:picMkLst>
        </pc:picChg>
      </pc:sldChg>
      <pc:sldChg chg="modSp">
        <pc:chgData name="Kat Constable" userId="29e3f105-b005-41a2-b740-a7231c108e2b" providerId="ADAL" clId="{591FCAE1-6296-EE44-A6FA-02327D39E55C}" dt="2024-02-23T21:47:55.355" v="310" actId="13244"/>
        <pc:sldMkLst>
          <pc:docMk/>
          <pc:sldMk cId="3944713847" sldId="311"/>
        </pc:sldMkLst>
        <pc:spChg chg="mod">
          <ac:chgData name="Kat Constable" userId="29e3f105-b005-41a2-b740-a7231c108e2b" providerId="ADAL" clId="{591FCAE1-6296-EE44-A6FA-02327D39E55C}" dt="2024-02-23T21:47:55.355" v="310" actId="13244"/>
          <ac:spMkLst>
            <pc:docMk/>
            <pc:sldMk cId="3944713847" sldId="311"/>
            <ac:spMk id="6" creationId="{A4A972CD-2840-6F6F-1B06-D0E024C1B816}"/>
          </ac:spMkLst>
        </pc:spChg>
      </pc:sldChg>
      <pc:sldChg chg="modSp">
        <pc:chgData name="Kat Constable" userId="29e3f105-b005-41a2-b740-a7231c108e2b" providerId="ADAL" clId="{591FCAE1-6296-EE44-A6FA-02327D39E55C}" dt="2024-02-23T21:47:43.548" v="309" actId="13244"/>
        <pc:sldMkLst>
          <pc:docMk/>
          <pc:sldMk cId="3430942013" sldId="326"/>
        </pc:sldMkLst>
        <pc:spChg chg="mod">
          <ac:chgData name="Kat Constable" userId="29e3f105-b005-41a2-b740-a7231c108e2b" providerId="ADAL" clId="{591FCAE1-6296-EE44-A6FA-02327D39E55C}" dt="2024-02-23T21:47:43.548" v="309" actId="13244"/>
          <ac:spMkLst>
            <pc:docMk/>
            <pc:sldMk cId="3430942013" sldId="326"/>
            <ac:spMk id="3" creationId="{BE4283EA-ECA5-7074-092B-27E9667CC1F0}"/>
          </ac:spMkLst>
        </pc:spChg>
      </pc:sldChg>
      <pc:sldChg chg="modSp">
        <pc:chgData name="Kat Constable" userId="29e3f105-b005-41a2-b740-a7231c108e2b" providerId="ADAL" clId="{591FCAE1-6296-EE44-A6FA-02327D39E55C}" dt="2024-02-23T21:46:40.721" v="304" actId="20577"/>
        <pc:sldMkLst>
          <pc:docMk/>
          <pc:sldMk cId="1659795105" sldId="356"/>
        </pc:sldMkLst>
        <pc:graphicFrameChg chg="mod">
          <ac:chgData name="Kat Constable" userId="29e3f105-b005-41a2-b740-a7231c108e2b" providerId="ADAL" clId="{591FCAE1-6296-EE44-A6FA-02327D39E55C}" dt="2024-02-23T21:46:40.721" v="304" actId="20577"/>
          <ac:graphicFrameMkLst>
            <pc:docMk/>
            <pc:sldMk cId="1659795105" sldId="356"/>
            <ac:graphicFrameMk id="2" creationId="{9FADCEB9-67BF-E38E-9020-77DAEE8D94E4}"/>
          </ac:graphicFrameMkLst>
        </pc:graphicFrameChg>
      </pc:sldChg>
      <pc:sldChg chg="modSp mod">
        <pc:chgData name="Kat Constable" userId="29e3f105-b005-41a2-b740-a7231c108e2b" providerId="ADAL" clId="{591FCAE1-6296-EE44-A6FA-02327D39E55C}" dt="2024-02-23T21:40:05.142" v="172" actId="962"/>
        <pc:sldMkLst>
          <pc:docMk/>
          <pc:sldMk cId="258003625" sldId="1107"/>
        </pc:sldMkLst>
        <pc:spChg chg="mod">
          <ac:chgData name="Kat Constable" userId="29e3f105-b005-41a2-b740-a7231c108e2b" providerId="ADAL" clId="{591FCAE1-6296-EE44-A6FA-02327D39E55C}" dt="2024-02-23T21:40:05.142" v="172" actId="962"/>
          <ac:spMkLst>
            <pc:docMk/>
            <pc:sldMk cId="258003625" sldId="1107"/>
            <ac:spMk id="3" creationId="{AE2EA732-45F9-4628-A1EA-87AB2B1A3B4F}"/>
          </ac:spMkLst>
        </pc:spChg>
      </pc:sldChg>
      <pc:sldChg chg="modSp mod">
        <pc:chgData name="Kat Constable" userId="29e3f105-b005-41a2-b740-a7231c108e2b" providerId="ADAL" clId="{591FCAE1-6296-EE44-A6FA-02327D39E55C}" dt="2024-02-23T21:40:25.258" v="175" actId="962"/>
        <pc:sldMkLst>
          <pc:docMk/>
          <pc:sldMk cId="4218025736" sldId="1132"/>
        </pc:sldMkLst>
        <pc:spChg chg="mod">
          <ac:chgData name="Kat Constable" userId="29e3f105-b005-41a2-b740-a7231c108e2b" providerId="ADAL" clId="{591FCAE1-6296-EE44-A6FA-02327D39E55C}" dt="2024-02-23T21:40:25.258" v="175" actId="962"/>
          <ac:spMkLst>
            <pc:docMk/>
            <pc:sldMk cId="4218025736" sldId="1132"/>
            <ac:spMk id="4" creationId="{03871093-428F-49BE-95F8-4EFB20316E84}"/>
          </ac:spMkLst>
        </pc:spChg>
        <pc:picChg chg="mod">
          <ac:chgData name="Kat Constable" userId="29e3f105-b005-41a2-b740-a7231c108e2b" providerId="ADAL" clId="{591FCAE1-6296-EE44-A6FA-02327D39E55C}" dt="2024-02-23T21:07:49.151" v="41" actId="962"/>
          <ac:picMkLst>
            <pc:docMk/>
            <pc:sldMk cId="4218025736" sldId="1132"/>
            <ac:picMk id="5" creationId="{5689CA0B-C1D1-4E4F-A774-1FCF0E0E0B0A}"/>
          </ac:picMkLst>
        </pc:picChg>
      </pc:sldChg>
      <pc:sldChg chg="modSp mod">
        <pc:chgData name="Kat Constable" userId="29e3f105-b005-41a2-b740-a7231c108e2b" providerId="ADAL" clId="{591FCAE1-6296-EE44-A6FA-02327D39E55C}" dt="2024-02-23T21:47:32.003" v="308" actId="13244"/>
        <pc:sldMkLst>
          <pc:docMk/>
          <pc:sldMk cId="3532218802" sldId="1147"/>
        </pc:sldMkLst>
        <pc:spChg chg="mod">
          <ac:chgData name="Kat Constable" userId="29e3f105-b005-41a2-b740-a7231c108e2b" providerId="ADAL" clId="{591FCAE1-6296-EE44-A6FA-02327D39E55C}" dt="2024-02-23T21:47:32.003" v="308" actId="13244"/>
          <ac:spMkLst>
            <pc:docMk/>
            <pc:sldMk cId="3532218802" sldId="1147"/>
            <ac:spMk id="10" creationId="{1C097ED0-A9C6-4CF4-9B32-D9E667DCD096}"/>
          </ac:spMkLst>
        </pc:spChg>
        <pc:picChg chg="mod">
          <ac:chgData name="Kat Constable" userId="29e3f105-b005-41a2-b740-a7231c108e2b" providerId="ADAL" clId="{591FCAE1-6296-EE44-A6FA-02327D39E55C}" dt="2024-02-23T21:05:27.024" v="3" actId="962"/>
          <ac:picMkLst>
            <pc:docMk/>
            <pc:sldMk cId="3532218802" sldId="1147"/>
            <ac:picMk id="6" creationId="{0AA40D56-A737-4F95-8149-E001257C2DD9}"/>
          </ac:picMkLst>
        </pc:picChg>
      </pc:sldChg>
      <pc:sldChg chg="modSp mod">
        <pc:chgData name="Kat Constable" userId="29e3f105-b005-41a2-b740-a7231c108e2b" providerId="ADAL" clId="{591FCAE1-6296-EE44-A6FA-02327D39E55C}" dt="2024-02-23T21:48:49.154" v="314" actId="13244"/>
        <pc:sldMkLst>
          <pc:docMk/>
          <pc:sldMk cId="2091440152" sldId="1148"/>
        </pc:sldMkLst>
        <pc:spChg chg="mod">
          <ac:chgData name="Kat Constable" userId="29e3f105-b005-41a2-b740-a7231c108e2b" providerId="ADAL" clId="{591FCAE1-6296-EE44-A6FA-02327D39E55C}" dt="2024-02-23T21:48:17.359" v="311" actId="13244"/>
          <ac:spMkLst>
            <pc:docMk/>
            <pc:sldMk cId="2091440152" sldId="1148"/>
            <ac:spMk id="2" creationId="{65AC4342-977A-FE94-C667-6CC1EC805FF2}"/>
          </ac:spMkLst>
        </pc:spChg>
        <pc:spChg chg="mod">
          <ac:chgData name="Kat Constable" userId="29e3f105-b005-41a2-b740-a7231c108e2b" providerId="ADAL" clId="{591FCAE1-6296-EE44-A6FA-02327D39E55C}" dt="2024-02-23T21:48:42.438" v="313" actId="13244"/>
          <ac:spMkLst>
            <pc:docMk/>
            <pc:sldMk cId="2091440152" sldId="1148"/>
            <ac:spMk id="8" creationId="{D52364A7-580D-AE8D-F784-8563D39CE920}"/>
          </ac:spMkLst>
        </pc:spChg>
        <pc:spChg chg="mod">
          <ac:chgData name="Kat Constable" userId="29e3f105-b005-41a2-b740-a7231c108e2b" providerId="ADAL" clId="{591FCAE1-6296-EE44-A6FA-02327D39E55C}" dt="2024-02-23T21:48:49.154" v="314" actId="13244"/>
          <ac:spMkLst>
            <pc:docMk/>
            <pc:sldMk cId="2091440152" sldId="1148"/>
            <ac:spMk id="9" creationId="{D7D507E8-7DBC-71DC-71C9-20BC9E38067A}"/>
          </ac:spMkLst>
        </pc:spChg>
        <pc:picChg chg="mod">
          <ac:chgData name="Kat Constable" userId="29e3f105-b005-41a2-b740-a7231c108e2b" providerId="ADAL" clId="{591FCAE1-6296-EE44-A6FA-02327D39E55C}" dt="2024-02-23T21:09:43.645" v="97" actId="962"/>
          <ac:picMkLst>
            <pc:docMk/>
            <pc:sldMk cId="2091440152" sldId="1148"/>
            <ac:picMk id="11" creationId="{50CF37C7-7697-49B2-8F01-E2F7AB7B2843}"/>
          </ac:picMkLst>
        </pc:picChg>
        <pc:picChg chg="mod">
          <ac:chgData name="Kat Constable" userId="29e3f105-b005-41a2-b740-a7231c108e2b" providerId="ADAL" clId="{591FCAE1-6296-EE44-A6FA-02327D39E55C}" dt="2024-02-23T21:09:52.999" v="105" actId="962"/>
          <ac:picMkLst>
            <pc:docMk/>
            <pc:sldMk cId="2091440152" sldId="1148"/>
            <ac:picMk id="12" creationId="{A09C4642-67BC-4D06-A3AD-DFA1158F15E4}"/>
          </ac:picMkLst>
        </pc:picChg>
        <pc:picChg chg="mod">
          <ac:chgData name="Kat Constable" userId="29e3f105-b005-41a2-b740-a7231c108e2b" providerId="ADAL" clId="{591FCAE1-6296-EE44-A6FA-02327D39E55C}" dt="2024-02-23T21:48:31.908" v="312" actId="13244"/>
          <ac:picMkLst>
            <pc:docMk/>
            <pc:sldMk cId="2091440152" sldId="1148"/>
            <ac:picMk id="15" creationId="{52358C72-268A-4136-8497-230A4AC0E8BC}"/>
          </ac:picMkLst>
        </pc:picChg>
        <pc:picChg chg="mod">
          <ac:chgData name="Kat Constable" userId="29e3f105-b005-41a2-b740-a7231c108e2b" providerId="ADAL" clId="{591FCAE1-6296-EE44-A6FA-02327D39E55C}" dt="2024-02-23T21:10:02.294" v="131" actId="962"/>
          <ac:picMkLst>
            <pc:docMk/>
            <pc:sldMk cId="2091440152" sldId="1148"/>
            <ac:picMk id="70" creationId="{A0F0B6FE-BDBA-4605-BD46-20A654F1A44E}"/>
          </ac:picMkLst>
        </pc:picChg>
      </pc:sldChg>
      <pc:sldChg chg="modSp">
        <pc:chgData name="Kat Constable" userId="29e3f105-b005-41a2-b740-a7231c108e2b" providerId="ADAL" clId="{591FCAE1-6296-EE44-A6FA-02327D39E55C}" dt="2024-02-23T21:47:06.007" v="305" actId="13244"/>
        <pc:sldMkLst>
          <pc:docMk/>
          <pc:sldMk cId="1821396715" sldId="1168"/>
        </pc:sldMkLst>
        <pc:spChg chg="mod">
          <ac:chgData name="Kat Constable" userId="29e3f105-b005-41a2-b740-a7231c108e2b" providerId="ADAL" clId="{591FCAE1-6296-EE44-A6FA-02327D39E55C}" dt="2024-02-23T21:47:06.007" v="305" actId="13244"/>
          <ac:spMkLst>
            <pc:docMk/>
            <pc:sldMk cId="1821396715" sldId="1168"/>
            <ac:spMk id="3" creationId="{2DB4F71F-0F6D-4748-8CAD-BD4E3A51D0F6}"/>
          </ac:spMkLst>
        </pc:spChg>
      </pc:sldChg>
      <pc:sldChg chg="modSp">
        <pc:chgData name="Kat Constable" userId="29e3f105-b005-41a2-b740-a7231c108e2b" providerId="ADAL" clId="{591FCAE1-6296-EE44-A6FA-02327D39E55C}" dt="2024-02-23T21:49:25.611" v="320" actId="20577"/>
        <pc:sldMkLst>
          <pc:docMk/>
          <pc:sldMk cId="2114124143" sldId="1182"/>
        </pc:sldMkLst>
        <pc:spChg chg="mod">
          <ac:chgData name="Kat Constable" userId="29e3f105-b005-41a2-b740-a7231c108e2b" providerId="ADAL" clId="{591FCAE1-6296-EE44-A6FA-02327D39E55C}" dt="2024-02-23T21:49:25.611" v="320" actId="20577"/>
          <ac:spMkLst>
            <pc:docMk/>
            <pc:sldMk cId="2114124143" sldId="1182"/>
            <ac:spMk id="2" creationId="{A3F7E688-A7B8-479D-ABB7-BD7203D323B2}"/>
          </ac:spMkLst>
        </pc:spChg>
      </pc:sldChg>
      <pc:sldChg chg="modSp mod">
        <pc:chgData name="Kat Constable" userId="29e3f105-b005-41a2-b740-a7231c108e2b" providerId="ADAL" clId="{591FCAE1-6296-EE44-A6FA-02327D39E55C}" dt="2024-02-23T21:05:52.105" v="5" actId="962"/>
        <pc:sldMkLst>
          <pc:docMk/>
          <pc:sldMk cId="2262497074" sldId="1183"/>
        </pc:sldMkLst>
        <pc:picChg chg="mod">
          <ac:chgData name="Kat Constable" userId="29e3f105-b005-41a2-b740-a7231c108e2b" providerId="ADAL" clId="{591FCAE1-6296-EE44-A6FA-02327D39E55C}" dt="2024-02-23T21:05:52.105" v="5" actId="962"/>
          <ac:picMkLst>
            <pc:docMk/>
            <pc:sldMk cId="2262497074" sldId="1183"/>
            <ac:picMk id="5" creationId="{6845BCB5-AF3F-1644-9631-085623B7165C}"/>
          </ac:picMkLst>
        </pc:picChg>
      </pc:sldChg>
      <pc:sldChg chg="modSp">
        <pc:chgData name="Kat Constable" userId="29e3f105-b005-41a2-b740-a7231c108e2b" providerId="ADAL" clId="{591FCAE1-6296-EE44-A6FA-02327D39E55C}" dt="2024-02-23T21:49:20.861" v="318" actId="20577"/>
        <pc:sldMkLst>
          <pc:docMk/>
          <pc:sldMk cId="504121180" sldId="1186"/>
        </pc:sldMkLst>
        <pc:spChg chg="mod">
          <ac:chgData name="Kat Constable" userId="29e3f105-b005-41a2-b740-a7231c108e2b" providerId="ADAL" clId="{591FCAE1-6296-EE44-A6FA-02327D39E55C}" dt="2024-02-23T21:49:20.861" v="318" actId="20577"/>
          <ac:spMkLst>
            <pc:docMk/>
            <pc:sldMk cId="504121180" sldId="1186"/>
            <ac:spMk id="2" creationId="{00000000-0000-0000-0000-000000000000}"/>
          </ac:spMkLst>
        </pc:spChg>
      </pc:sldChg>
      <pc:sldChg chg="modSp mod">
        <pc:chgData name="Kat Constable" userId="29e3f105-b005-41a2-b740-a7231c108e2b" providerId="ADAL" clId="{591FCAE1-6296-EE44-A6FA-02327D39E55C}" dt="2024-02-23T21:40:17.658" v="174" actId="962"/>
        <pc:sldMkLst>
          <pc:docMk/>
          <pc:sldMk cId="181645461" sldId="1187"/>
        </pc:sldMkLst>
        <pc:spChg chg="mod">
          <ac:chgData name="Kat Constable" userId="29e3f105-b005-41a2-b740-a7231c108e2b" providerId="ADAL" clId="{591FCAE1-6296-EE44-A6FA-02327D39E55C}" dt="2024-02-23T21:40:17.658" v="174" actId="962"/>
          <ac:spMkLst>
            <pc:docMk/>
            <pc:sldMk cId="181645461" sldId="1187"/>
            <ac:spMk id="5" creationId="{F278CE80-B3C2-C79F-5D45-A484392044EF}"/>
          </ac:spMkLst>
        </pc:spChg>
        <pc:picChg chg="mod">
          <ac:chgData name="Kat Constable" userId="29e3f105-b005-41a2-b740-a7231c108e2b" providerId="ADAL" clId="{591FCAE1-6296-EE44-A6FA-02327D39E55C}" dt="2024-02-23T21:07:02.293" v="37" actId="962"/>
          <ac:picMkLst>
            <pc:docMk/>
            <pc:sldMk cId="181645461" sldId="1187"/>
            <ac:picMk id="4" creationId="{C2ADD6CA-2944-A5B3-86C1-1BFA0A10C636}"/>
          </ac:picMkLst>
        </pc:picChg>
      </pc:sldChg>
      <pc:sldChg chg="modSp mod">
        <pc:chgData name="Kat Constable" userId="29e3f105-b005-41a2-b740-a7231c108e2b" providerId="ADAL" clId="{591FCAE1-6296-EE44-A6FA-02327D39E55C}" dt="2024-02-23T21:49:32.579" v="322" actId="20577"/>
        <pc:sldMkLst>
          <pc:docMk/>
          <pc:sldMk cId="1588078370" sldId="1188"/>
        </pc:sldMkLst>
        <pc:spChg chg="mod">
          <ac:chgData name="Kat Constable" userId="29e3f105-b005-41a2-b740-a7231c108e2b" providerId="ADAL" clId="{591FCAE1-6296-EE44-A6FA-02327D39E55C}" dt="2024-02-23T21:49:32.579" v="322" actId="20577"/>
          <ac:spMkLst>
            <pc:docMk/>
            <pc:sldMk cId="1588078370" sldId="1188"/>
            <ac:spMk id="2" creationId="{00000000-0000-0000-0000-000000000000}"/>
          </ac:spMkLst>
        </pc:spChg>
        <pc:picChg chg="mod">
          <ac:chgData name="Kat Constable" userId="29e3f105-b005-41a2-b740-a7231c108e2b" providerId="ADAL" clId="{591FCAE1-6296-EE44-A6FA-02327D39E55C}" dt="2024-02-23T21:07:27.985" v="39" actId="962"/>
          <ac:picMkLst>
            <pc:docMk/>
            <pc:sldMk cId="1588078370" sldId="1188"/>
            <ac:picMk id="8" creationId="{DF0CCF5D-6CEB-4A6A-8BEA-082843EBE0DB}"/>
          </ac:picMkLst>
        </pc:picChg>
      </pc:sldChg>
      <pc:sldChg chg="modSp mod">
        <pc:chgData name="Kat Constable" userId="29e3f105-b005-41a2-b740-a7231c108e2b" providerId="ADAL" clId="{591FCAE1-6296-EE44-A6FA-02327D39E55C}" dt="2024-02-23T21:40:11.261" v="173" actId="962"/>
        <pc:sldMkLst>
          <pc:docMk/>
          <pc:sldMk cId="647516454" sldId="1202"/>
        </pc:sldMkLst>
        <pc:spChg chg="mod">
          <ac:chgData name="Kat Constable" userId="29e3f105-b005-41a2-b740-a7231c108e2b" providerId="ADAL" clId="{591FCAE1-6296-EE44-A6FA-02327D39E55C}" dt="2024-02-23T21:40:11.261" v="173" actId="962"/>
          <ac:spMkLst>
            <pc:docMk/>
            <pc:sldMk cId="647516454" sldId="1202"/>
            <ac:spMk id="5" creationId="{16A770BD-2E9E-4F23-9245-E6CC0706D1F5}"/>
          </ac:spMkLst>
        </pc:spChg>
        <pc:picChg chg="mod">
          <ac:chgData name="Kat Constable" userId="29e3f105-b005-41a2-b740-a7231c108e2b" providerId="ADAL" clId="{591FCAE1-6296-EE44-A6FA-02327D39E55C}" dt="2024-02-23T21:06:38.046" v="35" actId="962"/>
          <ac:picMkLst>
            <pc:docMk/>
            <pc:sldMk cId="647516454" sldId="1202"/>
            <ac:picMk id="6" creationId="{334314B7-9A7A-4CA3-A616-00FC21CDC8CE}"/>
          </ac:picMkLst>
        </pc:picChg>
        <pc:picChg chg="mod">
          <ac:chgData name="Kat Constable" userId="29e3f105-b005-41a2-b740-a7231c108e2b" providerId="ADAL" clId="{591FCAE1-6296-EE44-A6FA-02327D39E55C}" dt="2024-02-23T21:06:28.557" v="7" actId="962"/>
          <ac:picMkLst>
            <pc:docMk/>
            <pc:sldMk cId="647516454" sldId="1202"/>
            <ac:picMk id="8" creationId="{83FD7DEC-23CD-43F4-9881-CE1F7DD19B21}"/>
          </ac:picMkLst>
        </pc:picChg>
      </pc:sldChg>
      <pc:sldChg chg="modSp mod">
        <pc:chgData name="Kat Constable" userId="29e3f105-b005-41a2-b740-a7231c108e2b" providerId="ADAL" clId="{591FCAE1-6296-EE44-A6FA-02327D39E55C}" dt="2024-02-23T21:43:14.838" v="192" actId="33553"/>
        <pc:sldMkLst>
          <pc:docMk/>
          <pc:sldMk cId="1342539016" sldId="1203"/>
        </pc:sldMkLst>
        <pc:spChg chg="mod">
          <ac:chgData name="Kat Constable" userId="29e3f105-b005-41a2-b740-a7231c108e2b" providerId="ADAL" clId="{591FCAE1-6296-EE44-A6FA-02327D39E55C}" dt="2024-02-23T21:43:14.838" v="192" actId="33553"/>
          <ac:spMkLst>
            <pc:docMk/>
            <pc:sldMk cId="1342539016" sldId="1203"/>
            <ac:spMk id="4" creationId="{DDF26BF5-1523-C029-3A10-541725531294}"/>
          </ac:spMkLst>
        </pc:spChg>
      </pc:sldChg>
      <pc:sldChg chg="modSp mod">
        <pc:chgData name="Kat Constable" userId="29e3f105-b005-41a2-b740-a7231c108e2b" providerId="ADAL" clId="{591FCAE1-6296-EE44-A6FA-02327D39E55C}" dt="2024-02-23T21:08:07.631" v="43" actId="962"/>
        <pc:sldMkLst>
          <pc:docMk/>
          <pc:sldMk cId="2739343372" sldId="1205"/>
        </pc:sldMkLst>
        <pc:picChg chg="mod">
          <ac:chgData name="Kat Constable" userId="29e3f105-b005-41a2-b740-a7231c108e2b" providerId="ADAL" clId="{591FCAE1-6296-EE44-A6FA-02327D39E55C}" dt="2024-02-23T21:08:07.631" v="43" actId="962"/>
          <ac:picMkLst>
            <pc:docMk/>
            <pc:sldMk cId="2739343372" sldId="1205"/>
            <ac:picMk id="5" creationId="{1B7AF75E-C4E9-4A69-9019-F2562BF6A3A6}"/>
          </ac:picMkLst>
        </pc:picChg>
      </pc:sldChg>
      <pc:sldChg chg="modSp">
        <pc:chgData name="Kat Constable" userId="29e3f105-b005-41a2-b740-a7231c108e2b" providerId="ADAL" clId="{591FCAE1-6296-EE44-A6FA-02327D39E55C}" dt="2024-02-23T21:49:10.248" v="316" actId="20577"/>
        <pc:sldMkLst>
          <pc:docMk/>
          <pc:sldMk cId="3618253906" sldId="1206"/>
        </pc:sldMkLst>
        <pc:spChg chg="mod">
          <ac:chgData name="Kat Constable" userId="29e3f105-b005-41a2-b740-a7231c108e2b" providerId="ADAL" clId="{591FCAE1-6296-EE44-A6FA-02327D39E55C}" dt="2024-02-23T21:49:10.248" v="316" actId="20577"/>
          <ac:spMkLst>
            <pc:docMk/>
            <pc:sldMk cId="3618253906" sldId="1206"/>
            <ac:spMk id="3" creationId="{2DB4F71F-0F6D-4748-8CAD-BD4E3A51D0F6}"/>
          </ac:spMkLst>
        </pc:spChg>
      </pc:sldChg>
      <pc:sldChg chg="modSp mod">
        <pc:chgData name="Kat Constable" userId="29e3f105-b005-41a2-b740-a7231c108e2b" providerId="ADAL" clId="{591FCAE1-6296-EE44-A6FA-02327D39E55C}" dt="2024-02-23T21:49:37.152" v="324" actId="20577"/>
        <pc:sldMkLst>
          <pc:docMk/>
          <pc:sldMk cId="3199725028" sldId="1207"/>
        </pc:sldMkLst>
        <pc:spChg chg="mod">
          <ac:chgData name="Kat Constable" userId="29e3f105-b005-41a2-b740-a7231c108e2b" providerId="ADAL" clId="{591FCAE1-6296-EE44-A6FA-02327D39E55C}" dt="2024-02-23T21:49:37.152" v="324" actId="20577"/>
          <ac:spMkLst>
            <pc:docMk/>
            <pc:sldMk cId="3199725028" sldId="1207"/>
            <ac:spMk id="2" creationId="{D6A8E679-A98C-2D9C-853E-5117E6F1F177}"/>
          </ac:spMkLst>
        </pc:spChg>
        <pc:spChg chg="mod">
          <ac:chgData name="Kat Constable" userId="29e3f105-b005-41a2-b740-a7231c108e2b" providerId="ADAL" clId="{591FCAE1-6296-EE44-A6FA-02327D39E55C}" dt="2024-02-23T21:40:38.085" v="177" actId="962"/>
          <ac:spMkLst>
            <pc:docMk/>
            <pc:sldMk cId="3199725028" sldId="1207"/>
            <ac:spMk id="5" creationId="{16A770BD-2E9E-4F23-9245-E6CC0706D1F5}"/>
          </ac:spMkLst>
        </pc:spChg>
        <pc:picChg chg="mod">
          <ac:chgData name="Kat Constable" userId="29e3f105-b005-41a2-b740-a7231c108e2b" providerId="ADAL" clId="{591FCAE1-6296-EE44-A6FA-02327D39E55C}" dt="2024-02-23T21:09:07.466" v="77" actId="962"/>
          <ac:picMkLst>
            <pc:docMk/>
            <pc:sldMk cId="3199725028" sldId="1207"/>
            <ac:picMk id="6" creationId="{334314B7-9A7A-4CA3-A616-00FC21CDC8CE}"/>
          </ac:picMkLst>
        </pc:picChg>
        <pc:picChg chg="mod">
          <ac:chgData name="Kat Constable" userId="29e3f105-b005-41a2-b740-a7231c108e2b" providerId="ADAL" clId="{591FCAE1-6296-EE44-A6FA-02327D39E55C}" dt="2024-02-23T21:08:58.843" v="49" actId="962"/>
          <ac:picMkLst>
            <pc:docMk/>
            <pc:sldMk cId="3199725028" sldId="1207"/>
            <ac:picMk id="8" creationId="{83FD7DEC-23CD-43F4-9881-CE1F7DD19B21}"/>
          </ac:picMkLst>
        </pc:picChg>
      </pc:sldChg>
      <pc:sldChg chg="modSp mod">
        <pc:chgData name="Kat Constable" userId="29e3f105-b005-41a2-b740-a7231c108e2b" providerId="ADAL" clId="{591FCAE1-6296-EE44-A6FA-02327D39E55C}" dt="2024-02-23T21:04:40.896" v="1" actId="962"/>
        <pc:sldMkLst>
          <pc:docMk/>
          <pc:sldMk cId="1656730295" sldId="1208"/>
        </pc:sldMkLst>
        <pc:picChg chg="mod">
          <ac:chgData name="Kat Constable" userId="29e3f105-b005-41a2-b740-a7231c108e2b" providerId="ADAL" clId="{591FCAE1-6296-EE44-A6FA-02327D39E55C}" dt="2024-02-23T21:04:40.896" v="1" actId="962"/>
          <ac:picMkLst>
            <pc:docMk/>
            <pc:sldMk cId="1656730295" sldId="1208"/>
            <ac:picMk id="6" creationId="{4FA7347D-7793-4C93-9AE7-A833F8EF464B}"/>
          </ac:picMkLst>
        </pc:picChg>
      </pc:sldChg>
      <pc:sldChg chg="modSp">
        <pc:chgData name="Kat Constable" userId="29e3f105-b005-41a2-b740-a7231c108e2b" providerId="ADAL" clId="{591FCAE1-6296-EE44-A6FA-02327D39E55C}" dt="2024-02-23T21:49:41.768" v="326" actId="20577"/>
        <pc:sldMkLst>
          <pc:docMk/>
          <pc:sldMk cId="3810620031" sldId="1220"/>
        </pc:sldMkLst>
        <pc:spChg chg="mod">
          <ac:chgData name="Kat Constable" userId="29e3f105-b005-41a2-b740-a7231c108e2b" providerId="ADAL" clId="{591FCAE1-6296-EE44-A6FA-02327D39E55C}" dt="2024-02-23T21:49:41.768" v="326" actId="20577"/>
          <ac:spMkLst>
            <pc:docMk/>
            <pc:sldMk cId="3810620031" sldId="1220"/>
            <ac:spMk id="3" creationId="{21C0CBAB-7FF3-27EF-A57C-C455DDA2D528}"/>
          </ac:spMkLst>
        </pc:spChg>
      </pc:sldChg>
      <pc:sldChg chg="addSp delSp modSp mod">
        <pc:chgData name="Kat Constable" userId="29e3f105-b005-41a2-b740-a7231c108e2b" providerId="ADAL" clId="{591FCAE1-6296-EE44-A6FA-02327D39E55C}" dt="2024-02-23T21:47:12.015" v="306" actId="13244"/>
        <pc:sldMkLst>
          <pc:docMk/>
          <pc:sldMk cId="177563538" sldId="1224"/>
        </pc:sldMkLst>
        <pc:spChg chg="add del mod">
          <ac:chgData name="Kat Constable" userId="29e3f105-b005-41a2-b740-a7231c108e2b" providerId="ADAL" clId="{591FCAE1-6296-EE44-A6FA-02327D39E55C}" dt="2024-02-23T21:41:47.433" v="182" actId="478"/>
          <ac:spMkLst>
            <pc:docMk/>
            <pc:sldMk cId="177563538" sldId="1224"/>
            <ac:spMk id="3" creationId="{7E25FD2E-8BBB-AE11-33D9-079C2F7FD76A}"/>
          </ac:spMkLst>
        </pc:spChg>
        <pc:spChg chg="add del mod">
          <ac:chgData name="Kat Constable" userId="29e3f105-b005-41a2-b740-a7231c108e2b" providerId="ADAL" clId="{591FCAE1-6296-EE44-A6FA-02327D39E55C}" dt="2024-02-23T21:41:37.805" v="181" actId="33771"/>
          <ac:spMkLst>
            <pc:docMk/>
            <pc:sldMk cId="177563538" sldId="1224"/>
            <ac:spMk id="4" creationId="{6856749A-6787-1440-746C-9D7F44C8A3BB}"/>
          </ac:spMkLst>
        </pc:spChg>
        <pc:spChg chg="add mod">
          <ac:chgData name="Kat Constable" userId="29e3f105-b005-41a2-b740-a7231c108e2b" providerId="ADAL" clId="{591FCAE1-6296-EE44-A6FA-02327D39E55C}" dt="2024-02-23T21:47:12.015" v="306" actId="13244"/>
          <ac:spMkLst>
            <pc:docMk/>
            <pc:sldMk cId="177563538" sldId="1224"/>
            <ac:spMk id="5" creationId="{0AEC4377-A44D-2B5B-C0AA-5D5B012CB907}"/>
          </ac:spMkLst>
        </pc:spChg>
      </pc:sldChg>
      <pc:sldChg chg="modSp mod">
        <pc:chgData name="Kat Constable" userId="29e3f105-b005-41a2-b740-a7231c108e2b" providerId="ADAL" clId="{591FCAE1-6296-EE44-A6FA-02327D39E55C}" dt="2024-02-23T21:40:31.249" v="176" actId="962"/>
        <pc:sldMkLst>
          <pc:docMk/>
          <pc:sldMk cId="20308540" sldId="1226"/>
        </pc:sldMkLst>
        <pc:spChg chg="mod">
          <ac:chgData name="Kat Constable" userId="29e3f105-b005-41a2-b740-a7231c108e2b" providerId="ADAL" clId="{591FCAE1-6296-EE44-A6FA-02327D39E55C}" dt="2024-02-23T21:40:31.249" v="176" actId="962"/>
          <ac:spMkLst>
            <pc:docMk/>
            <pc:sldMk cId="20308540" sldId="1226"/>
            <ac:spMk id="5" creationId="{A8B4B182-29CD-461C-9DA0-8D1AD546D51E}"/>
          </ac:spMkLst>
        </pc:spChg>
        <pc:picChg chg="mod">
          <ac:chgData name="Kat Constable" userId="29e3f105-b005-41a2-b740-a7231c108e2b" providerId="ADAL" clId="{591FCAE1-6296-EE44-A6FA-02327D39E55C}" dt="2024-02-23T21:08:28.670" v="45" actId="962"/>
          <ac:picMkLst>
            <pc:docMk/>
            <pc:sldMk cId="20308540" sldId="1226"/>
            <ac:picMk id="4" creationId="{D0F1EF77-A2CE-4714-80B2-89B41E3FA973}"/>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73AE36A-9849-8734-68B0-2D959C72651B}"/>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a:extLst>
              <a:ext uri="{FF2B5EF4-FFF2-40B4-BE49-F238E27FC236}">
                <a16:creationId xmlns:a16="http://schemas.microsoft.com/office/drawing/2014/main" id="{80F2755D-0799-B19A-BCBD-8C9E999E64FA}"/>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0211163C-EE2E-7546-90F8-CF22AAE91DD9}" type="datetimeFigureOut">
              <a:rPr lang="en-US" smtClean="0"/>
              <a:t>2/29/24</a:t>
            </a:fld>
            <a:endParaRPr lang="en-US" dirty="0"/>
          </a:p>
        </p:txBody>
      </p:sp>
      <p:sp>
        <p:nvSpPr>
          <p:cNvPr id="4" name="Footer Placeholder 3">
            <a:extLst>
              <a:ext uri="{FF2B5EF4-FFF2-40B4-BE49-F238E27FC236}">
                <a16:creationId xmlns:a16="http://schemas.microsoft.com/office/drawing/2014/main" id="{F9C1E47C-F85D-AA6B-B568-76BD637D3EB6}"/>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C1A28AEA-2389-7F26-5A5D-D8C5E312DFEC}"/>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75190C47-E711-1845-B18B-7A2271B9705D}" type="slidenum">
              <a:rPr lang="en-US" smtClean="0"/>
              <a:t>‹#›</a:t>
            </a:fld>
            <a:endParaRPr lang="en-US" dirty="0"/>
          </a:p>
        </p:txBody>
      </p:sp>
    </p:spTree>
    <p:extLst>
      <p:ext uri="{BB962C8B-B14F-4D97-AF65-F5344CB8AC3E}">
        <p14:creationId xmlns:p14="http://schemas.microsoft.com/office/powerpoint/2010/main" val="69749123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8A251491-C050-C142-BE35-A9B9D73644B3}" type="datetimeFigureOut">
              <a:rPr lang="en-US" smtClean="0"/>
              <a:t>2/29/24</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825FC15E-7FD1-034A-9729-2C6FA6821FBB}" type="slidenum">
              <a:rPr lang="en-US" smtClean="0"/>
              <a:t>‹#›</a:t>
            </a:fld>
            <a:endParaRPr lang="en-US" dirty="0"/>
          </a:p>
        </p:txBody>
      </p:sp>
    </p:spTree>
    <p:extLst>
      <p:ext uri="{BB962C8B-B14F-4D97-AF65-F5344CB8AC3E}">
        <p14:creationId xmlns:p14="http://schemas.microsoft.com/office/powerpoint/2010/main" val="406378143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9</a:t>
            </a:fld>
            <a:endParaRPr lang="zh-CN" altLang="en-US"/>
          </a:p>
        </p:txBody>
      </p:sp>
    </p:spTree>
    <p:extLst>
      <p:ext uri="{BB962C8B-B14F-4D97-AF65-F5344CB8AC3E}">
        <p14:creationId xmlns:p14="http://schemas.microsoft.com/office/powerpoint/2010/main" val="28509321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1800" y="708025"/>
            <a:ext cx="6302375" cy="3544888"/>
          </a:xfrm>
        </p:spPr>
      </p:sp>
      <p:sp>
        <p:nvSpPr>
          <p:cNvPr id="3" name="Notes Placeholder 2"/>
          <p:cNvSpPr>
            <a:spLocks noGrp="1"/>
          </p:cNvSpPr>
          <p:nvPr>
            <p:ph type="body" idx="1"/>
          </p:nvPr>
        </p:nvSpPr>
        <p:spPr/>
        <p:txBody>
          <a:bodyPr>
            <a:normAutofit/>
          </a:bodyPr>
          <a:lstStyle/>
          <a:p>
            <a:endParaRPr lang="en-US" dirty="0"/>
          </a:p>
        </p:txBody>
      </p:sp>
      <p:sp>
        <p:nvSpPr>
          <p:cNvPr id="4" name="Footer Placeholder 3"/>
          <p:cNvSpPr>
            <a:spLocks noGrp="1"/>
          </p:cNvSpPr>
          <p:nvPr>
            <p:ph type="ftr" sz="quarter" idx="10"/>
          </p:nvPr>
        </p:nvSpPr>
        <p:spPr/>
        <p:txBody>
          <a:bodyPr/>
          <a:lstStyle/>
          <a:p>
            <a:r>
              <a:rPr lang="en-US" dirty="0"/>
              <a:t>Massachusetts Department of Elementary and Secondary Education</a:t>
            </a:r>
          </a:p>
        </p:txBody>
      </p:sp>
      <p:sp>
        <p:nvSpPr>
          <p:cNvPr id="5" name="Slide Number Placeholder 4"/>
          <p:cNvSpPr>
            <a:spLocks noGrp="1"/>
          </p:cNvSpPr>
          <p:nvPr>
            <p:ph type="sldNum" sz="quarter" idx="11"/>
          </p:nvPr>
        </p:nvSpPr>
        <p:spPr/>
        <p:txBody>
          <a:bodyPr/>
          <a:lstStyle/>
          <a:p>
            <a:fld id="{145724FF-A098-4B60-9000-6891DF0985A5}" type="slidenum">
              <a:rPr lang="en-US" smtClean="0"/>
              <a:pPr/>
              <a:t>24</a:t>
            </a:fld>
            <a:endParaRPr lang="en-US" dirty="0"/>
          </a:p>
        </p:txBody>
      </p:sp>
    </p:spTree>
    <p:extLst>
      <p:ext uri="{BB962C8B-B14F-4D97-AF65-F5344CB8AC3E}">
        <p14:creationId xmlns:p14="http://schemas.microsoft.com/office/powerpoint/2010/main" val="37599764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1800" y="708025"/>
            <a:ext cx="6302375" cy="3544888"/>
          </a:xfrm>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r>
              <a:rPr lang="en-US"/>
              <a:t>Massachusetts Department of Elementary and Secondary Education</a:t>
            </a:r>
          </a:p>
        </p:txBody>
      </p:sp>
      <p:sp>
        <p:nvSpPr>
          <p:cNvPr id="5" name="Slide Number Placeholder 4"/>
          <p:cNvSpPr>
            <a:spLocks noGrp="1"/>
          </p:cNvSpPr>
          <p:nvPr>
            <p:ph type="sldNum" sz="quarter" idx="11"/>
          </p:nvPr>
        </p:nvSpPr>
        <p:spPr/>
        <p:txBody>
          <a:bodyPr/>
          <a:lstStyle/>
          <a:p>
            <a:fld id="{145724FF-A098-4B60-9000-6891DF0985A5}" type="slidenum">
              <a:rPr lang="en-US" smtClean="0"/>
              <a:pPr/>
              <a:t>25</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1800" y="708025"/>
            <a:ext cx="6302375" cy="3544888"/>
          </a:xfrm>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r>
              <a:rPr lang="en-US"/>
              <a:t>Massachusetts Department of Elementary and Secondary Education</a:t>
            </a:r>
          </a:p>
        </p:txBody>
      </p:sp>
      <p:sp>
        <p:nvSpPr>
          <p:cNvPr id="5" name="Slide Number Placeholder 4"/>
          <p:cNvSpPr>
            <a:spLocks noGrp="1"/>
          </p:cNvSpPr>
          <p:nvPr>
            <p:ph type="sldNum" sz="quarter" idx="11"/>
          </p:nvPr>
        </p:nvSpPr>
        <p:spPr/>
        <p:txBody>
          <a:bodyPr/>
          <a:lstStyle/>
          <a:p>
            <a:fld id="{145724FF-A098-4B60-9000-6891DF0985A5}" type="slidenum">
              <a:rPr lang="en-US" smtClean="0"/>
              <a:pPr/>
              <a:t>26</a:t>
            </a:fld>
            <a:endParaRPr lang="en-US"/>
          </a:p>
        </p:txBody>
      </p:sp>
    </p:spTree>
    <p:extLst>
      <p:ext uri="{BB962C8B-B14F-4D97-AF65-F5344CB8AC3E}">
        <p14:creationId xmlns:p14="http://schemas.microsoft.com/office/powerpoint/2010/main" val="26963051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28</a:t>
            </a:fld>
            <a:endParaRPr lang="zh-CN" altLang="en-US"/>
          </a:p>
        </p:txBody>
      </p:sp>
    </p:spTree>
    <p:extLst>
      <p:ext uri="{BB962C8B-B14F-4D97-AF65-F5344CB8AC3E}">
        <p14:creationId xmlns:p14="http://schemas.microsoft.com/office/powerpoint/2010/main" val="23757942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29</a:t>
            </a:fld>
            <a:endParaRPr lang="zh-CN" altLang="en-US"/>
          </a:p>
        </p:txBody>
      </p:sp>
    </p:spTree>
    <p:extLst>
      <p:ext uri="{BB962C8B-B14F-4D97-AF65-F5344CB8AC3E}">
        <p14:creationId xmlns:p14="http://schemas.microsoft.com/office/powerpoint/2010/main" val="11840579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1800" y="708025"/>
            <a:ext cx="6302375" cy="3544888"/>
          </a:xfrm>
        </p:spPr>
      </p:sp>
      <p:sp>
        <p:nvSpPr>
          <p:cNvPr id="3" name="Notes Placeholder 2"/>
          <p:cNvSpPr>
            <a:spLocks noGrp="1"/>
          </p:cNvSpPr>
          <p:nvPr>
            <p:ph type="body" idx="1"/>
          </p:nvPr>
        </p:nvSpPr>
        <p:spPr/>
        <p:txBody>
          <a:bodyPr>
            <a:normAutofit/>
          </a:bodyPr>
          <a:lstStyle/>
          <a:p>
            <a:pPr>
              <a:buClr>
                <a:schemeClr val="dk1"/>
              </a:buClr>
              <a:buSzPct val="25000"/>
            </a:pPr>
            <a:endParaRPr lang="en-US" baseline="0"/>
          </a:p>
        </p:txBody>
      </p:sp>
      <p:sp>
        <p:nvSpPr>
          <p:cNvPr id="4" name="Footer Placeholder 3"/>
          <p:cNvSpPr>
            <a:spLocks noGrp="1"/>
          </p:cNvSpPr>
          <p:nvPr>
            <p:ph type="ftr" sz="quarter" idx="10"/>
          </p:nvPr>
        </p:nvSpPr>
        <p:spPr/>
        <p:txBody>
          <a:bodyPr/>
          <a:lstStyle/>
          <a:p>
            <a:r>
              <a:rPr lang="en-US"/>
              <a:t>Massachusetts Department of Elementary and Secondary Education</a:t>
            </a:r>
          </a:p>
        </p:txBody>
      </p:sp>
      <p:sp>
        <p:nvSpPr>
          <p:cNvPr id="5" name="Slide Number Placeholder 4"/>
          <p:cNvSpPr>
            <a:spLocks noGrp="1"/>
          </p:cNvSpPr>
          <p:nvPr>
            <p:ph type="sldNum" sz="quarter" idx="11"/>
          </p:nvPr>
        </p:nvSpPr>
        <p:spPr/>
        <p:txBody>
          <a:bodyPr/>
          <a:lstStyle/>
          <a:p>
            <a:fld id="{145724FF-A098-4B60-9000-6891DF0985A5}" type="slidenum">
              <a:rPr lang="en-US" smtClean="0"/>
              <a:pPr/>
              <a:t>30</a:t>
            </a:fld>
            <a:endParaRPr lang="en-US"/>
          </a:p>
        </p:txBody>
      </p:sp>
    </p:spTree>
    <p:extLst>
      <p:ext uri="{BB962C8B-B14F-4D97-AF65-F5344CB8AC3E}">
        <p14:creationId xmlns:p14="http://schemas.microsoft.com/office/powerpoint/2010/main" val="12404552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1800" y="708025"/>
            <a:ext cx="6302375" cy="3544888"/>
          </a:xfrm>
        </p:spPr>
      </p:sp>
      <p:sp>
        <p:nvSpPr>
          <p:cNvPr id="3" name="Notes Placeholder 2"/>
          <p:cNvSpPr>
            <a:spLocks noGrp="1"/>
          </p:cNvSpPr>
          <p:nvPr>
            <p:ph type="body" idx="1"/>
          </p:nvPr>
        </p:nvSpPr>
        <p:spPr/>
        <p:txBody>
          <a:bodyPr>
            <a:normAutofit/>
          </a:bodyPr>
          <a:lstStyle/>
          <a:p>
            <a:pPr>
              <a:buClr>
                <a:schemeClr val="dk1"/>
              </a:buClr>
              <a:buSzPct val="25000"/>
            </a:pPr>
            <a:endParaRPr lang="en-US" baseline="0"/>
          </a:p>
        </p:txBody>
      </p:sp>
      <p:sp>
        <p:nvSpPr>
          <p:cNvPr id="4" name="Footer Placeholder 3"/>
          <p:cNvSpPr>
            <a:spLocks noGrp="1"/>
          </p:cNvSpPr>
          <p:nvPr>
            <p:ph type="ftr" sz="quarter" idx="10"/>
          </p:nvPr>
        </p:nvSpPr>
        <p:spPr/>
        <p:txBody>
          <a:bodyPr/>
          <a:lstStyle/>
          <a:p>
            <a:r>
              <a:rPr lang="en-US"/>
              <a:t>Massachusetts Department of Elementary and Secondary Education</a:t>
            </a:r>
          </a:p>
        </p:txBody>
      </p:sp>
      <p:sp>
        <p:nvSpPr>
          <p:cNvPr id="5" name="Slide Number Placeholder 4"/>
          <p:cNvSpPr>
            <a:spLocks noGrp="1"/>
          </p:cNvSpPr>
          <p:nvPr>
            <p:ph type="sldNum" sz="quarter" idx="11"/>
          </p:nvPr>
        </p:nvSpPr>
        <p:spPr/>
        <p:txBody>
          <a:bodyPr/>
          <a:lstStyle/>
          <a:p>
            <a:fld id="{145724FF-A098-4B60-9000-6891DF0985A5}" type="slidenum">
              <a:rPr lang="en-US" smtClean="0"/>
              <a:pPr/>
              <a:t>31</a:t>
            </a:fld>
            <a:endParaRPr lang="en-US"/>
          </a:p>
        </p:txBody>
      </p:sp>
    </p:spTree>
    <p:extLst>
      <p:ext uri="{BB962C8B-B14F-4D97-AF65-F5344CB8AC3E}">
        <p14:creationId xmlns:p14="http://schemas.microsoft.com/office/powerpoint/2010/main" val="23330452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1800" y="708025"/>
            <a:ext cx="6302375" cy="3544888"/>
          </a:xfrm>
        </p:spPr>
      </p:sp>
      <p:sp>
        <p:nvSpPr>
          <p:cNvPr id="3" name="Notes Placeholder 2"/>
          <p:cNvSpPr>
            <a:spLocks noGrp="1"/>
          </p:cNvSpPr>
          <p:nvPr>
            <p:ph type="body" idx="1"/>
          </p:nvPr>
        </p:nvSpPr>
        <p:spPr/>
        <p:txBody>
          <a:bodyPr>
            <a:normAutofit/>
          </a:bodyPr>
          <a:lstStyle/>
          <a:p>
            <a:pPr>
              <a:buClr>
                <a:schemeClr val="dk1"/>
              </a:buClr>
              <a:buSzPct val="25000"/>
            </a:pPr>
            <a:endParaRPr lang="en-US"/>
          </a:p>
        </p:txBody>
      </p:sp>
      <p:sp>
        <p:nvSpPr>
          <p:cNvPr id="4" name="Footer Placeholder 3"/>
          <p:cNvSpPr>
            <a:spLocks noGrp="1"/>
          </p:cNvSpPr>
          <p:nvPr>
            <p:ph type="ftr" sz="quarter" idx="10"/>
          </p:nvPr>
        </p:nvSpPr>
        <p:spPr/>
        <p:txBody>
          <a:bodyPr/>
          <a:lstStyle/>
          <a:p>
            <a:r>
              <a:rPr lang="en-US"/>
              <a:t>Massachusetts Department of Elementary and Secondary Education</a:t>
            </a:r>
          </a:p>
        </p:txBody>
      </p:sp>
      <p:sp>
        <p:nvSpPr>
          <p:cNvPr id="5" name="Slide Number Placeholder 4"/>
          <p:cNvSpPr>
            <a:spLocks noGrp="1"/>
          </p:cNvSpPr>
          <p:nvPr>
            <p:ph type="sldNum" sz="quarter" idx="11"/>
          </p:nvPr>
        </p:nvSpPr>
        <p:spPr/>
        <p:txBody>
          <a:bodyPr/>
          <a:lstStyle/>
          <a:p>
            <a:fld id="{145724FF-A098-4B60-9000-6891DF0985A5}" type="slidenum">
              <a:rPr lang="en-US" smtClean="0"/>
              <a:pPr/>
              <a:t>32</a:t>
            </a:fld>
            <a:endParaRPr lang="en-US"/>
          </a:p>
        </p:txBody>
      </p:sp>
    </p:spTree>
    <p:extLst>
      <p:ext uri="{BB962C8B-B14F-4D97-AF65-F5344CB8AC3E}">
        <p14:creationId xmlns:p14="http://schemas.microsoft.com/office/powerpoint/2010/main" val="32033944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33</a:t>
            </a:fld>
            <a:endParaRPr lang="zh-CN" altLang="en-US"/>
          </a:p>
        </p:txBody>
      </p:sp>
    </p:spTree>
    <p:extLst>
      <p:ext uri="{BB962C8B-B14F-4D97-AF65-F5344CB8AC3E}">
        <p14:creationId xmlns:p14="http://schemas.microsoft.com/office/powerpoint/2010/main" val="34785575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39</a:t>
            </a:fld>
            <a:endParaRPr lang="zh-CN" altLang="en-US"/>
          </a:p>
        </p:txBody>
      </p:sp>
    </p:spTree>
    <p:extLst>
      <p:ext uri="{BB962C8B-B14F-4D97-AF65-F5344CB8AC3E}">
        <p14:creationId xmlns:p14="http://schemas.microsoft.com/office/powerpoint/2010/main" val="26996923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5FC15E-7FD1-034A-9729-2C6FA6821FBB}" type="slidenum">
              <a:rPr lang="en-US" smtClean="0"/>
              <a:t>10</a:t>
            </a:fld>
            <a:endParaRPr lang="en-US" dirty="0"/>
          </a:p>
        </p:txBody>
      </p:sp>
    </p:spTree>
    <p:extLst>
      <p:ext uri="{BB962C8B-B14F-4D97-AF65-F5344CB8AC3E}">
        <p14:creationId xmlns:p14="http://schemas.microsoft.com/office/powerpoint/2010/main" val="5032726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r>
              <a:rPr lang="en-US"/>
              <a:t>Massachusetts Department of Elementary and Secondary Education</a:t>
            </a:r>
          </a:p>
        </p:txBody>
      </p:sp>
      <p:sp>
        <p:nvSpPr>
          <p:cNvPr id="5" name="Slide Number Placeholder 4"/>
          <p:cNvSpPr>
            <a:spLocks noGrp="1"/>
          </p:cNvSpPr>
          <p:nvPr>
            <p:ph type="sldNum" sz="quarter" idx="11"/>
          </p:nvPr>
        </p:nvSpPr>
        <p:spPr/>
        <p:txBody>
          <a:bodyPr/>
          <a:lstStyle/>
          <a:p>
            <a:fld id="{145724FF-A098-4B60-9000-6891DF0985A5}" type="slidenum">
              <a:rPr lang="en-US" smtClean="0"/>
              <a:pPr/>
              <a:t>40</a:t>
            </a:fld>
            <a:endParaRPr lang="en-US"/>
          </a:p>
        </p:txBody>
      </p:sp>
    </p:spTree>
    <p:extLst>
      <p:ext uri="{BB962C8B-B14F-4D97-AF65-F5344CB8AC3E}">
        <p14:creationId xmlns:p14="http://schemas.microsoft.com/office/powerpoint/2010/main" val="31237828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r>
              <a:rPr lang="en-US"/>
              <a:t>Massachusetts Department of Elementary and Secondary Education</a:t>
            </a:r>
          </a:p>
        </p:txBody>
      </p:sp>
      <p:sp>
        <p:nvSpPr>
          <p:cNvPr id="5" name="Slide Number Placeholder 4"/>
          <p:cNvSpPr>
            <a:spLocks noGrp="1"/>
          </p:cNvSpPr>
          <p:nvPr>
            <p:ph type="sldNum" sz="quarter" idx="11"/>
          </p:nvPr>
        </p:nvSpPr>
        <p:spPr/>
        <p:txBody>
          <a:bodyPr/>
          <a:lstStyle/>
          <a:p>
            <a:fld id="{145724FF-A098-4B60-9000-6891DF0985A5}" type="slidenum">
              <a:rPr lang="en-US" smtClean="0"/>
              <a:pPr/>
              <a:t>41</a:t>
            </a:fld>
            <a:endParaRPr lang="en-US"/>
          </a:p>
        </p:txBody>
      </p:sp>
    </p:spTree>
    <p:extLst>
      <p:ext uri="{BB962C8B-B14F-4D97-AF65-F5344CB8AC3E}">
        <p14:creationId xmlns:p14="http://schemas.microsoft.com/office/powerpoint/2010/main" val="4214732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43</a:t>
            </a:fld>
            <a:endParaRPr lang="zh-CN" altLang="en-US"/>
          </a:p>
        </p:txBody>
      </p:sp>
    </p:spTree>
    <p:extLst>
      <p:ext uri="{BB962C8B-B14F-4D97-AF65-F5344CB8AC3E}">
        <p14:creationId xmlns:p14="http://schemas.microsoft.com/office/powerpoint/2010/main" val="289403099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44</a:t>
            </a:fld>
            <a:endParaRPr lang="zh-CN" altLang="en-US"/>
          </a:p>
        </p:txBody>
      </p:sp>
    </p:spTree>
    <p:extLst>
      <p:ext uri="{BB962C8B-B14F-4D97-AF65-F5344CB8AC3E}">
        <p14:creationId xmlns:p14="http://schemas.microsoft.com/office/powerpoint/2010/main" val="37355395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46</a:t>
            </a:fld>
            <a:endParaRPr lang="zh-CN" altLang="en-US"/>
          </a:p>
        </p:txBody>
      </p:sp>
    </p:spTree>
    <p:extLst>
      <p:ext uri="{BB962C8B-B14F-4D97-AF65-F5344CB8AC3E}">
        <p14:creationId xmlns:p14="http://schemas.microsoft.com/office/powerpoint/2010/main" val="14970688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a:p>
        </p:txBody>
      </p:sp>
      <p:sp>
        <p:nvSpPr>
          <p:cNvPr id="4" name="Slide Number Placeholder 3"/>
          <p:cNvSpPr>
            <a:spLocks noGrp="1"/>
          </p:cNvSpPr>
          <p:nvPr>
            <p:ph type="sldNum" sz="quarter" idx="10"/>
          </p:nvPr>
        </p:nvSpPr>
        <p:spPr/>
        <p:txBody>
          <a:bodyPr/>
          <a:lstStyle/>
          <a:p>
            <a:fld id="{286E5E2B-1940-4C12-B0CF-52993C2CB7F2}" type="slidenum">
              <a:rPr lang="en-US" smtClean="0"/>
              <a:pPr/>
              <a:t>47</a:t>
            </a:fld>
            <a:endParaRPr lang="en-US"/>
          </a:p>
        </p:txBody>
      </p:sp>
    </p:spTree>
    <p:extLst>
      <p:ext uri="{BB962C8B-B14F-4D97-AF65-F5344CB8AC3E}">
        <p14:creationId xmlns:p14="http://schemas.microsoft.com/office/powerpoint/2010/main" val="124198959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11"/>
              </a:spcBef>
              <a:spcAft>
                <a:spcPts val="611"/>
              </a:spcAft>
            </a:pPr>
            <a:endParaRPr lang="en-US"/>
          </a:p>
        </p:txBody>
      </p:sp>
      <p:sp>
        <p:nvSpPr>
          <p:cNvPr id="4" name="Slide Number Placeholder 3"/>
          <p:cNvSpPr>
            <a:spLocks noGrp="1"/>
          </p:cNvSpPr>
          <p:nvPr>
            <p:ph type="sldNum" sz="quarter" idx="5"/>
          </p:nvPr>
        </p:nvSpPr>
        <p:spPr/>
        <p:txBody>
          <a:bodyPr/>
          <a:lstStyle/>
          <a:p>
            <a:fld id="{825FC15E-7FD1-034A-9729-2C6FA6821FBB}" type="slidenum">
              <a:rPr lang="en-US" smtClean="0"/>
              <a:t>52</a:t>
            </a:fld>
            <a:endParaRPr lang="en-US"/>
          </a:p>
        </p:txBody>
      </p:sp>
    </p:spTree>
    <p:extLst>
      <p:ext uri="{BB962C8B-B14F-4D97-AF65-F5344CB8AC3E}">
        <p14:creationId xmlns:p14="http://schemas.microsoft.com/office/powerpoint/2010/main" val="284159806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11"/>
              </a:spcBef>
              <a:spcAft>
                <a:spcPts val="611"/>
              </a:spcAft>
            </a:pPr>
            <a:endParaRPr lang="en-US"/>
          </a:p>
        </p:txBody>
      </p:sp>
      <p:sp>
        <p:nvSpPr>
          <p:cNvPr id="4" name="Slide Number Placeholder 3"/>
          <p:cNvSpPr>
            <a:spLocks noGrp="1"/>
          </p:cNvSpPr>
          <p:nvPr>
            <p:ph type="sldNum" sz="quarter" idx="5"/>
          </p:nvPr>
        </p:nvSpPr>
        <p:spPr/>
        <p:txBody>
          <a:bodyPr/>
          <a:lstStyle/>
          <a:p>
            <a:fld id="{825FC15E-7FD1-034A-9729-2C6FA6821FBB}" type="slidenum">
              <a:rPr lang="en-US" smtClean="0"/>
              <a:t>53</a:t>
            </a:fld>
            <a:endParaRPr lang="en-US"/>
          </a:p>
        </p:txBody>
      </p:sp>
    </p:spTree>
    <p:extLst>
      <p:ext uri="{BB962C8B-B14F-4D97-AF65-F5344CB8AC3E}">
        <p14:creationId xmlns:p14="http://schemas.microsoft.com/office/powerpoint/2010/main" val="363603830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57</a:t>
            </a:fld>
            <a:endParaRPr lang="zh-CN" altLang="en-US"/>
          </a:p>
        </p:txBody>
      </p:sp>
    </p:spTree>
    <p:extLst>
      <p:ext uri="{BB962C8B-B14F-4D97-AF65-F5344CB8AC3E}">
        <p14:creationId xmlns:p14="http://schemas.microsoft.com/office/powerpoint/2010/main" val="44430585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5FC15E-7FD1-034A-9729-2C6FA6821FBB}" type="slidenum">
              <a:rPr lang="en-US" smtClean="0"/>
              <a:t>58</a:t>
            </a:fld>
            <a:endParaRPr lang="en-US" dirty="0"/>
          </a:p>
        </p:txBody>
      </p:sp>
    </p:spTree>
    <p:extLst>
      <p:ext uri="{BB962C8B-B14F-4D97-AF65-F5344CB8AC3E}">
        <p14:creationId xmlns:p14="http://schemas.microsoft.com/office/powerpoint/2010/main" val="24827234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5FC15E-7FD1-034A-9729-2C6FA6821FBB}" type="slidenum">
              <a:rPr lang="en-US" smtClean="0"/>
              <a:t>14</a:t>
            </a:fld>
            <a:endParaRPr lang="en-US" dirty="0"/>
          </a:p>
        </p:txBody>
      </p:sp>
    </p:spTree>
    <p:extLst>
      <p:ext uri="{BB962C8B-B14F-4D97-AF65-F5344CB8AC3E}">
        <p14:creationId xmlns:p14="http://schemas.microsoft.com/office/powerpoint/2010/main" val="31703434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31774">
              <a:defRPr/>
            </a:pPr>
            <a:fld id="{ADCCD5AF-71CD-4C88-AC55-E7BE057B2D3C}" type="slidenum">
              <a:rPr lang="zh-CN" altLang="en-US">
                <a:solidFill>
                  <a:prstClr val="black"/>
                </a:solidFill>
                <a:latin typeface="Calibri" panose="020F0502020204030204"/>
                <a:ea typeface="等线" panose="02010600030101010101" pitchFamily="2" charset="-122"/>
              </a:rPr>
              <a:pPr defTabSz="931774">
                <a:defRPr/>
              </a:pPr>
              <a:t>17</a:t>
            </a:fld>
            <a:endParaRPr lang="zh-CN" altLang="en-US">
              <a:solidFill>
                <a:prstClr val="black"/>
              </a:solidFill>
              <a:latin typeface="Calibri" panose="020F0502020204030204"/>
              <a:ea typeface="等线" panose="02010600030101010101" pitchFamily="2" charset="-122"/>
            </a:endParaRPr>
          </a:p>
        </p:txBody>
      </p:sp>
    </p:spTree>
    <p:extLst>
      <p:ext uri="{BB962C8B-B14F-4D97-AF65-F5344CB8AC3E}">
        <p14:creationId xmlns:p14="http://schemas.microsoft.com/office/powerpoint/2010/main" val="18698936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18</a:t>
            </a:fld>
            <a:endParaRPr lang="zh-CN" altLang="en-US"/>
          </a:p>
        </p:txBody>
      </p:sp>
    </p:spTree>
    <p:extLst>
      <p:ext uri="{BB962C8B-B14F-4D97-AF65-F5344CB8AC3E}">
        <p14:creationId xmlns:p14="http://schemas.microsoft.com/office/powerpoint/2010/main" val="38091938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19</a:t>
            </a:fld>
            <a:endParaRPr lang="zh-CN" altLang="en-US"/>
          </a:p>
        </p:txBody>
      </p:sp>
    </p:spTree>
    <p:extLst>
      <p:ext uri="{BB962C8B-B14F-4D97-AF65-F5344CB8AC3E}">
        <p14:creationId xmlns:p14="http://schemas.microsoft.com/office/powerpoint/2010/main" val="27334557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20</a:t>
            </a:fld>
            <a:endParaRPr lang="zh-CN" altLang="en-US"/>
          </a:p>
        </p:txBody>
      </p:sp>
    </p:spTree>
    <p:extLst>
      <p:ext uri="{BB962C8B-B14F-4D97-AF65-F5344CB8AC3E}">
        <p14:creationId xmlns:p14="http://schemas.microsoft.com/office/powerpoint/2010/main" val="24071590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21</a:t>
            </a:fld>
            <a:endParaRPr lang="zh-CN" altLang="en-US"/>
          </a:p>
        </p:txBody>
      </p:sp>
    </p:spTree>
    <p:extLst>
      <p:ext uri="{BB962C8B-B14F-4D97-AF65-F5344CB8AC3E}">
        <p14:creationId xmlns:p14="http://schemas.microsoft.com/office/powerpoint/2010/main" val="27567492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1800" y="708025"/>
            <a:ext cx="6302375" cy="3544888"/>
          </a:xfrm>
        </p:spPr>
      </p:sp>
      <p:sp>
        <p:nvSpPr>
          <p:cNvPr id="3" name="Notes Placeholder 2"/>
          <p:cNvSpPr>
            <a:spLocks noGrp="1"/>
          </p:cNvSpPr>
          <p:nvPr>
            <p:ph type="body" idx="1"/>
          </p:nvPr>
        </p:nvSpPr>
        <p:spPr/>
        <p:txBody>
          <a:bodyPr>
            <a:normAutofit/>
          </a:bodyPr>
          <a:lstStyle/>
          <a:p>
            <a:endParaRPr lang="en-US" dirty="0"/>
          </a:p>
        </p:txBody>
      </p:sp>
      <p:sp>
        <p:nvSpPr>
          <p:cNvPr id="4" name="Footer Placeholder 3"/>
          <p:cNvSpPr>
            <a:spLocks noGrp="1"/>
          </p:cNvSpPr>
          <p:nvPr>
            <p:ph type="ftr" sz="quarter" idx="10"/>
          </p:nvPr>
        </p:nvSpPr>
        <p:spPr/>
        <p:txBody>
          <a:bodyPr/>
          <a:lstStyle/>
          <a:p>
            <a:r>
              <a:rPr lang="en-US" dirty="0"/>
              <a:t>Massachusetts Department of Elementary and Secondary Education</a:t>
            </a:r>
          </a:p>
        </p:txBody>
      </p:sp>
      <p:sp>
        <p:nvSpPr>
          <p:cNvPr id="5" name="Slide Number Placeholder 4"/>
          <p:cNvSpPr>
            <a:spLocks noGrp="1"/>
          </p:cNvSpPr>
          <p:nvPr>
            <p:ph type="sldNum" sz="quarter" idx="11"/>
          </p:nvPr>
        </p:nvSpPr>
        <p:spPr/>
        <p:txBody>
          <a:bodyPr/>
          <a:lstStyle/>
          <a:p>
            <a:fld id="{145724FF-A098-4B60-9000-6891DF0985A5}" type="slidenum">
              <a:rPr lang="en-US" smtClean="0"/>
              <a:pPr/>
              <a:t>23</a:t>
            </a:fld>
            <a:endParaRPr lang="en-US" dirty="0"/>
          </a:p>
        </p:txBody>
      </p:sp>
    </p:spTree>
    <p:extLst>
      <p:ext uri="{BB962C8B-B14F-4D97-AF65-F5344CB8AC3E}">
        <p14:creationId xmlns:p14="http://schemas.microsoft.com/office/powerpoint/2010/main" val="180613763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Custom Layout">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2A36CB-1218-42BA-9A4D-3A289D263F88}"/>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390444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BFF6852-088F-2460-26AE-643C01A590A3}"/>
              </a:ext>
            </a:extLst>
          </p:cNvPr>
          <p:cNvPicPr>
            <a:picLocks noChangeAspect="1"/>
          </p:cNvPicPr>
          <p:nvPr userDrawn="1"/>
        </p:nvPicPr>
        <p:blipFill>
          <a:blip r:embed="rId2"/>
          <a:stretch>
            <a:fillRect/>
          </a:stretch>
        </p:blipFill>
        <p:spPr>
          <a:xfrm>
            <a:off x="0" y="-1"/>
            <a:ext cx="12192000" cy="6858000"/>
          </a:xfrm>
          <a:prstGeom prst="rect">
            <a:avLst/>
          </a:prstGeom>
        </p:spPr>
      </p:pic>
      <p:sp>
        <p:nvSpPr>
          <p:cNvPr id="2" name="Title 1">
            <a:extLst>
              <a:ext uri="{FF2B5EF4-FFF2-40B4-BE49-F238E27FC236}">
                <a16:creationId xmlns:a16="http://schemas.microsoft.com/office/drawing/2014/main" id="{EC0DFDD0-A0F2-83DC-8B7C-F0E0195703D2}"/>
              </a:ext>
            </a:extLst>
          </p:cNvPr>
          <p:cNvSpPr>
            <a:spLocks noGrp="1"/>
          </p:cNvSpPr>
          <p:nvPr>
            <p:ph type="title"/>
          </p:nvPr>
        </p:nvSpPr>
        <p:spPr>
          <a:xfrm>
            <a:off x="821168" y="996950"/>
            <a:ext cx="3932237" cy="1600200"/>
          </a:xfrm>
          <a:prstGeom prst="rect">
            <a:avLst/>
          </a:prstGeom>
        </p:spPr>
        <p:txBody>
          <a:bodyPr anchor="t"/>
          <a:lstStyle>
            <a:lvl1pPr>
              <a:defRPr sz="3200">
                <a:solidFill>
                  <a:schemeClr val="tx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B817D2E1-E1A8-E3A2-FBE0-B7BCE986DF9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A7E9988-0A31-7185-4BB3-3C4229E09964}"/>
              </a:ext>
            </a:extLst>
          </p:cNvPr>
          <p:cNvSpPr>
            <a:spLocks noGrp="1"/>
          </p:cNvSpPr>
          <p:nvPr>
            <p:ph type="body" sz="half" idx="2"/>
          </p:nvPr>
        </p:nvSpPr>
        <p:spPr>
          <a:xfrm>
            <a:off x="821169" y="2774373"/>
            <a:ext cx="3932237" cy="3086677"/>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TextBox 4">
            <a:extLst>
              <a:ext uri="{FF2B5EF4-FFF2-40B4-BE49-F238E27FC236}">
                <a16:creationId xmlns:a16="http://schemas.microsoft.com/office/drawing/2014/main" id="{41D28B3D-8AA7-7411-73DB-702ACCECC369}"/>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dirty="0">
              <a:solidFill>
                <a:srgbClr val="8397E7"/>
              </a:solidFill>
            </a:endParaRPr>
          </a:p>
        </p:txBody>
      </p:sp>
    </p:spTree>
    <p:extLst>
      <p:ext uri="{BB962C8B-B14F-4D97-AF65-F5344CB8AC3E}">
        <p14:creationId xmlns:p14="http://schemas.microsoft.com/office/powerpoint/2010/main" val="27183813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5691A5A-4639-4A17-81AE-6B9D409E829A}"/>
              </a:ext>
            </a:extLst>
          </p:cNvPr>
          <p:cNvPicPr>
            <a:picLocks noChangeAspect="1"/>
          </p:cNvPicPr>
          <p:nvPr userDrawn="1"/>
        </p:nvPicPr>
        <p:blipFill>
          <a:blip r:embed="rId2"/>
          <a:stretch>
            <a:fillRect/>
          </a:stretch>
        </p:blipFill>
        <p:spPr>
          <a:xfrm>
            <a:off x="0" y="-1"/>
            <a:ext cx="12192000" cy="6858000"/>
          </a:xfrm>
          <a:prstGeom prst="rect">
            <a:avLst/>
          </a:prstGeom>
        </p:spPr>
      </p:pic>
      <p:sp>
        <p:nvSpPr>
          <p:cNvPr id="3" name="Picture Placeholder 2">
            <a:extLst>
              <a:ext uri="{FF2B5EF4-FFF2-40B4-BE49-F238E27FC236}">
                <a16:creationId xmlns:a16="http://schemas.microsoft.com/office/drawing/2014/main" id="{B047FD8C-2415-7AF2-D9F7-2FD9A5E45BA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9" name="Title 1">
            <a:extLst>
              <a:ext uri="{FF2B5EF4-FFF2-40B4-BE49-F238E27FC236}">
                <a16:creationId xmlns:a16="http://schemas.microsoft.com/office/drawing/2014/main" id="{375B6969-06CB-5136-72BE-7F36D6601CE5}"/>
              </a:ext>
            </a:extLst>
          </p:cNvPr>
          <p:cNvSpPr>
            <a:spLocks noGrp="1"/>
          </p:cNvSpPr>
          <p:nvPr>
            <p:ph type="title"/>
          </p:nvPr>
        </p:nvSpPr>
        <p:spPr>
          <a:xfrm>
            <a:off x="821168" y="996950"/>
            <a:ext cx="3932237" cy="1600200"/>
          </a:xfrm>
          <a:prstGeom prst="rect">
            <a:avLst/>
          </a:prstGeom>
        </p:spPr>
        <p:txBody>
          <a:bodyPr anchor="t"/>
          <a:lstStyle>
            <a:lvl1pPr>
              <a:defRPr sz="3200">
                <a:solidFill>
                  <a:schemeClr val="tx1"/>
                </a:solidFill>
              </a:defRPr>
            </a:lvl1pPr>
          </a:lstStyle>
          <a:p>
            <a:r>
              <a:rPr lang="en-US"/>
              <a:t>Click to edit Master title style</a:t>
            </a:r>
          </a:p>
        </p:txBody>
      </p:sp>
      <p:sp>
        <p:nvSpPr>
          <p:cNvPr id="10" name="Text Placeholder 3">
            <a:extLst>
              <a:ext uri="{FF2B5EF4-FFF2-40B4-BE49-F238E27FC236}">
                <a16:creationId xmlns:a16="http://schemas.microsoft.com/office/drawing/2014/main" id="{15190A3B-C978-9A37-3EC2-7DD786CF8935}"/>
              </a:ext>
            </a:extLst>
          </p:cNvPr>
          <p:cNvSpPr>
            <a:spLocks noGrp="1"/>
          </p:cNvSpPr>
          <p:nvPr>
            <p:ph type="body" sz="half" idx="2"/>
          </p:nvPr>
        </p:nvSpPr>
        <p:spPr>
          <a:xfrm>
            <a:off x="821169" y="2774373"/>
            <a:ext cx="3932237" cy="3086677"/>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2" name="TextBox 1">
            <a:extLst>
              <a:ext uri="{FF2B5EF4-FFF2-40B4-BE49-F238E27FC236}">
                <a16:creationId xmlns:a16="http://schemas.microsoft.com/office/drawing/2014/main" id="{3D551DB3-822F-D681-37C0-3180279A1079}"/>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dirty="0">
              <a:solidFill>
                <a:srgbClr val="8397E7"/>
              </a:solidFill>
            </a:endParaRPr>
          </a:p>
        </p:txBody>
      </p:sp>
    </p:spTree>
    <p:extLst>
      <p:ext uri="{BB962C8B-B14F-4D97-AF65-F5344CB8AC3E}">
        <p14:creationId xmlns:p14="http://schemas.microsoft.com/office/powerpoint/2010/main" val="18599193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C7EE377-B8E1-46C6-764E-35B9C88999DC}"/>
              </a:ext>
            </a:extLst>
          </p:cNvPr>
          <p:cNvPicPr>
            <a:picLocks noChangeAspect="1"/>
          </p:cNvPicPr>
          <p:nvPr userDrawn="1"/>
        </p:nvPicPr>
        <p:blipFill>
          <a:blip r:embed="rId2"/>
          <a:stretch>
            <a:fillRect/>
          </a:stretch>
        </p:blipFill>
        <p:spPr>
          <a:xfrm>
            <a:off x="0" y="-1"/>
            <a:ext cx="12192000" cy="6858000"/>
          </a:xfrm>
          <a:prstGeom prst="rect">
            <a:avLst/>
          </a:prstGeom>
        </p:spPr>
      </p:pic>
      <p:sp>
        <p:nvSpPr>
          <p:cNvPr id="2" name="Title 1">
            <a:extLst>
              <a:ext uri="{FF2B5EF4-FFF2-40B4-BE49-F238E27FC236}">
                <a16:creationId xmlns:a16="http://schemas.microsoft.com/office/drawing/2014/main" id="{AFA9C25D-EF20-84AD-D14D-2061BB41F0C7}"/>
              </a:ext>
            </a:extLst>
          </p:cNvPr>
          <p:cNvSpPr>
            <a:spLocks noGrp="1"/>
          </p:cNvSpPr>
          <p:nvPr>
            <p:ph type="ctrTitle"/>
          </p:nvPr>
        </p:nvSpPr>
        <p:spPr>
          <a:xfrm>
            <a:off x="505838" y="690351"/>
            <a:ext cx="8631677" cy="1928238"/>
          </a:xfrm>
          <a:prstGeom prst="rect">
            <a:avLst/>
          </a:prstGeom>
        </p:spPr>
        <p:txBody>
          <a:bodyPr anchor="b">
            <a:normAutofit/>
          </a:bodyPr>
          <a:lstStyle>
            <a:lvl1pPr algn="l">
              <a:defRPr sz="6600">
                <a:solidFill>
                  <a:schemeClr val="bg1"/>
                </a:solidFill>
                <a:latin typeface="Arial" panose="020B0604020202020204" pitchFamily="34" charset="0"/>
                <a:ea typeface="Apple Symbols" panose="02000000000000000000" pitchFamily="2" charset="-79"/>
                <a:cs typeface="Arial" panose="020B0604020202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6917F9B5-9E18-407C-4D11-7AC3882D7047}"/>
              </a:ext>
            </a:extLst>
          </p:cNvPr>
          <p:cNvSpPr>
            <a:spLocks noGrp="1"/>
          </p:cNvSpPr>
          <p:nvPr>
            <p:ph type="subTitle" idx="1"/>
          </p:nvPr>
        </p:nvSpPr>
        <p:spPr>
          <a:xfrm>
            <a:off x="505838" y="5466944"/>
            <a:ext cx="6770451" cy="1391055"/>
          </a:xfrm>
        </p:spPr>
        <p:txBody>
          <a:bodyPr>
            <a:normAutofit/>
          </a:bodyPr>
          <a:lstStyle>
            <a:lvl1pPr marL="0" indent="0" algn="l">
              <a:buNone/>
              <a:defRPr sz="2800">
                <a:solidFill>
                  <a:srgbClr val="3647B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1234037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DED5A72-E2F7-0E3B-0DDA-8AEE476CFD6C}"/>
              </a:ext>
            </a:extLst>
          </p:cNvPr>
          <p:cNvSpPr>
            <a:spLocks noGrp="1"/>
          </p:cNvSpPr>
          <p:nvPr>
            <p:ph idx="1"/>
          </p:nvPr>
        </p:nvSpPr>
        <p:spPr>
          <a:xfrm>
            <a:off x="838200" y="2086984"/>
            <a:ext cx="10515600" cy="40525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Placeholder 8">
            <a:extLst>
              <a:ext uri="{FF2B5EF4-FFF2-40B4-BE49-F238E27FC236}">
                <a16:creationId xmlns:a16="http://schemas.microsoft.com/office/drawing/2014/main" id="{D8D37926-3C4B-41C8-EFDB-911300C24340}"/>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29798412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DED5A72-E2F7-0E3B-0DDA-8AEE476CFD6C}"/>
              </a:ext>
            </a:extLst>
          </p:cNvPr>
          <p:cNvSpPr>
            <a:spLocks noGrp="1"/>
          </p:cNvSpPr>
          <p:nvPr>
            <p:ph idx="1"/>
          </p:nvPr>
        </p:nvSpPr>
        <p:spPr>
          <a:xfrm>
            <a:off x="838200" y="2086984"/>
            <a:ext cx="10515600" cy="40525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Placeholder 8">
            <a:extLst>
              <a:ext uri="{FF2B5EF4-FFF2-40B4-BE49-F238E27FC236}">
                <a16:creationId xmlns:a16="http://schemas.microsoft.com/office/drawing/2014/main" id="{D8D37926-3C4B-41C8-EFDB-911300C24340}"/>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15800404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0924193-02B9-9810-A50A-C323F20B00A2}"/>
              </a:ext>
            </a:extLst>
          </p:cNvPr>
          <p:cNvPicPr>
            <a:picLocks noChangeAspect="1"/>
          </p:cNvPicPr>
          <p:nvPr userDrawn="1"/>
        </p:nvPicPr>
        <p:blipFill>
          <a:blip r:embed="rId2"/>
          <a:stretch>
            <a:fillRect/>
          </a:stretch>
        </p:blipFill>
        <p:spPr>
          <a:xfrm>
            <a:off x="0" y="-16112"/>
            <a:ext cx="12192000" cy="6858000"/>
          </a:xfrm>
          <a:prstGeom prst="rect">
            <a:avLst/>
          </a:prstGeom>
        </p:spPr>
      </p:pic>
      <p:sp>
        <p:nvSpPr>
          <p:cNvPr id="2" name="Title 1">
            <a:extLst>
              <a:ext uri="{FF2B5EF4-FFF2-40B4-BE49-F238E27FC236}">
                <a16:creationId xmlns:a16="http://schemas.microsoft.com/office/drawing/2014/main" id="{FE7A35BE-2442-7C64-032F-EEC3B84E842D}"/>
              </a:ext>
            </a:extLst>
          </p:cNvPr>
          <p:cNvSpPr>
            <a:spLocks noGrp="1"/>
          </p:cNvSpPr>
          <p:nvPr>
            <p:ph type="title"/>
          </p:nvPr>
        </p:nvSpPr>
        <p:spPr>
          <a:xfrm>
            <a:off x="838200" y="730525"/>
            <a:ext cx="10515600" cy="2852737"/>
          </a:xfrm>
          <a:prstGeom prst="rect">
            <a:avLst/>
          </a:prstGeom>
        </p:spPr>
        <p:txBody>
          <a:bodyPr anchor="b"/>
          <a:lstStyle>
            <a:lvl1pPr>
              <a:defRPr sz="6000">
                <a:solidFill>
                  <a:srgbClr val="3647B6"/>
                </a:solidFill>
              </a:defRPr>
            </a:lvl1pPr>
          </a:lstStyle>
          <a:p>
            <a:r>
              <a:rPr lang="en-US"/>
              <a:t>Click to edit Master title style</a:t>
            </a:r>
          </a:p>
        </p:txBody>
      </p:sp>
      <p:sp>
        <p:nvSpPr>
          <p:cNvPr id="3" name="Text Placeholder 2">
            <a:extLst>
              <a:ext uri="{FF2B5EF4-FFF2-40B4-BE49-F238E27FC236}">
                <a16:creationId xmlns:a16="http://schemas.microsoft.com/office/drawing/2014/main" id="{9FD8DA3C-9A4F-10ED-C6D4-40AC09EDE511}"/>
              </a:ext>
            </a:extLst>
          </p:cNvPr>
          <p:cNvSpPr>
            <a:spLocks noGrp="1"/>
          </p:cNvSpPr>
          <p:nvPr>
            <p:ph type="body" idx="1"/>
          </p:nvPr>
        </p:nvSpPr>
        <p:spPr>
          <a:xfrm>
            <a:off x="838200" y="3712387"/>
            <a:ext cx="10515600" cy="1500187"/>
          </a:xfrm>
        </p:spPr>
        <p:txBody>
          <a:bodyPr>
            <a:normAutofit/>
          </a:bodyPr>
          <a:lstStyle>
            <a:lvl1pPr marL="0" indent="0">
              <a:buNone/>
              <a:defRPr sz="2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TextBox 4">
            <a:extLst>
              <a:ext uri="{FF2B5EF4-FFF2-40B4-BE49-F238E27FC236}">
                <a16:creationId xmlns:a16="http://schemas.microsoft.com/office/drawing/2014/main" id="{F8A65D87-AFBC-843E-1CA6-0F0D9EB66B62}"/>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dirty="0">
              <a:solidFill>
                <a:srgbClr val="8397E7"/>
              </a:solidFill>
            </a:endParaRPr>
          </a:p>
        </p:txBody>
      </p:sp>
    </p:spTree>
    <p:extLst>
      <p:ext uri="{BB962C8B-B14F-4D97-AF65-F5344CB8AC3E}">
        <p14:creationId xmlns:p14="http://schemas.microsoft.com/office/powerpoint/2010/main" val="14110697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055C14D-8924-F22D-FF6C-1CEECDCEA30C}"/>
              </a:ext>
            </a:extLst>
          </p:cNvPr>
          <p:cNvSpPr>
            <a:spLocks noGrp="1"/>
          </p:cNvSpPr>
          <p:nvPr>
            <p:ph sz="half" idx="1"/>
          </p:nvPr>
        </p:nvSpPr>
        <p:spPr>
          <a:xfrm>
            <a:off x="838200" y="2119256"/>
            <a:ext cx="5181600" cy="40577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5748EB7-DF60-9429-B7C4-F17C2FD19504}"/>
              </a:ext>
            </a:extLst>
          </p:cNvPr>
          <p:cNvSpPr>
            <a:spLocks noGrp="1"/>
          </p:cNvSpPr>
          <p:nvPr>
            <p:ph sz="half" idx="2"/>
          </p:nvPr>
        </p:nvSpPr>
        <p:spPr>
          <a:xfrm>
            <a:off x="6172200" y="2119256"/>
            <a:ext cx="5181600" cy="40577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Placeholder 8">
            <a:extLst>
              <a:ext uri="{FF2B5EF4-FFF2-40B4-BE49-F238E27FC236}">
                <a16:creationId xmlns:a16="http://schemas.microsoft.com/office/drawing/2014/main" id="{09305E6D-E633-8F98-0EDC-7F3C0166DB61}"/>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9005803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C07D04F-CFDA-AB0A-0CB3-633767A38D3D}"/>
              </a:ext>
            </a:extLst>
          </p:cNvPr>
          <p:cNvSpPr>
            <a:spLocks noGrp="1"/>
          </p:cNvSpPr>
          <p:nvPr>
            <p:ph type="body" idx="1"/>
          </p:nvPr>
        </p:nvSpPr>
        <p:spPr>
          <a:xfrm>
            <a:off x="836612" y="2109863"/>
            <a:ext cx="5157787" cy="6759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0E417A7-92FA-2590-1532-B39F1253F89A}"/>
              </a:ext>
            </a:extLst>
          </p:cNvPr>
          <p:cNvSpPr>
            <a:spLocks noGrp="1"/>
          </p:cNvSpPr>
          <p:nvPr>
            <p:ph sz="half" idx="2"/>
          </p:nvPr>
        </p:nvSpPr>
        <p:spPr>
          <a:xfrm>
            <a:off x="839788" y="2861535"/>
            <a:ext cx="5157787" cy="33281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7583ECC-3794-AE5F-27B5-A74B4DEC7341}"/>
              </a:ext>
            </a:extLst>
          </p:cNvPr>
          <p:cNvSpPr>
            <a:spLocks noGrp="1"/>
          </p:cNvSpPr>
          <p:nvPr>
            <p:ph type="body" sz="quarter" idx="3"/>
          </p:nvPr>
        </p:nvSpPr>
        <p:spPr>
          <a:xfrm>
            <a:off x="6172200" y="2109863"/>
            <a:ext cx="5183188" cy="67593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74E5DA7-1D14-860C-86DA-E26B78A695EF}"/>
              </a:ext>
            </a:extLst>
          </p:cNvPr>
          <p:cNvSpPr>
            <a:spLocks noGrp="1"/>
          </p:cNvSpPr>
          <p:nvPr>
            <p:ph sz="quarter" idx="4"/>
          </p:nvPr>
        </p:nvSpPr>
        <p:spPr>
          <a:xfrm>
            <a:off x="6172200" y="2861535"/>
            <a:ext cx="5183188" cy="33281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Placeholder 8">
            <a:extLst>
              <a:ext uri="{FF2B5EF4-FFF2-40B4-BE49-F238E27FC236}">
                <a16:creationId xmlns:a16="http://schemas.microsoft.com/office/drawing/2014/main" id="{AA033EDD-4130-6D25-944B-3C4E62F04A50}"/>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35341365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AFE5DF1-48AB-E0EB-F43E-6ACA748DB739}"/>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A5A7959-19EC-57EE-7E3C-D0AA505DBDFA}"/>
              </a:ext>
            </a:extLst>
          </p:cNvPr>
          <p:cNvSpPr>
            <a:spLocks noGrp="1"/>
          </p:cNvSpPr>
          <p:nvPr>
            <p:ph type="title"/>
          </p:nvPr>
        </p:nvSpPr>
        <p:spPr>
          <a:xfrm>
            <a:off x="838200" y="2882157"/>
            <a:ext cx="10515600" cy="1093686"/>
          </a:xfrm>
          <a:prstGeom prst="rect">
            <a:avLst/>
          </a:prstGeom>
        </p:spPr>
        <p:txBody>
          <a:bodyPr>
            <a:normAutofit/>
          </a:bodyPr>
          <a:lstStyle>
            <a:lvl1pPr>
              <a:defRPr sz="6000">
                <a:solidFill>
                  <a:srgbClr val="3647B6"/>
                </a:solidFill>
              </a:defRPr>
            </a:lvl1pPr>
          </a:lstStyle>
          <a:p>
            <a:r>
              <a:rPr lang="en-US"/>
              <a:t>Click to edit Master title style</a:t>
            </a:r>
          </a:p>
        </p:txBody>
      </p:sp>
      <p:sp>
        <p:nvSpPr>
          <p:cNvPr id="3" name="TextBox 2">
            <a:extLst>
              <a:ext uri="{FF2B5EF4-FFF2-40B4-BE49-F238E27FC236}">
                <a16:creationId xmlns:a16="http://schemas.microsoft.com/office/drawing/2014/main" id="{220BCF7B-22B6-6253-4D64-9AD634D23090}"/>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dirty="0">
              <a:solidFill>
                <a:srgbClr val="8397E7"/>
              </a:solidFill>
            </a:endParaRPr>
          </a:p>
        </p:txBody>
      </p:sp>
    </p:spTree>
    <p:extLst>
      <p:ext uri="{BB962C8B-B14F-4D97-AF65-F5344CB8AC3E}">
        <p14:creationId xmlns:p14="http://schemas.microsoft.com/office/powerpoint/2010/main" val="4505197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EBAB681-AC2C-C77A-18CF-DCFBC5F41761}"/>
              </a:ext>
            </a:extLst>
          </p:cNvPr>
          <p:cNvPicPr>
            <a:picLocks noChangeAspect="1"/>
          </p:cNvPicPr>
          <p:nvPr userDrawn="1"/>
        </p:nvPicPr>
        <p:blipFill>
          <a:blip r:embed="rId2"/>
          <a:stretch>
            <a:fillRect/>
          </a:stretch>
        </p:blipFill>
        <p:spPr>
          <a:xfrm>
            <a:off x="0" y="-1"/>
            <a:ext cx="12192000" cy="6858000"/>
          </a:xfrm>
          <a:prstGeom prst="rect">
            <a:avLst/>
          </a:prstGeom>
        </p:spPr>
      </p:pic>
      <p:sp>
        <p:nvSpPr>
          <p:cNvPr id="2" name="TextBox 1">
            <a:extLst>
              <a:ext uri="{FF2B5EF4-FFF2-40B4-BE49-F238E27FC236}">
                <a16:creationId xmlns:a16="http://schemas.microsoft.com/office/drawing/2014/main" id="{BF0BC1E5-8CCE-BA2E-FCAF-D803E35C5BB4}"/>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dirty="0">
              <a:solidFill>
                <a:srgbClr val="8397E7"/>
              </a:solidFill>
            </a:endParaRPr>
          </a:p>
        </p:txBody>
      </p:sp>
    </p:spTree>
    <p:extLst>
      <p:ext uri="{BB962C8B-B14F-4D97-AF65-F5344CB8AC3E}">
        <p14:creationId xmlns:p14="http://schemas.microsoft.com/office/powerpoint/2010/main" val="18372256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A blue and white flag&#10;&#10;Description automatically generated with low confidence">
            <a:extLst>
              <a:ext uri="{FF2B5EF4-FFF2-40B4-BE49-F238E27FC236}">
                <a16:creationId xmlns:a16="http://schemas.microsoft.com/office/drawing/2014/main" id="{04FFFA98-BE84-F3D2-7C54-E616A2B54E57}"/>
              </a:ext>
            </a:extLst>
          </p:cNvPr>
          <p:cNvPicPr>
            <a:picLocks noChangeAspect="1"/>
          </p:cNvPicPr>
          <p:nvPr userDrawn="1"/>
        </p:nvPicPr>
        <p:blipFill>
          <a:blip r:embed="rId13"/>
          <a:stretch>
            <a:fillRect/>
          </a:stretch>
        </p:blipFill>
        <p:spPr>
          <a:xfrm>
            <a:off x="0" y="-1"/>
            <a:ext cx="12192000" cy="6858000"/>
          </a:xfrm>
          <a:prstGeom prst="rect">
            <a:avLst/>
          </a:prstGeom>
        </p:spPr>
      </p:pic>
      <p:sp>
        <p:nvSpPr>
          <p:cNvPr id="3" name="Text Placeholder 2">
            <a:extLst>
              <a:ext uri="{FF2B5EF4-FFF2-40B4-BE49-F238E27FC236}">
                <a16:creationId xmlns:a16="http://schemas.microsoft.com/office/drawing/2014/main" id="{24F07E45-5358-D826-413C-524778517A7F}"/>
              </a:ext>
            </a:extLst>
          </p:cNvPr>
          <p:cNvSpPr>
            <a:spLocks noGrp="1"/>
          </p:cNvSpPr>
          <p:nvPr>
            <p:ph type="body" idx="1"/>
          </p:nvPr>
        </p:nvSpPr>
        <p:spPr>
          <a:xfrm>
            <a:off x="838200" y="2089013"/>
            <a:ext cx="10515600" cy="408795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Placeholder 8">
            <a:extLst>
              <a:ext uri="{FF2B5EF4-FFF2-40B4-BE49-F238E27FC236}">
                <a16:creationId xmlns:a16="http://schemas.microsoft.com/office/drawing/2014/main" id="{4B734709-A90C-544A-96B6-4BCE82CBBBF5}"/>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p>
            <a:r>
              <a:rPr lang="en-US"/>
              <a:t>Click to edit Master title style</a:t>
            </a:r>
          </a:p>
        </p:txBody>
      </p:sp>
      <p:sp>
        <p:nvSpPr>
          <p:cNvPr id="10" name="TextBox 9">
            <a:extLst>
              <a:ext uri="{FF2B5EF4-FFF2-40B4-BE49-F238E27FC236}">
                <a16:creationId xmlns:a16="http://schemas.microsoft.com/office/drawing/2014/main" id="{6800C52F-DC60-BE86-6751-7E45895AE1B5}"/>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dirty="0">
              <a:solidFill>
                <a:srgbClr val="8397E7"/>
              </a:solidFill>
            </a:endParaRPr>
          </a:p>
        </p:txBody>
      </p:sp>
    </p:spTree>
    <p:extLst>
      <p:ext uri="{BB962C8B-B14F-4D97-AF65-F5344CB8AC3E}">
        <p14:creationId xmlns:p14="http://schemas.microsoft.com/office/powerpoint/2010/main" val="712308099"/>
      </p:ext>
    </p:extLst>
  </p:cSld>
  <p:clrMap bg1="lt1" tx1="dk1" bg2="lt2" tx2="dk2" accent1="accent1" accent2="accent2" accent3="accent3" accent4="accent4" accent5="accent5" accent6="accent6" hlink="hlink" folHlink="folHlink"/>
  <p:sldLayoutIdLst>
    <p:sldLayoutId id="2147483659" r:id="rId1"/>
    <p:sldLayoutId id="2147483649" r:id="rId2"/>
    <p:sldLayoutId id="2147483650" r:id="rId3"/>
    <p:sldLayoutId id="2147483660" r:id="rId4"/>
    <p:sldLayoutId id="2147483651" r:id="rId5"/>
    <p:sldLayoutId id="2147483652" r:id="rId6"/>
    <p:sldLayoutId id="2147483653" r:id="rId7"/>
    <p:sldLayoutId id="2147483654" r:id="rId8"/>
    <p:sldLayoutId id="2147483655" r:id="rId9"/>
    <p:sldLayoutId id="2147483656" r:id="rId10"/>
    <p:sldLayoutId id="2147483657" r:id="rId11"/>
  </p:sldLayoutIdLst>
  <p:hf sldNum="0" hdr="0" ftr="0" dt="0"/>
  <p:txStyles>
    <p:titleStyle>
      <a:lvl1pPr algn="l" defTabSz="914400" rtl="0" eaLnBrk="1" latinLnBrk="0" hangingPunct="1">
        <a:lnSpc>
          <a:spcPct val="90000"/>
        </a:lnSpc>
        <a:spcBef>
          <a:spcPct val="0"/>
        </a:spcBef>
        <a:buNone/>
        <a:defRPr sz="4400" kern="120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hyperlink" Target="https://support.assessment.pearson.com/TN/app-check-error-messages-23069571.html" TargetMode="External"/><Relationship Id="rId2" Type="http://schemas.openxmlformats.org/officeDocument/2006/relationships/hyperlink" Target="https://support.assessment.pearson.com/TN/install-and-sign-in-32843558.html" TargetMode="External"/><Relationship Id="rId1" Type="http://schemas.openxmlformats.org/officeDocument/2006/relationships/slideLayout" Target="../slideLayouts/slideLayout9.xml"/><Relationship Id="rId4" Type="http://schemas.openxmlformats.org/officeDocument/2006/relationships/hyperlink" Target="http://mcas.pearsonsupport.com/manuals/"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mcas.pearsonsupport.com/" TargetMode="External"/><Relationship Id="rId2" Type="http://schemas.openxmlformats.org/officeDocument/2006/relationships/notesSlide" Target="../notesSlides/notesSlide3.xml"/><Relationship Id="rId1" Type="http://schemas.openxmlformats.org/officeDocument/2006/relationships/slideLayout" Target="../slideLayouts/slideLayout9.xml"/><Relationship Id="rId5" Type="http://schemas.openxmlformats.org/officeDocument/2006/relationships/hyperlink" Target="https://support.assessment.pearson.com/TN/set-up-and-use-testnav-16908318.html" TargetMode="External"/><Relationship Id="rId4" Type="http://schemas.openxmlformats.org/officeDocument/2006/relationships/hyperlink" Target="http://mcas.pearsonsupport.com/manuals/"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mcas.pearsonsupport.com/manuals/" TargetMode="External"/><Relationship Id="rId2" Type="http://schemas.openxmlformats.org/officeDocument/2006/relationships/hyperlink" Target="https://support.assessment.pearson.com/TN/network-requirements-and-guidelines-23074307.html" TargetMode="Externa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hyperlink" Target="https://trng-mcas.pearsonaccessnext.com/customer/index.action" TargetMode="External"/><Relationship Id="rId2" Type="http://schemas.openxmlformats.org/officeDocument/2006/relationships/notesSlide" Target="../notesSlides/notesSlide7.xml"/><Relationship Id="rId1" Type="http://schemas.openxmlformats.org/officeDocument/2006/relationships/slideLayout" Target="../slideLayouts/slideLayout9.xml"/><Relationship Id="rId4" Type="http://schemas.openxmlformats.org/officeDocument/2006/relationships/hyperlink" Target="http://mcas.pearsonsupport.com/manuals/"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mcas.pearsonsupport.com/pearsonaccessnext/" TargetMode="External"/><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hyperlink" Target="http://mcas.pearsonsupport.com/training/" TargetMode="External"/><Relationship Id="rId2" Type="http://schemas.openxmlformats.org/officeDocument/2006/relationships/notesSlide" Target="../notesSlides/notesSlide9.xml"/><Relationship Id="rId1" Type="http://schemas.openxmlformats.org/officeDocument/2006/relationships/slideLayout" Target="../slideLayouts/slideLayout9.xml"/><Relationship Id="rId4" Type="http://schemas.openxmlformats.org/officeDocument/2006/relationships/hyperlink" Target="http://mcas.pearsonsupport.com/technology-setup/"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support.assessment.pearson.com/TN/network-requirements-and-guidelines-23074307.html" TargetMode="External"/><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hyperlink" Target="http://mcas.pearsonsupport.com/technology-setup/" TargetMode="External"/><Relationship Id="rId2" Type="http://schemas.openxmlformats.org/officeDocument/2006/relationships/notesSlide" Target="../notesSlides/notesSlide11.xml"/><Relationship Id="rId1" Type="http://schemas.openxmlformats.org/officeDocument/2006/relationships/slideLayout" Target="../slideLayouts/slideLayout9.xml"/><Relationship Id="rId5" Type="http://schemas.openxmlformats.org/officeDocument/2006/relationships/hyperlink" Target="https://support.assessment.pearson.com/TN/network-requirements-and-guidelines-23074307.html" TargetMode="External"/><Relationship Id="rId4" Type="http://schemas.openxmlformats.org/officeDocument/2006/relationships/hyperlink" Target="https://support.assessment.pearson.com/display/TN/TestNav+System+Requirements" TargetMode="External"/></Relationships>
</file>

<file path=ppt/slides/_rels/slide26.xml.rels><?xml version="1.0" encoding="UTF-8" standalone="yes"?>
<Relationships xmlns="http://schemas.openxmlformats.org/package/2006/relationships"><Relationship Id="rId8" Type="http://schemas.openxmlformats.org/officeDocument/2006/relationships/hyperlink" Target="http://download.testnav.com/" TargetMode="External"/><Relationship Id="rId3" Type="http://schemas.openxmlformats.org/officeDocument/2006/relationships/hyperlink" Target="http://mcas.pearsonsupport.com/manuals/" TargetMode="External"/><Relationship Id="rId7" Type="http://schemas.openxmlformats.org/officeDocument/2006/relationships/hyperlink" Target="http://www.doe.mass.edu/mcas/training.html" TargetMode="External"/><Relationship Id="rId2" Type="http://schemas.openxmlformats.org/officeDocument/2006/relationships/notesSlide" Target="../notesSlides/notesSlide12.xml"/><Relationship Id="rId1" Type="http://schemas.openxmlformats.org/officeDocument/2006/relationships/slideLayout" Target="../slideLayouts/slideLayout9.xml"/><Relationship Id="rId6" Type="http://schemas.openxmlformats.org/officeDocument/2006/relationships/hyperlink" Target="https://support.assessment.pearson.com/display/PAsup/Precache+Test+Content" TargetMode="External"/><Relationship Id="rId5" Type="http://schemas.openxmlformats.org/officeDocument/2006/relationships/hyperlink" Target="https://support.assessment.pearson.com/display/TN/ProctorCache+System+Requirements" TargetMode="External"/><Relationship Id="rId4" Type="http://schemas.openxmlformats.org/officeDocument/2006/relationships/hyperlink" Target="http://mcas.pearsonsupport.com/technology-setup/"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hyperlink" Target="http://mcas.pearsonsupport.com/resources/manuals/2023_ProctorCache_Recommendation_for_MCAS_Computer-Based_Testing_10_24.pdf" TargetMode="External"/><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3" Type="http://schemas.openxmlformats.org/officeDocument/2006/relationships/hyperlink" Target="http://mcas.pearsonsupport.com/technology-setup/" TargetMode="External"/><Relationship Id="rId2" Type="http://schemas.openxmlformats.org/officeDocument/2006/relationships/notesSlide" Target="../notesSlides/notesSlide14.xml"/><Relationship Id="rId1" Type="http://schemas.openxmlformats.org/officeDocument/2006/relationships/slideLayout" Target="../slideLayouts/slideLayout9.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hyperlink" Target="http://mcas.pearsonsupport.com/training/" TargetMode="External"/><Relationship Id="rId2" Type="http://schemas.openxmlformats.org/officeDocument/2006/relationships/hyperlink" Target="mailto:mcas@doe.mass.edu" TargetMode="Externa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3" Type="http://schemas.openxmlformats.org/officeDocument/2006/relationships/hyperlink" Target="https://support.assessment.pearson.com/x/DAACAQ" TargetMode="External"/><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3" Type="http://schemas.openxmlformats.org/officeDocument/2006/relationships/hyperlink" Target="https://support.assessment.pearson.com/x/DAACAQ" TargetMode="External"/><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3" Type="http://schemas.openxmlformats.org/officeDocument/2006/relationships/hyperlink" Target="http://mcas.pearsonsupport.com/technology-setup/" TargetMode="External"/><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www.doe.mass.edu/mcas/testadmin/schoolsamples/" TargetMode="External"/><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9.xml"/><Relationship Id="rId4" Type="http://schemas.openxmlformats.org/officeDocument/2006/relationships/hyperlink" Target="https://support.assessment.pearson.com/x/DwACAQ" TargetMode="External"/></Relationships>
</file>

<file path=ppt/slides/_rels/slide4.xml.rels><?xml version="1.0" encoding="UTF-8" standalone="yes"?>
<Relationships xmlns="http://schemas.openxmlformats.org/package/2006/relationships"><Relationship Id="rId2" Type="http://schemas.openxmlformats.org/officeDocument/2006/relationships/hyperlink" Target="mailto:MCASEvents@cognia.org" TargetMode="Externa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3" Type="http://schemas.openxmlformats.org/officeDocument/2006/relationships/hyperlink" Target="https://support.assessment.pearson.com/display/TN/Error+Codes" TargetMode="External"/><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3" Type="http://schemas.openxmlformats.org/officeDocument/2006/relationships/hyperlink" Target="http://mcas.pearsonsupport.com/manuals/" TargetMode="External"/><Relationship Id="rId2" Type="http://schemas.openxmlformats.org/officeDocument/2006/relationships/notesSlide" Target="../notesSlides/notesSlide21.xml"/><Relationship Id="rId1" Type="http://schemas.openxmlformats.org/officeDocument/2006/relationships/slideLayout" Target="../slideLayouts/slideLayout9.xml"/><Relationship Id="rId4" Type="http://schemas.openxmlformats.org/officeDocument/2006/relationships/hyperlink" Target="https://support.assessment.pearson.com/TN/find-saved-response-file-%28srf%29-and-log-files-16908300.html" TargetMode="External"/></Relationships>
</file>

<file path=ppt/slides/_rels/slide4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3" Type="http://schemas.openxmlformats.org/officeDocument/2006/relationships/hyperlink" Target="http://mcas.pearsonsupport.com/resources/additional-pan-demonstrations-for-Infrastructure-trials/Resuming%20Students.mp4" TargetMode="External"/><Relationship Id="rId2" Type="http://schemas.openxmlformats.org/officeDocument/2006/relationships/notesSlide" Target="../notesSlides/notesSlide22.xml"/><Relationship Id="rId1" Type="http://schemas.openxmlformats.org/officeDocument/2006/relationships/slideLayout" Target="../slideLayouts/slideLayout9.xml"/><Relationship Id="rId4" Type="http://schemas.openxmlformats.org/officeDocument/2006/relationships/image" Target="../media/image15.png"/></Relationships>
</file>

<file path=ppt/slides/_rels/slide4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3" Type="http://schemas.openxmlformats.org/officeDocument/2006/relationships/hyperlink" Target="http://mcas.pearsonsupport.com/technology-setup/" TargetMode="External"/><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9.xml"/><Relationship Id="rId1" Type="http://schemas.openxmlformats.org/officeDocument/2006/relationships/tags" Target="../tags/tag1.xml"/><Relationship Id="rId5" Type="http://schemas.openxmlformats.org/officeDocument/2006/relationships/hyperlink" Target="https://support.assessment.pearson.com/PAsup/setup/manage-proctor-caching/import-or-export-testnav-configurations" TargetMode="External"/><Relationship Id="rId4" Type="http://schemas.openxmlformats.org/officeDocument/2006/relationships/image" Target="../media/image17.png"/></Relationships>
</file>

<file path=ppt/slides/_rels/slide4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3" Type="http://schemas.openxmlformats.org/officeDocument/2006/relationships/hyperlink" Target="http://mcas.pearsonsupport.com/training/" TargetMode="External"/><Relationship Id="rId2" Type="http://schemas.openxmlformats.org/officeDocument/2006/relationships/hyperlink" Target="http://mcas.pearsonsupport.com/manuals/" TargetMode="External"/><Relationship Id="rId1" Type="http://schemas.openxmlformats.org/officeDocument/2006/relationships/slideLayout" Target="../slideLayouts/slideLayout9.xml"/><Relationship Id="rId4" Type="http://schemas.openxmlformats.org/officeDocument/2006/relationships/hyperlink" Target="http://mcas.pearsonsupport.com/technology-setup/" TargetMode="External"/></Relationships>
</file>

<file path=ppt/slides/_rels/slide51.xml.rels><?xml version="1.0" encoding="UTF-8" standalone="yes"?>
<Relationships xmlns="http://schemas.openxmlformats.org/package/2006/relationships"><Relationship Id="rId3" Type="http://schemas.openxmlformats.org/officeDocument/2006/relationships/hyperlink" Target="http://www.doe.mass.edu/mcas/updates.html" TargetMode="External"/><Relationship Id="rId2" Type="http://schemas.openxmlformats.org/officeDocument/2006/relationships/hyperlink" Target="http://www.doe.mass.edu/mcas/" TargetMode="External"/><Relationship Id="rId1" Type="http://schemas.openxmlformats.org/officeDocument/2006/relationships/slideLayout" Target="../slideLayouts/slideLayout9.xml"/><Relationship Id="rId6" Type="http://schemas.openxmlformats.org/officeDocument/2006/relationships/hyperlink" Target="https://www.mass.gov/info-details/get-trained-on-cybersecurity-awareness" TargetMode="External"/><Relationship Id="rId5" Type="http://schemas.openxmlformats.org/officeDocument/2006/relationships/hyperlink" Target="https://www.doe.mass.edu/mcas/testadmin/schoolsamples/" TargetMode="External"/><Relationship Id="rId4" Type="http://schemas.openxmlformats.org/officeDocument/2006/relationships/hyperlink" Target="http://eepurl.com/ghSOhH" TargetMode="External"/></Relationships>
</file>

<file path=ppt/slides/_rels/slide52.xml.rels><?xml version="1.0" encoding="UTF-8" standalone="yes"?>
<Relationships xmlns="http://schemas.openxmlformats.org/package/2006/relationships"><Relationship Id="rId3" Type="http://schemas.openxmlformats.org/officeDocument/2006/relationships/hyperlink" Target="http://www.doe.mass.edu/mcas/training.html" TargetMode="External"/><Relationship Id="rId2" Type="http://schemas.openxmlformats.org/officeDocument/2006/relationships/notesSlide" Target="../notesSlides/notesSlide26.xml"/><Relationship Id="rId1" Type="http://schemas.openxmlformats.org/officeDocument/2006/relationships/slideLayout" Target="../slideLayouts/slideLayout9.xml"/><Relationship Id="rId4" Type="http://schemas.openxmlformats.org/officeDocument/2006/relationships/hyperlink" Target="http://mcas.pearsonsupport.com/training/" TargetMode="External"/></Relationships>
</file>

<file path=ppt/slides/_rels/slide53.xml.rels><?xml version="1.0" encoding="UTF-8" standalone="yes"?>
<Relationships xmlns="http://schemas.openxmlformats.org/package/2006/relationships"><Relationship Id="rId3" Type="http://schemas.openxmlformats.org/officeDocument/2006/relationships/hyperlink" Target="http://www.doe.mass.edu/mcas/training.html" TargetMode="External"/><Relationship Id="rId2" Type="http://schemas.openxmlformats.org/officeDocument/2006/relationships/notesSlide" Target="../notesSlides/notesSlide27.xml"/><Relationship Id="rId1" Type="http://schemas.openxmlformats.org/officeDocument/2006/relationships/slideLayout" Target="../slideLayouts/slideLayout9.xml"/><Relationship Id="rId4" Type="http://schemas.openxmlformats.org/officeDocument/2006/relationships/hyperlink" Target="http://mcas.pearsonsupport.com/training/" TargetMode="External"/></Relationships>
</file>

<file path=ppt/slides/_rels/slide54.xml.rels><?xml version="1.0" encoding="UTF-8" standalone="yes"?>
<Relationships xmlns="http://schemas.openxmlformats.org/package/2006/relationships"><Relationship Id="rId2" Type="http://schemas.openxmlformats.org/officeDocument/2006/relationships/hyperlink" Target="mailto:mcas@doe.mass.edu" TargetMode="External"/><Relationship Id="rId1" Type="http://schemas.openxmlformats.org/officeDocument/2006/relationships/slideLayout" Target="../slideLayouts/slideLayout9.xml"/></Relationships>
</file>

<file path=ppt/slides/_rels/slide55.xml.rels><?xml version="1.0" encoding="UTF-8" standalone="yes"?>
<Relationships xmlns="http://schemas.openxmlformats.org/package/2006/relationships"><Relationship Id="rId3" Type="http://schemas.openxmlformats.org/officeDocument/2006/relationships/hyperlink" Target="mailto:mcas@cognia.org" TargetMode="External"/><Relationship Id="rId2" Type="http://schemas.openxmlformats.org/officeDocument/2006/relationships/hyperlink" Target="http://mcas.pearsonsupport.com/" TargetMode="External"/><Relationship Id="rId1" Type="http://schemas.openxmlformats.org/officeDocument/2006/relationships/slideLayout" Target="../slideLayouts/slideLayout9.xml"/><Relationship Id="rId6" Type="http://schemas.openxmlformats.org/officeDocument/2006/relationships/hyperlink" Target="mailto:mcas@doe.mass.edu" TargetMode="External"/><Relationship Id="rId5" Type="http://schemas.openxmlformats.org/officeDocument/2006/relationships/hyperlink" Target="http://www.doe.mass.edu/mcas" TargetMode="External"/><Relationship Id="rId4" Type="http://schemas.openxmlformats.org/officeDocument/2006/relationships/hyperlink" Target="http://mcas.pearsonsupport.com/technology-setup/" TargetMode="Externa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8.png"/><Relationship Id="rId7" Type="http://schemas.openxmlformats.org/officeDocument/2006/relationships/hyperlink" Target="mailto:mcas@doe.mass.edu" TargetMode="External"/><Relationship Id="rId12" Type="http://schemas.openxmlformats.org/officeDocument/2006/relationships/image" Target="../media/image25.svg"/><Relationship Id="rId2" Type="http://schemas.openxmlformats.org/officeDocument/2006/relationships/notesSlide" Target="../notesSlides/notesSlide29.xml"/><Relationship Id="rId1" Type="http://schemas.openxmlformats.org/officeDocument/2006/relationships/slideLayout" Target="../slideLayouts/slideLayout8.xml"/><Relationship Id="rId6" Type="http://schemas.openxmlformats.org/officeDocument/2006/relationships/image" Target="../media/image21.svg"/><Relationship Id="rId11" Type="http://schemas.openxmlformats.org/officeDocument/2006/relationships/image" Target="../media/image24.png"/><Relationship Id="rId5" Type="http://schemas.openxmlformats.org/officeDocument/2006/relationships/image" Target="../media/image20.png"/><Relationship Id="rId10" Type="http://schemas.openxmlformats.org/officeDocument/2006/relationships/hyperlink" Target="http://www.doe.mass.edu/mcas" TargetMode="External"/><Relationship Id="rId4" Type="http://schemas.openxmlformats.org/officeDocument/2006/relationships/image" Target="../media/image19.svg"/><Relationship Id="rId9" Type="http://schemas.openxmlformats.org/officeDocument/2006/relationships/image" Target="../media/image23.sv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hyperlink" Target="http://mcas.pearsonsupport.com/training/" TargetMode="External"/><Relationship Id="rId2" Type="http://schemas.openxmlformats.org/officeDocument/2006/relationships/hyperlink" Target="http://mcas.pearsonsupport.com/technology-setup/" TargetMode="Externa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4B4766-0EE3-8028-2E23-5FACFF09600A}"/>
              </a:ext>
            </a:extLst>
          </p:cNvPr>
          <p:cNvSpPr>
            <a:spLocks noGrp="1"/>
          </p:cNvSpPr>
          <p:nvPr>
            <p:ph type="ctrTitle"/>
          </p:nvPr>
        </p:nvSpPr>
        <p:spPr>
          <a:xfrm>
            <a:off x="505838" y="1773220"/>
            <a:ext cx="8631677" cy="1928238"/>
          </a:xfrm>
        </p:spPr>
        <p:txBody>
          <a:bodyPr>
            <a:normAutofit fontScale="90000"/>
          </a:bodyPr>
          <a:lstStyle/>
          <a:p>
            <a:r>
              <a:rPr lang="en-US" dirty="0"/>
              <a:t>Overview of Infrastructure Trials for Technology Coordinators</a:t>
            </a:r>
          </a:p>
        </p:txBody>
      </p:sp>
      <p:sp>
        <p:nvSpPr>
          <p:cNvPr id="3" name="Subtitle 2">
            <a:extLst>
              <a:ext uri="{FF2B5EF4-FFF2-40B4-BE49-F238E27FC236}">
                <a16:creationId xmlns:a16="http://schemas.microsoft.com/office/drawing/2014/main" id="{451FB839-A537-685A-EE8C-AF8C11F1A27D}"/>
              </a:ext>
            </a:extLst>
          </p:cNvPr>
          <p:cNvSpPr>
            <a:spLocks noGrp="1"/>
          </p:cNvSpPr>
          <p:nvPr>
            <p:ph type="subTitle" idx="1"/>
          </p:nvPr>
        </p:nvSpPr>
        <p:spPr>
          <a:xfrm>
            <a:off x="505838" y="5466944"/>
            <a:ext cx="7699699" cy="1391055"/>
          </a:xfrm>
        </p:spPr>
        <p:txBody>
          <a:bodyPr/>
          <a:lstStyle/>
          <a:p>
            <a:r>
              <a:rPr lang="en-US" altLang="zh-CN" dirty="0"/>
              <a:t>The Office of Student Assessment Services </a:t>
            </a:r>
          </a:p>
          <a:p>
            <a:r>
              <a:rPr lang="en-US" altLang="zh-CN" dirty="0"/>
              <a:t>January 24, 2024</a:t>
            </a:r>
            <a:endParaRPr lang="zh-CN" altLang="en-US"/>
          </a:p>
          <a:p>
            <a:endParaRPr lang="en-US" dirty="0"/>
          </a:p>
        </p:txBody>
      </p:sp>
    </p:spTree>
    <p:extLst>
      <p:ext uri="{BB962C8B-B14F-4D97-AF65-F5344CB8AC3E}">
        <p14:creationId xmlns:p14="http://schemas.microsoft.com/office/powerpoint/2010/main" val="20970761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DF26BF5-1523-C029-3A10-541725531294}"/>
              </a:ext>
            </a:extLst>
          </p:cNvPr>
          <p:cNvSpPr txBox="1">
            <a:spLocks noGrp="1"/>
          </p:cNvSpPr>
          <p:nvPr>
            <p:ph type="title" idx="4294967295"/>
          </p:nvPr>
        </p:nvSpPr>
        <p:spPr>
          <a:xfrm>
            <a:off x="465991" y="219057"/>
            <a:ext cx="10990385" cy="80085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fontScale="92500"/>
          </a:bodyPr>
          <a:lstStyle>
            <a:lvl1pPr algn="l" defTabSz="914400" rtl="0" eaLnBrk="1" latinLnBrk="0" hangingPunct="1">
              <a:lnSpc>
                <a:spcPct val="90000"/>
              </a:lnSpc>
              <a:spcBef>
                <a:spcPct val="0"/>
              </a:spcBef>
              <a:buNone/>
              <a:defRPr sz="4400" kern="1200">
                <a:solidFill>
                  <a:schemeClr val="bg1"/>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dirty="0">
                <a:ln>
                  <a:noFill/>
                </a:ln>
                <a:solidFill>
                  <a:srgbClr val="3647B6"/>
                </a:solidFill>
                <a:effectLst/>
                <a:uLnTx/>
                <a:uFillTx/>
                <a:latin typeface="Arial" panose="020B0604020202020204" pitchFamily="34" charset="0"/>
                <a:ea typeface="+mj-ea"/>
                <a:cs typeface="Arial" panose="020B0604020202020204" pitchFamily="34" charset="0"/>
              </a:rPr>
              <a:t>Determine Whether to Run an Infrastructure Trial</a:t>
            </a:r>
          </a:p>
        </p:txBody>
      </p:sp>
      <p:pic>
        <p:nvPicPr>
          <p:cNvPr id="6" name="Picture 5" descr="Image displays chart to Determine Whether to Run an Infrastructure Trial. App Check is completed in TestNav after configuring the network and downloading TestNav on student devices. It confirms that the device can connect to TestNav and that it is able to launch TestNav in kiosk (locked-down) mode. Steps to complete App Check can be found beginning on page 8 of the Infrastructure Trial Readiness Guide, under “Test the “lock down” settings.”">
            <a:extLst>
              <a:ext uri="{FF2B5EF4-FFF2-40B4-BE49-F238E27FC236}">
                <a16:creationId xmlns:a16="http://schemas.microsoft.com/office/drawing/2014/main" id="{4FA7347D-7793-4C93-9AE7-A833F8EF464B}"/>
              </a:ext>
            </a:extLst>
          </p:cNvPr>
          <p:cNvPicPr>
            <a:picLocks noChangeAspect="1"/>
          </p:cNvPicPr>
          <p:nvPr/>
        </p:nvPicPr>
        <p:blipFill>
          <a:blip r:embed="rId3"/>
          <a:stretch>
            <a:fillRect/>
          </a:stretch>
        </p:blipFill>
        <p:spPr>
          <a:xfrm>
            <a:off x="2895623" y="880110"/>
            <a:ext cx="6400753" cy="5611991"/>
          </a:xfrm>
          <a:prstGeom prst="rect">
            <a:avLst/>
          </a:prstGeom>
        </p:spPr>
      </p:pic>
    </p:spTree>
    <p:extLst>
      <p:ext uri="{BB962C8B-B14F-4D97-AF65-F5344CB8AC3E}">
        <p14:creationId xmlns:p14="http://schemas.microsoft.com/office/powerpoint/2010/main" val="16567302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0E008182-2C29-4138-8706-4AA811CCC61F}"/>
              </a:ext>
            </a:extLst>
          </p:cNvPr>
          <p:cNvSpPr txBox="1">
            <a:spLocks noGrp="1"/>
          </p:cNvSpPr>
          <p:nvPr>
            <p:ph type="title" idx="4294967295"/>
          </p:nvPr>
        </p:nvSpPr>
        <p:spPr>
          <a:xfrm>
            <a:off x="465991" y="219057"/>
            <a:ext cx="10990385" cy="7218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bg1"/>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dirty="0">
                <a:ln>
                  <a:noFill/>
                </a:ln>
                <a:solidFill>
                  <a:srgbClr val="3647B6"/>
                </a:solidFill>
                <a:effectLst/>
                <a:uLnTx/>
                <a:uFillTx/>
                <a:latin typeface="Arial" panose="020B0604020202020204" pitchFamily="34" charset="0"/>
                <a:ea typeface="+mj-ea"/>
                <a:cs typeface="Arial" panose="020B0604020202020204" pitchFamily="34" charset="0"/>
              </a:rPr>
              <a:t>Testing Your Network and Devices </a:t>
            </a:r>
          </a:p>
        </p:txBody>
      </p:sp>
      <p:sp>
        <p:nvSpPr>
          <p:cNvPr id="4" name="Text Placeholder 2">
            <a:extLst>
              <a:ext uri="{FF2B5EF4-FFF2-40B4-BE49-F238E27FC236}">
                <a16:creationId xmlns:a16="http://schemas.microsoft.com/office/drawing/2014/main" id="{51BBEF0B-1E8B-42FB-907A-E4A7C2B3CB8A}"/>
              </a:ext>
            </a:extLst>
          </p:cNvPr>
          <p:cNvSpPr txBox="1">
            <a:spLocks/>
          </p:cNvSpPr>
          <p:nvPr/>
        </p:nvSpPr>
        <p:spPr>
          <a:xfrm>
            <a:off x="465991" y="1310054"/>
            <a:ext cx="10990385" cy="4747845"/>
          </a:xfrm>
          <a:prstGeom prst="rect">
            <a:avLst/>
          </a:prstGeom>
        </p:spPr>
        <p:txBody>
          <a:bodyPr>
            <a:normAutofit lnSpcReduction="10000"/>
          </a:bodyPr>
          <a:lstStyle>
            <a:lvl1pPr marL="228600" indent="-228600" algn="l" defTabSz="914400" rtl="0" eaLnBrk="1" latinLnBrk="0" hangingPunct="1">
              <a:lnSpc>
                <a:spcPct val="90000"/>
              </a:lnSpc>
              <a:spcBef>
                <a:spcPts val="1000"/>
              </a:spcBef>
              <a:buClr>
                <a:srgbClr val="E38526"/>
              </a:buClr>
              <a:buFont typeface="Arial" panose="020B0604020202020204" pitchFamily="34" charset="0"/>
              <a:buChar char="•"/>
              <a:defRPr sz="3200" kern="1200" baseline="0">
                <a:solidFill>
                  <a:schemeClr val="accent1">
                    <a:lumMod val="50000"/>
                  </a:schemeClr>
                </a:solidFill>
                <a:latin typeface="Segoe UI" panose="020B0502040204020203" pitchFamily="34" charset="0"/>
                <a:ea typeface="+mn-ea"/>
                <a:cs typeface="Segoe UI" panose="020B0502040204020203" pitchFamily="34" charset="0"/>
              </a:defRPr>
            </a:lvl1pPr>
            <a:lvl2pPr marL="736600" indent="-279400" algn="l" defTabSz="914400" rtl="0" eaLnBrk="1" latinLnBrk="0" hangingPunct="1">
              <a:lnSpc>
                <a:spcPct val="90000"/>
              </a:lnSpc>
              <a:spcBef>
                <a:spcPts val="500"/>
              </a:spcBef>
              <a:buClr>
                <a:srgbClr val="E38526"/>
              </a:buClr>
              <a:buFont typeface="Courier New" panose="02070309020205020404" pitchFamily="49" charset="0"/>
              <a:buChar char="o"/>
              <a:defRPr sz="2800" kern="1200">
                <a:solidFill>
                  <a:schemeClr val="accent1">
                    <a:lumMod val="50000"/>
                  </a:schemeClr>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Clr>
                <a:srgbClr val="E38526"/>
              </a:buClr>
              <a:buFont typeface="Wingdings" panose="05000000000000000000" pitchFamily="2" charset="2"/>
              <a:buChar char="§"/>
              <a:defRPr sz="2400" kern="1200">
                <a:solidFill>
                  <a:schemeClr val="accent1">
                    <a:lumMod val="50000"/>
                  </a:schemeClr>
                </a:solidFill>
                <a:latin typeface="Segoe UI" panose="020B0502040204020203" pitchFamily="34" charset="0"/>
                <a:ea typeface="+mn-ea"/>
                <a:cs typeface="Segoe UI" panose="020B0502040204020203" pitchFamily="34" charset="0"/>
              </a:defRPr>
            </a:lvl3pPr>
            <a:lvl4pPr marL="1651000" indent="-279400" algn="l" defTabSz="914400" rtl="0" eaLnBrk="1" latinLnBrk="0" hangingPunct="1">
              <a:lnSpc>
                <a:spcPct val="90000"/>
              </a:lnSpc>
              <a:spcBef>
                <a:spcPts val="500"/>
              </a:spcBef>
              <a:buClr>
                <a:srgbClr val="E38526"/>
              </a:buClr>
              <a:buFont typeface="Wingdings" panose="05000000000000000000" pitchFamily="2" charset="2"/>
              <a:buChar char="Ø"/>
              <a:defRPr sz="2000" kern="1200">
                <a:solidFill>
                  <a:schemeClr val="accent1">
                    <a:lumMod val="50000"/>
                  </a:schemeClr>
                </a:solidFill>
                <a:latin typeface="Segoe UI" panose="020B0502040204020203" pitchFamily="34" charset="0"/>
                <a:ea typeface="+mn-ea"/>
                <a:cs typeface="Segoe UI" panose="020B0502040204020203" pitchFamily="34" charset="0"/>
              </a:defRPr>
            </a:lvl4pPr>
            <a:lvl5pPr marL="2116138" indent="-287338" algn="l" defTabSz="914400" rtl="0" eaLnBrk="1" latinLnBrk="0" hangingPunct="1">
              <a:lnSpc>
                <a:spcPct val="90000"/>
              </a:lnSpc>
              <a:spcBef>
                <a:spcPts val="500"/>
              </a:spcBef>
              <a:buClr>
                <a:srgbClr val="E38526"/>
              </a:buClr>
              <a:buFont typeface="Wingdings" panose="05000000000000000000" pitchFamily="2" charset="2"/>
              <a:buChar char="v"/>
              <a:defRPr sz="2000" kern="1200">
                <a:solidFill>
                  <a:schemeClr val="accent1">
                    <a:lumMod val="50000"/>
                  </a:schemeClr>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101D35"/>
              </a:buClr>
            </a:pPr>
            <a:r>
              <a:rPr lang="en-US" sz="2800" b="1" u="sng" dirty="0">
                <a:solidFill>
                  <a:srgbClr val="101D35"/>
                </a:solidFill>
                <a:latin typeface="Arial" panose="020B0604020202020204" pitchFamily="34" charset="0"/>
                <a:cs typeface="Arial" panose="020B0604020202020204" pitchFamily="34" charset="0"/>
              </a:rPr>
              <a:t>App Check</a:t>
            </a:r>
            <a:r>
              <a:rPr lang="en-US" sz="2800" dirty="0">
                <a:solidFill>
                  <a:srgbClr val="000000"/>
                </a:solidFill>
                <a:latin typeface="Arial" panose="020B0604020202020204" pitchFamily="34" charset="0"/>
                <a:cs typeface="Arial" panose="020B0604020202020204" pitchFamily="34" charset="0"/>
              </a:rPr>
              <a:t>: A test run in TestNav by school staff to check connectivity to Pearson servers, the ability of the device to enter “kiosk” mode, and the TestNav configuration (if a configuration identifier is used). </a:t>
            </a:r>
          </a:p>
          <a:p>
            <a:pPr>
              <a:buClr>
                <a:srgbClr val="101D35"/>
              </a:buClr>
            </a:pPr>
            <a:endParaRPr lang="en-US" sz="2800" dirty="0">
              <a:solidFill>
                <a:srgbClr val="000000"/>
              </a:solidFill>
              <a:latin typeface="Arial" panose="020B0604020202020204" pitchFamily="34" charset="0"/>
              <a:cs typeface="Arial" panose="020B0604020202020204" pitchFamily="34" charset="0"/>
            </a:endParaRPr>
          </a:p>
          <a:p>
            <a:pPr>
              <a:buClr>
                <a:srgbClr val="101D35"/>
              </a:buClr>
            </a:pPr>
            <a:r>
              <a:rPr lang="en-US" sz="2800" b="1" u="sng" dirty="0">
                <a:solidFill>
                  <a:srgbClr val="000000"/>
                </a:solidFill>
                <a:latin typeface="Arial" panose="020B0604020202020204" pitchFamily="34" charset="0"/>
                <a:cs typeface="Arial" panose="020B0604020202020204" pitchFamily="34" charset="0"/>
              </a:rPr>
              <a:t>Preliminary System Test</a:t>
            </a:r>
            <a:r>
              <a:rPr lang="en-US" sz="2800" dirty="0">
                <a:solidFill>
                  <a:srgbClr val="000000"/>
                </a:solidFill>
                <a:latin typeface="Arial" panose="020B0604020202020204" pitchFamily="34" charset="0"/>
                <a:cs typeface="Arial" panose="020B0604020202020204" pitchFamily="34" charset="0"/>
              </a:rPr>
              <a:t>: A small-scale Infrastructure Trial during which school staff log in to and click through practice tests instead of students. </a:t>
            </a:r>
          </a:p>
          <a:p>
            <a:pPr>
              <a:buClr>
                <a:srgbClr val="101D35"/>
              </a:buClr>
            </a:pPr>
            <a:endParaRPr lang="en-US" sz="2800" dirty="0">
              <a:solidFill>
                <a:srgbClr val="101D35"/>
              </a:solidFill>
              <a:latin typeface="Arial" panose="020B0604020202020204" pitchFamily="34" charset="0"/>
              <a:cs typeface="Arial" panose="020B0604020202020204" pitchFamily="34" charset="0"/>
            </a:endParaRPr>
          </a:p>
          <a:p>
            <a:pPr>
              <a:buClr>
                <a:srgbClr val="101D35"/>
              </a:buClr>
            </a:pPr>
            <a:r>
              <a:rPr lang="en-US" sz="2800" b="1" u="sng" dirty="0">
                <a:solidFill>
                  <a:srgbClr val="000000"/>
                </a:solidFill>
                <a:latin typeface="Arial" panose="020B0604020202020204" pitchFamily="34" charset="0"/>
                <a:cs typeface="Arial" panose="020B0604020202020204" pitchFamily="34" charset="0"/>
              </a:rPr>
              <a:t>Infrastructure Trial</a:t>
            </a:r>
            <a:r>
              <a:rPr lang="en-US" sz="2800" dirty="0">
                <a:solidFill>
                  <a:srgbClr val="000000"/>
                </a:solidFill>
                <a:latin typeface="Arial" panose="020B0604020202020204" pitchFamily="34" charset="0"/>
                <a:cs typeface="Arial" panose="020B0604020202020204" pitchFamily="34" charset="0"/>
              </a:rPr>
              <a:t>: Simulated testing experience during which one or more practice test sessions are administered. </a:t>
            </a:r>
          </a:p>
          <a:p>
            <a:pPr>
              <a:buClrTx/>
            </a:pPr>
            <a:endParaRPr lang="en-US" sz="2400" dirty="0">
              <a:solidFill>
                <a:srgbClr val="101D35"/>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283008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AEC4377-A44D-2B5B-C0AA-5D5B012CB907}"/>
              </a:ext>
            </a:extLst>
          </p:cNvPr>
          <p:cNvSpPr>
            <a:spLocks noGrp="1"/>
          </p:cNvSpPr>
          <p:nvPr>
            <p:ph type="title" idx="4294967295"/>
          </p:nvPr>
        </p:nvSpPr>
        <p:spPr>
          <a:xfrm>
            <a:off x="838200" y="-1042852"/>
            <a:ext cx="10515600" cy="1042852"/>
          </a:xfrm>
        </p:spPr>
        <p:txBody>
          <a:bodyPr vert="horz" lIns="91440" tIns="45720" rIns="91440" bIns="45720" rtlCol="0" anchor="b">
            <a:normAutofit/>
          </a:bodyPr>
          <a:lstStyle/>
          <a:p>
            <a:r>
              <a:rPr lang="en-US" dirty="0"/>
              <a:t>Testing Your Network and Devices 2 </a:t>
            </a:r>
          </a:p>
        </p:txBody>
      </p:sp>
      <p:graphicFrame>
        <p:nvGraphicFramePr>
          <p:cNvPr id="2" name="Table 2">
            <a:extLst>
              <a:ext uri="{FF2B5EF4-FFF2-40B4-BE49-F238E27FC236}">
                <a16:creationId xmlns:a16="http://schemas.microsoft.com/office/drawing/2014/main" id="{3A62022F-2A3A-6888-86C5-7996C0385174}"/>
              </a:ext>
            </a:extLst>
          </p:cNvPr>
          <p:cNvGraphicFramePr>
            <a:graphicFrameLocks noGrp="1"/>
          </p:cNvGraphicFramePr>
          <p:nvPr>
            <p:extLst>
              <p:ext uri="{D42A27DB-BD31-4B8C-83A1-F6EECF244321}">
                <p14:modId xmlns:p14="http://schemas.microsoft.com/office/powerpoint/2010/main" val="384052540"/>
              </p:ext>
            </p:extLst>
          </p:nvPr>
        </p:nvGraphicFramePr>
        <p:xfrm>
          <a:off x="157535" y="71919"/>
          <a:ext cx="11876930" cy="6175122"/>
        </p:xfrm>
        <a:graphic>
          <a:graphicData uri="http://schemas.openxmlformats.org/drawingml/2006/table">
            <a:tbl>
              <a:tblPr firstRow="1" bandRow="1">
                <a:tableStyleId>{5C22544A-7EE6-4342-B048-85BDC9FD1C3A}</a:tableStyleId>
              </a:tblPr>
              <a:tblGrid>
                <a:gridCol w="1431235">
                  <a:extLst>
                    <a:ext uri="{9D8B030D-6E8A-4147-A177-3AD203B41FA5}">
                      <a16:colId xmlns:a16="http://schemas.microsoft.com/office/drawing/2014/main" val="1262787603"/>
                    </a:ext>
                  </a:extLst>
                </a:gridCol>
                <a:gridCol w="2057400">
                  <a:extLst>
                    <a:ext uri="{9D8B030D-6E8A-4147-A177-3AD203B41FA5}">
                      <a16:colId xmlns:a16="http://schemas.microsoft.com/office/drawing/2014/main" val="3005108589"/>
                    </a:ext>
                  </a:extLst>
                </a:gridCol>
                <a:gridCol w="1874520">
                  <a:extLst>
                    <a:ext uri="{9D8B030D-6E8A-4147-A177-3AD203B41FA5}">
                      <a16:colId xmlns:a16="http://schemas.microsoft.com/office/drawing/2014/main" val="3526242367"/>
                    </a:ext>
                  </a:extLst>
                </a:gridCol>
                <a:gridCol w="1497330">
                  <a:extLst>
                    <a:ext uri="{9D8B030D-6E8A-4147-A177-3AD203B41FA5}">
                      <a16:colId xmlns:a16="http://schemas.microsoft.com/office/drawing/2014/main" val="67294927"/>
                    </a:ext>
                  </a:extLst>
                </a:gridCol>
                <a:gridCol w="5016445">
                  <a:extLst>
                    <a:ext uri="{9D8B030D-6E8A-4147-A177-3AD203B41FA5}">
                      <a16:colId xmlns:a16="http://schemas.microsoft.com/office/drawing/2014/main" val="2512611198"/>
                    </a:ext>
                  </a:extLst>
                </a:gridCol>
              </a:tblGrid>
              <a:tr h="1054482">
                <a:tc>
                  <a:txBody>
                    <a:bodyPr/>
                    <a:lstStyle/>
                    <a:p>
                      <a:r>
                        <a:rPr lang="en-US" sz="1600" dirty="0">
                          <a:latin typeface="Arial" panose="020B0604020202020204" pitchFamily="34" charset="0"/>
                          <a:cs typeface="Arial" panose="020B0604020202020204" pitchFamily="34" charset="0"/>
                        </a:rPr>
                        <a:t>Task</a:t>
                      </a:r>
                    </a:p>
                  </a:txBody>
                  <a:tcPr/>
                </a:tc>
                <a:tc>
                  <a:txBody>
                    <a:bodyPr/>
                    <a:lstStyle/>
                    <a:p>
                      <a:r>
                        <a:rPr lang="en-US" sz="1600" dirty="0">
                          <a:latin typeface="Arial" panose="020B0604020202020204" pitchFamily="34" charset="0"/>
                          <a:cs typeface="Arial" panose="020B0604020202020204" pitchFamily="34" charset="0"/>
                        </a:rPr>
                        <a:t>What is it? </a:t>
                      </a:r>
                    </a:p>
                  </a:txBody>
                  <a:tcPr/>
                </a:tc>
                <a:tc>
                  <a:txBody>
                    <a:bodyPr/>
                    <a:lstStyle/>
                    <a:p>
                      <a:r>
                        <a:rPr lang="en-US" sz="1600" dirty="0">
                          <a:latin typeface="Arial" panose="020B0604020202020204" pitchFamily="34" charset="0"/>
                          <a:cs typeface="Arial" panose="020B0604020202020204" pitchFamily="34" charset="0"/>
                        </a:rPr>
                        <a:t>Should my school complete this task?</a:t>
                      </a:r>
                    </a:p>
                  </a:txBody>
                  <a:tcPr/>
                </a:tc>
                <a:tc>
                  <a:txBody>
                    <a:bodyPr/>
                    <a:lstStyle/>
                    <a:p>
                      <a:r>
                        <a:rPr lang="en-US" sz="1600" dirty="0">
                          <a:latin typeface="Arial" panose="020B0604020202020204" pitchFamily="34" charset="0"/>
                          <a:cs typeface="Arial" panose="020B0604020202020204" pitchFamily="34" charset="0"/>
                        </a:rPr>
                        <a:t>Who participates?</a:t>
                      </a:r>
                    </a:p>
                  </a:txBody>
                  <a:tcPr/>
                </a:tc>
                <a:tc>
                  <a:txBody>
                    <a:bodyPr/>
                    <a:lstStyle/>
                    <a:p>
                      <a:r>
                        <a:rPr lang="en-US" sz="1600" dirty="0">
                          <a:latin typeface="Arial" panose="020B0604020202020204" pitchFamily="34" charset="0"/>
                          <a:cs typeface="Arial" panose="020B0604020202020204" pitchFamily="34" charset="0"/>
                        </a:rPr>
                        <a:t>Confirms that: </a:t>
                      </a:r>
                    </a:p>
                  </a:txBody>
                  <a:tcPr/>
                </a:tc>
                <a:extLst>
                  <a:ext uri="{0D108BD9-81ED-4DB2-BD59-A6C34878D82A}">
                    <a16:rowId xmlns:a16="http://schemas.microsoft.com/office/drawing/2014/main" val="4274319393"/>
                  </a:ext>
                </a:extLst>
              </a:tr>
              <a:tr h="1074474">
                <a:tc>
                  <a:txBody>
                    <a:bodyPr/>
                    <a:lstStyle/>
                    <a:p>
                      <a:r>
                        <a:rPr lang="en-US" sz="1400" b="1" dirty="0">
                          <a:solidFill>
                            <a:srgbClr val="101D35"/>
                          </a:solidFill>
                          <a:latin typeface="Arial" panose="020B0604020202020204" pitchFamily="34" charset="0"/>
                          <a:cs typeface="Arial" panose="020B0604020202020204" pitchFamily="34" charset="0"/>
                        </a:rPr>
                        <a:t>App Check</a:t>
                      </a:r>
                    </a:p>
                  </a:txBody>
                  <a:tcPr/>
                </a:tc>
                <a:tc>
                  <a:txBody>
                    <a:bodyPr/>
                    <a:lstStyle/>
                    <a:p>
                      <a:r>
                        <a:rPr lang="en-US" sz="1400" dirty="0">
                          <a:solidFill>
                            <a:srgbClr val="101D35"/>
                          </a:solidFill>
                          <a:latin typeface="Arial" panose="020B0604020202020204" pitchFamily="34" charset="0"/>
                          <a:cs typeface="Arial" panose="020B0604020202020204" pitchFamily="34" charset="0"/>
                        </a:rPr>
                        <a:t>App Check is completed in TestNav after configuring the network and downloading TestNav on student devices. </a:t>
                      </a:r>
                    </a:p>
                  </a:txBody>
                  <a:tcPr/>
                </a:tc>
                <a:tc>
                  <a:txBody>
                    <a:bodyPr/>
                    <a:lstStyle/>
                    <a:p>
                      <a:r>
                        <a:rPr lang="en-US" sz="1400" dirty="0">
                          <a:solidFill>
                            <a:srgbClr val="101D35"/>
                          </a:solidFill>
                          <a:latin typeface="Arial" panose="020B0604020202020204" pitchFamily="34" charset="0"/>
                          <a:cs typeface="Arial" panose="020B0604020202020204" pitchFamily="34" charset="0"/>
                        </a:rPr>
                        <a:t>Yes, all schools should complete App Check. </a:t>
                      </a:r>
                    </a:p>
                  </a:txBody>
                  <a:tcPr/>
                </a:tc>
                <a:tc>
                  <a:txBody>
                    <a:bodyPr/>
                    <a:lstStyle/>
                    <a:p>
                      <a:r>
                        <a:rPr lang="en-US" sz="1400" dirty="0">
                          <a:solidFill>
                            <a:srgbClr val="101D35"/>
                          </a:solidFill>
                          <a:latin typeface="Arial" panose="020B0604020202020204" pitchFamily="34" charset="0"/>
                          <a:cs typeface="Arial" panose="020B0604020202020204" pitchFamily="34" charset="0"/>
                        </a:rPr>
                        <a:t>Technology staff</a:t>
                      </a:r>
                    </a:p>
                  </a:txBody>
                  <a:tcPr/>
                </a:tc>
                <a:tc>
                  <a:txBody>
                    <a:bodyPr/>
                    <a:lstStyle/>
                    <a:p>
                      <a:pPr marL="285750" indent="-285750">
                        <a:buFont typeface="Arial" panose="020B0604020202020204" pitchFamily="34" charset="0"/>
                        <a:buChar char="•"/>
                      </a:pPr>
                      <a:r>
                        <a:rPr lang="en-US" sz="1400" b="0" kern="1200" dirty="0">
                          <a:solidFill>
                            <a:srgbClr val="101D35"/>
                          </a:solidFill>
                          <a:effectLst/>
                          <a:latin typeface="Arial" panose="020B0604020202020204" pitchFamily="34" charset="0"/>
                          <a:cs typeface="Arial" panose="020B0604020202020204" pitchFamily="34" charset="0"/>
                        </a:rPr>
                        <a:t>Devices can successfully run TestNav</a:t>
                      </a:r>
                    </a:p>
                    <a:p>
                      <a:pPr marL="285750" indent="-285750">
                        <a:buFont typeface="Arial" panose="020B0604020202020204" pitchFamily="34" charset="0"/>
                        <a:buChar char="•"/>
                      </a:pPr>
                      <a:r>
                        <a:rPr lang="en-US" sz="1400" b="0" kern="1200" dirty="0">
                          <a:solidFill>
                            <a:srgbClr val="101D35"/>
                          </a:solidFill>
                          <a:effectLst/>
                          <a:latin typeface="Arial" panose="020B0604020202020204" pitchFamily="34" charset="0"/>
                          <a:cs typeface="Arial" panose="020B0604020202020204" pitchFamily="34" charset="0"/>
                        </a:rPr>
                        <a:t>TestNav is configured correctly</a:t>
                      </a:r>
                      <a:endParaRPr lang="en-US" sz="1400" dirty="0">
                        <a:solidFill>
                          <a:srgbClr val="101D35"/>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525739144"/>
                  </a:ext>
                </a:extLst>
              </a:tr>
              <a:tr h="1505866">
                <a:tc>
                  <a:txBody>
                    <a:bodyPr/>
                    <a:lstStyle/>
                    <a:p>
                      <a:r>
                        <a:rPr lang="en-US" sz="1400" b="1" dirty="0">
                          <a:solidFill>
                            <a:srgbClr val="101D35"/>
                          </a:solidFill>
                          <a:latin typeface="Arial" panose="020B0604020202020204" pitchFamily="34" charset="0"/>
                          <a:cs typeface="Arial" panose="020B0604020202020204" pitchFamily="34" charset="0"/>
                        </a:rPr>
                        <a:t>Preliminary System Test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101D35"/>
                          </a:solidFill>
                          <a:latin typeface="Arial" panose="020B0604020202020204" pitchFamily="34" charset="0"/>
                          <a:cs typeface="Arial" panose="020B0604020202020204" pitchFamily="34" charset="0"/>
                        </a:rPr>
                        <a:t>Small-scale Infrastructure Trial completed by technology or other school staff, during which staff log in to TestNav on student devices and click through practice tests.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101D35"/>
                          </a:solidFill>
                          <a:latin typeface="Arial" panose="020B0604020202020204" pitchFamily="34" charset="0"/>
                          <a:cs typeface="Arial" panose="020B0604020202020204" pitchFamily="34" charset="0"/>
                        </a:rPr>
                        <a:t>Strongly recommended for schools not conducting Infrastructure Trial. Recommended for schools conducting Infrastructure Trial. </a:t>
                      </a:r>
                    </a:p>
                  </a:txBody>
                  <a:tcPr/>
                </a:tc>
                <a:tc>
                  <a:txBody>
                    <a:bodyPr/>
                    <a:lstStyle/>
                    <a:p>
                      <a:r>
                        <a:rPr lang="en-US" sz="1400" dirty="0">
                          <a:solidFill>
                            <a:srgbClr val="101D35"/>
                          </a:solidFill>
                          <a:latin typeface="Arial" panose="020B0604020202020204" pitchFamily="34" charset="0"/>
                          <a:cs typeface="Arial" panose="020B0604020202020204" pitchFamily="34" charset="0"/>
                        </a:rPr>
                        <a:t>Technology or other school staff</a:t>
                      </a:r>
                    </a:p>
                  </a:txBody>
                  <a:tcPr/>
                </a:tc>
                <a:tc>
                  <a:txBody>
                    <a:bodyPr/>
                    <a:lstStyle/>
                    <a:p>
                      <a:pPr marL="285750" lvl="0" indent="-285750">
                        <a:buFont typeface="Arial" panose="020B0604020202020204" pitchFamily="34" charset="0"/>
                        <a:buChar char="•"/>
                      </a:pPr>
                      <a:r>
                        <a:rPr lang="en-US" sz="1400" dirty="0">
                          <a:solidFill>
                            <a:srgbClr val="080808"/>
                          </a:solidFill>
                          <a:latin typeface="Arial" panose="020B0604020202020204" pitchFamily="34" charset="0"/>
                          <a:cs typeface="Arial" panose="020B0604020202020204" pitchFamily="34" charset="0"/>
                        </a:rPr>
                        <a:t>Devices can successfully run TestNav</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solidFill>
                            <a:srgbClr val="080808"/>
                          </a:solidFill>
                          <a:latin typeface="Arial" panose="020B0604020202020204" pitchFamily="34" charset="0"/>
                          <a:cs typeface="Arial" panose="020B0604020202020204" pitchFamily="34" charset="0"/>
                        </a:rPr>
                        <a:t>TestNav is configured correctly</a:t>
                      </a:r>
                    </a:p>
                    <a:p>
                      <a:pPr marL="285750" lvl="0" indent="-285750">
                        <a:buFont typeface="Arial" panose="020B0604020202020204" pitchFamily="34" charset="0"/>
                        <a:buChar char="•"/>
                      </a:pPr>
                      <a:r>
                        <a:rPr lang="en-US" sz="1400" dirty="0">
                          <a:solidFill>
                            <a:srgbClr val="080808"/>
                          </a:solidFill>
                          <a:latin typeface="Arial" panose="020B0604020202020204" pitchFamily="34" charset="0"/>
                          <a:cs typeface="Arial" panose="020B0604020202020204" pitchFamily="34" charset="0"/>
                        </a:rPr>
                        <a:t>Network security environment is configured to allow test content to devices (e.g., the appropriate URLs have been exempted)</a:t>
                      </a:r>
                    </a:p>
                    <a:p>
                      <a:pPr marL="285750" indent="-285750">
                        <a:buFont typeface="Arial" panose="020B0604020202020204" pitchFamily="34" charset="0"/>
                        <a:buChar char="•"/>
                      </a:pPr>
                      <a:endParaRPr lang="en-US" sz="1400" dirty="0">
                        <a:solidFill>
                          <a:srgbClr val="101D35"/>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812271843"/>
                  </a:ext>
                </a:extLst>
              </a:tr>
              <a:tr h="1149645">
                <a:tc>
                  <a:txBody>
                    <a:bodyPr/>
                    <a:lstStyle/>
                    <a:p>
                      <a:r>
                        <a:rPr lang="en-US" sz="1400" b="1" dirty="0">
                          <a:solidFill>
                            <a:srgbClr val="101D35"/>
                          </a:solidFill>
                          <a:latin typeface="Arial" panose="020B0604020202020204" pitchFamily="34" charset="0"/>
                          <a:cs typeface="Arial" panose="020B0604020202020204" pitchFamily="34" charset="0"/>
                        </a:rPr>
                        <a:t>Infrastructure Trial</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101D35"/>
                          </a:solidFill>
                          <a:latin typeface="Arial" panose="020B0604020202020204" pitchFamily="34" charset="0"/>
                          <a:cs typeface="Arial" panose="020B0604020202020204" pitchFamily="34" charset="0"/>
                        </a:rPr>
                        <a:t>Simulated testing experience during which one or more practice test sessions are administered. </a:t>
                      </a:r>
                    </a:p>
                  </a:txBody>
                  <a:tcPr/>
                </a:tc>
                <a:tc>
                  <a:txBody>
                    <a:bodyPr/>
                    <a:lstStyle/>
                    <a:p>
                      <a:r>
                        <a:rPr lang="en-US" sz="1400" dirty="0">
                          <a:solidFill>
                            <a:srgbClr val="101D35"/>
                          </a:solidFill>
                          <a:latin typeface="Arial" panose="020B0604020202020204" pitchFamily="34" charset="0"/>
                          <a:cs typeface="Arial" panose="020B0604020202020204" pitchFamily="34" charset="0"/>
                        </a:rPr>
                        <a:t>Guidance on whether to conduct an Infrastructure Trial is outlined on slide 10. </a:t>
                      </a:r>
                    </a:p>
                  </a:txBody>
                  <a:tcPr/>
                </a:tc>
                <a:tc>
                  <a:txBody>
                    <a:bodyPr/>
                    <a:lstStyle/>
                    <a:p>
                      <a:r>
                        <a:rPr lang="en-US" sz="1400" dirty="0">
                          <a:solidFill>
                            <a:srgbClr val="101D35"/>
                          </a:solidFill>
                          <a:latin typeface="Arial" panose="020B0604020202020204" pitchFamily="34" charset="0"/>
                          <a:cs typeface="Arial" panose="020B0604020202020204" pitchFamily="34" charset="0"/>
                        </a:rPr>
                        <a:t>Students, teachers, technology staff, test coordinators</a:t>
                      </a: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rgbClr val="080808"/>
                          </a:solidFill>
                          <a:latin typeface="Arial" panose="020B0604020202020204" pitchFamily="34" charset="0"/>
                          <a:cs typeface="Arial" panose="020B0604020202020204" pitchFamily="34" charset="0"/>
                        </a:rPr>
                        <a:t>Devices can successfully run TestNav</a:t>
                      </a:r>
                    </a:p>
                    <a:p>
                      <a:pPr marL="285750" lvl="0" indent="-285750">
                        <a:buFont typeface="Arial" panose="020B0604020202020204" pitchFamily="34" charset="0"/>
                        <a:buChar char="•"/>
                      </a:pPr>
                      <a:r>
                        <a:rPr lang="en-US" sz="1200" dirty="0">
                          <a:solidFill>
                            <a:srgbClr val="080808"/>
                          </a:solidFill>
                          <a:latin typeface="Arial" panose="020B0604020202020204" pitchFamily="34" charset="0"/>
                          <a:cs typeface="Arial" panose="020B0604020202020204" pitchFamily="34" charset="0"/>
                        </a:rPr>
                        <a:t>TestNav is configured correctly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rgbClr val="080808"/>
                          </a:solidFill>
                          <a:latin typeface="Arial" panose="020B0604020202020204" pitchFamily="34" charset="0"/>
                          <a:cs typeface="Arial" panose="020B0604020202020204" pitchFamily="34" charset="0"/>
                        </a:rPr>
                        <a:t>Network security environment is configured to allow test content to devices (e.g., the appropriate URLs have been exempted)</a:t>
                      </a:r>
                    </a:p>
                    <a:p>
                      <a:pPr marL="285750" lvl="0" indent="-285750">
                        <a:buFont typeface="Arial" panose="020B0604020202020204" pitchFamily="34" charset="0"/>
                        <a:buChar char="•"/>
                      </a:pPr>
                      <a:r>
                        <a:rPr lang="en-US" sz="1200" dirty="0">
                          <a:solidFill>
                            <a:srgbClr val="080808"/>
                          </a:solidFill>
                          <a:latin typeface="Arial" panose="020B0604020202020204" pitchFamily="34" charset="0"/>
                          <a:cs typeface="Arial" panose="020B0604020202020204" pitchFamily="34" charset="0"/>
                        </a:rPr>
                        <a:t>If precaching, the ProctorCache machine is properly configured to deliver test content to devices</a:t>
                      </a:r>
                    </a:p>
                    <a:p>
                      <a:pPr marL="285750" lvl="0" indent="-285750">
                        <a:buFont typeface="Arial" panose="020B0604020202020204" pitchFamily="34" charset="0"/>
                        <a:buChar char="•"/>
                      </a:pPr>
                      <a:r>
                        <a:rPr lang="en-US" sz="1200" dirty="0">
                          <a:solidFill>
                            <a:srgbClr val="080808"/>
                          </a:solidFill>
                          <a:latin typeface="Arial" panose="020B0604020202020204" pitchFamily="34" charset="0"/>
                          <a:cs typeface="Arial" panose="020B0604020202020204" pitchFamily="34" charset="0"/>
                        </a:rPr>
                        <a:t>Participating staff know how to monitor and manage a computer-based MCAS test</a:t>
                      </a:r>
                    </a:p>
                    <a:p>
                      <a:pPr marL="285750" lvl="0" indent="-285750">
                        <a:buFont typeface="Arial" panose="020B0604020202020204" pitchFamily="34" charset="0"/>
                        <a:buChar char="•"/>
                      </a:pPr>
                      <a:r>
                        <a:rPr lang="en-US" sz="1200" dirty="0">
                          <a:solidFill>
                            <a:srgbClr val="080808"/>
                          </a:solidFill>
                          <a:latin typeface="Arial" panose="020B0604020202020204" pitchFamily="34" charset="0"/>
                          <a:cs typeface="Arial" panose="020B0604020202020204" pitchFamily="34" charset="0"/>
                        </a:rPr>
                        <a:t>Students are familiar with the computer-based tools and format.</a:t>
                      </a:r>
                    </a:p>
                  </a:txBody>
                  <a:tcPr/>
                </a:tc>
                <a:extLst>
                  <a:ext uri="{0D108BD9-81ED-4DB2-BD59-A6C34878D82A}">
                    <a16:rowId xmlns:a16="http://schemas.microsoft.com/office/drawing/2014/main" val="3904486881"/>
                  </a:ext>
                </a:extLst>
              </a:tr>
            </a:tbl>
          </a:graphicData>
        </a:graphic>
      </p:graphicFrame>
    </p:spTree>
    <p:extLst>
      <p:ext uri="{BB962C8B-B14F-4D97-AF65-F5344CB8AC3E}">
        <p14:creationId xmlns:p14="http://schemas.microsoft.com/office/powerpoint/2010/main" val="1775635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559199-CCA9-4D01-9419-A24935DFB69B}"/>
              </a:ext>
            </a:extLst>
          </p:cNvPr>
          <p:cNvSpPr txBox="1">
            <a:spLocks noGrp="1"/>
          </p:cNvSpPr>
          <p:nvPr>
            <p:ph type="title" idx="4294967295"/>
          </p:nvPr>
        </p:nvSpPr>
        <p:spPr>
          <a:xfrm>
            <a:off x="367645" y="139047"/>
            <a:ext cx="10990385" cy="80085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bg1"/>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dirty="0">
                <a:ln>
                  <a:noFill/>
                </a:ln>
                <a:solidFill>
                  <a:srgbClr val="3647B6"/>
                </a:solidFill>
                <a:effectLst/>
                <a:uLnTx/>
                <a:uFillTx/>
                <a:latin typeface="Arial" panose="020B0604020202020204" pitchFamily="34" charset="0"/>
                <a:ea typeface="+mj-ea"/>
                <a:cs typeface="Arial" panose="020B0604020202020204" pitchFamily="34" charset="0"/>
              </a:rPr>
              <a:t>Steps for Completing App Check</a:t>
            </a:r>
          </a:p>
        </p:txBody>
      </p:sp>
      <p:sp>
        <p:nvSpPr>
          <p:cNvPr id="3" name="Text Placeholder 2">
            <a:extLst>
              <a:ext uri="{FF2B5EF4-FFF2-40B4-BE49-F238E27FC236}">
                <a16:creationId xmlns:a16="http://schemas.microsoft.com/office/drawing/2014/main" id="{35AAA046-2C9E-4D9C-8F48-1954D28DE454}"/>
              </a:ext>
            </a:extLst>
          </p:cNvPr>
          <p:cNvSpPr txBox="1">
            <a:spLocks/>
          </p:cNvSpPr>
          <p:nvPr/>
        </p:nvSpPr>
        <p:spPr>
          <a:xfrm>
            <a:off x="367645" y="1091151"/>
            <a:ext cx="11255604" cy="562780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100" dirty="0">
                <a:solidFill>
                  <a:srgbClr val="101D35"/>
                </a:solidFill>
              </a:rPr>
              <a:t>Typically completed by technology staff on a sample of student devices.</a:t>
            </a:r>
            <a:r>
              <a:rPr lang="en-US" dirty="0"/>
              <a:t> </a:t>
            </a:r>
          </a:p>
          <a:p>
            <a:r>
              <a:rPr lang="en-US" sz="3100" dirty="0">
                <a:solidFill>
                  <a:srgbClr val="101D35"/>
                </a:solidFill>
              </a:rPr>
              <a:t>To run App Check:</a:t>
            </a:r>
          </a:p>
          <a:p>
            <a:pPr lvl="1">
              <a:buFont typeface="Arial" panose="020B0604020202020204" pitchFamily="34" charset="0"/>
              <a:buChar char="•"/>
            </a:pPr>
            <a:r>
              <a:rPr lang="en-US" dirty="0">
                <a:solidFill>
                  <a:srgbClr val="101D35"/>
                </a:solidFill>
              </a:rPr>
              <a:t>Open the TestNav app and navigate to the Massachusetts sign in page. </a:t>
            </a:r>
          </a:p>
          <a:p>
            <a:pPr lvl="1">
              <a:buFont typeface="Arial" panose="020B0604020202020204" pitchFamily="34" charset="0"/>
              <a:buChar char="•"/>
            </a:pPr>
            <a:r>
              <a:rPr lang="en-US" dirty="0">
                <a:solidFill>
                  <a:srgbClr val="101D35"/>
                </a:solidFill>
              </a:rPr>
              <a:t>Click the user icon in the top right and choose </a:t>
            </a:r>
            <a:r>
              <a:rPr lang="en-US" b="1" dirty="0">
                <a:solidFill>
                  <a:srgbClr val="101D35"/>
                </a:solidFill>
              </a:rPr>
              <a:t>App Check </a:t>
            </a:r>
            <a:r>
              <a:rPr lang="en-US" dirty="0">
                <a:solidFill>
                  <a:srgbClr val="101D35"/>
                </a:solidFill>
              </a:rPr>
              <a:t>from the menu.</a:t>
            </a:r>
          </a:p>
          <a:p>
            <a:pPr lvl="1">
              <a:buFont typeface="Arial" panose="020B0604020202020204" pitchFamily="34" charset="0"/>
              <a:buChar char="•"/>
            </a:pPr>
            <a:r>
              <a:rPr lang="en-US" dirty="0">
                <a:solidFill>
                  <a:srgbClr val="101D35"/>
                </a:solidFill>
              </a:rPr>
              <a:t>Enter a Configuration Identifier if one will be used. Then select </a:t>
            </a:r>
            <a:r>
              <a:rPr lang="en-US" b="1" dirty="0">
                <a:solidFill>
                  <a:srgbClr val="101D35"/>
                </a:solidFill>
              </a:rPr>
              <a:t>Run App Check</a:t>
            </a:r>
            <a:r>
              <a:rPr lang="en-US" dirty="0">
                <a:solidFill>
                  <a:srgbClr val="101D35"/>
                </a:solidFill>
              </a:rPr>
              <a:t>.</a:t>
            </a:r>
          </a:p>
          <a:p>
            <a:pPr lvl="1">
              <a:buFont typeface="Arial" panose="020B0604020202020204" pitchFamily="34" charset="0"/>
              <a:buChar char="•"/>
            </a:pPr>
            <a:r>
              <a:rPr lang="en-US" dirty="0">
                <a:solidFill>
                  <a:srgbClr val="101D35"/>
                </a:solidFill>
              </a:rPr>
              <a:t>A “Success” message should appear. If you encounter an error message, refer to the </a:t>
            </a:r>
            <a:r>
              <a:rPr lang="en-US" dirty="0">
                <a:hlinkClick r:id="rId2"/>
              </a:rPr>
              <a:t>Set Up TestNav</a:t>
            </a:r>
            <a:r>
              <a:rPr lang="en-US" dirty="0"/>
              <a:t> </a:t>
            </a:r>
            <a:r>
              <a:rPr lang="en-US" dirty="0">
                <a:solidFill>
                  <a:srgbClr val="101D35"/>
                </a:solidFill>
              </a:rPr>
              <a:t>and </a:t>
            </a:r>
            <a:r>
              <a:rPr lang="en-US" dirty="0">
                <a:hlinkClick r:id="rId3"/>
              </a:rPr>
              <a:t>App Check Error Messages</a:t>
            </a:r>
            <a:r>
              <a:rPr lang="en-US" dirty="0"/>
              <a:t> </a:t>
            </a:r>
            <a:r>
              <a:rPr lang="en-US" dirty="0">
                <a:solidFill>
                  <a:srgbClr val="101D35"/>
                </a:solidFill>
              </a:rPr>
              <a:t>webpages for further information. </a:t>
            </a:r>
          </a:p>
          <a:p>
            <a:endParaRPr lang="en-US" sz="3100" dirty="0">
              <a:solidFill>
                <a:srgbClr val="101D35"/>
              </a:solidFill>
            </a:endParaRPr>
          </a:p>
          <a:p>
            <a:r>
              <a:rPr lang="en-US" sz="3100" dirty="0">
                <a:solidFill>
                  <a:srgbClr val="101D35"/>
                </a:solidFill>
              </a:rPr>
              <a:t>See page 8, step 4 of the </a:t>
            </a:r>
            <a:r>
              <a:rPr lang="en-US" sz="3100" dirty="0">
                <a:solidFill>
                  <a:srgbClr val="101D35"/>
                </a:solidFill>
                <a:hlinkClick r:id="rId4"/>
              </a:rPr>
              <a:t>Infrastructure Trial Guide</a:t>
            </a:r>
            <a:r>
              <a:rPr lang="en-US" sz="3100" dirty="0">
                <a:solidFill>
                  <a:srgbClr val="101D35"/>
                </a:solidFill>
              </a:rPr>
              <a:t>.  </a:t>
            </a:r>
          </a:p>
          <a:p>
            <a:endParaRPr lang="en-US" sz="2400" dirty="0"/>
          </a:p>
          <a:p>
            <a:pPr marL="0" indent="0">
              <a:buNone/>
            </a:pPr>
            <a:endParaRPr lang="en-US" sz="2400" dirty="0"/>
          </a:p>
          <a:p>
            <a:endParaRPr lang="en-US" dirty="0"/>
          </a:p>
        </p:txBody>
      </p:sp>
    </p:spTree>
    <p:extLst>
      <p:ext uri="{BB962C8B-B14F-4D97-AF65-F5344CB8AC3E}">
        <p14:creationId xmlns:p14="http://schemas.microsoft.com/office/powerpoint/2010/main" val="22303171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DF26BF5-1523-C029-3A10-541725531294}"/>
              </a:ext>
            </a:extLst>
          </p:cNvPr>
          <p:cNvSpPr txBox="1">
            <a:spLocks noGrp="1"/>
          </p:cNvSpPr>
          <p:nvPr>
            <p:ph type="title" idx="4294967295"/>
          </p:nvPr>
        </p:nvSpPr>
        <p:spPr>
          <a:xfrm>
            <a:off x="465991" y="219057"/>
            <a:ext cx="10990385" cy="80085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bg1"/>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dirty="0">
                <a:ln>
                  <a:noFill/>
                </a:ln>
                <a:solidFill>
                  <a:srgbClr val="3647B6"/>
                </a:solidFill>
                <a:effectLst/>
                <a:uLnTx/>
                <a:uFillTx/>
                <a:latin typeface="Arial" panose="020B0604020202020204" pitchFamily="34" charset="0"/>
                <a:ea typeface="+mj-ea"/>
                <a:cs typeface="Arial" panose="020B0604020202020204" pitchFamily="34" charset="0"/>
              </a:rPr>
              <a:t>Demonstrations</a:t>
            </a:r>
          </a:p>
        </p:txBody>
      </p:sp>
      <p:sp>
        <p:nvSpPr>
          <p:cNvPr id="5" name="Text Placeholder 2">
            <a:extLst>
              <a:ext uri="{FF2B5EF4-FFF2-40B4-BE49-F238E27FC236}">
                <a16:creationId xmlns:a16="http://schemas.microsoft.com/office/drawing/2014/main" id="{01C07F59-617E-4C03-A8A1-C0D2FFE2F523}"/>
              </a:ext>
            </a:extLst>
          </p:cNvPr>
          <p:cNvSpPr txBox="1">
            <a:spLocks/>
          </p:cNvSpPr>
          <p:nvPr/>
        </p:nvSpPr>
        <p:spPr>
          <a:xfrm>
            <a:off x="465991" y="1310054"/>
            <a:ext cx="10990385" cy="474784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Tx/>
            </a:pPr>
            <a:r>
              <a:rPr lang="en-US" sz="3200" dirty="0">
                <a:latin typeface="Arial" panose="020B0604020202020204" pitchFamily="34" charset="0"/>
                <a:cs typeface="Arial" panose="020B0604020202020204" pitchFamily="34" charset="0"/>
                <a:hlinkClick r:id="rId3"/>
              </a:rPr>
              <a:t>MCAS Resource Center</a:t>
            </a:r>
            <a:r>
              <a:rPr lang="en-US" sz="3200" dirty="0">
                <a:latin typeface="Arial" panose="020B0604020202020204" pitchFamily="34" charset="0"/>
                <a:cs typeface="Arial" panose="020B0604020202020204" pitchFamily="34" charset="0"/>
              </a:rPr>
              <a:t> </a:t>
            </a:r>
          </a:p>
          <a:p>
            <a:pPr lvl="1"/>
            <a:r>
              <a:rPr lang="en-US" sz="2800" dirty="0">
                <a:latin typeface="Arial" panose="020B0604020202020204" pitchFamily="34" charset="0"/>
                <a:cs typeface="Arial" panose="020B0604020202020204" pitchFamily="34" charset="0"/>
                <a:hlinkClick r:id="rId4"/>
              </a:rPr>
              <a:t>Infrastructure Trial Readiness Guide</a:t>
            </a:r>
            <a:endParaRPr lang="en-US" sz="2800" dirty="0">
              <a:latin typeface="Arial" panose="020B0604020202020204" pitchFamily="34" charset="0"/>
              <a:cs typeface="Arial" panose="020B0604020202020204" pitchFamily="34" charset="0"/>
            </a:endParaRPr>
          </a:p>
          <a:p>
            <a:r>
              <a:rPr lang="en-US" sz="3200" dirty="0"/>
              <a:t>App Check </a:t>
            </a:r>
          </a:p>
          <a:p>
            <a:pPr lvl="1"/>
            <a:r>
              <a:rPr lang="en-US" sz="2800" dirty="0"/>
              <a:t>Instructions can be found in the </a:t>
            </a:r>
            <a:r>
              <a:rPr lang="en-US" sz="2800" dirty="0">
                <a:hlinkClick r:id="rId5"/>
              </a:rPr>
              <a:t>TestNav8 User Guide </a:t>
            </a:r>
            <a:endParaRPr lang="en-US" sz="2800" dirty="0"/>
          </a:p>
          <a:p>
            <a:pPr marL="0" indent="0">
              <a:buNone/>
            </a:pPr>
            <a:endParaRPr lang="en-US" sz="2400" dirty="0"/>
          </a:p>
          <a:p>
            <a:endParaRPr lang="en-US" dirty="0"/>
          </a:p>
        </p:txBody>
      </p:sp>
    </p:spTree>
    <p:extLst>
      <p:ext uri="{BB962C8B-B14F-4D97-AF65-F5344CB8AC3E}">
        <p14:creationId xmlns:p14="http://schemas.microsoft.com/office/powerpoint/2010/main" val="13425390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559199-CCA9-4D01-9419-A24935DFB69B}"/>
              </a:ext>
            </a:extLst>
          </p:cNvPr>
          <p:cNvSpPr txBox="1">
            <a:spLocks noGrp="1"/>
          </p:cNvSpPr>
          <p:nvPr>
            <p:ph type="title" idx="4294967295"/>
          </p:nvPr>
        </p:nvSpPr>
        <p:spPr>
          <a:xfrm>
            <a:off x="465991" y="219057"/>
            <a:ext cx="10990385" cy="80085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bg1"/>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dirty="0">
                <a:ln>
                  <a:noFill/>
                </a:ln>
                <a:solidFill>
                  <a:srgbClr val="3647B6"/>
                </a:solidFill>
                <a:effectLst/>
                <a:uLnTx/>
                <a:uFillTx/>
                <a:latin typeface="Arial" panose="020B0604020202020204" pitchFamily="34" charset="0"/>
                <a:ea typeface="+mj-ea"/>
                <a:cs typeface="Arial" panose="020B0604020202020204" pitchFamily="34" charset="0"/>
              </a:rPr>
              <a:t>Steps for Conducting a Preliminary System Test</a:t>
            </a:r>
          </a:p>
        </p:txBody>
      </p:sp>
      <p:sp>
        <p:nvSpPr>
          <p:cNvPr id="3" name="Text Placeholder 2">
            <a:extLst>
              <a:ext uri="{FF2B5EF4-FFF2-40B4-BE49-F238E27FC236}">
                <a16:creationId xmlns:a16="http://schemas.microsoft.com/office/drawing/2014/main" id="{35AAA046-2C9E-4D9C-8F48-1954D28DE454}"/>
              </a:ext>
            </a:extLst>
          </p:cNvPr>
          <p:cNvSpPr txBox="1">
            <a:spLocks/>
          </p:cNvSpPr>
          <p:nvPr/>
        </p:nvSpPr>
        <p:spPr>
          <a:xfrm>
            <a:off x="367645" y="857839"/>
            <a:ext cx="11255604" cy="5627802"/>
          </a:xfrm>
          <a:prstGeom prst="rect">
            <a:avLst/>
          </a:prstGeom>
        </p:spPr>
        <p:txBody>
          <a:bodyPr>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buFont typeface="+mj-lt"/>
              <a:buAutoNum type="arabicPeriod"/>
            </a:pPr>
            <a:r>
              <a:rPr lang="en-US" sz="3100" dirty="0">
                <a:solidFill>
                  <a:srgbClr val="101D35"/>
                </a:solidFill>
              </a:rPr>
              <a:t>Technology staff follows all steps to prepare for Infrastructure Trial, including the following: </a:t>
            </a:r>
          </a:p>
          <a:p>
            <a:pPr lvl="1"/>
            <a:r>
              <a:rPr lang="en-US" sz="2800" dirty="0">
                <a:solidFill>
                  <a:srgbClr val="101D35"/>
                </a:solidFill>
              </a:rPr>
              <a:t>Download the TestNav app; confirm that the OS of student devices is supported by TestNav; configure internet firewalls, content filters, and spam filters to </a:t>
            </a:r>
            <a:r>
              <a:rPr lang="en-US" sz="2800" dirty="0">
                <a:hlinkClick r:id="rId2"/>
              </a:rPr>
              <a:t>exempt the test delivery URLs</a:t>
            </a:r>
            <a:r>
              <a:rPr lang="en-US" sz="2800" dirty="0"/>
              <a:t> </a:t>
            </a:r>
            <a:r>
              <a:rPr lang="en-US" sz="2800" dirty="0">
                <a:solidFill>
                  <a:srgbClr val="101D35"/>
                </a:solidFill>
              </a:rPr>
              <a:t>from filtering and inspection; and download ProctorCache and precache tests, if applicable</a:t>
            </a:r>
            <a:endParaRPr lang="en-US" sz="2700" dirty="0">
              <a:solidFill>
                <a:srgbClr val="101D35"/>
              </a:solidFill>
            </a:endParaRPr>
          </a:p>
          <a:p>
            <a:pPr marL="514350" indent="-514350">
              <a:buFont typeface="+mj-lt"/>
              <a:buAutoNum type="arabicPeriod"/>
            </a:pPr>
            <a:r>
              <a:rPr lang="en-US" sz="3100" dirty="0">
                <a:solidFill>
                  <a:srgbClr val="101D35"/>
                </a:solidFill>
              </a:rPr>
              <a:t>Test coordinator creates a small number of sample student records and tests in the PAN training site and puts them into PAN Sessions. Test coordinators prepare and start PAN Sessions.</a:t>
            </a:r>
          </a:p>
          <a:p>
            <a:pPr marL="514350" indent="-514350">
              <a:buFont typeface="+mj-lt"/>
              <a:buAutoNum type="arabicPeriod"/>
            </a:pPr>
            <a:r>
              <a:rPr lang="en-US" sz="3100" dirty="0">
                <a:solidFill>
                  <a:srgbClr val="101D35"/>
                </a:solidFill>
              </a:rPr>
              <a:t>Technology or other staff logs in to TestNav with student credentials and clicks through practice tests to confirm they can access test content without issues. </a:t>
            </a:r>
          </a:p>
          <a:p>
            <a:pPr marL="0" indent="0">
              <a:buNone/>
            </a:pPr>
            <a:r>
              <a:rPr lang="en-US" sz="3100" dirty="0">
                <a:solidFill>
                  <a:srgbClr val="101D35"/>
                </a:solidFill>
              </a:rPr>
              <a:t>For full instructions on how to complete a Preliminary System Test, refer to the </a:t>
            </a:r>
            <a:r>
              <a:rPr lang="en-US" sz="3100" dirty="0">
                <a:solidFill>
                  <a:srgbClr val="101D35"/>
                </a:solidFill>
                <a:hlinkClick r:id="rId3"/>
              </a:rPr>
              <a:t>Infrastructure Trial Guide</a:t>
            </a:r>
            <a:r>
              <a:rPr lang="en-US" sz="3100" dirty="0">
                <a:solidFill>
                  <a:srgbClr val="101D35"/>
                </a:solidFill>
              </a:rPr>
              <a:t>. </a:t>
            </a:r>
          </a:p>
          <a:p>
            <a:endParaRPr lang="en-US" sz="2400" dirty="0"/>
          </a:p>
          <a:p>
            <a:pPr marL="0" indent="0">
              <a:buNone/>
            </a:pPr>
            <a:endParaRPr lang="en-US" sz="2400" dirty="0"/>
          </a:p>
          <a:p>
            <a:endParaRPr lang="en-US" dirty="0"/>
          </a:p>
        </p:txBody>
      </p:sp>
    </p:spTree>
    <p:extLst>
      <p:ext uri="{BB962C8B-B14F-4D97-AF65-F5344CB8AC3E}">
        <p14:creationId xmlns:p14="http://schemas.microsoft.com/office/powerpoint/2010/main" val="20629016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035052-0EA0-2950-9C7D-EF204FCBC554}"/>
              </a:ext>
            </a:extLst>
          </p:cNvPr>
          <p:cNvSpPr>
            <a:spLocks noGrp="1"/>
          </p:cNvSpPr>
          <p:nvPr>
            <p:ph type="title"/>
          </p:nvPr>
        </p:nvSpPr>
        <p:spPr/>
        <p:txBody>
          <a:bodyPr>
            <a:normAutofit fontScale="90000"/>
          </a:bodyPr>
          <a:lstStyle/>
          <a:p>
            <a:r>
              <a:rPr lang="en-US" dirty="0"/>
              <a:t>2. Introduction to Infrastructure Trials</a:t>
            </a:r>
          </a:p>
        </p:txBody>
      </p:sp>
    </p:spTree>
    <p:extLst>
      <p:ext uri="{BB962C8B-B14F-4D97-AF65-F5344CB8AC3E}">
        <p14:creationId xmlns:p14="http://schemas.microsoft.com/office/powerpoint/2010/main" val="29418144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22325" y="288925"/>
            <a:ext cx="11369675" cy="679450"/>
          </a:xfrm>
        </p:spPr>
        <p:txBody>
          <a:bodyPr>
            <a:normAutofit fontScale="90000"/>
          </a:bodyPr>
          <a:lstStyle/>
          <a:p>
            <a:r>
              <a:rPr lang="en-US" dirty="0">
                <a:solidFill>
                  <a:srgbClr val="3647B6"/>
                </a:solidFill>
              </a:rPr>
              <a:t>Main Steps for the Infrastructure Trial </a:t>
            </a:r>
          </a:p>
        </p:txBody>
      </p:sp>
      <p:sp>
        <p:nvSpPr>
          <p:cNvPr id="3" name="Content Placeholder 2"/>
          <p:cNvSpPr>
            <a:spLocks noGrp="1"/>
          </p:cNvSpPr>
          <p:nvPr>
            <p:ph idx="4294967295"/>
          </p:nvPr>
        </p:nvSpPr>
        <p:spPr>
          <a:xfrm>
            <a:off x="339725" y="1230313"/>
            <a:ext cx="11852275" cy="5049837"/>
          </a:xfrm>
        </p:spPr>
        <p:txBody>
          <a:bodyPr>
            <a:normAutofit lnSpcReduction="10000"/>
          </a:bodyPr>
          <a:lstStyle/>
          <a:p>
            <a:pPr marL="514350" lvl="0" indent="-514350">
              <a:buFont typeface="+mj-lt"/>
              <a:buAutoNum type="arabicPeriod"/>
            </a:pPr>
            <a:r>
              <a:rPr lang="en-US" sz="2400" b="1" dirty="0">
                <a:solidFill>
                  <a:schemeClr val="tx1">
                    <a:lumMod val="50000"/>
                  </a:schemeClr>
                </a:solidFill>
              </a:rPr>
              <a:t>Technology Coordinators</a:t>
            </a:r>
            <a:r>
              <a:rPr lang="en-US" sz="2400" b="1" dirty="0">
                <a:solidFill>
                  <a:srgbClr val="002060"/>
                </a:solidFill>
              </a:rPr>
              <a:t>:</a:t>
            </a:r>
          </a:p>
          <a:p>
            <a:pPr lvl="1"/>
            <a:r>
              <a:rPr lang="en-US" dirty="0"/>
              <a:t>Set up and configure ProctorCache and/or Secondary Save locations in PAN.</a:t>
            </a:r>
          </a:p>
          <a:p>
            <a:pPr lvl="1"/>
            <a:r>
              <a:rPr lang="en-US" dirty="0"/>
              <a:t>Set up and configure network to make sure the appropriate URLs are exempted. </a:t>
            </a:r>
          </a:p>
          <a:p>
            <a:pPr lvl="1"/>
            <a:r>
              <a:rPr lang="en-US" dirty="0">
                <a:effectLst/>
              </a:rPr>
              <a:t>Ensure that the current version of TestNav is installed on testing devices and that device OS versions are supported by TestNav.</a:t>
            </a:r>
            <a:endParaRPr lang="en-US" dirty="0"/>
          </a:p>
          <a:p>
            <a:pPr marL="514350" lvl="0" indent="-514350">
              <a:buFont typeface="+mj-lt"/>
              <a:buAutoNum type="arabicPeriod"/>
            </a:pPr>
            <a:r>
              <a:rPr lang="en-US" sz="2400" b="1" dirty="0"/>
              <a:t>Test Coordinators: </a:t>
            </a:r>
            <a:r>
              <a:rPr lang="en-US" sz="2400" dirty="0"/>
              <a:t>Generate sample students, create PAN Sessions, and assign students to Sessions in the PAN training site. </a:t>
            </a:r>
          </a:p>
          <a:p>
            <a:pPr marL="514350" lvl="0" indent="-514350">
              <a:buFont typeface="+mj-lt"/>
              <a:buAutoNum type="arabicPeriod"/>
            </a:pPr>
            <a:r>
              <a:rPr lang="en-US" sz="2400" b="1" dirty="0"/>
              <a:t>Test Coordinators: </a:t>
            </a:r>
            <a:r>
              <a:rPr lang="en-US" sz="2400" dirty="0"/>
              <a:t>Assign any accommodations that students may need to try out in the Trial.</a:t>
            </a:r>
          </a:p>
          <a:p>
            <a:pPr marL="514350" lvl="0" indent="-514350">
              <a:buFont typeface="+mj-lt"/>
              <a:buAutoNum type="arabicPeriod"/>
            </a:pPr>
            <a:r>
              <a:rPr lang="en-US" sz="2400" b="1" dirty="0"/>
              <a:t>Test Administrators: </a:t>
            </a:r>
            <a:r>
              <a:rPr lang="en-US" sz="2400" dirty="0"/>
              <a:t>Administer practice tests to students using TestNav and manage those sessions in PAN during testing. </a:t>
            </a:r>
          </a:p>
          <a:p>
            <a:pPr marL="514350" lvl="0" indent="-514350">
              <a:buFont typeface="+mj-lt"/>
              <a:buAutoNum type="arabicPeriod"/>
            </a:pPr>
            <a:r>
              <a:rPr lang="en-US" sz="2400" b="1" dirty="0">
                <a:solidFill>
                  <a:schemeClr val="tx1">
                    <a:lumMod val="50000"/>
                  </a:schemeClr>
                </a:solidFill>
              </a:rPr>
              <a:t>MCAS Testing Team</a:t>
            </a:r>
            <a:r>
              <a:rPr lang="en-US" sz="2400" b="1" dirty="0">
                <a:solidFill>
                  <a:srgbClr val="002060"/>
                </a:solidFill>
              </a:rPr>
              <a:t>: </a:t>
            </a:r>
            <a:r>
              <a:rPr lang="en-US" sz="2400" dirty="0"/>
              <a:t>Conduct follow-up activities and review lessons learned with the test administration team based on your school’s circumstances.</a:t>
            </a:r>
          </a:p>
          <a:p>
            <a:endParaRPr lang="en-US" sz="2800" dirty="0"/>
          </a:p>
          <a:p>
            <a:endParaRPr lang="en-US" sz="28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D12BE2-F1C4-482F-A497-F572AC941C75}"/>
              </a:ext>
            </a:extLst>
          </p:cNvPr>
          <p:cNvSpPr>
            <a:spLocks noGrp="1"/>
          </p:cNvSpPr>
          <p:nvPr>
            <p:ph type="title" idx="4294967295"/>
          </p:nvPr>
        </p:nvSpPr>
        <p:spPr>
          <a:xfrm>
            <a:off x="822325" y="149489"/>
            <a:ext cx="11369675" cy="679450"/>
          </a:xfrm>
        </p:spPr>
        <p:txBody>
          <a:bodyPr/>
          <a:lstStyle/>
          <a:p>
            <a:r>
              <a:rPr lang="en-US" sz="4000" dirty="0">
                <a:solidFill>
                  <a:srgbClr val="3647B6"/>
                </a:solidFill>
                <a:latin typeface="Arial" panose="020B0604020202020204" pitchFamily="34" charset="0"/>
                <a:cs typeface="Arial" panose="020B0604020202020204" pitchFamily="34" charset="0"/>
              </a:rPr>
              <a:t>Practice Tests </a:t>
            </a:r>
          </a:p>
        </p:txBody>
      </p:sp>
      <p:graphicFrame>
        <p:nvGraphicFramePr>
          <p:cNvPr id="5" name="Table 5">
            <a:extLst>
              <a:ext uri="{FF2B5EF4-FFF2-40B4-BE49-F238E27FC236}">
                <a16:creationId xmlns:a16="http://schemas.microsoft.com/office/drawing/2014/main" id="{71230B68-84E6-4930-B435-A6D51C24ED9A}"/>
              </a:ext>
            </a:extLst>
          </p:cNvPr>
          <p:cNvGraphicFramePr>
            <a:graphicFrameLocks noGrp="1"/>
          </p:cNvGraphicFramePr>
          <p:nvPr>
            <p:ph idx="4294967295"/>
            <p:extLst>
              <p:ext uri="{D42A27DB-BD31-4B8C-83A1-F6EECF244321}">
                <p14:modId xmlns:p14="http://schemas.microsoft.com/office/powerpoint/2010/main" val="3439036007"/>
              </p:ext>
            </p:extLst>
          </p:nvPr>
        </p:nvGraphicFramePr>
        <p:xfrm>
          <a:off x="229914" y="825871"/>
          <a:ext cx="11732172" cy="5503907"/>
        </p:xfrm>
        <a:graphic>
          <a:graphicData uri="http://schemas.openxmlformats.org/drawingml/2006/table">
            <a:tbl>
              <a:tblPr firstRow="1" bandRow="1">
                <a:tableStyleId>{5C22544A-7EE6-4342-B048-85BDC9FD1C3A}</a:tableStyleId>
              </a:tblPr>
              <a:tblGrid>
                <a:gridCol w="1232289">
                  <a:extLst>
                    <a:ext uri="{9D8B030D-6E8A-4147-A177-3AD203B41FA5}">
                      <a16:colId xmlns:a16="http://schemas.microsoft.com/office/drawing/2014/main" val="1323228879"/>
                    </a:ext>
                  </a:extLst>
                </a:gridCol>
                <a:gridCol w="3227228">
                  <a:extLst>
                    <a:ext uri="{9D8B030D-6E8A-4147-A177-3AD203B41FA5}">
                      <a16:colId xmlns:a16="http://schemas.microsoft.com/office/drawing/2014/main" val="3709599315"/>
                    </a:ext>
                  </a:extLst>
                </a:gridCol>
                <a:gridCol w="3117831">
                  <a:extLst>
                    <a:ext uri="{9D8B030D-6E8A-4147-A177-3AD203B41FA5}">
                      <a16:colId xmlns:a16="http://schemas.microsoft.com/office/drawing/2014/main" val="3632702948"/>
                    </a:ext>
                  </a:extLst>
                </a:gridCol>
                <a:gridCol w="4154824">
                  <a:extLst>
                    <a:ext uri="{9D8B030D-6E8A-4147-A177-3AD203B41FA5}">
                      <a16:colId xmlns:a16="http://schemas.microsoft.com/office/drawing/2014/main" val="2515050072"/>
                    </a:ext>
                  </a:extLst>
                </a:gridCol>
              </a:tblGrid>
              <a:tr h="32314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latin typeface="Arial" panose="020B0604020202020204" pitchFamily="34" charset="0"/>
                          <a:cs typeface="Arial" panose="020B0604020202020204" pitchFamily="34" charset="0"/>
                        </a:rPr>
                        <a:t>Infrastructure Trial</a:t>
                      </a:r>
                    </a:p>
                  </a:txBody>
                  <a:tcPr/>
                </a:tc>
                <a:tc>
                  <a:txBody>
                    <a:bodyPr/>
                    <a:lstStyle/>
                    <a:p>
                      <a:r>
                        <a:rPr lang="en-US" sz="1600" dirty="0">
                          <a:latin typeface="Arial" panose="020B0604020202020204" pitchFamily="34" charset="0"/>
                          <a:cs typeface="Arial" panose="020B0604020202020204" pitchFamily="34" charset="0"/>
                        </a:rPr>
                        <a:t>TestNav App</a:t>
                      </a:r>
                    </a:p>
                  </a:txBody>
                  <a:tcPr/>
                </a:tc>
                <a:tc>
                  <a:txBody>
                    <a:bodyPr/>
                    <a:lstStyle/>
                    <a:p>
                      <a:r>
                        <a:rPr lang="en-US" sz="1600" dirty="0">
                          <a:latin typeface="Arial" panose="020B0604020202020204" pitchFamily="34" charset="0"/>
                          <a:cs typeface="Arial" panose="020B0604020202020204" pitchFamily="34" charset="0"/>
                        </a:rPr>
                        <a:t>MCAS Resource Center </a:t>
                      </a:r>
                    </a:p>
                  </a:txBody>
                  <a:tcPr/>
                </a:tc>
                <a:extLst>
                  <a:ext uri="{0D108BD9-81ED-4DB2-BD59-A6C34878D82A}">
                    <a16:rowId xmlns:a16="http://schemas.microsoft.com/office/drawing/2014/main" val="771337175"/>
                  </a:ext>
                </a:extLst>
              </a:tr>
              <a:tr h="1059814">
                <a:tc>
                  <a:txBody>
                    <a:bodyPr/>
                    <a:lstStyle/>
                    <a:p>
                      <a:r>
                        <a:rPr lang="en-US" sz="1600" b="1" dirty="0">
                          <a:solidFill>
                            <a:srgbClr val="101D35"/>
                          </a:solidFill>
                          <a:latin typeface="Arial" panose="020B0604020202020204" pitchFamily="34" charset="0"/>
                          <a:cs typeface="Arial" panose="020B0604020202020204" pitchFamily="34" charset="0"/>
                        </a:rPr>
                        <a:t>How to Access</a:t>
                      </a:r>
                    </a:p>
                  </a:txBody>
                  <a:tcPr/>
                </a:tc>
                <a:tc>
                  <a:txBody>
                    <a:bodyPr/>
                    <a:lstStyle/>
                    <a:p>
                      <a:r>
                        <a:rPr lang="en-US" sz="1800" dirty="0">
                          <a:solidFill>
                            <a:srgbClr val="101D35"/>
                          </a:solidFill>
                          <a:latin typeface="Arial" panose="020B0604020202020204" pitchFamily="34" charset="0"/>
                          <a:cs typeface="Arial" panose="020B0604020202020204" pitchFamily="34" charset="0"/>
                        </a:rPr>
                        <a:t>Set up through PAN, students will use specific log-ins for TestNav.</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101D35"/>
                          </a:solidFill>
                          <a:latin typeface="Arial" panose="020B0604020202020204" pitchFamily="34" charset="0"/>
                          <a:cs typeface="Arial" panose="020B0604020202020204" pitchFamily="34" charset="0"/>
                        </a:rPr>
                        <a:t>Accessed through the “Practice Tests” button in the app.</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101D35"/>
                          </a:solidFill>
                          <a:latin typeface="Arial" panose="020B0604020202020204" pitchFamily="34" charset="0"/>
                          <a:cs typeface="Arial" panose="020B0604020202020204" pitchFamily="34" charset="0"/>
                        </a:rPr>
                        <a:t>Links to the CBT practice tests (URLs) and PDFs of the paper-based testing (PBT) practice tests are located under “Practice Tests” on the MCAS Resource Center</a:t>
                      </a:r>
                    </a:p>
                  </a:txBody>
                  <a:tcPr/>
                </a:tc>
                <a:extLst>
                  <a:ext uri="{0D108BD9-81ED-4DB2-BD59-A6C34878D82A}">
                    <a16:rowId xmlns:a16="http://schemas.microsoft.com/office/drawing/2014/main" val="3118207263"/>
                  </a:ext>
                </a:extLst>
              </a:tr>
              <a:tr h="1968227">
                <a:tc>
                  <a:txBody>
                    <a:bodyPr/>
                    <a:lstStyle/>
                    <a:p>
                      <a:r>
                        <a:rPr lang="en-US" sz="1600" b="1" dirty="0">
                          <a:solidFill>
                            <a:srgbClr val="101D35"/>
                          </a:solidFill>
                          <a:latin typeface="Arial" panose="020B0604020202020204" pitchFamily="34" charset="0"/>
                          <a:cs typeface="Arial" panose="020B0604020202020204" pitchFamily="34" charset="0"/>
                        </a:rPr>
                        <a:t>Tests included</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101D35"/>
                          </a:solidFill>
                          <a:latin typeface="Arial" panose="020B0604020202020204" pitchFamily="34" charset="0"/>
                          <a:cs typeface="Arial" panose="020B0604020202020204" pitchFamily="34" charset="0"/>
                        </a:rPr>
                        <a:t>Same practice tests in the TestNav app as well as Screen Reader (Grade 3 Math) and Compatible Assistive Technology (Grade 3 ELA) practice tests</a:t>
                      </a:r>
                    </a:p>
                  </a:txBody>
                  <a:tcPr/>
                </a:tc>
                <a:tc>
                  <a:txBody>
                    <a:bodyPr/>
                    <a:lstStyle/>
                    <a:p>
                      <a:r>
                        <a:rPr lang="en-US" sz="1800" dirty="0">
                          <a:solidFill>
                            <a:srgbClr val="101D35"/>
                          </a:solidFill>
                          <a:latin typeface="Arial" panose="020B0604020202020204" pitchFamily="34" charset="0"/>
                          <a:cs typeface="Arial" panose="020B0604020202020204" pitchFamily="34" charset="0"/>
                        </a:rPr>
                        <a:t>Same as CBT practice tests on the MCAS Resource Center.</a:t>
                      </a:r>
                    </a:p>
                  </a:txBody>
                  <a:tcPr/>
                </a:tc>
                <a:tc>
                  <a:txBody>
                    <a:bodyPr/>
                    <a:lstStyle/>
                    <a:p>
                      <a:pPr marL="0" indent="0">
                        <a:buFont typeface="Arial" panose="020B0604020202020204" pitchFamily="34" charset="0"/>
                        <a:buNone/>
                      </a:pPr>
                      <a:r>
                        <a:rPr lang="en-US" sz="1800" kern="1200" dirty="0">
                          <a:solidFill>
                            <a:srgbClr val="101D35"/>
                          </a:solidFill>
                          <a:effectLst/>
                          <a:latin typeface="Arial" panose="020B0604020202020204" pitchFamily="34" charset="0"/>
                          <a:cs typeface="Arial" panose="020B0604020202020204" pitchFamily="34" charset="0"/>
                        </a:rPr>
                        <a:t>- CBT and PBT practice tests (all grades/subjects)</a:t>
                      </a:r>
                    </a:p>
                    <a:p>
                      <a:r>
                        <a:rPr lang="en-US" sz="1600" kern="1200" dirty="0">
                          <a:solidFill>
                            <a:srgbClr val="101D35"/>
                          </a:solidFill>
                          <a:effectLst/>
                          <a:latin typeface="Arial" panose="020B0604020202020204" pitchFamily="34" charset="0"/>
                          <a:cs typeface="Arial" panose="020B0604020202020204" pitchFamily="34" charset="0"/>
                        </a:rPr>
                        <a:t>- TTS (all grades/subjects)</a:t>
                      </a:r>
                    </a:p>
                    <a:p>
                      <a:r>
                        <a:rPr lang="en-US" sz="1600" kern="1200" dirty="0">
                          <a:solidFill>
                            <a:srgbClr val="101D35"/>
                          </a:solidFill>
                          <a:effectLst/>
                          <a:latin typeface="Arial" panose="020B0604020202020204" pitchFamily="34" charset="0"/>
                          <a:cs typeface="Arial" panose="020B0604020202020204" pitchFamily="34" charset="0"/>
                        </a:rPr>
                        <a:t>- ASL (Grade 10 Math, Biology, and Intro Physics)</a:t>
                      </a:r>
                    </a:p>
                    <a:p>
                      <a:r>
                        <a:rPr lang="en-US" sz="1600" kern="1200" dirty="0">
                          <a:solidFill>
                            <a:srgbClr val="101D35"/>
                          </a:solidFill>
                          <a:effectLst/>
                          <a:latin typeface="Arial" panose="020B0604020202020204" pitchFamily="34" charset="0"/>
                          <a:cs typeface="Arial" panose="020B0604020202020204" pitchFamily="34" charset="0"/>
                        </a:rPr>
                        <a:t>- Spanish/English (Grade 10 Math, Biology, and Intro Physics)</a:t>
                      </a:r>
                      <a:endParaRPr lang="en-US" sz="1600" kern="1200" dirty="0">
                        <a:solidFill>
                          <a:srgbClr val="101D35"/>
                        </a:solidFill>
                        <a:effectLst/>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460913185"/>
                  </a:ext>
                </a:extLst>
              </a:tr>
              <a:tr h="1558710">
                <a:tc>
                  <a:txBody>
                    <a:bodyPr/>
                    <a:lstStyle/>
                    <a:p>
                      <a:r>
                        <a:rPr lang="en-US" sz="1600" b="1" dirty="0">
                          <a:solidFill>
                            <a:srgbClr val="101D35"/>
                          </a:solidFill>
                          <a:latin typeface="Arial" panose="020B0604020202020204" pitchFamily="34" charset="0"/>
                          <a:cs typeface="Arial" panose="020B0604020202020204" pitchFamily="34" charset="0"/>
                        </a:rPr>
                        <a:t>Used for</a:t>
                      </a:r>
                    </a:p>
                  </a:txBody>
                  <a:tcPr/>
                </a:tc>
                <a:tc>
                  <a:txBody>
                    <a:bodyPr/>
                    <a:lstStyle/>
                    <a:p>
                      <a:r>
                        <a:rPr lang="en-US" sz="1700" dirty="0">
                          <a:solidFill>
                            <a:srgbClr val="101D35"/>
                          </a:solidFill>
                          <a:latin typeface="Arial" panose="020B0604020202020204" pitchFamily="34" charset="0"/>
                          <a:cs typeface="Arial" panose="020B0604020202020204" pitchFamily="34" charset="0"/>
                        </a:rPr>
                        <a:t>Used as a “dress rehearsal” for test day and should mimic as close as possible test day circumstances (e.g., time of day, number of students, staff involved).</a:t>
                      </a:r>
                    </a:p>
                  </a:txBody>
                  <a:tcPr/>
                </a:tc>
                <a:tc>
                  <a:txBody>
                    <a:bodyPr/>
                    <a:lstStyle/>
                    <a:p>
                      <a:r>
                        <a:rPr lang="en-US" sz="1800" dirty="0">
                          <a:solidFill>
                            <a:srgbClr val="101D35"/>
                          </a:solidFill>
                          <a:latin typeface="Arial" panose="020B0604020202020204" pitchFamily="34" charset="0"/>
                          <a:cs typeface="Arial" panose="020B0604020202020204" pitchFamily="34" charset="0"/>
                        </a:rPr>
                        <a:t>Students can use to practice TestNav functionality and similar content. These can be done at any time.</a:t>
                      </a:r>
                    </a:p>
                  </a:txBody>
                  <a:tcPr/>
                </a:tc>
                <a:tc>
                  <a:txBody>
                    <a:bodyPr/>
                    <a:lstStyle/>
                    <a:p>
                      <a:r>
                        <a:rPr lang="en-US" sz="1800" dirty="0">
                          <a:solidFill>
                            <a:srgbClr val="101D35"/>
                          </a:solidFill>
                          <a:latin typeface="Arial" panose="020B0604020202020204" pitchFamily="34" charset="0"/>
                          <a:cs typeface="Arial" panose="020B0604020202020204" pitchFamily="34" charset="0"/>
                        </a:rPr>
                        <a:t>Students can use to practice TestNav functionality and similar content. Not every TestNav feature is accessible through these practice tests (e.g., Zoom feature). These can be done at any time.</a:t>
                      </a:r>
                    </a:p>
                  </a:txBody>
                  <a:tcPr/>
                </a:tc>
                <a:extLst>
                  <a:ext uri="{0D108BD9-81ED-4DB2-BD59-A6C34878D82A}">
                    <a16:rowId xmlns:a16="http://schemas.microsoft.com/office/drawing/2014/main" val="540303479"/>
                  </a:ext>
                </a:extLst>
              </a:tr>
            </a:tbl>
          </a:graphicData>
        </a:graphic>
      </p:graphicFrame>
      <p:sp>
        <p:nvSpPr>
          <p:cNvPr id="3" name="Rectangle 2">
            <a:extLst>
              <a:ext uri="{FF2B5EF4-FFF2-40B4-BE49-F238E27FC236}">
                <a16:creationId xmlns:a16="http://schemas.microsoft.com/office/drawing/2014/main" id="{AE2EA732-45F9-4628-A1EA-87AB2B1A3B4F}"/>
              </a:ext>
              <a:ext uri="{C183D7F6-B498-43B3-948B-1728B52AA6E4}">
                <adec:decorative xmlns:adec="http://schemas.microsoft.com/office/drawing/2017/decorative" val="1"/>
              </a:ext>
            </a:extLst>
          </p:cNvPr>
          <p:cNvSpPr/>
          <p:nvPr/>
        </p:nvSpPr>
        <p:spPr>
          <a:xfrm>
            <a:off x="1474470" y="742950"/>
            <a:ext cx="3246120" cy="5586828"/>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80036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D12BE2-F1C4-482F-A497-F572AC941C75}"/>
              </a:ext>
            </a:extLst>
          </p:cNvPr>
          <p:cNvSpPr>
            <a:spLocks noGrp="1"/>
          </p:cNvSpPr>
          <p:nvPr>
            <p:ph type="title" idx="4294967295"/>
          </p:nvPr>
        </p:nvSpPr>
        <p:spPr>
          <a:xfrm>
            <a:off x="822325" y="288925"/>
            <a:ext cx="11369675" cy="679450"/>
          </a:xfrm>
        </p:spPr>
        <p:txBody>
          <a:bodyPr>
            <a:normAutofit fontScale="90000"/>
          </a:bodyPr>
          <a:lstStyle/>
          <a:p>
            <a:r>
              <a:rPr lang="en-US" dirty="0">
                <a:solidFill>
                  <a:srgbClr val="3647B6"/>
                </a:solidFill>
              </a:rPr>
              <a:t>Number of Test Sessions in the Practice Tests</a:t>
            </a:r>
          </a:p>
        </p:txBody>
      </p:sp>
      <p:graphicFrame>
        <p:nvGraphicFramePr>
          <p:cNvPr id="5" name="Table 5">
            <a:extLst>
              <a:ext uri="{FF2B5EF4-FFF2-40B4-BE49-F238E27FC236}">
                <a16:creationId xmlns:a16="http://schemas.microsoft.com/office/drawing/2014/main" id="{71230B68-84E6-4930-B435-A6D51C24ED9A}"/>
              </a:ext>
            </a:extLst>
          </p:cNvPr>
          <p:cNvGraphicFramePr>
            <a:graphicFrameLocks noGrp="1"/>
          </p:cNvGraphicFramePr>
          <p:nvPr>
            <p:ph idx="4294967295"/>
            <p:extLst>
              <p:ext uri="{D42A27DB-BD31-4B8C-83A1-F6EECF244321}">
                <p14:modId xmlns:p14="http://schemas.microsoft.com/office/powerpoint/2010/main" val="3959122129"/>
              </p:ext>
            </p:extLst>
          </p:nvPr>
        </p:nvGraphicFramePr>
        <p:xfrm>
          <a:off x="410514" y="1308345"/>
          <a:ext cx="11370971" cy="4628145"/>
        </p:xfrm>
        <a:graphic>
          <a:graphicData uri="http://schemas.openxmlformats.org/drawingml/2006/table">
            <a:tbl>
              <a:tblPr firstRow="1" bandRow="1">
                <a:tableStyleId>{5C22544A-7EE6-4342-B048-85BDC9FD1C3A}</a:tableStyleId>
              </a:tblPr>
              <a:tblGrid>
                <a:gridCol w="840409">
                  <a:extLst>
                    <a:ext uri="{9D8B030D-6E8A-4147-A177-3AD203B41FA5}">
                      <a16:colId xmlns:a16="http://schemas.microsoft.com/office/drawing/2014/main" val="1323228879"/>
                    </a:ext>
                  </a:extLst>
                </a:gridCol>
                <a:gridCol w="5593080">
                  <a:extLst>
                    <a:ext uri="{9D8B030D-6E8A-4147-A177-3AD203B41FA5}">
                      <a16:colId xmlns:a16="http://schemas.microsoft.com/office/drawing/2014/main" val="3709599315"/>
                    </a:ext>
                  </a:extLst>
                </a:gridCol>
                <a:gridCol w="1645920">
                  <a:extLst>
                    <a:ext uri="{9D8B030D-6E8A-4147-A177-3AD203B41FA5}">
                      <a16:colId xmlns:a16="http://schemas.microsoft.com/office/drawing/2014/main" val="2515050072"/>
                    </a:ext>
                  </a:extLst>
                </a:gridCol>
                <a:gridCol w="3291562">
                  <a:extLst>
                    <a:ext uri="{9D8B030D-6E8A-4147-A177-3AD203B41FA5}">
                      <a16:colId xmlns:a16="http://schemas.microsoft.com/office/drawing/2014/main" val="2720374152"/>
                    </a:ext>
                  </a:extLst>
                </a:gridCol>
              </a:tblGrid>
              <a:tr h="85267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latin typeface="Arial" panose="020B0604020202020204" pitchFamily="34" charset="0"/>
                          <a:cs typeface="Arial" panose="020B0604020202020204" pitchFamily="34" charset="0"/>
                        </a:rPr>
                        <a:t>Infrastructure Trial </a:t>
                      </a:r>
                      <a:br>
                        <a:rPr lang="en-US" sz="1800" dirty="0">
                          <a:latin typeface="Arial" panose="020B0604020202020204" pitchFamily="34" charset="0"/>
                          <a:cs typeface="Arial" panose="020B0604020202020204" pitchFamily="34" charset="0"/>
                        </a:rPr>
                      </a:br>
                      <a:r>
                        <a:rPr lang="en-US" sz="1800" b="0" dirty="0">
                          <a:latin typeface="Arial" panose="020B0604020202020204" pitchFamily="34" charset="0"/>
                          <a:cs typeface="Arial" panose="020B0604020202020204" pitchFamily="34" charset="0"/>
                        </a:rPr>
                        <a:t>contains additional test session(s) that students will not take</a:t>
                      </a:r>
                    </a:p>
                  </a:txBody>
                  <a:tcPr/>
                </a:tc>
                <a:tc>
                  <a:txBody>
                    <a:bodyPr/>
                    <a:lstStyle/>
                    <a:p>
                      <a:r>
                        <a:rPr lang="en-US" sz="1800" dirty="0">
                          <a:latin typeface="Arial" panose="020B0604020202020204" pitchFamily="34" charset="0"/>
                          <a:cs typeface="Arial" panose="020B0604020202020204" pitchFamily="34" charset="0"/>
                        </a:rPr>
                        <a:t>MCAS Resource Center </a:t>
                      </a:r>
                    </a:p>
                  </a:txBody>
                  <a:tcPr/>
                </a:tc>
                <a:tc>
                  <a:txBody>
                    <a:bodyPr/>
                    <a:lstStyle/>
                    <a:p>
                      <a:r>
                        <a:rPr lang="en-US" sz="1800" dirty="0">
                          <a:latin typeface="Arial" panose="020B0604020202020204" pitchFamily="34" charset="0"/>
                          <a:cs typeface="Arial" panose="020B0604020202020204" pitchFamily="34" charset="0"/>
                        </a:rPr>
                        <a:t>TestNav App</a:t>
                      </a:r>
                    </a:p>
                  </a:txBody>
                  <a:tcPr/>
                </a:tc>
                <a:extLst>
                  <a:ext uri="{0D108BD9-81ED-4DB2-BD59-A6C34878D82A}">
                    <a16:rowId xmlns:a16="http://schemas.microsoft.com/office/drawing/2014/main" val="771337175"/>
                  </a:ext>
                </a:extLst>
              </a:tr>
              <a:tr h="813533">
                <a:tc>
                  <a:txBody>
                    <a:bodyPr/>
                    <a:lstStyle/>
                    <a:p>
                      <a:r>
                        <a:rPr lang="en-US" sz="1600" b="1" dirty="0">
                          <a:solidFill>
                            <a:schemeClr val="bg1"/>
                          </a:solidFill>
                          <a:latin typeface="Arial" panose="020B0604020202020204" pitchFamily="34" charset="0"/>
                          <a:cs typeface="Arial" panose="020B0604020202020204" pitchFamily="34" charset="0"/>
                        </a:rPr>
                        <a:t>ELA</a:t>
                      </a:r>
                    </a:p>
                  </a:txBody>
                  <a:tcPr>
                    <a:solidFill>
                      <a:schemeClr val="accent1"/>
                    </a:solidFill>
                  </a:tcPr>
                </a:tc>
                <a:tc>
                  <a:txBody>
                    <a:bodyPr/>
                    <a:lstStyle/>
                    <a:p>
                      <a:pPr marL="0" marR="0">
                        <a:lnSpc>
                          <a:spcPct val="107000"/>
                        </a:lnSpc>
                        <a:spcBef>
                          <a:spcPts val="0"/>
                        </a:spcBef>
                        <a:spcAft>
                          <a:spcPts val="800"/>
                        </a:spcAft>
                      </a:pPr>
                      <a:r>
                        <a:rPr lang="en-US" sz="1600" b="1" kern="1200" dirty="0">
                          <a:solidFill>
                            <a:schemeClr val="dk1"/>
                          </a:solidFill>
                          <a:latin typeface="Arial" panose="020B0604020202020204" pitchFamily="34" charset="0"/>
                          <a:ea typeface="+mn-ea"/>
                          <a:cs typeface="Arial" panose="020B0604020202020204" pitchFamily="34" charset="0"/>
                        </a:rPr>
                        <a:t>All grades: </a:t>
                      </a:r>
                      <a:r>
                        <a:rPr lang="en-US" sz="1600" kern="1200" dirty="0">
                          <a:solidFill>
                            <a:schemeClr val="dk1"/>
                          </a:solidFill>
                          <a:latin typeface="Arial" panose="020B0604020202020204" pitchFamily="34" charset="0"/>
                          <a:ea typeface="+mn-ea"/>
                          <a:cs typeface="Arial" panose="020B0604020202020204" pitchFamily="34" charset="0"/>
                        </a:rPr>
                        <a:t>2 test sessions (only the first contains test content)</a:t>
                      </a:r>
                    </a:p>
                  </a:txBody>
                  <a:tcPr/>
                </a:tc>
                <a:tc>
                  <a:txBody>
                    <a:bodyPr/>
                    <a:lstStyle/>
                    <a:p>
                      <a:r>
                        <a:rPr lang="en-US" sz="1600" dirty="0">
                          <a:latin typeface="Arial" panose="020B0604020202020204" pitchFamily="34" charset="0"/>
                          <a:cs typeface="Arial" panose="020B0604020202020204" pitchFamily="34" charset="0"/>
                        </a:rPr>
                        <a:t>1 session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latin typeface="Arial" panose="020B0604020202020204" pitchFamily="34" charset="0"/>
                          <a:cs typeface="Arial" panose="020B0604020202020204" pitchFamily="34" charset="0"/>
                        </a:rPr>
                        <a:t>Same as CBT practice tests on the MCAS Resource Center</a:t>
                      </a:r>
                    </a:p>
                  </a:txBody>
                  <a:tcPr/>
                </a:tc>
                <a:extLst>
                  <a:ext uri="{0D108BD9-81ED-4DB2-BD59-A6C34878D82A}">
                    <a16:rowId xmlns:a16="http://schemas.microsoft.com/office/drawing/2014/main" val="1192684778"/>
                  </a:ext>
                </a:extLst>
              </a:tr>
              <a:tr h="1240777">
                <a:tc>
                  <a:txBody>
                    <a:bodyPr/>
                    <a:lstStyle/>
                    <a:p>
                      <a:r>
                        <a:rPr lang="en-US" sz="1600" b="1" dirty="0">
                          <a:solidFill>
                            <a:schemeClr val="bg1"/>
                          </a:solidFill>
                          <a:latin typeface="Arial" panose="020B0604020202020204" pitchFamily="34" charset="0"/>
                          <a:cs typeface="Arial" panose="020B0604020202020204" pitchFamily="34" charset="0"/>
                        </a:rPr>
                        <a:t>Math</a:t>
                      </a:r>
                    </a:p>
                  </a:txBody>
                  <a:tcPr>
                    <a:solidFill>
                      <a:schemeClr val="accent1"/>
                    </a:solidFill>
                  </a:tcPr>
                </a:tc>
                <a:tc>
                  <a:txBody>
                    <a:bodyPr/>
                    <a:lstStyle/>
                    <a:p>
                      <a:pPr marL="0" marR="0">
                        <a:lnSpc>
                          <a:spcPct val="107000"/>
                        </a:lnSpc>
                        <a:spcBef>
                          <a:spcPts val="0"/>
                        </a:spcBef>
                        <a:spcAft>
                          <a:spcPts val="800"/>
                        </a:spcAft>
                      </a:pPr>
                      <a:r>
                        <a:rPr lang="en-US" sz="1600" b="1" kern="1200" dirty="0">
                          <a:solidFill>
                            <a:schemeClr val="dk1"/>
                          </a:solidFill>
                          <a:latin typeface="Arial" panose="020B0604020202020204" pitchFamily="34" charset="0"/>
                          <a:ea typeface="+mn-ea"/>
                          <a:cs typeface="Arial" panose="020B0604020202020204" pitchFamily="34" charset="0"/>
                        </a:rPr>
                        <a:t>Grades 3, 5–8: </a:t>
                      </a:r>
                      <a:r>
                        <a:rPr lang="en-US" sz="1600" kern="1200" dirty="0">
                          <a:solidFill>
                            <a:schemeClr val="dk1"/>
                          </a:solidFill>
                          <a:latin typeface="Arial" panose="020B0604020202020204" pitchFamily="34" charset="0"/>
                          <a:ea typeface="+mn-ea"/>
                          <a:cs typeface="Arial" panose="020B0604020202020204" pitchFamily="34" charset="0"/>
                        </a:rPr>
                        <a:t>two test sessions (students DO take both sessions)</a:t>
                      </a:r>
                    </a:p>
                    <a:p>
                      <a:pPr marL="0" marR="0">
                        <a:lnSpc>
                          <a:spcPct val="107000"/>
                        </a:lnSpc>
                        <a:spcBef>
                          <a:spcPts val="0"/>
                        </a:spcBef>
                        <a:spcAft>
                          <a:spcPts val="800"/>
                        </a:spcAft>
                      </a:pPr>
                      <a:r>
                        <a:rPr lang="en-US" sz="1600" b="1" kern="1200" dirty="0">
                          <a:solidFill>
                            <a:schemeClr val="dk1"/>
                          </a:solidFill>
                          <a:latin typeface="Arial" panose="020B0604020202020204" pitchFamily="34" charset="0"/>
                          <a:ea typeface="+mn-ea"/>
                          <a:cs typeface="Arial" panose="020B0604020202020204" pitchFamily="34" charset="0"/>
                        </a:rPr>
                        <a:t>Grades 4 &amp; 10: </a:t>
                      </a:r>
                      <a:r>
                        <a:rPr lang="en-US" sz="1600" kern="1200" dirty="0">
                          <a:solidFill>
                            <a:schemeClr val="dk1"/>
                          </a:solidFill>
                          <a:latin typeface="Arial" panose="020B0604020202020204" pitchFamily="34" charset="0"/>
                          <a:ea typeface="+mn-ea"/>
                          <a:cs typeface="Arial" panose="020B0604020202020204" pitchFamily="34" charset="0"/>
                        </a:rPr>
                        <a:t>three sessions (the first TWO contain test content).</a:t>
                      </a:r>
                    </a:p>
                  </a:txBody>
                  <a:tcPr/>
                </a:tc>
                <a:tc>
                  <a:txBody>
                    <a:bodyPr/>
                    <a:lstStyle/>
                    <a:p>
                      <a:r>
                        <a:rPr lang="en-US" sz="1600" dirty="0">
                          <a:latin typeface="Arial" panose="020B0604020202020204" pitchFamily="34" charset="0"/>
                          <a:cs typeface="Arial" panose="020B0604020202020204" pitchFamily="34" charset="0"/>
                        </a:rPr>
                        <a:t>2 sessions</a:t>
                      </a:r>
                    </a:p>
                  </a:txBody>
                  <a:tcPr/>
                </a:tc>
                <a:tc>
                  <a:txBody>
                    <a:bodyPr/>
                    <a:lstStyle/>
                    <a:p>
                      <a:r>
                        <a:rPr lang="en-US" sz="1600" dirty="0">
                          <a:latin typeface="Arial" panose="020B0604020202020204" pitchFamily="34" charset="0"/>
                          <a:cs typeface="Arial" panose="020B0604020202020204" pitchFamily="34" charset="0"/>
                        </a:rPr>
                        <a:t>Same as CBT practice tests on the MCAS Resource Center</a:t>
                      </a:r>
                    </a:p>
                  </a:txBody>
                  <a:tcPr/>
                </a:tc>
                <a:extLst>
                  <a:ext uri="{0D108BD9-81ED-4DB2-BD59-A6C34878D82A}">
                    <a16:rowId xmlns:a16="http://schemas.microsoft.com/office/drawing/2014/main" val="3690194338"/>
                  </a:ext>
                </a:extLst>
              </a:tr>
              <a:tr h="1659435">
                <a:tc>
                  <a:txBody>
                    <a:bodyPr/>
                    <a:lstStyle/>
                    <a:p>
                      <a:r>
                        <a:rPr lang="en-US" sz="1600" b="1" dirty="0">
                          <a:solidFill>
                            <a:schemeClr val="bg1"/>
                          </a:solidFill>
                          <a:latin typeface="Arial" panose="020B0604020202020204" pitchFamily="34" charset="0"/>
                          <a:cs typeface="Arial" panose="020B0604020202020204" pitchFamily="34" charset="0"/>
                        </a:rPr>
                        <a:t>STE</a:t>
                      </a:r>
                    </a:p>
                  </a:txBody>
                  <a:tcPr>
                    <a:solidFill>
                      <a:schemeClr val="accent1"/>
                    </a:solidFill>
                  </a:tcPr>
                </a:tc>
                <a:tc>
                  <a:txBody>
                    <a:bodyPr/>
                    <a:lstStyle/>
                    <a:p>
                      <a:pPr marL="0" marR="0">
                        <a:lnSpc>
                          <a:spcPct val="107000"/>
                        </a:lnSpc>
                        <a:spcBef>
                          <a:spcPts val="0"/>
                        </a:spcBef>
                        <a:spcAft>
                          <a:spcPts val="800"/>
                        </a:spcAft>
                      </a:pPr>
                      <a:r>
                        <a:rPr lang="en-US" sz="1600" b="1" kern="1200" dirty="0">
                          <a:solidFill>
                            <a:schemeClr val="dk1"/>
                          </a:solidFill>
                          <a:latin typeface="Arial" panose="020B0604020202020204" pitchFamily="34" charset="0"/>
                          <a:ea typeface="+mn-ea"/>
                          <a:cs typeface="Arial" panose="020B0604020202020204" pitchFamily="34" charset="0"/>
                        </a:rPr>
                        <a:t>Grades 5 &amp; 8: </a:t>
                      </a:r>
                      <a:r>
                        <a:rPr lang="en-US" sz="1600" kern="1200" dirty="0">
                          <a:solidFill>
                            <a:schemeClr val="dk1"/>
                          </a:solidFill>
                          <a:latin typeface="Arial" panose="020B0604020202020204" pitchFamily="34" charset="0"/>
                          <a:ea typeface="+mn-ea"/>
                          <a:cs typeface="Arial" panose="020B0604020202020204" pitchFamily="34" charset="0"/>
                        </a:rPr>
                        <a:t>three test sessions (only the first contains test content)  </a:t>
                      </a:r>
                    </a:p>
                    <a:p>
                      <a:pPr marL="0" marR="0">
                        <a:lnSpc>
                          <a:spcPct val="107000"/>
                        </a:lnSpc>
                        <a:spcBef>
                          <a:spcPts val="0"/>
                        </a:spcBef>
                        <a:spcAft>
                          <a:spcPts val="800"/>
                        </a:spcAft>
                      </a:pPr>
                      <a:r>
                        <a:rPr lang="en-US" sz="1600" b="1" kern="1200" dirty="0">
                          <a:solidFill>
                            <a:schemeClr val="dk1"/>
                          </a:solidFill>
                          <a:latin typeface="Arial" panose="020B0604020202020204" pitchFamily="34" charset="0"/>
                          <a:ea typeface="+mn-ea"/>
                          <a:cs typeface="Arial" panose="020B0604020202020204" pitchFamily="34" charset="0"/>
                        </a:rPr>
                        <a:t>Biology &amp; Intro Physics: </a:t>
                      </a:r>
                      <a:r>
                        <a:rPr lang="en-US" sz="1600" kern="1200" dirty="0">
                          <a:solidFill>
                            <a:schemeClr val="dk1"/>
                          </a:solidFill>
                          <a:latin typeface="Arial" panose="020B0604020202020204" pitchFamily="34" charset="0"/>
                          <a:ea typeface="+mn-ea"/>
                          <a:cs typeface="Arial" panose="020B0604020202020204" pitchFamily="34" charset="0"/>
                        </a:rPr>
                        <a:t>two test sessions (only the first contains test content)</a:t>
                      </a:r>
                    </a:p>
                  </a:txBody>
                  <a:tcPr/>
                </a:tc>
                <a:tc>
                  <a:txBody>
                    <a:bodyPr/>
                    <a:lstStyle/>
                    <a:p>
                      <a:r>
                        <a:rPr lang="en-US" sz="1600" dirty="0">
                          <a:latin typeface="Arial" panose="020B0604020202020204" pitchFamily="34" charset="0"/>
                          <a:cs typeface="Arial" panose="020B0604020202020204" pitchFamily="34" charset="0"/>
                        </a:rPr>
                        <a:t>1 session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latin typeface="Arial" panose="020B0604020202020204" pitchFamily="34" charset="0"/>
                          <a:cs typeface="Arial" panose="020B0604020202020204" pitchFamily="34" charset="0"/>
                        </a:rPr>
                        <a:t>Same as CBT practice tests on the MCAS Resource Center</a:t>
                      </a:r>
                    </a:p>
                  </a:txBody>
                  <a:tcPr/>
                </a:tc>
                <a:extLst>
                  <a:ext uri="{0D108BD9-81ED-4DB2-BD59-A6C34878D82A}">
                    <a16:rowId xmlns:a16="http://schemas.microsoft.com/office/drawing/2014/main" val="3502587814"/>
                  </a:ext>
                </a:extLst>
              </a:tr>
            </a:tbl>
          </a:graphicData>
        </a:graphic>
      </p:graphicFrame>
    </p:spTree>
    <p:extLst>
      <p:ext uri="{BB962C8B-B14F-4D97-AF65-F5344CB8AC3E}">
        <p14:creationId xmlns:p14="http://schemas.microsoft.com/office/powerpoint/2010/main" val="13332646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2CB58-A052-D5E6-68A1-3F013147C161}"/>
              </a:ext>
            </a:extLst>
          </p:cNvPr>
          <p:cNvSpPr>
            <a:spLocks noGrp="1"/>
          </p:cNvSpPr>
          <p:nvPr>
            <p:ph type="title"/>
          </p:nvPr>
        </p:nvSpPr>
        <p:spPr>
          <a:xfrm>
            <a:off x="465991" y="219057"/>
            <a:ext cx="10990385" cy="800851"/>
          </a:xfrm>
        </p:spPr>
        <p:txBody>
          <a:bodyPr>
            <a:normAutofit/>
          </a:bodyPr>
          <a:lstStyle/>
          <a:p>
            <a:r>
              <a:rPr lang="en-US" sz="4000" dirty="0"/>
              <a:t>Presenters</a:t>
            </a:r>
          </a:p>
        </p:txBody>
      </p:sp>
      <p:sp>
        <p:nvSpPr>
          <p:cNvPr id="3" name="Text Placeholder 2">
            <a:extLst>
              <a:ext uri="{FF2B5EF4-FFF2-40B4-BE49-F238E27FC236}">
                <a16:creationId xmlns:a16="http://schemas.microsoft.com/office/drawing/2014/main" id="{016D24D2-B23A-7E18-05C3-1A77A0F61E79}"/>
              </a:ext>
            </a:extLst>
          </p:cNvPr>
          <p:cNvSpPr>
            <a:spLocks noGrp="1"/>
          </p:cNvSpPr>
          <p:nvPr>
            <p:ph type="body" idx="1"/>
          </p:nvPr>
        </p:nvSpPr>
        <p:spPr>
          <a:xfrm>
            <a:off x="465991" y="1310054"/>
            <a:ext cx="10990385" cy="4747845"/>
          </a:xfrm>
        </p:spPr>
        <p:txBody>
          <a:bodyPr>
            <a:normAutofit/>
          </a:bodyPr>
          <a:lstStyle/>
          <a:p>
            <a:r>
              <a:rPr lang="en-US" sz="2800" dirty="0"/>
              <a:t>Shannon Cullen, Test Administration Coordinator </a:t>
            </a:r>
          </a:p>
          <a:p>
            <a:r>
              <a:rPr lang="en-US" dirty="0"/>
              <a:t>Joseph Henkelman, Pearson Technical Support</a:t>
            </a:r>
          </a:p>
        </p:txBody>
      </p:sp>
    </p:spTree>
    <p:extLst>
      <p:ext uri="{BB962C8B-B14F-4D97-AF65-F5344CB8AC3E}">
        <p14:creationId xmlns:p14="http://schemas.microsoft.com/office/powerpoint/2010/main" val="32569313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22325" y="288925"/>
            <a:ext cx="11369675" cy="679450"/>
          </a:xfrm>
        </p:spPr>
        <p:txBody>
          <a:bodyPr>
            <a:normAutofit fontScale="90000"/>
          </a:bodyPr>
          <a:lstStyle/>
          <a:p>
            <a:r>
              <a:rPr lang="en-US" sz="4000" dirty="0">
                <a:solidFill>
                  <a:srgbClr val="3647B6"/>
                </a:solidFill>
                <a:latin typeface="Arial" panose="020B0604020202020204" pitchFamily="34" charset="0"/>
                <a:cs typeface="Arial" panose="020B0604020202020204" pitchFamily="34" charset="0"/>
              </a:rPr>
              <a:t>Training Site and User Accounts for PearsonAccess Next</a:t>
            </a:r>
          </a:p>
        </p:txBody>
      </p:sp>
      <p:sp>
        <p:nvSpPr>
          <p:cNvPr id="3" name="Content Placeholder 2"/>
          <p:cNvSpPr>
            <a:spLocks noGrp="1"/>
          </p:cNvSpPr>
          <p:nvPr>
            <p:ph idx="4294967295"/>
          </p:nvPr>
        </p:nvSpPr>
        <p:spPr>
          <a:xfrm>
            <a:off x="822325" y="1212849"/>
            <a:ext cx="11369675" cy="5356225"/>
          </a:xfrm>
        </p:spPr>
        <p:txBody>
          <a:bodyPr>
            <a:normAutofit/>
          </a:bodyPr>
          <a:lstStyle/>
          <a:p>
            <a:pPr>
              <a:buClrTx/>
            </a:pPr>
            <a:r>
              <a:rPr lang="en-US" sz="2200" dirty="0">
                <a:latin typeface="Arial" panose="020B0604020202020204" pitchFamily="34" charset="0"/>
                <a:cs typeface="Arial" panose="020B0604020202020204" pitchFamily="34" charset="0"/>
              </a:rPr>
              <a:t>Infrastructure Trials are done through the PAN training site: </a:t>
            </a:r>
            <a:br>
              <a:rPr lang="en-US" sz="2200" dirty="0">
                <a:latin typeface="Arial" panose="020B0604020202020204" pitchFamily="34" charset="0"/>
                <a:cs typeface="Arial" panose="020B0604020202020204" pitchFamily="34" charset="0"/>
              </a:rPr>
            </a:br>
            <a:r>
              <a:rPr lang="en-US" sz="2200" dirty="0">
                <a:latin typeface="Arial" panose="020B0604020202020204" pitchFamily="34" charset="0"/>
                <a:cs typeface="Arial" panose="020B0604020202020204" pitchFamily="34" charset="0"/>
                <a:hlinkClick r:id="rId3"/>
              </a:rPr>
              <a:t>trng-mcas.pearsonaccessnext.com/customer/index.action</a:t>
            </a:r>
            <a:r>
              <a:rPr lang="en-US" sz="2200" dirty="0">
                <a:latin typeface="Arial" panose="020B0604020202020204" pitchFamily="34" charset="0"/>
                <a:cs typeface="Arial" panose="020B0604020202020204" pitchFamily="34" charset="0"/>
              </a:rPr>
              <a:t> </a:t>
            </a:r>
          </a:p>
          <a:p>
            <a:pPr lvl="1">
              <a:buClrTx/>
            </a:pPr>
            <a:r>
              <a:rPr lang="en-US" sz="2200" dirty="0">
                <a:latin typeface="Arial" panose="020B0604020202020204" pitchFamily="34" charset="0"/>
                <a:cs typeface="Arial" panose="020B0604020202020204" pitchFamily="34" charset="0"/>
              </a:rPr>
              <a:t>Users with accounts from last year may need to reset their passwords to enable their accounts by clicking “Forgot Password” on the login page.  </a:t>
            </a:r>
          </a:p>
          <a:p>
            <a:pPr>
              <a:buClrTx/>
            </a:pPr>
            <a:r>
              <a:rPr lang="en-US" sz="2200" dirty="0">
                <a:latin typeface="Arial" panose="020B0604020202020204" pitchFamily="34" charset="0"/>
                <a:cs typeface="Arial" panose="020B0604020202020204" pitchFamily="34" charset="0"/>
              </a:rPr>
              <a:t>User accounts need to be set up </a:t>
            </a:r>
            <a:r>
              <a:rPr lang="en-US" sz="2200" b="1" dirty="0">
                <a:latin typeface="Arial" panose="020B0604020202020204" pitchFamily="34" charset="0"/>
                <a:cs typeface="Arial" panose="020B0604020202020204" pitchFamily="34" charset="0"/>
              </a:rPr>
              <a:t>for each site individually </a:t>
            </a:r>
            <a:r>
              <a:rPr lang="en-US" sz="2200" dirty="0">
                <a:latin typeface="Arial" panose="020B0604020202020204" pitchFamily="34" charset="0"/>
                <a:cs typeface="Arial" panose="020B0604020202020204" pitchFamily="34" charset="0"/>
              </a:rPr>
              <a:t>(</a:t>
            </a:r>
            <a:r>
              <a:rPr lang="en-US" sz="2200" dirty="0">
                <a:solidFill>
                  <a:srgbClr val="3647B6"/>
                </a:solidFill>
                <a:latin typeface="Arial" panose="020B0604020202020204" pitchFamily="34" charset="0"/>
                <a:cs typeface="Arial" panose="020B0604020202020204" pitchFamily="34" charset="0"/>
              </a:rPr>
              <a:t>live</a:t>
            </a:r>
            <a:r>
              <a:rPr lang="en-US" sz="2200" dirty="0">
                <a:latin typeface="Arial" panose="020B0604020202020204" pitchFamily="34" charset="0"/>
                <a:cs typeface="Arial" panose="020B0604020202020204" pitchFamily="34" charset="0"/>
              </a:rPr>
              <a:t> and </a:t>
            </a:r>
            <a:r>
              <a:rPr lang="en-US" sz="2200" dirty="0">
                <a:solidFill>
                  <a:schemeClr val="accent2">
                    <a:lumMod val="50000"/>
                  </a:schemeClr>
                </a:solidFill>
                <a:latin typeface="Arial" panose="020B0604020202020204" pitchFamily="34" charset="0"/>
                <a:cs typeface="Arial" panose="020B0604020202020204" pitchFamily="34" charset="0"/>
              </a:rPr>
              <a:t>training</a:t>
            </a:r>
            <a:r>
              <a:rPr lang="en-US" sz="2200" dirty="0">
                <a:latin typeface="Arial" panose="020B0604020202020204" pitchFamily="34" charset="0"/>
                <a:cs typeface="Arial" panose="020B0604020202020204" pitchFamily="34" charset="0"/>
              </a:rPr>
              <a:t>) in order to gain access.</a:t>
            </a:r>
          </a:p>
          <a:p>
            <a:pPr>
              <a:buClrTx/>
            </a:pPr>
            <a:r>
              <a:rPr lang="en-US" sz="2200" dirty="0">
                <a:latin typeface="Arial" panose="020B0604020202020204" pitchFamily="34" charset="0"/>
                <a:cs typeface="Arial" panose="020B0604020202020204" pitchFamily="34" charset="0"/>
              </a:rPr>
              <a:t>Usernames and passwords are always the same between the live and the training sites. If you reset a password on one site, passwords will be reset on </a:t>
            </a:r>
            <a:r>
              <a:rPr lang="en-US" sz="2200" b="1" dirty="0">
                <a:latin typeface="Arial" panose="020B0604020202020204" pitchFamily="34" charset="0"/>
                <a:cs typeface="Arial" panose="020B0604020202020204" pitchFamily="34" charset="0"/>
              </a:rPr>
              <a:t>both </a:t>
            </a:r>
            <a:r>
              <a:rPr lang="en-US" sz="2200" dirty="0">
                <a:latin typeface="Arial" panose="020B0604020202020204" pitchFamily="34" charset="0"/>
                <a:cs typeface="Arial" panose="020B0604020202020204" pitchFamily="34" charset="0"/>
              </a:rPr>
              <a:t>sites.  </a:t>
            </a:r>
          </a:p>
          <a:p>
            <a:pPr>
              <a:buClrTx/>
            </a:pPr>
            <a:r>
              <a:rPr lang="en-US" sz="2200" dirty="0">
                <a:latin typeface="Arial" panose="020B0604020202020204" pitchFamily="34" charset="0"/>
                <a:cs typeface="Arial" panose="020B0604020202020204" pitchFamily="34" charset="0"/>
              </a:rPr>
              <a:t>If you need access to PAN (either the training or live site), please reach out to your District Test Coordinator. </a:t>
            </a:r>
          </a:p>
          <a:p>
            <a:pPr>
              <a:buClrTx/>
            </a:pPr>
            <a:r>
              <a:rPr lang="en-US" sz="2200" dirty="0">
                <a:latin typeface="Arial" panose="020B0604020202020204" pitchFamily="34" charset="0"/>
                <a:cs typeface="Arial" panose="020B0604020202020204" pitchFamily="34" charset="0"/>
              </a:rPr>
              <a:t>Discuss with your team who will be responsible for setting up PAN user accounts – both test coordinators and technology coordinators have this ability in PAN. </a:t>
            </a:r>
          </a:p>
          <a:p>
            <a:pPr>
              <a:buClrTx/>
            </a:pPr>
            <a:r>
              <a:rPr lang="en-US" sz="2200" dirty="0">
                <a:latin typeface="Arial" panose="020B0604020202020204" pitchFamily="34" charset="0"/>
                <a:cs typeface="Arial" panose="020B0604020202020204" pitchFamily="34" charset="0"/>
              </a:rPr>
              <a:t>See the </a:t>
            </a:r>
            <a:r>
              <a:rPr lang="en-US" sz="2200" dirty="0">
                <a:latin typeface="Arial" panose="020B0604020202020204" pitchFamily="34" charset="0"/>
                <a:cs typeface="Arial" panose="020B0604020202020204" pitchFamily="34" charset="0"/>
                <a:hlinkClick r:id="rId4"/>
              </a:rPr>
              <a:t>Guide to Managing User Accounts in PAN </a:t>
            </a:r>
            <a:r>
              <a:rPr lang="en-US" sz="2200" dirty="0">
                <a:latin typeface="Arial" panose="020B0604020202020204" pitchFamily="34" charset="0"/>
                <a:cs typeface="Arial" panose="020B0604020202020204" pitchFamily="34" charset="0"/>
              </a:rPr>
              <a:t>for information on setting up accounts in each site.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31CCF-F679-4023-AF26-5519BE5EF84B}"/>
              </a:ext>
            </a:extLst>
          </p:cNvPr>
          <p:cNvSpPr>
            <a:spLocks noGrp="1"/>
          </p:cNvSpPr>
          <p:nvPr>
            <p:ph type="title" idx="4294967295"/>
          </p:nvPr>
        </p:nvSpPr>
        <p:spPr>
          <a:xfrm>
            <a:off x="822325" y="288925"/>
            <a:ext cx="11369675" cy="679450"/>
          </a:xfrm>
        </p:spPr>
        <p:txBody>
          <a:bodyPr>
            <a:normAutofit fontScale="90000"/>
          </a:bodyPr>
          <a:lstStyle/>
          <a:p>
            <a:r>
              <a:rPr lang="en-US" dirty="0">
                <a:solidFill>
                  <a:srgbClr val="3647B6"/>
                </a:solidFill>
              </a:rPr>
              <a:t>Demonstration</a:t>
            </a:r>
          </a:p>
        </p:txBody>
      </p:sp>
      <p:sp>
        <p:nvSpPr>
          <p:cNvPr id="3" name="Content Placeholder 2">
            <a:extLst>
              <a:ext uri="{FF2B5EF4-FFF2-40B4-BE49-F238E27FC236}">
                <a16:creationId xmlns:a16="http://schemas.microsoft.com/office/drawing/2014/main" id="{FA590C41-CD13-4BBC-8FA2-145D7B65B770}"/>
              </a:ext>
            </a:extLst>
          </p:cNvPr>
          <p:cNvSpPr>
            <a:spLocks noGrp="1"/>
          </p:cNvSpPr>
          <p:nvPr>
            <p:ph idx="4294967295"/>
          </p:nvPr>
        </p:nvSpPr>
        <p:spPr>
          <a:xfrm>
            <a:off x="822325" y="1230313"/>
            <a:ext cx="11369675" cy="5049837"/>
          </a:xfrm>
        </p:spPr>
        <p:txBody>
          <a:bodyPr/>
          <a:lstStyle/>
          <a:p>
            <a:r>
              <a:rPr lang="en-US" sz="3600" dirty="0">
                <a:hlinkClick r:id="rId3"/>
              </a:rPr>
              <a:t>PearsonAccess Next</a:t>
            </a:r>
            <a:r>
              <a:rPr lang="en-US" sz="3600" dirty="0"/>
              <a:t> </a:t>
            </a:r>
          </a:p>
          <a:p>
            <a:pPr lvl="1"/>
            <a:r>
              <a:rPr lang="en-US" sz="3000" b="1" dirty="0">
                <a:solidFill>
                  <a:srgbClr val="00B0F0"/>
                </a:solidFill>
              </a:rPr>
              <a:t>Live </a:t>
            </a:r>
            <a:r>
              <a:rPr lang="en-US" sz="3000" dirty="0"/>
              <a:t>site</a:t>
            </a:r>
          </a:p>
          <a:p>
            <a:pPr lvl="1"/>
            <a:r>
              <a:rPr lang="en-US" sz="3200" dirty="0">
                <a:solidFill>
                  <a:schemeClr val="accent2">
                    <a:lumMod val="50000"/>
                  </a:schemeClr>
                </a:solidFill>
                <a:latin typeface="Arial" panose="020B0604020202020204" pitchFamily="34" charset="0"/>
                <a:cs typeface="Arial" panose="020B0604020202020204" pitchFamily="34" charset="0"/>
              </a:rPr>
              <a:t>Training </a:t>
            </a:r>
            <a:r>
              <a:rPr lang="en-US" sz="3000" dirty="0"/>
              <a:t>site</a:t>
            </a:r>
          </a:p>
        </p:txBody>
      </p:sp>
    </p:spTree>
    <p:extLst>
      <p:ext uri="{BB962C8B-B14F-4D97-AF65-F5344CB8AC3E}">
        <p14:creationId xmlns:p14="http://schemas.microsoft.com/office/powerpoint/2010/main" val="4790940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035052-0EA0-2950-9C7D-EF204FCBC554}"/>
              </a:ext>
            </a:extLst>
          </p:cNvPr>
          <p:cNvSpPr>
            <a:spLocks noGrp="1"/>
          </p:cNvSpPr>
          <p:nvPr>
            <p:ph type="title"/>
          </p:nvPr>
        </p:nvSpPr>
        <p:spPr/>
        <p:txBody>
          <a:bodyPr>
            <a:normAutofit/>
          </a:bodyPr>
          <a:lstStyle/>
          <a:p>
            <a:r>
              <a:rPr lang="en-US" dirty="0"/>
              <a:t>3. Tasks for Technology Staff</a:t>
            </a:r>
          </a:p>
        </p:txBody>
      </p:sp>
    </p:spTree>
    <p:extLst>
      <p:ext uri="{BB962C8B-B14F-4D97-AF65-F5344CB8AC3E}">
        <p14:creationId xmlns:p14="http://schemas.microsoft.com/office/powerpoint/2010/main" val="10913656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22325" y="288925"/>
            <a:ext cx="11369675" cy="679450"/>
          </a:xfrm>
        </p:spPr>
        <p:txBody>
          <a:bodyPr>
            <a:normAutofit fontScale="90000"/>
          </a:bodyPr>
          <a:lstStyle/>
          <a:p>
            <a:r>
              <a:rPr lang="en-US" dirty="0">
                <a:solidFill>
                  <a:srgbClr val="3647B6"/>
                </a:solidFill>
              </a:rPr>
              <a:t>Steps for </a:t>
            </a:r>
            <a:r>
              <a:rPr lang="en-US" u="sng" dirty="0">
                <a:solidFill>
                  <a:srgbClr val="3647B6"/>
                </a:solidFill>
              </a:rPr>
              <a:t>Technology Coordinators</a:t>
            </a:r>
            <a:r>
              <a:rPr lang="en-US" dirty="0">
                <a:solidFill>
                  <a:srgbClr val="3647B6"/>
                </a:solidFill>
              </a:rPr>
              <a:t>	</a:t>
            </a:r>
          </a:p>
        </p:txBody>
      </p:sp>
      <p:sp>
        <p:nvSpPr>
          <p:cNvPr id="3" name="Content Placeholder 2"/>
          <p:cNvSpPr>
            <a:spLocks noGrp="1"/>
          </p:cNvSpPr>
          <p:nvPr>
            <p:ph idx="4294967295"/>
          </p:nvPr>
        </p:nvSpPr>
        <p:spPr>
          <a:xfrm>
            <a:off x="822325" y="1230313"/>
            <a:ext cx="11369675" cy="5049837"/>
          </a:xfrm>
        </p:spPr>
        <p:txBody>
          <a:bodyPr>
            <a:normAutofit/>
          </a:bodyPr>
          <a:lstStyle/>
          <a:p>
            <a:r>
              <a:rPr lang="en-US" dirty="0"/>
              <a:t>View online </a:t>
            </a:r>
            <a:r>
              <a:rPr lang="en-US" dirty="0">
                <a:hlinkClick r:id="rId3"/>
              </a:rPr>
              <a:t>training modules</a:t>
            </a:r>
            <a:r>
              <a:rPr lang="en-US" dirty="0"/>
              <a:t> and attend training sessions</a:t>
            </a:r>
          </a:p>
          <a:p>
            <a:pPr lvl="1"/>
            <a:r>
              <a:rPr lang="en-US" dirty="0"/>
              <a:t>Infrastructure Trial for Technology Coordinators module</a:t>
            </a:r>
          </a:p>
          <a:p>
            <a:pPr lvl="1"/>
            <a:r>
              <a:rPr lang="en-US" dirty="0"/>
              <a:t>Pre-Administration Tasks for Technology Staff training session: February 5</a:t>
            </a:r>
          </a:p>
          <a:p>
            <a:r>
              <a:rPr lang="en-US" dirty="0"/>
              <a:t>Review the </a:t>
            </a:r>
            <a:r>
              <a:rPr lang="en-US" dirty="0">
                <a:hlinkClick r:id="rId4"/>
              </a:rPr>
              <a:t>technology specifications</a:t>
            </a:r>
            <a:endParaRPr lang="en-US" dirty="0"/>
          </a:p>
          <a:p>
            <a:r>
              <a:rPr lang="en-US" dirty="0"/>
              <a:t>Identify any gaps in technology capacity</a:t>
            </a:r>
          </a:p>
          <a:p>
            <a:r>
              <a:rPr lang="en-US" dirty="0"/>
              <a:t>Prepare devices (install TestNav and run App Check)</a:t>
            </a:r>
          </a:p>
          <a:p>
            <a:r>
              <a:rPr lang="en-US" dirty="0"/>
              <a:t>Prepare and test any peripherals that will be used for testing such as input devices and displays (e.g., keyboards, mice, screens)</a:t>
            </a:r>
          </a:p>
          <a:p>
            <a:r>
              <a:rPr lang="en-US" dirty="0"/>
              <a:t>Determine bandwidth via Network Check</a:t>
            </a:r>
          </a:p>
          <a:p>
            <a:endParaRPr lang="en-US" dirty="0"/>
          </a:p>
        </p:txBody>
      </p:sp>
    </p:spTree>
    <p:extLst>
      <p:ext uri="{BB962C8B-B14F-4D97-AF65-F5344CB8AC3E}">
        <p14:creationId xmlns:p14="http://schemas.microsoft.com/office/powerpoint/2010/main" val="3016177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22325" y="288925"/>
            <a:ext cx="11369675" cy="679450"/>
          </a:xfrm>
        </p:spPr>
        <p:txBody>
          <a:bodyPr>
            <a:normAutofit fontScale="90000"/>
          </a:bodyPr>
          <a:lstStyle/>
          <a:p>
            <a:r>
              <a:rPr lang="en-US" dirty="0">
                <a:solidFill>
                  <a:srgbClr val="3647B6"/>
                </a:solidFill>
              </a:rPr>
              <a:t>Steps for </a:t>
            </a:r>
            <a:r>
              <a:rPr lang="en-US" u="sng" dirty="0">
                <a:solidFill>
                  <a:srgbClr val="3647B6"/>
                </a:solidFill>
              </a:rPr>
              <a:t>Technology Coordinators (continued)</a:t>
            </a:r>
            <a:r>
              <a:rPr lang="en-US" dirty="0">
                <a:solidFill>
                  <a:srgbClr val="3647B6"/>
                </a:solidFill>
              </a:rPr>
              <a:t>	</a:t>
            </a:r>
          </a:p>
        </p:txBody>
      </p:sp>
      <p:sp>
        <p:nvSpPr>
          <p:cNvPr id="3" name="Content Placeholder 2"/>
          <p:cNvSpPr>
            <a:spLocks noGrp="1"/>
          </p:cNvSpPr>
          <p:nvPr>
            <p:ph idx="4294967295"/>
          </p:nvPr>
        </p:nvSpPr>
        <p:spPr>
          <a:xfrm>
            <a:off x="822325" y="1230313"/>
            <a:ext cx="11369675" cy="5049837"/>
          </a:xfrm>
        </p:spPr>
        <p:txBody>
          <a:bodyPr>
            <a:normAutofit/>
          </a:bodyPr>
          <a:lstStyle/>
          <a:p>
            <a:r>
              <a:rPr lang="en-US" dirty="0"/>
              <a:t>Configure or disable ProctorCache (if applicable)</a:t>
            </a:r>
          </a:p>
          <a:p>
            <a:r>
              <a:rPr lang="en-US" dirty="0"/>
              <a:t>Precache test content (if applicable)</a:t>
            </a:r>
          </a:p>
          <a:p>
            <a:r>
              <a:rPr lang="en-US" dirty="0"/>
              <a:t>Set up the Secondary Save location in PAN (recommended)</a:t>
            </a:r>
          </a:p>
          <a:p>
            <a:r>
              <a:rPr lang="en-US" dirty="0">
                <a:effectLst/>
              </a:rPr>
              <a:t>Ensure that Pearson </a:t>
            </a:r>
            <a:r>
              <a:rPr lang="en-US" dirty="0">
                <a:effectLst/>
                <a:hlinkClick r:id="rId3"/>
              </a:rPr>
              <a:t>test delivery URLs</a:t>
            </a:r>
            <a:r>
              <a:rPr lang="en-US" dirty="0">
                <a:effectLst/>
              </a:rPr>
              <a:t> are exempted from filtering and inspection in all network security appliances or tools such as Content Filters, Firewalls, and Antivirus software. </a:t>
            </a:r>
          </a:p>
          <a:p>
            <a:r>
              <a:rPr lang="en-US" dirty="0"/>
              <a:t>Purge precached content after testing (if applicable)</a:t>
            </a:r>
          </a:p>
          <a:p>
            <a:endParaRPr lang="en-US" dirty="0">
              <a:effectLst/>
            </a:endParaRPr>
          </a:p>
          <a:p>
            <a:endParaRPr lang="en-US" dirty="0"/>
          </a:p>
        </p:txBody>
      </p:sp>
    </p:spTree>
    <p:extLst>
      <p:ext uri="{BB962C8B-B14F-4D97-AF65-F5344CB8AC3E}">
        <p14:creationId xmlns:p14="http://schemas.microsoft.com/office/powerpoint/2010/main" val="33190579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22325" y="288925"/>
            <a:ext cx="11369675" cy="679450"/>
          </a:xfrm>
        </p:spPr>
        <p:txBody>
          <a:bodyPr>
            <a:normAutofit fontScale="90000"/>
          </a:bodyPr>
          <a:lstStyle/>
          <a:p>
            <a:r>
              <a:rPr lang="en-US" dirty="0">
                <a:solidFill>
                  <a:srgbClr val="3647B6"/>
                </a:solidFill>
              </a:rPr>
              <a:t>Getting Started</a:t>
            </a:r>
          </a:p>
        </p:txBody>
      </p:sp>
      <p:sp>
        <p:nvSpPr>
          <p:cNvPr id="3" name="Content Placeholder 2"/>
          <p:cNvSpPr>
            <a:spLocks noGrp="1"/>
          </p:cNvSpPr>
          <p:nvPr>
            <p:ph idx="4294967295"/>
          </p:nvPr>
        </p:nvSpPr>
        <p:spPr>
          <a:xfrm>
            <a:off x="822325" y="1230313"/>
            <a:ext cx="11369675" cy="5049837"/>
          </a:xfrm>
        </p:spPr>
        <p:txBody>
          <a:bodyPr>
            <a:normAutofit lnSpcReduction="10000"/>
          </a:bodyPr>
          <a:lstStyle/>
          <a:p>
            <a:r>
              <a:rPr lang="en-US" dirty="0"/>
              <a:t>Review </a:t>
            </a:r>
            <a:r>
              <a:rPr lang="en-US" dirty="0">
                <a:hlinkClick r:id="rId3"/>
              </a:rPr>
              <a:t>technology specifications</a:t>
            </a:r>
            <a:r>
              <a:rPr lang="en-US" dirty="0"/>
              <a:t> for student devices and ProctorCache machines</a:t>
            </a:r>
          </a:p>
          <a:p>
            <a:pPr lvl="1"/>
            <a:r>
              <a:rPr lang="en-US" dirty="0"/>
              <a:t>Before updating a device’s operating system, schools should confirm it is listed on the </a:t>
            </a:r>
            <a:r>
              <a:rPr lang="en-US" dirty="0">
                <a:hlinkClick r:id="rId4"/>
              </a:rPr>
              <a:t>TN8 requirements</a:t>
            </a:r>
            <a:r>
              <a:rPr lang="en-US" dirty="0"/>
              <a:t> page. </a:t>
            </a:r>
          </a:p>
          <a:p>
            <a:pPr lvl="2"/>
            <a:r>
              <a:rPr lang="en-US" sz="2400" dirty="0"/>
              <a:t>It is strongly recommended that schools do not make changes to their infrastructure in the time between conducting a successful trial and the end of the CBT window.</a:t>
            </a:r>
          </a:p>
          <a:p>
            <a:pPr lvl="2"/>
            <a:r>
              <a:rPr lang="en-US" sz="2400" dirty="0"/>
              <a:t>Note: If </a:t>
            </a:r>
            <a:r>
              <a:rPr lang="en-US" sz="2400" dirty="0" err="1"/>
              <a:t>ChromeOS</a:t>
            </a:r>
            <a:r>
              <a:rPr lang="en-US" sz="2400" dirty="0"/>
              <a:t> devices are used for testing, it is recommended to use the LTS channel for OS updates rather than the Stable channel. (Beta channels should never be used) </a:t>
            </a:r>
            <a:r>
              <a:rPr lang="en-US" dirty="0"/>
              <a:t> </a:t>
            </a:r>
            <a:r>
              <a:rPr lang="en-US" sz="2400" dirty="0"/>
              <a:t> </a:t>
            </a:r>
            <a:r>
              <a:rPr lang="en-US" dirty="0"/>
              <a:t> </a:t>
            </a:r>
          </a:p>
          <a:p>
            <a:r>
              <a:rPr lang="en-US" dirty="0"/>
              <a:t>Review </a:t>
            </a:r>
            <a:r>
              <a:rPr lang="en-US" dirty="0">
                <a:hlinkClick r:id="rId5"/>
              </a:rPr>
              <a:t>network requirements</a:t>
            </a:r>
            <a:r>
              <a:rPr lang="en-US" dirty="0"/>
              <a:t> and ensure the network and security settings are configured correctly.</a:t>
            </a:r>
          </a:p>
          <a:p>
            <a:pPr lvl="1"/>
            <a:r>
              <a:rPr lang="en-US" dirty="0">
                <a:solidFill>
                  <a:srgbClr val="101D35"/>
                </a:solidFill>
              </a:rPr>
              <a:t>Configure internet firewalls, content filters, and spam filters to </a:t>
            </a:r>
            <a:r>
              <a:rPr lang="en-US" dirty="0">
                <a:hlinkClick r:id="rId5"/>
              </a:rPr>
              <a:t>exempt the test delivery URLs</a:t>
            </a:r>
            <a:r>
              <a:rPr lang="en-US" dirty="0"/>
              <a:t> </a:t>
            </a:r>
            <a:r>
              <a:rPr lang="en-US" dirty="0">
                <a:solidFill>
                  <a:srgbClr val="101D35"/>
                </a:solidFill>
              </a:rPr>
              <a:t>from filtering and inspection</a:t>
            </a:r>
            <a:endParaRPr lang="en-US" dirty="0"/>
          </a:p>
          <a:p>
            <a:pPr lvl="1"/>
            <a:endParaRPr lang="en-US" sz="2200" dirty="0"/>
          </a:p>
          <a:p>
            <a:pPr lvl="1"/>
            <a:endParaRPr lang="en-US" sz="2200" dirty="0"/>
          </a:p>
          <a:p>
            <a:pPr lvl="1"/>
            <a:endParaRPr lang="en-US" sz="1400" dirty="0"/>
          </a:p>
          <a:p>
            <a:pPr lvl="1"/>
            <a:endParaRPr lang="en-US" sz="1400" dirty="0"/>
          </a:p>
          <a:p>
            <a:pPr lvl="1"/>
            <a:endParaRPr lang="en-US" sz="1200" dirty="0"/>
          </a:p>
          <a:p>
            <a:pPr lvl="1"/>
            <a:endParaRPr lang="en-US" sz="1200" dirty="0"/>
          </a:p>
          <a:p>
            <a:pPr lvl="1"/>
            <a:endParaRPr lang="en-US" sz="22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22325" y="288925"/>
            <a:ext cx="11369675" cy="679450"/>
          </a:xfrm>
        </p:spPr>
        <p:txBody>
          <a:bodyPr>
            <a:normAutofit fontScale="90000"/>
          </a:bodyPr>
          <a:lstStyle/>
          <a:p>
            <a:r>
              <a:rPr lang="en-US">
                <a:solidFill>
                  <a:srgbClr val="3647B6"/>
                </a:solidFill>
              </a:rPr>
              <a:t>Getting Started (continued)</a:t>
            </a:r>
          </a:p>
        </p:txBody>
      </p:sp>
      <p:sp>
        <p:nvSpPr>
          <p:cNvPr id="3" name="Content Placeholder 2"/>
          <p:cNvSpPr>
            <a:spLocks noGrp="1"/>
          </p:cNvSpPr>
          <p:nvPr>
            <p:ph idx="4294967295"/>
          </p:nvPr>
        </p:nvSpPr>
        <p:spPr>
          <a:xfrm>
            <a:off x="822325" y="1230313"/>
            <a:ext cx="11369675" cy="5049837"/>
          </a:xfrm>
        </p:spPr>
        <p:txBody>
          <a:bodyPr>
            <a:normAutofit/>
          </a:bodyPr>
          <a:lstStyle/>
          <a:p>
            <a:r>
              <a:rPr lang="en-US"/>
              <a:t>Resources for the Technology Coordinator </a:t>
            </a:r>
          </a:p>
          <a:p>
            <a:pPr lvl="1"/>
            <a:r>
              <a:rPr lang="en-US"/>
              <a:t>Infrastructure Trial Readiness Guide on the </a:t>
            </a:r>
            <a:r>
              <a:rPr lang="en-US">
                <a:hlinkClick r:id="rId3"/>
              </a:rPr>
              <a:t>MCAS Resource Center</a:t>
            </a:r>
            <a:endParaRPr lang="en-US"/>
          </a:p>
          <a:p>
            <a:pPr lvl="1"/>
            <a:r>
              <a:rPr lang="en-US"/>
              <a:t>Review </a:t>
            </a:r>
            <a:r>
              <a:rPr lang="en-US" err="1">
                <a:hlinkClick r:id="rId4"/>
              </a:rPr>
              <a:t>ProctorCache</a:t>
            </a:r>
            <a:r>
              <a:rPr lang="en-US">
                <a:hlinkClick r:id="rId4"/>
              </a:rPr>
              <a:t> recommendation</a:t>
            </a:r>
            <a:r>
              <a:rPr lang="en-US"/>
              <a:t> to determine if </a:t>
            </a:r>
            <a:r>
              <a:rPr lang="en-US" err="1"/>
              <a:t>ProctorCache</a:t>
            </a:r>
            <a:r>
              <a:rPr lang="en-US"/>
              <a:t> is needed</a:t>
            </a:r>
          </a:p>
          <a:p>
            <a:pPr lvl="1"/>
            <a:r>
              <a:rPr lang="en-US"/>
              <a:t>Information for setting up </a:t>
            </a:r>
            <a:r>
              <a:rPr lang="en-US" err="1">
                <a:hlinkClick r:id="rId5"/>
              </a:rPr>
              <a:t>ProctorCache</a:t>
            </a:r>
            <a:r>
              <a:rPr lang="en-US">
                <a:hlinkClick r:id="rId5"/>
              </a:rPr>
              <a:t> configurations</a:t>
            </a:r>
            <a:r>
              <a:rPr lang="en-US"/>
              <a:t> and </a:t>
            </a:r>
            <a:r>
              <a:rPr lang="en-US">
                <a:hlinkClick r:id="rId6"/>
              </a:rPr>
              <a:t>precache by test</a:t>
            </a:r>
            <a:endParaRPr lang="en-US"/>
          </a:p>
          <a:p>
            <a:pPr lvl="1"/>
            <a:r>
              <a:rPr lang="en-US"/>
              <a:t>Attend </a:t>
            </a:r>
            <a:r>
              <a:rPr lang="en-US">
                <a:hlinkClick r:id="rId7"/>
              </a:rPr>
              <a:t>Pre-Administration Tasks for Technology Staff training</a:t>
            </a:r>
            <a:r>
              <a:rPr lang="en-US"/>
              <a:t> on February 5</a:t>
            </a:r>
            <a:endParaRPr lang="en-US" sz="2000"/>
          </a:p>
          <a:p>
            <a:pPr lvl="1"/>
            <a:r>
              <a:rPr lang="en-US">
                <a:hlinkClick r:id="rId4"/>
              </a:rPr>
              <a:t>Technology set-up page</a:t>
            </a:r>
            <a:endParaRPr lang="en-US"/>
          </a:p>
          <a:p>
            <a:pPr lvl="1"/>
            <a:r>
              <a:rPr lang="en-US">
                <a:hlinkClick r:id="rId5"/>
              </a:rPr>
              <a:t>System Requirements for </a:t>
            </a:r>
            <a:r>
              <a:rPr lang="en-US" err="1">
                <a:hlinkClick r:id="rId5"/>
              </a:rPr>
              <a:t>ProctorCache</a:t>
            </a:r>
            <a:r>
              <a:rPr lang="en-US"/>
              <a:t> and </a:t>
            </a:r>
            <a:r>
              <a:rPr lang="en-US" err="1">
                <a:hlinkClick r:id="rId8"/>
              </a:rPr>
              <a:t>ProctorCache</a:t>
            </a:r>
            <a:r>
              <a:rPr lang="en-US">
                <a:hlinkClick r:id="rId8"/>
              </a:rPr>
              <a:t> download</a:t>
            </a:r>
            <a:r>
              <a:rPr lang="en-US"/>
              <a:t> </a:t>
            </a:r>
          </a:p>
          <a:p>
            <a:pPr lvl="1"/>
            <a:endParaRPr lang="en-US" sz="2200"/>
          </a:p>
          <a:p>
            <a:pPr lvl="1"/>
            <a:endParaRPr lang="en-US" sz="2200"/>
          </a:p>
          <a:p>
            <a:pPr lvl="1"/>
            <a:endParaRPr lang="en-US" sz="1400"/>
          </a:p>
          <a:p>
            <a:pPr lvl="1"/>
            <a:endParaRPr lang="en-US" sz="1400"/>
          </a:p>
          <a:p>
            <a:pPr lvl="1"/>
            <a:endParaRPr lang="en-US" sz="1200"/>
          </a:p>
          <a:p>
            <a:pPr lvl="1"/>
            <a:endParaRPr lang="en-US" sz="1200"/>
          </a:p>
          <a:p>
            <a:pPr lvl="1"/>
            <a:endParaRPr lang="en-US" sz="2200"/>
          </a:p>
        </p:txBody>
      </p:sp>
    </p:spTree>
    <p:extLst>
      <p:ext uri="{BB962C8B-B14F-4D97-AF65-F5344CB8AC3E}">
        <p14:creationId xmlns:p14="http://schemas.microsoft.com/office/powerpoint/2010/main" val="40511880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DB4F71F-0F6D-4748-8CAD-BD4E3A51D0F6}"/>
              </a:ext>
            </a:extLst>
          </p:cNvPr>
          <p:cNvSpPr>
            <a:spLocks noGrp="1"/>
          </p:cNvSpPr>
          <p:nvPr>
            <p:ph type="title"/>
          </p:nvPr>
        </p:nvSpPr>
        <p:spPr/>
        <p:txBody>
          <a:bodyPr/>
          <a:lstStyle/>
          <a:p>
            <a:r>
              <a:rPr lang="en-US" dirty="0"/>
              <a:t>Poll Question 2	</a:t>
            </a:r>
          </a:p>
        </p:txBody>
      </p:sp>
      <p:sp>
        <p:nvSpPr>
          <p:cNvPr id="2" name="Content Placeholder 1">
            <a:extLst>
              <a:ext uri="{FF2B5EF4-FFF2-40B4-BE49-F238E27FC236}">
                <a16:creationId xmlns:a16="http://schemas.microsoft.com/office/drawing/2014/main" id="{BDA8C49A-683F-42C9-96FC-DA0A056DA01E}"/>
              </a:ext>
            </a:extLst>
          </p:cNvPr>
          <p:cNvSpPr>
            <a:spLocks noGrp="1"/>
          </p:cNvSpPr>
          <p:nvPr>
            <p:ph idx="1"/>
          </p:nvPr>
        </p:nvSpPr>
        <p:spPr/>
        <p:txBody>
          <a:bodyPr/>
          <a:lstStyle/>
          <a:p>
            <a:pPr marL="0" indent="0">
              <a:buNone/>
            </a:pPr>
            <a:r>
              <a:rPr lang="en-US" b="1" dirty="0"/>
              <a:t>Do you anticipate that your school will use </a:t>
            </a:r>
            <a:r>
              <a:rPr lang="en-US" b="1" dirty="0" err="1"/>
              <a:t>ProctorCache</a:t>
            </a:r>
            <a:r>
              <a:rPr lang="en-US" b="1" dirty="0"/>
              <a:t> to precache test content for MCAS computer-based testing?</a:t>
            </a:r>
          </a:p>
          <a:p>
            <a:pPr marL="0" indent="0">
              <a:buNone/>
            </a:pPr>
            <a:endParaRPr lang="en-US" dirty="0"/>
          </a:p>
          <a:p>
            <a:pPr marL="514350" indent="-514350">
              <a:buFont typeface="+mj-lt"/>
              <a:buAutoNum type="alphaUcPeriod"/>
            </a:pPr>
            <a:r>
              <a:rPr lang="en-US" dirty="0"/>
              <a:t>Yes </a:t>
            </a:r>
          </a:p>
          <a:p>
            <a:pPr marL="514350" indent="-514350">
              <a:buFont typeface="+mj-lt"/>
              <a:buAutoNum type="alphaUcPeriod"/>
            </a:pPr>
            <a:r>
              <a:rPr lang="en-US" dirty="0"/>
              <a:t>No</a:t>
            </a:r>
          </a:p>
          <a:p>
            <a:pPr marL="514350" indent="-514350">
              <a:buFont typeface="+mj-lt"/>
              <a:buAutoNum type="alphaUcPeriod"/>
            </a:pPr>
            <a:r>
              <a:rPr lang="en-US" dirty="0"/>
              <a:t>I’m not sure </a:t>
            </a:r>
          </a:p>
        </p:txBody>
      </p:sp>
    </p:spTree>
    <p:extLst>
      <p:ext uri="{BB962C8B-B14F-4D97-AF65-F5344CB8AC3E}">
        <p14:creationId xmlns:p14="http://schemas.microsoft.com/office/powerpoint/2010/main" val="36182539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22325" y="288925"/>
            <a:ext cx="11369675" cy="679450"/>
          </a:xfrm>
        </p:spPr>
        <p:txBody>
          <a:bodyPr>
            <a:normAutofit fontScale="90000"/>
          </a:bodyPr>
          <a:lstStyle/>
          <a:p>
            <a:r>
              <a:rPr lang="en-US" dirty="0">
                <a:solidFill>
                  <a:srgbClr val="3647B6"/>
                </a:solidFill>
              </a:rPr>
              <a:t>Demonstration 2</a:t>
            </a:r>
          </a:p>
        </p:txBody>
      </p:sp>
      <p:sp>
        <p:nvSpPr>
          <p:cNvPr id="3" name="Content Placeholder 2"/>
          <p:cNvSpPr>
            <a:spLocks noGrp="1"/>
          </p:cNvSpPr>
          <p:nvPr>
            <p:ph idx="4294967295"/>
          </p:nvPr>
        </p:nvSpPr>
        <p:spPr>
          <a:xfrm>
            <a:off x="822325" y="1230313"/>
            <a:ext cx="11369675" cy="5049837"/>
          </a:xfrm>
        </p:spPr>
        <p:txBody>
          <a:bodyPr>
            <a:normAutofit/>
          </a:bodyPr>
          <a:lstStyle/>
          <a:p>
            <a:r>
              <a:rPr lang="en-US" sz="3200">
                <a:hlinkClick r:id="rId3"/>
              </a:rPr>
              <a:t>Network Check</a:t>
            </a:r>
            <a:r>
              <a:rPr lang="en-US" sz="3200"/>
              <a:t> in TestNav app</a:t>
            </a:r>
          </a:p>
        </p:txBody>
      </p:sp>
    </p:spTree>
    <p:extLst>
      <p:ext uri="{BB962C8B-B14F-4D97-AF65-F5344CB8AC3E}">
        <p14:creationId xmlns:p14="http://schemas.microsoft.com/office/powerpoint/2010/main" val="5041211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22325" y="288925"/>
            <a:ext cx="11369675" cy="679450"/>
          </a:xfrm>
        </p:spPr>
        <p:txBody>
          <a:bodyPr>
            <a:normAutofit fontScale="90000"/>
          </a:bodyPr>
          <a:lstStyle/>
          <a:p>
            <a:r>
              <a:rPr lang="en-US" dirty="0" err="1">
                <a:solidFill>
                  <a:srgbClr val="3647B6"/>
                </a:solidFill>
              </a:rPr>
              <a:t>ProctorCache</a:t>
            </a:r>
            <a:r>
              <a:rPr lang="en-US" dirty="0">
                <a:solidFill>
                  <a:srgbClr val="3647B6"/>
                </a:solidFill>
              </a:rPr>
              <a:t> Recommendation</a:t>
            </a:r>
          </a:p>
        </p:txBody>
      </p:sp>
      <p:sp>
        <p:nvSpPr>
          <p:cNvPr id="10" name="Content Placeholder 2">
            <a:extLst>
              <a:ext uri="{FF2B5EF4-FFF2-40B4-BE49-F238E27FC236}">
                <a16:creationId xmlns:a16="http://schemas.microsoft.com/office/drawing/2014/main" id="{1C097ED0-A9C6-4CF4-9B32-D9E667DCD096}"/>
              </a:ext>
            </a:extLst>
          </p:cNvPr>
          <p:cNvSpPr txBox="1">
            <a:spLocks/>
          </p:cNvSpPr>
          <p:nvPr/>
        </p:nvSpPr>
        <p:spPr>
          <a:xfrm>
            <a:off x="822325" y="1248631"/>
            <a:ext cx="10757655" cy="2847381"/>
          </a:xfrm>
          <a:prstGeom prst="rect">
            <a:avLst/>
          </a:prstGeom>
        </p:spPr>
        <p:txBody>
          <a:bodyPr vert="horz" lIns="91440" tIns="45720" rIns="91440" bIns="45720" rtlCol="0" anchor="t">
            <a:noAutofit/>
          </a:bodyPr>
          <a:lstStyle>
            <a:lvl1pPr marL="228600" indent="-228600" algn="l" defTabSz="914400" rtl="0" eaLnBrk="1" latinLnBrk="0" hangingPunct="1">
              <a:lnSpc>
                <a:spcPct val="100000"/>
              </a:lnSpc>
              <a:spcBef>
                <a:spcPts val="1000"/>
              </a:spcBef>
              <a:spcAft>
                <a:spcPts val="0"/>
              </a:spcAft>
              <a:buClr>
                <a:srgbClr val="E38526"/>
              </a:buClr>
              <a:buFont typeface="Arial" panose="020B0604020202020204" pitchFamily="34" charset="0"/>
              <a:buChar char="•"/>
              <a:defRPr sz="3200" kern="1200" baseline="0">
                <a:solidFill>
                  <a:schemeClr val="accent1">
                    <a:lumMod val="50000"/>
                  </a:schemeClr>
                </a:solidFill>
                <a:latin typeface="Segoe UI" panose="020B0502040204020203" pitchFamily="34" charset="0"/>
                <a:ea typeface="+mn-ea"/>
                <a:cs typeface="Segoe UI" panose="020B0502040204020203" pitchFamily="34" charset="0"/>
              </a:defRPr>
            </a:lvl1pPr>
            <a:lvl2pPr marL="736600" indent="-279400" algn="l" defTabSz="914400" rtl="0" eaLnBrk="1" latinLnBrk="0" hangingPunct="1">
              <a:lnSpc>
                <a:spcPct val="100000"/>
              </a:lnSpc>
              <a:spcBef>
                <a:spcPts val="500"/>
              </a:spcBef>
              <a:spcAft>
                <a:spcPts val="0"/>
              </a:spcAft>
              <a:buClr>
                <a:srgbClr val="E38526"/>
              </a:buClr>
              <a:buFont typeface="Courier New" panose="02070309020205020404" pitchFamily="49" charset="0"/>
              <a:buChar char="o"/>
              <a:defRPr sz="2800" kern="1200">
                <a:solidFill>
                  <a:schemeClr val="accent1">
                    <a:lumMod val="50000"/>
                  </a:schemeClr>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100000"/>
              </a:lnSpc>
              <a:spcBef>
                <a:spcPts val="500"/>
              </a:spcBef>
              <a:spcAft>
                <a:spcPts val="0"/>
              </a:spcAft>
              <a:buClr>
                <a:srgbClr val="E38526"/>
              </a:buClr>
              <a:buFont typeface="Wingdings" panose="05000000000000000000" pitchFamily="2" charset="2"/>
              <a:buChar char="§"/>
              <a:defRPr sz="2400" kern="1200">
                <a:solidFill>
                  <a:schemeClr val="accent1">
                    <a:lumMod val="50000"/>
                  </a:schemeClr>
                </a:solidFill>
                <a:latin typeface="Segoe UI" panose="020B0502040204020203" pitchFamily="34" charset="0"/>
                <a:ea typeface="+mn-ea"/>
                <a:cs typeface="Segoe UI" panose="020B0502040204020203" pitchFamily="34" charset="0"/>
              </a:defRPr>
            </a:lvl3pPr>
            <a:lvl4pPr marL="1651000" indent="-279400" algn="l" defTabSz="914400" rtl="0" eaLnBrk="1" latinLnBrk="0" hangingPunct="1">
              <a:lnSpc>
                <a:spcPct val="100000"/>
              </a:lnSpc>
              <a:spcBef>
                <a:spcPts val="500"/>
              </a:spcBef>
              <a:spcAft>
                <a:spcPts val="0"/>
              </a:spcAft>
              <a:buClr>
                <a:srgbClr val="E38526"/>
              </a:buClr>
              <a:buFont typeface="Wingdings" panose="05000000000000000000" pitchFamily="2" charset="2"/>
              <a:buChar char="Ø"/>
              <a:defRPr sz="2000" kern="1200">
                <a:solidFill>
                  <a:schemeClr val="accent1">
                    <a:lumMod val="50000"/>
                  </a:schemeClr>
                </a:solidFill>
                <a:latin typeface="Segoe UI" panose="020B0502040204020203" pitchFamily="34" charset="0"/>
                <a:ea typeface="+mn-ea"/>
                <a:cs typeface="Segoe UI" panose="020B0502040204020203" pitchFamily="34" charset="0"/>
              </a:defRPr>
            </a:lvl4pPr>
            <a:lvl5pPr marL="2116138" indent="-287338" algn="l" defTabSz="914400" rtl="0" eaLnBrk="1" latinLnBrk="0" hangingPunct="1">
              <a:lnSpc>
                <a:spcPct val="100000"/>
              </a:lnSpc>
              <a:spcBef>
                <a:spcPts val="500"/>
              </a:spcBef>
              <a:spcAft>
                <a:spcPts val="0"/>
              </a:spcAft>
              <a:buClr>
                <a:srgbClr val="E38526"/>
              </a:buClr>
              <a:buFont typeface="Wingdings" panose="05000000000000000000" pitchFamily="2" charset="2"/>
              <a:buChar char="v"/>
              <a:defRPr sz="2000" kern="1200" baseline="0">
                <a:solidFill>
                  <a:schemeClr val="accent1">
                    <a:lumMod val="50000"/>
                  </a:schemeClr>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Tx/>
            </a:pPr>
            <a:r>
              <a:rPr lang="en-US" sz="2400">
                <a:solidFill>
                  <a:schemeClr val="tx1"/>
                </a:solidFill>
                <a:latin typeface="Arial" panose="020B0604020202020204" pitchFamily="34" charset="0"/>
                <a:cs typeface="Arial" panose="020B0604020202020204" pitchFamily="34" charset="0"/>
              </a:rPr>
              <a:t>Use the Network Check feature in TestNav to check your organization’s network.</a:t>
            </a:r>
          </a:p>
          <a:p>
            <a:pPr lvl="1">
              <a:buClrTx/>
              <a:buFont typeface="Arial" panose="020B0604020202020204" pitchFamily="34" charset="0"/>
              <a:buChar char="•"/>
            </a:pPr>
            <a:r>
              <a:rPr lang="en-US" sz="2000">
                <a:solidFill>
                  <a:schemeClr val="tx1"/>
                </a:solidFill>
                <a:latin typeface="Arial" panose="020B0604020202020204" pitchFamily="34" charset="0"/>
                <a:cs typeface="Arial" panose="020B0604020202020204" pitchFamily="34" charset="0"/>
              </a:rPr>
              <a:t>Click </a:t>
            </a:r>
            <a:r>
              <a:rPr lang="en-US" sz="2000" b="1">
                <a:solidFill>
                  <a:schemeClr val="tx1"/>
                </a:solidFill>
                <a:latin typeface="Arial" panose="020B0604020202020204" pitchFamily="34" charset="0"/>
                <a:cs typeface="Arial" panose="020B0604020202020204" pitchFamily="34" charset="0"/>
              </a:rPr>
              <a:t>App Check </a:t>
            </a:r>
            <a:r>
              <a:rPr lang="en-US" sz="2000">
                <a:solidFill>
                  <a:schemeClr val="tx1"/>
                </a:solidFill>
                <a:latin typeface="Arial" panose="020B0604020202020204" pitchFamily="34" charset="0"/>
                <a:cs typeface="Arial" panose="020B0604020202020204" pitchFamily="34" charset="0"/>
              </a:rPr>
              <a:t>in the upper right corner.</a:t>
            </a:r>
          </a:p>
          <a:p>
            <a:pPr lvl="1">
              <a:buClrTx/>
              <a:buFont typeface="Arial" panose="020B0604020202020204" pitchFamily="34" charset="0"/>
              <a:buChar char="•"/>
            </a:pPr>
            <a:r>
              <a:rPr lang="en-US" sz="2000">
                <a:solidFill>
                  <a:schemeClr val="tx1"/>
                </a:solidFill>
                <a:latin typeface="Arial" panose="020B0604020202020204" pitchFamily="34" charset="0"/>
                <a:cs typeface="Arial" panose="020B0604020202020204" pitchFamily="34" charset="0"/>
              </a:rPr>
              <a:t>Click on </a:t>
            </a:r>
            <a:r>
              <a:rPr lang="en-US" sz="2000" b="1">
                <a:solidFill>
                  <a:schemeClr val="tx1"/>
                </a:solidFill>
                <a:latin typeface="Arial" panose="020B0604020202020204" pitchFamily="34" charset="0"/>
                <a:cs typeface="Arial" panose="020B0604020202020204" pitchFamily="34" charset="0"/>
              </a:rPr>
              <a:t>Run Network Check.</a:t>
            </a:r>
          </a:p>
          <a:p>
            <a:pPr lvl="1">
              <a:buClrTx/>
              <a:buFont typeface="Arial" panose="020B0604020202020204" pitchFamily="34" charset="0"/>
              <a:buChar char="•"/>
            </a:pPr>
            <a:r>
              <a:rPr lang="en-US" sz="2000">
                <a:solidFill>
                  <a:schemeClr val="tx1"/>
                </a:solidFill>
                <a:latin typeface="Arial" panose="020B0604020202020204" pitchFamily="34" charset="0"/>
                <a:cs typeface="Arial" panose="020B0604020202020204" pitchFamily="34" charset="0"/>
              </a:rPr>
              <a:t>Enter the </a:t>
            </a:r>
            <a:r>
              <a:rPr lang="en-US" sz="2000" b="1">
                <a:solidFill>
                  <a:schemeClr val="tx1"/>
                </a:solidFill>
                <a:latin typeface="Arial" panose="020B0604020202020204" pitchFamily="34" charset="0"/>
                <a:cs typeface="Arial" panose="020B0604020202020204" pitchFamily="34" charset="0"/>
              </a:rPr>
              <a:t>number of devices </a:t>
            </a:r>
            <a:r>
              <a:rPr lang="en-US" sz="2000">
                <a:solidFill>
                  <a:schemeClr val="tx1"/>
                </a:solidFill>
                <a:latin typeface="Arial" panose="020B0604020202020204" pitchFamily="34" charset="0"/>
                <a:cs typeface="Arial" panose="020B0604020202020204" pitchFamily="34" charset="0"/>
              </a:rPr>
              <a:t>which will be used under your</a:t>
            </a:r>
            <a:r>
              <a:rPr lang="en-US" sz="2400">
                <a:solidFill>
                  <a:schemeClr val="tx1"/>
                </a:solidFill>
                <a:latin typeface="Arial" panose="020B0604020202020204" pitchFamily="34" charset="0"/>
                <a:cs typeface="Arial" panose="020B0604020202020204" pitchFamily="34" charset="0"/>
              </a:rPr>
              <a:t> </a:t>
            </a:r>
            <a:r>
              <a:rPr lang="en-US" sz="2000">
                <a:solidFill>
                  <a:schemeClr val="tx1"/>
                </a:solidFill>
                <a:latin typeface="Arial" panose="020B0604020202020204" pitchFamily="34" charset="0"/>
                <a:cs typeface="Arial" panose="020B0604020202020204" pitchFamily="34" charset="0"/>
              </a:rPr>
              <a:t>network during testing.</a:t>
            </a:r>
          </a:p>
        </p:txBody>
      </p:sp>
      <p:sp>
        <p:nvSpPr>
          <p:cNvPr id="3" name="Content Placeholder 2"/>
          <p:cNvSpPr>
            <a:spLocks noGrp="1"/>
          </p:cNvSpPr>
          <p:nvPr>
            <p:ph idx="4294967295"/>
          </p:nvPr>
        </p:nvSpPr>
        <p:spPr>
          <a:xfrm>
            <a:off x="1284030" y="3237073"/>
            <a:ext cx="3861902" cy="5049838"/>
          </a:xfrm>
        </p:spPr>
        <p:txBody>
          <a:bodyPr vert="horz" lIns="91440" tIns="45720" rIns="91440" bIns="45720" rtlCol="0" anchor="t">
            <a:noAutofit/>
          </a:bodyPr>
          <a:lstStyle/>
          <a:p>
            <a:r>
              <a:rPr lang="en-US" sz="2000"/>
              <a:t>Receive a message indicating whether ProctorCache is recommended. </a:t>
            </a:r>
          </a:p>
          <a:p>
            <a:r>
              <a:rPr lang="en-US" sz="2000"/>
              <a:t>Refer to the </a:t>
            </a:r>
            <a:r>
              <a:rPr lang="en-US" sz="2000">
                <a:hlinkClick r:id="rId3"/>
              </a:rPr>
              <a:t>ProctorCache Recommendation</a:t>
            </a:r>
            <a:r>
              <a:rPr lang="en-US" sz="2000"/>
              <a:t> on the Resource Center for additional information.</a:t>
            </a:r>
            <a:endParaRPr lang="en-US" sz="2000">
              <a:solidFill>
                <a:schemeClr val="bg1"/>
              </a:solidFill>
            </a:endParaRPr>
          </a:p>
        </p:txBody>
      </p:sp>
      <p:pic>
        <p:nvPicPr>
          <p:cNvPr id="6" name="Picture 5" descr="Image displays Proctor Cache recommendation">
            <a:extLst>
              <a:ext uri="{FF2B5EF4-FFF2-40B4-BE49-F238E27FC236}">
                <a16:creationId xmlns:a16="http://schemas.microsoft.com/office/drawing/2014/main" id="{0AA40D56-A737-4F95-8149-E001257C2DD9}"/>
              </a:ext>
            </a:extLst>
          </p:cNvPr>
          <p:cNvPicPr>
            <a:picLocks noChangeAspect="1"/>
          </p:cNvPicPr>
          <p:nvPr/>
        </p:nvPicPr>
        <p:blipFill>
          <a:blip r:embed="rId4"/>
          <a:stretch>
            <a:fillRect/>
          </a:stretch>
        </p:blipFill>
        <p:spPr>
          <a:xfrm>
            <a:off x="5145932" y="3582186"/>
            <a:ext cx="6927663" cy="2635734"/>
          </a:xfrm>
          <a:prstGeom prst="rect">
            <a:avLst/>
          </a:prstGeom>
        </p:spPr>
      </p:pic>
    </p:spTree>
    <p:extLst>
      <p:ext uri="{BB962C8B-B14F-4D97-AF65-F5344CB8AC3E}">
        <p14:creationId xmlns:p14="http://schemas.microsoft.com/office/powerpoint/2010/main" val="35322188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2CB58-A052-D5E6-68A1-3F013147C161}"/>
              </a:ext>
            </a:extLst>
          </p:cNvPr>
          <p:cNvSpPr>
            <a:spLocks noGrp="1"/>
          </p:cNvSpPr>
          <p:nvPr>
            <p:ph type="title"/>
          </p:nvPr>
        </p:nvSpPr>
        <p:spPr>
          <a:xfrm>
            <a:off x="465991" y="219057"/>
            <a:ext cx="10990385" cy="800851"/>
          </a:xfrm>
        </p:spPr>
        <p:txBody>
          <a:bodyPr>
            <a:normAutofit/>
          </a:bodyPr>
          <a:lstStyle/>
          <a:p>
            <a:r>
              <a:rPr lang="en-US" sz="4000" dirty="0"/>
              <a:t>Logistics for This Session </a:t>
            </a:r>
          </a:p>
        </p:txBody>
      </p:sp>
      <p:sp>
        <p:nvSpPr>
          <p:cNvPr id="3" name="Text Placeholder 2">
            <a:extLst>
              <a:ext uri="{FF2B5EF4-FFF2-40B4-BE49-F238E27FC236}">
                <a16:creationId xmlns:a16="http://schemas.microsoft.com/office/drawing/2014/main" id="{016D24D2-B23A-7E18-05C3-1A77A0F61E79}"/>
              </a:ext>
            </a:extLst>
          </p:cNvPr>
          <p:cNvSpPr>
            <a:spLocks noGrp="1"/>
          </p:cNvSpPr>
          <p:nvPr>
            <p:ph type="body" idx="1"/>
          </p:nvPr>
        </p:nvSpPr>
        <p:spPr>
          <a:xfrm>
            <a:off x="465991" y="1189738"/>
            <a:ext cx="11192609" cy="4873132"/>
          </a:xfrm>
        </p:spPr>
        <p:txBody>
          <a:bodyPr>
            <a:normAutofit/>
          </a:bodyPr>
          <a:lstStyle/>
          <a:p>
            <a:pPr marL="457200" indent="-457200">
              <a:buFont typeface="Arial" panose="020B0604020202020204" pitchFamily="34" charset="0"/>
              <a:buChar char="•"/>
            </a:pPr>
            <a:r>
              <a:rPr lang="en-US" dirty="0"/>
              <a:t>Use the Q&amp;A feature to ask a question.  </a:t>
            </a:r>
          </a:p>
          <a:p>
            <a:pPr marL="800100" lvl="1" indent="-342900">
              <a:buFont typeface="Arial" panose="020B0604020202020204" pitchFamily="34" charset="0"/>
              <a:buChar char="•"/>
            </a:pPr>
            <a:r>
              <a:rPr lang="en-US" dirty="0">
                <a:solidFill>
                  <a:schemeClr val="tx1"/>
                </a:solidFill>
              </a:rPr>
              <a:t>We will answer some questions aloud at specified times during this training session, and we will email the Q&amp;A afterwards.</a:t>
            </a:r>
          </a:p>
          <a:p>
            <a:pPr marL="800100" lvl="1" indent="-342900">
              <a:buFont typeface="Arial" panose="020B0604020202020204" pitchFamily="34" charset="0"/>
              <a:buChar char="•"/>
            </a:pPr>
            <a:r>
              <a:rPr lang="en-US" dirty="0">
                <a:solidFill>
                  <a:schemeClr val="tx1"/>
                </a:solidFill>
              </a:rPr>
              <a:t>Type your questions anytime, but we may not answer them in real time as some questions may be covered during the presentation. </a:t>
            </a:r>
          </a:p>
          <a:p>
            <a:pPr marL="800100" lvl="1" indent="-342900">
              <a:buFont typeface="Arial" panose="020B0604020202020204" pitchFamily="34" charset="0"/>
              <a:buChar char="•"/>
            </a:pPr>
            <a:r>
              <a:rPr lang="en-US" dirty="0">
                <a:solidFill>
                  <a:schemeClr val="tx1"/>
                </a:solidFill>
              </a:rPr>
              <a:t>Use the thumbs-up icon to “upvote” someone else’s question. </a:t>
            </a:r>
          </a:p>
          <a:p>
            <a:pPr marL="800100" lvl="1" indent="-342900">
              <a:buFont typeface="Arial" panose="020B0604020202020204" pitchFamily="34" charset="0"/>
              <a:buChar char="•"/>
            </a:pPr>
            <a:r>
              <a:rPr lang="en-US" dirty="0">
                <a:solidFill>
                  <a:schemeClr val="tx1"/>
                </a:solidFill>
              </a:rPr>
              <a:t>Email student-specific questions to </a:t>
            </a:r>
            <a:r>
              <a:rPr lang="en-US" dirty="0">
                <a:hlinkClick r:id="rId2"/>
              </a:rPr>
              <a:t>mcas@doe.mass.edu</a:t>
            </a:r>
            <a:r>
              <a:rPr lang="en-US" dirty="0"/>
              <a:t> </a:t>
            </a:r>
            <a:r>
              <a:rPr lang="en-US" dirty="0">
                <a:solidFill>
                  <a:schemeClr val="tx1"/>
                </a:solidFill>
              </a:rPr>
              <a:t>instead of asking here. </a:t>
            </a:r>
          </a:p>
          <a:p>
            <a:pPr marL="457200" indent="-457200">
              <a:buFont typeface="Arial" panose="020B0604020202020204" pitchFamily="34" charset="0"/>
              <a:buChar char="•"/>
            </a:pPr>
            <a:r>
              <a:rPr lang="en-US" dirty="0"/>
              <a:t>This session is being recorded and will be available in about a week in the </a:t>
            </a:r>
            <a:r>
              <a:rPr lang="en-US" dirty="0">
                <a:hlinkClick r:id="rId3"/>
              </a:rPr>
              <a:t>MCAS Resource Center</a:t>
            </a:r>
            <a:r>
              <a:rPr lang="en-US" dirty="0"/>
              <a:t>, along with the slides.</a:t>
            </a:r>
          </a:p>
          <a:p>
            <a:pPr marL="800100" lvl="1" indent="-342900">
              <a:buFont typeface="Arial" panose="020B0604020202020204" pitchFamily="34" charset="0"/>
              <a:buChar char="•"/>
            </a:pPr>
            <a:r>
              <a:rPr lang="en-US" dirty="0">
                <a:solidFill>
                  <a:schemeClr val="tx1"/>
                </a:solidFill>
              </a:rPr>
              <a:t>Slides were also emailed out beforehand, and are being posted in the chat. </a:t>
            </a:r>
          </a:p>
          <a:p>
            <a:pPr marL="457200" indent="-457200">
              <a:buFont typeface="Arial" panose="020B0604020202020204" pitchFamily="34" charset="0"/>
              <a:buChar char="•"/>
            </a:pPr>
            <a:r>
              <a:rPr lang="en-US" dirty="0"/>
              <a:t>Closed captioning has been enabled for participants who need it. </a:t>
            </a:r>
          </a:p>
          <a:p>
            <a:endParaRPr lang="en-US" dirty="0"/>
          </a:p>
        </p:txBody>
      </p:sp>
    </p:spTree>
    <p:extLst>
      <p:ext uri="{BB962C8B-B14F-4D97-AF65-F5344CB8AC3E}">
        <p14:creationId xmlns:p14="http://schemas.microsoft.com/office/powerpoint/2010/main" val="32734599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22325" y="288925"/>
            <a:ext cx="11369675" cy="679450"/>
          </a:xfrm>
        </p:spPr>
        <p:txBody>
          <a:bodyPr>
            <a:normAutofit fontScale="90000"/>
          </a:bodyPr>
          <a:lstStyle/>
          <a:p>
            <a:r>
              <a:rPr lang="en-US">
                <a:solidFill>
                  <a:srgbClr val="3647B6"/>
                </a:solidFill>
              </a:rPr>
              <a:t>What is a Saved Response File (SRF)</a:t>
            </a:r>
            <a:endParaRPr lang="en-US" u="sng">
              <a:solidFill>
                <a:srgbClr val="3647B6"/>
              </a:solidFill>
            </a:endParaRPr>
          </a:p>
        </p:txBody>
      </p:sp>
      <p:sp>
        <p:nvSpPr>
          <p:cNvPr id="3" name="Content Placeholder 2"/>
          <p:cNvSpPr>
            <a:spLocks noGrp="1"/>
          </p:cNvSpPr>
          <p:nvPr>
            <p:ph idx="4294967295"/>
          </p:nvPr>
        </p:nvSpPr>
        <p:spPr>
          <a:xfrm>
            <a:off x="822325" y="1269224"/>
            <a:ext cx="10650989" cy="4833193"/>
          </a:xfrm>
        </p:spPr>
        <p:txBody>
          <a:bodyPr/>
          <a:lstStyle/>
          <a:p>
            <a:r>
              <a:rPr lang="en-US" sz="3200" dirty="0"/>
              <a:t>A saved response file (SRF) is an encrypted file that includes a student’s response to a test question.</a:t>
            </a:r>
          </a:p>
          <a:p>
            <a:pPr lvl="1"/>
            <a:r>
              <a:rPr lang="en-US" sz="2800" dirty="0"/>
              <a:t>Student responses are uploaded directly to Pearson Servers</a:t>
            </a:r>
          </a:p>
          <a:p>
            <a:pPr lvl="1"/>
            <a:r>
              <a:rPr lang="en-US" sz="2800" dirty="0"/>
              <a:t>SRFs are never saved to the </a:t>
            </a:r>
            <a:r>
              <a:rPr lang="en-US" sz="2800" dirty="0" err="1"/>
              <a:t>ProctorCache</a:t>
            </a:r>
            <a:r>
              <a:rPr lang="en-US" sz="2800" dirty="0"/>
              <a:t> machine. </a:t>
            </a:r>
          </a:p>
          <a:p>
            <a:pPr lvl="1"/>
            <a:r>
              <a:rPr lang="en-US" sz="2800" dirty="0"/>
              <a:t>SRFs are only created when TestNav is unable to send the response to Pearson Servers.</a:t>
            </a:r>
          </a:p>
          <a:p>
            <a:pPr lvl="1"/>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22325" y="288925"/>
            <a:ext cx="11369675" cy="679450"/>
          </a:xfrm>
        </p:spPr>
        <p:txBody>
          <a:bodyPr>
            <a:normAutofit fontScale="90000"/>
          </a:bodyPr>
          <a:lstStyle/>
          <a:p>
            <a:r>
              <a:rPr lang="en-US">
                <a:solidFill>
                  <a:srgbClr val="3647B6"/>
                </a:solidFill>
              </a:rPr>
              <a:t>Saved Response File (SRF) on </a:t>
            </a:r>
            <a:br>
              <a:rPr lang="en-US">
                <a:solidFill>
                  <a:srgbClr val="3647B6"/>
                </a:solidFill>
              </a:rPr>
            </a:br>
            <a:r>
              <a:rPr lang="en-US" u="sng">
                <a:solidFill>
                  <a:srgbClr val="3647B6"/>
                </a:solidFill>
              </a:rPr>
              <a:t>Mac and Windows Machines</a:t>
            </a:r>
          </a:p>
        </p:txBody>
      </p:sp>
      <p:sp>
        <p:nvSpPr>
          <p:cNvPr id="3" name="Content Placeholder 2"/>
          <p:cNvSpPr>
            <a:spLocks noGrp="1"/>
          </p:cNvSpPr>
          <p:nvPr>
            <p:ph idx="4294967295"/>
          </p:nvPr>
        </p:nvSpPr>
        <p:spPr>
          <a:xfrm>
            <a:off x="822325" y="1365375"/>
            <a:ext cx="10650989" cy="4958423"/>
          </a:xfrm>
        </p:spPr>
        <p:txBody>
          <a:bodyPr/>
          <a:lstStyle/>
          <a:p>
            <a:r>
              <a:rPr lang="en-US"/>
              <a:t>On the TestNav Configuration page, the default primary saved response file location is set to the student device. </a:t>
            </a:r>
          </a:p>
          <a:p>
            <a:pPr lvl="1"/>
            <a:r>
              <a:rPr lang="en-US"/>
              <a:t>Recommended to keep primary save location as is.</a:t>
            </a:r>
          </a:p>
          <a:p>
            <a:r>
              <a:rPr lang="en-US"/>
              <a:t>DESE </a:t>
            </a:r>
            <a:r>
              <a:rPr lang="en-US" b="1"/>
              <a:t>strongly recommends </a:t>
            </a:r>
            <a:r>
              <a:rPr lang="en-US"/>
              <a:t>using a secondary save location to ensure all devices have a backup save location. </a:t>
            </a:r>
          </a:p>
          <a:p>
            <a:pPr lvl="1"/>
            <a:r>
              <a:rPr lang="en-US"/>
              <a:t>For Mac and Windows machines, the secondary location can be a network drive location or an SFTP address.</a:t>
            </a:r>
          </a:p>
          <a:p>
            <a:r>
              <a:rPr lang="en-US"/>
              <a:t>Steps and instructions to find SRF and log files:</a:t>
            </a:r>
          </a:p>
          <a:p>
            <a:pPr lvl="1"/>
            <a:r>
              <a:rPr lang="en-US">
                <a:hlinkClick r:id="rId3"/>
              </a:rPr>
              <a:t>https://support.assessment.pearson.com/x/DAACAQ</a:t>
            </a:r>
            <a:r>
              <a:rPr lang="en-US"/>
              <a:t> </a:t>
            </a:r>
            <a:endParaRPr lang="en-US" sz="400">
              <a:solidFill>
                <a:schemeClr val="bg1"/>
              </a:solidFill>
            </a:endParaRPr>
          </a:p>
        </p:txBody>
      </p:sp>
    </p:spTree>
    <p:extLst>
      <p:ext uri="{BB962C8B-B14F-4D97-AF65-F5344CB8AC3E}">
        <p14:creationId xmlns:p14="http://schemas.microsoft.com/office/powerpoint/2010/main" val="30445765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22325" y="288925"/>
            <a:ext cx="11369675" cy="679450"/>
          </a:xfrm>
        </p:spPr>
        <p:txBody>
          <a:bodyPr>
            <a:normAutofit fontScale="90000"/>
          </a:bodyPr>
          <a:lstStyle/>
          <a:p>
            <a:r>
              <a:rPr lang="en-US">
                <a:solidFill>
                  <a:srgbClr val="3647B6"/>
                </a:solidFill>
              </a:rPr>
              <a:t>Saved Response File (SRF) on </a:t>
            </a:r>
            <a:br>
              <a:rPr lang="en-US">
                <a:solidFill>
                  <a:srgbClr val="3647B6"/>
                </a:solidFill>
              </a:rPr>
            </a:br>
            <a:r>
              <a:rPr lang="en-US" u="sng">
                <a:solidFill>
                  <a:srgbClr val="3647B6"/>
                </a:solidFill>
              </a:rPr>
              <a:t>iPads and Chromebooks</a:t>
            </a:r>
          </a:p>
        </p:txBody>
      </p:sp>
      <p:sp>
        <p:nvSpPr>
          <p:cNvPr id="3" name="Content Placeholder 2"/>
          <p:cNvSpPr>
            <a:spLocks noGrp="1"/>
          </p:cNvSpPr>
          <p:nvPr>
            <p:ph idx="4294967295"/>
          </p:nvPr>
        </p:nvSpPr>
        <p:spPr>
          <a:xfrm>
            <a:off x="822325" y="1374691"/>
            <a:ext cx="10683875" cy="4970462"/>
          </a:xfrm>
        </p:spPr>
        <p:txBody>
          <a:bodyPr/>
          <a:lstStyle/>
          <a:p>
            <a:r>
              <a:rPr lang="en-US"/>
              <a:t>The primary saved response file location is on the student device and cannot be changed.</a:t>
            </a:r>
          </a:p>
          <a:p>
            <a:r>
              <a:rPr lang="en-US"/>
              <a:t>DESE strongly recommends a secondary save location using an SFTP address to ensure all devices have a backup save location.</a:t>
            </a:r>
          </a:p>
          <a:p>
            <a:r>
              <a:rPr lang="en-US"/>
              <a:t>Steps and instructions to find SRF and log files:</a:t>
            </a:r>
          </a:p>
          <a:p>
            <a:pPr lvl="1"/>
            <a:r>
              <a:rPr lang="en-US">
                <a:hlinkClick r:id="rId3"/>
              </a:rPr>
              <a:t>https://support.assessment.pearson.com/x/DAACAQ</a:t>
            </a:r>
            <a:r>
              <a:rPr lang="en-US"/>
              <a:t> </a:t>
            </a:r>
            <a:endParaRPr lang="en-US" sz="400">
              <a:solidFill>
                <a:schemeClr val="bg1"/>
              </a:solidFill>
            </a:endParaRPr>
          </a:p>
        </p:txBody>
      </p:sp>
    </p:spTree>
    <p:extLst>
      <p:ext uri="{BB962C8B-B14F-4D97-AF65-F5344CB8AC3E}">
        <p14:creationId xmlns:p14="http://schemas.microsoft.com/office/powerpoint/2010/main" val="27578397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22326" y="288925"/>
            <a:ext cx="10393666" cy="679450"/>
          </a:xfrm>
        </p:spPr>
        <p:txBody>
          <a:bodyPr>
            <a:normAutofit fontScale="90000"/>
          </a:bodyPr>
          <a:lstStyle/>
          <a:p>
            <a:r>
              <a:rPr lang="en-US">
                <a:solidFill>
                  <a:srgbClr val="3647B6"/>
                </a:solidFill>
              </a:rPr>
              <a:t>Recommended before Conducting the Trial</a:t>
            </a:r>
          </a:p>
        </p:txBody>
      </p:sp>
      <p:sp>
        <p:nvSpPr>
          <p:cNvPr id="3" name="Content Placeholder 2"/>
          <p:cNvSpPr>
            <a:spLocks noGrp="1"/>
          </p:cNvSpPr>
          <p:nvPr>
            <p:ph idx="4294967295"/>
          </p:nvPr>
        </p:nvSpPr>
        <p:spPr>
          <a:xfrm>
            <a:off x="822326" y="1230313"/>
            <a:ext cx="10510398" cy="5049837"/>
          </a:xfrm>
        </p:spPr>
        <p:txBody>
          <a:bodyPr>
            <a:normAutofit/>
          </a:bodyPr>
          <a:lstStyle/>
          <a:p>
            <a:r>
              <a:rPr lang="en-US" sz="3600"/>
              <a:t>Schedule </a:t>
            </a:r>
            <a:r>
              <a:rPr lang="en-US" sz="3600">
                <a:hlinkClick r:id="rId3"/>
              </a:rPr>
              <a:t>one-on-one technology support</a:t>
            </a:r>
            <a:r>
              <a:rPr lang="en-US" sz="3600"/>
              <a:t> from Pearson's support specialists. </a:t>
            </a:r>
          </a:p>
          <a:p>
            <a:pPr lvl="1"/>
            <a:r>
              <a:rPr lang="en-US" sz="2800"/>
              <a:t>Available for technology support prior to test administration</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296855-BF54-44B6-8643-B74A867871FC}"/>
              </a:ext>
            </a:extLst>
          </p:cNvPr>
          <p:cNvSpPr>
            <a:spLocks noGrp="1"/>
          </p:cNvSpPr>
          <p:nvPr>
            <p:ph type="title" idx="4294967295"/>
          </p:nvPr>
        </p:nvSpPr>
        <p:spPr>
          <a:xfrm>
            <a:off x="822325" y="288925"/>
            <a:ext cx="11369675" cy="679450"/>
          </a:xfrm>
        </p:spPr>
        <p:txBody>
          <a:bodyPr>
            <a:normAutofit fontScale="90000"/>
          </a:bodyPr>
          <a:lstStyle/>
          <a:p>
            <a:r>
              <a:rPr lang="en-US">
                <a:solidFill>
                  <a:srgbClr val="3647B6"/>
                </a:solidFill>
              </a:rPr>
              <a:t>Network Planning</a:t>
            </a:r>
          </a:p>
        </p:txBody>
      </p:sp>
      <p:sp>
        <p:nvSpPr>
          <p:cNvPr id="3" name="Content Placeholder 2">
            <a:extLst>
              <a:ext uri="{FF2B5EF4-FFF2-40B4-BE49-F238E27FC236}">
                <a16:creationId xmlns:a16="http://schemas.microsoft.com/office/drawing/2014/main" id="{9BD4871D-F99C-4F9C-9A39-81CDFBC090A5}"/>
              </a:ext>
            </a:extLst>
          </p:cNvPr>
          <p:cNvSpPr>
            <a:spLocks noGrp="1"/>
          </p:cNvSpPr>
          <p:nvPr>
            <p:ph idx="4294967295"/>
          </p:nvPr>
        </p:nvSpPr>
        <p:spPr>
          <a:xfrm>
            <a:off x="632297" y="1237230"/>
            <a:ext cx="5229488" cy="5034262"/>
          </a:xfrm>
        </p:spPr>
        <p:txBody>
          <a:bodyPr/>
          <a:lstStyle/>
          <a:p>
            <a:r>
              <a:rPr lang="en-US" sz="2800"/>
              <a:t>Consider creating coverage maps of network access points to identify potential areas of weakness before testing. </a:t>
            </a:r>
          </a:p>
          <a:p>
            <a:pPr lvl="1"/>
            <a:r>
              <a:rPr lang="en-US" sz="2400"/>
              <a:t>Example from Swampscott </a:t>
            </a:r>
            <a:br>
              <a:rPr lang="en-US" sz="2400"/>
            </a:br>
            <a:r>
              <a:rPr lang="en-US" sz="2400"/>
              <a:t>Public Schools</a:t>
            </a:r>
          </a:p>
          <a:p>
            <a:pPr lvl="1"/>
            <a:r>
              <a:rPr lang="en-US" sz="2400">
                <a:hlinkClick r:id="rId2"/>
              </a:rPr>
              <a:t>www.doe.mass.edu/mcas/</a:t>
            </a:r>
            <a:br>
              <a:rPr lang="en-US" sz="2400">
                <a:hlinkClick r:id="rId2"/>
              </a:rPr>
            </a:br>
            <a:r>
              <a:rPr lang="en-US" sz="2400">
                <a:hlinkClick r:id="rId2"/>
              </a:rPr>
              <a:t>testadmin/schoolsamples/</a:t>
            </a:r>
            <a:r>
              <a:rPr lang="en-US"/>
              <a:t> </a:t>
            </a:r>
            <a:r>
              <a:rPr lang="en-US" sz="2400"/>
              <a:t> </a:t>
            </a:r>
          </a:p>
        </p:txBody>
      </p:sp>
      <p:pic>
        <p:nvPicPr>
          <p:cNvPr id="5" name="Content Placeholder 5" descr="Image displays a sample network planning map">
            <a:extLst>
              <a:ext uri="{FF2B5EF4-FFF2-40B4-BE49-F238E27FC236}">
                <a16:creationId xmlns:a16="http://schemas.microsoft.com/office/drawing/2014/main" id="{6845BCB5-AF3F-1644-9631-085623B7165C}"/>
              </a:ext>
            </a:extLst>
          </p:cNvPr>
          <p:cNvPicPr>
            <a:picLocks noGrp="1" noChangeAspect="1"/>
          </p:cNvPicPr>
          <p:nvPr/>
        </p:nvPicPr>
        <p:blipFill>
          <a:blip r:embed="rId3">
            <a:extLst>
              <a:ext uri="{28A0092B-C50C-407E-A947-70E740481C1C}">
                <a14:useLocalDpi xmlns:a14="http://schemas.microsoft.com/office/drawing/2010/main" val="0"/>
              </a:ext>
            </a:extLst>
          </a:blip>
          <a:stretch>
            <a:fillRect/>
          </a:stretch>
        </p:blipFill>
        <p:spPr>
          <a:xfrm>
            <a:off x="5861785" y="2080229"/>
            <a:ext cx="6076930" cy="3440038"/>
          </a:xfrm>
          <a:prstGeom prst="rect">
            <a:avLst/>
          </a:prstGeom>
        </p:spPr>
      </p:pic>
    </p:spTree>
    <p:extLst>
      <p:ext uri="{BB962C8B-B14F-4D97-AF65-F5344CB8AC3E}">
        <p14:creationId xmlns:p14="http://schemas.microsoft.com/office/powerpoint/2010/main" val="226249707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A8E679-A98C-2D9C-853E-5117E6F1F177}"/>
              </a:ext>
            </a:extLst>
          </p:cNvPr>
          <p:cNvSpPr>
            <a:spLocks noGrp="1"/>
          </p:cNvSpPr>
          <p:nvPr>
            <p:ph type="title"/>
          </p:nvPr>
        </p:nvSpPr>
        <p:spPr>
          <a:xfrm>
            <a:off x="221751" y="2288346"/>
            <a:ext cx="10515600" cy="1093686"/>
          </a:xfrm>
        </p:spPr>
        <p:txBody>
          <a:bodyPr/>
          <a:lstStyle/>
          <a:p>
            <a:r>
              <a:rPr lang="en-US"/>
              <a:t>Questions and Answers</a:t>
            </a:r>
          </a:p>
        </p:txBody>
      </p:sp>
      <p:sp>
        <p:nvSpPr>
          <p:cNvPr id="3" name="Text Placeholder 2">
            <a:extLst>
              <a:ext uri="{FF2B5EF4-FFF2-40B4-BE49-F238E27FC236}">
                <a16:creationId xmlns:a16="http://schemas.microsoft.com/office/drawing/2014/main" id="{53326964-E185-D2F2-DC87-3E4E8CBA9989}"/>
              </a:ext>
            </a:extLst>
          </p:cNvPr>
          <p:cNvSpPr>
            <a:spLocks noGrp="1"/>
          </p:cNvSpPr>
          <p:nvPr>
            <p:ph type="body" idx="4294967295"/>
          </p:nvPr>
        </p:nvSpPr>
        <p:spPr>
          <a:xfrm>
            <a:off x="1190368" y="3277155"/>
            <a:ext cx="6915705" cy="823326"/>
          </a:xfrm>
        </p:spPr>
        <p:txBody>
          <a:bodyPr/>
          <a:lstStyle/>
          <a:p>
            <a:pPr marL="0" indent="0">
              <a:buNone/>
            </a:pPr>
            <a:r>
              <a:rPr lang="en-US"/>
              <a:t>Use the “Q&amp;A” feature to ask questions. </a:t>
            </a:r>
          </a:p>
        </p:txBody>
      </p:sp>
      <p:pic>
        <p:nvPicPr>
          <p:cNvPr id="6" name="Picture 5" descr="welcome screen">
            <a:extLst>
              <a:ext uri="{FF2B5EF4-FFF2-40B4-BE49-F238E27FC236}">
                <a16:creationId xmlns:a16="http://schemas.microsoft.com/office/drawing/2014/main" id="{334314B7-9A7A-4CA3-A616-00FC21CDC8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06073" y="3610936"/>
            <a:ext cx="3603678" cy="2186638"/>
          </a:xfrm>
          <a:prstGeom prst="rect">
            <a:avLst/>
          </a:prstGeom>
          <a:ln>
            <a:solidFill>
              <a:schemeClr val="bg1">
                <a:lumMod val="50000"/>
              </a:schemeClr>
            </a:solidFill>
          </a:ln>
        </p:spPr>
      </p:pic>
      <p:pic>
        <p:nvPicPr>
          <p:cNvPr id="8" name="Picture 7" descr="Image displays Q &amp; A icon">
            <a:extLst>
              <a:ext uri="{FF2B5EF4-FFF2-40B4-BE49-F238E27FC236}">
                <a16:creationId xmlns:a16="http://schemas.microsoft.com/office/drawing/2014/main" id="{83FD7DEC-23CD-43F4-9881-CE1F7DD19B21}"/>
              </a:ext>
            </a:extLst>
          </p:cNvPr>
          <p:cNvPicPr>
            <a:picLocks noChangeAspect="1"/>
          </p:cNvPicPr>
          <p:nvPr/>
        </p:nvPicPr>
        <p:blipFill>
          <a:blip r:embed="rId3"/>
          <a:stretch>
            <a:fillRect/>
          </a:stretch>
        </p:blipFill>
        <p:spPr>
          <a:xfrm>
            <a:off x="9803527" y="1860490"/>
            <a:ext cx="1650040" cy="1005087"/>
          </a:xfrm>
          <a:prstGeom prst="rect">
            <a:avLst/>
          </a:prstGeom>
        </p:spPr>
      </p:pic>
      <p:sp>
        <p:nvSpPr>
          <p:cNvPr id="5" name="Oval 4">
            <a:extLst>
              <a:ext uri="{FF2B5EF4-FFF2-40B4-BE49-F238E27FC236}">
                <a16:creationId xmlns:a16="http://schemas.microsoft.com/office/drawing/2014/main" id="{16A770BD-2E9E-4F23-9245-E6CC0706D1F5}"/>
              </a:ext>
              <a:ext uri="{C183D7F6-B498-43B3-948B-1728B52AA6E4}">
                <adec:decorative xmlns:adec="http://schemas.microsoft.com/office/drawing/2017/decorative" val="1"/>
              </a:ext>
            </a:extLst>
          </p:cNvPr>
          <p:cNvSpPr/>
          <p:nvPr/>
        </p:nvSpPr>
        <p:spPr>
          <a:xfrm>
            <a:off x="10105355" y="1924773"/>
            <a:ext cx="1003300" cy="958850"/>
          </a:xfrm>
          <a:prstGeom prst="ellipse">
            <a:avLst/>
          </a:prstGeom>
          <a:noFill/>
          <a:ln w="57150">
            <a:solidFill>
              <a:srgbClr val="E385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4751645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035052-0EA0-2950-9C7D-EF204FCBC554}"/>
              </a:ext>
            </a:extLst>
          </p:cNvPr>
          <p:cNvSpPr>
            <a:spLocks noGrp="1"/>
          </p:cNvSpPr>
          <p:nvPr>
            <p:ph type="title"/>
          </p:nvPr>
        </p:nvSpPr>
        <p:spPr/>
        <p:txBody>
          <a:bodyPr>
            <a:normAutofit fontScale="90000"/>
          </a:bodyPr>
          <a:lstStyle/>
          <a:p>
            <a:r>
              <a:rPr lang="en-US"/>
              <a:t>4. Administration and Next Steps</a:t>
            </a:r>
          </a:p>
        </p:txBody>
      </p:sp>
    </p:spTree>
    <p:extLst>
      <p:ext uri="{BB962C8B-B14F-4D97-AF65-F5344CB8AC3E}">
        <p14:creationId xmlns:p14="http://schemas.microsoft.com/office/powerpoint/2010/main" val="42239206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22325" y="288925"/>
            <a:ext cx="11369675" cy="679450"/>
          </a:xfrm>
        </p:spPr>
        <p:txBody>
          <a:bodyPr>
            <a:normAutofit fontScale="90000"/>
          </a:bodyPr>
          <a:lstStyle/>
          <a:p>
            <a:r>
              <a:rPr lang="en-US">
                <a:solidFill>
                  <a:srgbClr val="3647B6"/>
                </a:solidFill>
              </a:rPr>
              <a:t>Conducting the Trial</a:t>
            </a:r>
          </a:p>
        </p:txBody>
      </p:sp>
      <p:sp>
        <p:nvSpPr>
          <p:cNvPr id="3" name="Content Placeholder 2"/>
          <p:cNvSpPr>
            <a:spLocks noGrp="1"/>
          </p:cNvSpPr>
          <p:nvPr>
            <p:ph idx="4294967295"/>
          </p:nvPr>
        </p:nvSpPr>
        <p:spPr>
          <a:xfrm>
            <a:off x="822325" y="1230313"/>
            <a:ext cx="11369675" cy="5049837"/>
          </a:xfrm>
        </p:spPr>
        <p:txBody>
          <a:bodyPr vert="horz" lIns="91440" tIns="45720" rIns="91440" bIns="45720" rtlCol="0" anchor="t">
            <a:normAutofit/>
          </a:bodyPr>
          <a:lstStyle/>
          <a:p>
            <a:r>
              <a:rPr lang="en-US" b="1" u="sng"/>
              <a:t>Technology coordinators</a:t>
            </a:r>
            <a:r>
              <a:rPr lang="en-US" b="1"/>
              <a:t> </a:t>
            </a:r>
            <a:r>
              <a:rPr lang="en-US"/>
              <a:t>will be responsible for: </a:t>
            </a:r>
          </a:p>
          <a:p>
            <a:pPr lvl="1">
              <a:buFont typeface="Courier New" panose="020B0604020202020204" pitchFamily="34" charset="0"/>
              <a:buChar char="o"/>
            </a:pPr>
            <a:r>
              <a:rPr lang="en-US"/>
              <a:t>Ensuring </a:t>
            </a:r>
            <a:r>
              <a:rPr lang="en-US" err="1"/>
              <a:t>ProctorCache</a:t>
            </a:r>
            <a:r>
              <a:rPr lang="en-US"/>
              <a:t> software is running, if being used</a:t>
            </a:r>
          </a:p>
          <a:p>
            <a:pPr lvl="1">
              <a:buFont typeface="Courier New" panose="020B0604020202020204" pitchFamily="34" charset="0"/>
              <a:buChar char="o"/>
            </a:pPr>
            <a:r>
              <a:rPr lang="en-US"/>
              <a:t>Monitoring network performance for slowdowns or ISP bandwidth usage</a:t>
            </a:r>
          </a:p>
          <a:p>
            <a:pPr lvl="1">
              <a:buFont typeface="Courier New" panose="020B0604020202020204" pitchFamily="34" charset="0"/>
              <a:buChar char="o"/>
            </a:pPr>
            <a:r>
              <a:rPr lang="en-US"/>
              <a:t>Responding to technology/device issues that may arise </a:t>
            </a:r>
          </a:p>
          <a:p>
            <a:r>
              <a:rPr lang="en-US" b="1" u="sng"/>
              <a:t>Test coordinators</a:t>
            </a:r>
            <a:r>
              <a:rPr lang="en-US" b="1"/>
              <a:t> </a:t>
            </a:r>
            <a:r>
              <a:rPr lang="en-US"/>
              <a:t>will be responsible for:</a:t>
            </a:r>
          </a:p>
          <a:p>
            <a:pPr lvl="1"/>
            <a:r>
              <a:rPr lang="en-US"/>
              <a:t>Directing test administrators and students to testing locations</a:t>
            </a:r>
          </a:p>
          <a:p>
            <a:pPr lvl="1"/>
            <a:r>
              <a:rPr lang="en-US"/>
              <a:t>Distributing testing tickets</a:t>
            </a:r>
          </a:p>
          <a:p>
            <a:pPr lvl="1"/>
            <a:r>
              <a:rPr lang="en-US"/>
              <a:t>Monitoring administration</a:t>
            </a:r>
          </a:p>
          <a:p>
            <a:endParaRPr lang="en-US"/>
          </a:p>
          <a:p>
            <a:r>
              <a:rPr lang="en-US"/>
              <a:t>Infrastructure Trials should take approximately 60 minutes to administer.</a:t>
            </a:r>
          </a:p>
          <a:p>
            <a:endParaRPr lang="en-US"/>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22325" y="288925"/>
            <a:ext cx="11369675" cy="679450"/>
          </a:xfrm>
        </p:spPr>
        <p:txBody>
          <a:bodyPr>
            <a:normAutofit fontScale="90000"/>
          </a:bodyPr>
          <a:lstStyle/>
          <a:p>
            <a:r>
              <a:rPr lang="en-US">
                <a:solidFill>
                  <a:srgbClr val="3647B6"/>
                </a:solidFill>
              </a:rPr>
              <a:t>Student Status Dashboard and Error Codes</a:t>
            </a:r>
          </a:p>
        </p:txBody>
      </p:sp>
      <p:sp>
        <p:nvSpPr>
          <p:cNvPr id="3" name="Content Placeholder 2"/>
          <p:cNvSpPr>
            <a:spLocks noGrp="1"/>
          </p:cNvSpPr>
          <p:nvPr>
            <p:ph idx="4294967295"/>
          </p:nvPr>
        </p:nvSpPr>
        <p:spPr>
          <a:xfrm>
            <a:off x="822325" y="1135063"/>
            <a:ext cx="11369675" cy="5049837"/>
          </a:xfrm>
        </p:spPr>
        <p:txBody>
          <a:bodyPr/>
          <a:lstStyle/>
          <a:p>
            <a:r>
              <a:rPr lang="en-US" sz="2800"/>
              <a:t>The </a:t>
            </a:r>
            <a:r>
              <a:rPr lang="en-US" sz="2800" b="1"/>
              <a:t>Students in Sessions</a:t>
            </a:r>
            <a:r>
              <a:rPr lang="en-US" sz="2800"/>
              <a:t> page has an additional feature to monitor students’ testing status.</a:t>
            </a:r>
          </a:p>
          <a:p>
            <a:r>
              <a:rPr lang="en-US" sz="2800"/>
              <a:t>A link will appear next to the status bar for each test session. </a:t>
            </a:r>
          </a:p>
          <a:p>
            <a:pPr lvl="1"/>
            <a:r>
              <a:rPr lang="en-US"/>
              <a:t>The feature is not available if there are more than 100 students in a session.</a:t>
            </a:r>
          </a:p>
          <a:p>
            <a:endParaRPr lang="en-US"/>
          </a:p>
        </p:txBody>
      </p:sp>
      <p:sp>
        <p:nvSpPr>
          <p:cNvPr id="8" name="Oval 7">
            <a:extLst>
              <a:ext uri="{FF2B5EF4-FFF2-40B4-BE49-F238E27FC236}">
                <a16:creationId xmlns:a16="http://schemas.microsoft.com/office/drawing/2014/main" id="{57F8529F-EA85-45D7-8FC4-D1D6643F288D}"/>
              </a:ext>
              <a:ext uri="{C183D7F6-B498-43B3-948B-1728B52AA6E4}">
                <adec:decorative xmlns:adec="http://schemas.microsoft.com/office/drawing/2017/decorative" val="1"/>
              </a:ext>
            </a:extLst>
          </p:cNvPr>
          <p:cNvSpPr/>
          <p:nvPr/>
        </p:nvSpPr>
        <p:spPr>
          <a:xfrm>
            <a:off x="5532120" y="4754880"/>
            <a:ext cx="563880" cy="620684"/>
          </a:xfrm>
          <a:prstGeom prst="ellipse">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Image displays where to locate Student Status Dashboard and Error Codes">
            <a:extLst>
              <a:ext uri="{FF2B5EF4-FFF2-40B4-BE49-F238E27FC236}">
                <a16:creationId xmlns:a16="http://schemas.microsoft.com/office/drawing/2014/main" id="{C2ADD6CA-2944-A5B3-86C1-1BFA0A10C636}"/>
              </a:ext>
            </a:extLst>
          </p:cNvPr>
          <p:cNvPicPr>
            <a:picLocks noChangeAspect="1"/>
          </p:cNvPicPr>
          <p:nvPr/>
        </p:nvPicPr>
        <p:blipFill>
          <a:blip r:embed="rId2"/>
          <a:stretch>
            <a:fillRect/>
          </a:stretch>
        </p:blipFill>
        <p:spPr>
          <a:xfrm>
            <a:off x="678873" y="3259077"/>
            <a:ext cx="10986654" cy="2781505"/>
          </a:xfrm>
          <a:prstGeom prst="rect">
            <a:avLst/>
          </a:prstGeom>
        </p:spPr>
      </p:pic>
      <p:sp>
        <p:nvSpPr>
          <p:cNvPr id="5" name="Rectangle 4">
            <a:extLst>
              <a:ext uri="{FF2B5EF4-FFF2-40B4-BE49-F238E27FC236}">
                <a16:creationId xmlns:a16="http://schemas.microsoft.com/office/drawing/2014/main" id="{F278CE80-B3C2-C79F-5D45-A484392044EF}"/>
              </a:ext>
              <a:ext uri="{C183D7F6-B498-43B3-948B-1728B52AA6E4}">
                <adec:decorative xmlns:adec="http://schemas.microsoft.com/office/drawing/2017/decorative" val="1"/>
              </a:ext>
            </a:extLst>
          </p:cNvPr>
          <p:cNvSpPr/>
          <p:nvPr/>
        </p:nvSpPr>
        <p:spPr>
          <a:xfrm>
            <a:off x="4457700" y="5086350"/>
            <a:ext cx="676275" cy="21907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164546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22325" y="288925"/>
            <a:ext cx="11369675" cy="679450"/>
          </a:xfrm>
        </p:spPr>
        <p:txBody>
          <a:bodyPr>
            <a:normAutofit fontScale="90000"/>
          </a:bodyPr>
          <a:lstStyle/>
          <a:p>
            <a:r>
              <a:rPr lang="en-US" dirty="0">
                <a:solidFill>
                  <a:srgbClr val="3647B6"/>
                </a:solidFill>
              </a:rPr>
              <a:t>Student Status Dashboard and Error Codes 2</a:t>
            </a:r>
          </a:p>
        </p:txBody>
      </p:sp>
      <p:sp>
        <p:nvSpPr>
          <p:cNvPr id="3" name="Content Placeholder 2"/>
          <p:cNvSpPr>
            <a:spLocks noGrp="1"/>
          </p:cNvSpPr>
          <p:nvPr>
            <p:ph idx="4294967295"/>
          </p:nvPr>
        </p:nvSpPr>
        <p:spPr>
          <a:xfrm>
            <a:off x="223839" y="1135063"/>
            <a:ext cx="11720513" cy="5049837"/>
          </a:xfrm>
        </p:spPr>
        <p:txBody>
          <a:bodyPr vert="horz" lIns="91440" tIns="45720" rIns="91440" bIns="45720" rtlCol="0" anchor="t">
            <a:noAutofit/>
          </a:bodyPr>
          <a:lstStyle/>
          <a:p>
            <a:r>
              <a:rPr lang="en-US" sz="2400"/>
              <a:t>A dashboard will open in a separate tab in the browser.</a:t>
            </a:r>
          </a:p>
          <a:p>
            <a:r>
              <a:rPr lang="en-US" sz="2400"/>
              <a:t>This dashboard will allow users to see all students in that test session and their activity/testing status and any error codes on a student's device, as well as the battery level of each testing device.</a:t>
            </a:r>
          </a:p>
          <a:p>
            <a:endParaRPr lang="en-US"/>
          </a:p>
        </p:txBody>
      </p:sp>
      <p:pic>
        <p:nvPicPr>
          <p:cNvPr id="8" name="Picture 8" descr="Image displays the Student Status Dashboard and Error Codes">
            <a:extLst>
              <a:ext uri="{FF2B5EF4-FFF2-40B4-BE49-F238E27FC236}">
                <a16:creationId xmlns:a16="http://schemas.microsoft.com/office/drawing/2014/main" id="{DF0CCF5D-6CEB-4A6A-8BEA-082843EBE0DB}"/>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247650" y="2930087"/>
            <a:ext cx="11720511" cy="1831261"/>
          </a:xfrm>
          <a:prstGeom prst="rect">
            <a:avLst/>
          </a:prstGeom>
        </p:spPr>
      </p:pic>
      <p:sp>
        <p:nvSpPr>
          <p:cNvPr id="10" name="TextBox 9">
            <a:extLst>
              <a:ext uri="{FF2B5EF4-FFF2-40B4-BE49-F238E27FC236}">
                <a16:creationId xmlns:a16="http://schemas.microsoft.com/office/drawing/2014/main" id="{78724E43-4810-4576-9806-3FF55111C9BA}"/>
              </a:ext>
            </a:extLst>
          </p:cNvPr>
          <p:cNvSpPr txBox="1"/>
          <p:nvPr/>
        </p:nvSpPr>
        <p:spPr>
          <a:xfrm>
            <a:off x="247650" y="5057625"/>
            <a:ext cx="11370971" cy="461665"/>
          </a:xfrm>
          <a:prstGeom prst="rect">
            <a:avLst/>
          </a:prstGeom>
          <a:noFill/>
        </p:spPr>
        <p:txBody>
          <a:bodyPr wrap="square">
            <a:spAutoFit/>
          </a:bodyPr>
          <a:lstStyle/>
          <a:p>
            <a:r>
              <a:rPr lang="en-US" sz="2400" b="1" dirty="0">
                <a:latin typeface="Arial" panose="020B0604020202020204" pitchFamily="34" charset="0"/>
                <a:cs typeface="Arial" panose="020B0604020202020204" pitchFamily="34" charset="0"/>
              </a:rPr>
              <a:t>Error Codes</a:t>
            </a:r>
            <a:r>
              <a:rPr lang="en-US" sz="2400" dirty="0">
                <a:latin typeface="Arial" panose="020B0604020202020204" pitchFamily="34" charset="0"/>
                <a:cs typeface="Arial" panose="020B0604020202020204" pitchFamily="34" charset="0"/>
              </a:rPr>
              <a:t>: </a:t>
            </a:r>
            <a:r>
              <a:rPr lang="en-US" sz="2400" b="0" i="0" u="none" strike="noStrike" dirty="0">
                <a:solidFill>
                  <a:srgbClr val="6264A7"/>
                </a:solidFill>
                <a:effectLst/>
                <a:latin typeface="Arial" panose="020B0604020202020204" pitchFamily="34" charset="0"/>
                <a:cs typeface="Arial" panose="020B0604020202020204" pitchFamily="34" charset="0"/>
                <a:hlinkClick r:id="rId4"/>
              </a:rPr>
              <a:t>https://support.assessment.pearson.com/x/DwACAQ</a:t>
            </a:r>
            <a:r>
              <a:rPr lang="en-US" sz="2400" b="0" i="0" u="none" strike="noStrike" dirty="0">
                <a:solidFill>
                  <a:srgbClr val="6264A7"/>
                </a:solidFill>
                <a:effectLst/>
                <a:latin typeface="Arial" panose="020B0604020202020204" pitchFamily="34" charset="0"/>
                <a:cs typeface="Arial" panose="020B0604020202020204" pitchFamily="34" charset="0"/>
              </a:rPr>
              <a:t> </a:t>
            </a:r>
            <a:endParaRPr lang="en-US" sz="400" dirty="0">
              <a:solidFill>
                <a:schemeClr val="bg1"/>
              </a:solidFill>
            </a:endParaRPr>
          </a:p>
        </p:txBody>
      </p:sp>
    </p:spTree>
    <p:extLst>
      <p:ext uri="{BB962C8B-B14F-4D97-AF65-F5344CB8AC3E}">
        <p14:creationId xmlns:p14="http://schemas.microsoft.com/office/powerpoint/2010/main" val="15880783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2CB58-A052-D5E6-68A1-3F013147C161}"/>
              </a:ext>
            </a:extLst>
          </p:cNvPr>
          <p:cNvSpPr>
            <a:spLocks noGrp="1"/>
          </p:cNvSpPr>
          <p:nvPr>
            <p:ph type="title"/>
          </p:nvPr>
        </p:nvSpPr>
        <p:spPr>
          <a:xfrm>
            <a:off x="465991" y="219057"/>
            <a:ext cx="10990385" cy="800851"/>
          </a:xfrm>
        </p:spPr>
        <p:txBody>
          <a:bodyPr>
            <a:normAutofit/>
          </a:bodyPr>
          <a:lstStyle/>
          <a:p>
            <a:r>
              <a:rPr lang="en-US" sz="4000" dirty="0">
                <a:latin typeface="Arial" panose="020B0604020202020204" pitchFamily="34" charset="0"/>
                <a:cs typeface="Arial" panose="020B0604020202020204" pitchFamily="34" charset="0"/>
              </a:rPr>
              <a:t>Slides for This Session </a:t>
            </a:r>
          </a:p>
        </p:txBody>
      </p:sp>
      <p:sp>
        <p:nvSpPr>
          <p:cNvPr id="3" name="Text Placeholder 2">
            <a:extLst>
              <a:ext uri="{FF2B5EF4-FFF2-40B4-BE49-F238E27FC236}">
                <a16:creationId xmlns:a16="http://schemas.microsoft.com/office/drawing/2014/main" id="{016D24D2-B23A-7E18-05C3-1A77A0F61E79}"/>
              </a:ext>
            </a:extLst>
          </p:cNvPr>
          <p:cNvSpPr>
            <a:spLocks noGrp="1"/>
          </p:cNvSpPr>
          <p:nvPr>
            <p:ph type="body" idx="1"/>
          </p:nvPr>
        </p:nvSpPr>
        <p:spPr>
          <a:xfrm>
            <a:off x="465991" y="1189738"/>
            <a:ext cx="11192609" cy="4873132"/>
          </a:xfrm>
        </p:spPr>
        <p:txBody>
          <a:bodyPr>
            <a:normAutofit/>
          </a:bodyPr>
          <a:lstStyle/>
          <a:p>
            <a:pPr marL="457200" indent="-457200">
              <a:buClrTx/>
              <a:buFont typeface="Arial" panose="020B0604020202020204" pitchFamily="34" charset="0"/>
              <a:buChar char="•"/>
            </a:pPr>
            <a:r>
              <a:rPr lang="en-US" dirty="0">
                <a:solidFill>
                  <a:srgbClr val="101D35"/>
                </a:solidFill>
                <a:latin typeface="Arial" panose="020B0604020202020204" pitchFamily="34" charset="0"/>
                <a:cs typeface="Arial" panose="020B0604020202020204" pitchFamily="34" charset="0"/>
              </a:rPr>
              <a:t>Slides were emailed to participants before this session from </a:t>
            </a:r>
            <a:r>
              <a:rPr lang="en-US" dirty="0">
                <a:solidFill>
                  <a:srgbClr val="101D35"/>
                </a:solidFill>
                <a:latin typeface="Arial" panose="020B0604020202020204" pitchFamily="34" charset="0"/>
                <a:cs typeface="Arial" panose="020B0604020202020204" pitchFamily="34" charset="0"/>
                <a:hlinkClick r:id="rId2"/>
              </a:rPr>
              <a:t>MCASEvents@cognia.org</a:t>
            </a:r>
            <a:r>
              <a:rPr lang="en-US" dirty="0">
                <a:solidFill>
                  <a:srgbClr val="101D35"/>
                </a:solidFill>
                <a:latin typeface="Arial" panose="020B0604020202020204" pitchFamily="34" charset="0"/>
                <a:cs typeface="Arial" panose="020B0604020202020204" pitchFamily="34" charset="0"/>
              </a:rPr>
              <a:t>.  </a:t>
            </a:r>
          </a:p>
          <a:p>
            <a:pPr marL="457200" indent="-457200">
              <a:buClrTx/>
              <a:buFont typeface="Arial" panose="020B0604020202020204" pitchFamily="34" charset="0"/>
              <a:buChar char="•"/>
            </a:pPr>
            <a:r>
              <a:rPr lang="en-US" dirty="0">
                <a:solidFill>
                  <a:srgbClr val="101D35"/>
                </a:solidFill>
                <a:latin typeface="Arial" panose="020B0604020202020204" pitchFamily="34" charset="0"/>
                <a:cs typeface="Arial" panose="020B0604020202020204" pitchFamily="34" charset="0"/>
              </a:rPr>
              <a:t>Slides are now being posted in the chat.</a:t>
            </a:r>
          </a:p>
          <a:p>
            <a:pPr lvl="2" indent="-457200">
              <a:spcBef>
                <a:spcPts val="1000"/>
              </a:spcBef>
              <a:buClrTx/>
              <a:buFont typeface="Arial" panose="020B0604020202020204" pitchFamily="34" charset="0"/>
              <a:buChar char="•"/>
            </a:pPr>
            <a:r>
              <a:rPr lang="en-US" sz="2600" dirty="0">
                <a:solidFill>
                  <a:srgbClr val="101D35"/>
                </a:solidFill>
                <a:latin typeface="Arial" panose="020B0604020202020204" pitchFamily="34" charset="0"/>
                <a:cs typeface="Arial" panose="020B0604020202020204" pitchFamily="34" charset="0"/>
              </a:rPr>
              <a:t>If you cannot access the slides in the chat, ask in the Q&amp;A.</a:t>
            </a:r>
          </a:p>
          <a:p>
            <a:pPr marL="457200" indent="-457200">
              <a:buClrTx/>
              <a:buFont typeface="Arial" panose="020B0604020202020204" pitchFamily="34" charset="0"/>
              <a:buChar char="•"/>
            </a:pPr>
            <a:r>
              <a:rPr lang="en-US" dirty="0">
                <a:solidFill>
                  <a:srgbClr val="101D35"/>
                </a:solidFill>
                <a:latin typeface="Arial" panose="020B0604020202020204" pitchFamily="34" charset="0"/>
                <a:cs typeface="Arial" panose="020B0604020202020204" pitchFamily="34" charset="0"/>
              </a:rPr>
              <a:t>After the session, we will send the slides again to participants, and they will be posted in the MCAS Resource Center along with the recording. </a:t>
            </a:r>
          </a:p>
        </p:txBody>
      </p:sp>
    </p:spTree>
    <p:extLst>
      <p:ext uri="{BB962C8B-B14F-4D97-AF65-F5344CB8AC3E}">
        <p14:creationId xmlns:p14="http://schemas.microsoft.com/office/powerpoint/2010/main" val="401116622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22325" y="288925"/>
            <a:ext cx="11369675" cy="679450"/>
          </a:xfrm>
        </p:spPr>
        <p:txBody>
          <a:bodyPr>
            <a:normAutofit fontScale="90000"/>
          </a:bodyPr>
          <a:lstStyle/>
          <a:p>
            <a:r>
              <a:rPr lang="en-US">
                <a:solidFill>
                  <a:srgbClr val="3647B6"/>
                </a:solidFill>
              </a:rPr>
              <a:t>Steps to Resolve Error Codes</a:t>
            </a:r>
          </a:p>
        </p:txBody>
      </p:sp>
      <p:sp>
        <p:nvSpPr>
          <p:cNvPr id="3" name="Content Placeholder 2"/>
          <p:cNvSpPr>
            <a:spLocks noGrp="1"/>
          </p:cNvSpPr>
          <p:nvPr>
            <p:ph idx="4294967295"/>
          </p:nvPr>
        </p:nvSpPr>
        <p:spPr>
          <a:xfrm>
            <a:off x="822325" y="904081"/>
            <a:ext cx="10293350" cy="5049838"/>
          </a:xfrm>
        </p:spPr>
        <p:txBody>
          <a:bodyPr vert="horz" lIns="91440" tIns="45720" rIns="91440" bIns="45720" rtlCol="0" anchor="t">
            <a:noAutofit/>
          </a:bodyPr>
          <a:lstStyle/>
          <a:p>
            <a:r>
              <a:rPr lang="en-US" sz="3200" dirty="0"/>
              <a:t>If possible, do not power the device off until the student has exited TestNav. </a:t>
            </a:r>
          </a:p>
          <a:p>
            <a:pPr lvl="1"/>
            <a:r>
              <a:rPr lang="en-US" sz="2800" dirty="0"/>
              <a:t>If a student powers off the device without logging out first, they will remain in Active status in </a:t>
            </a:r>
            <a:r>
              <a:rPr lang="en-US" sz="2800" dirty="0" err="1"/>
              <a:t>PearsonAccess</a:t>
            </a:r>
            <a:r>
              <a:rPr lang="en-US" sz="2800" dirty="0"/>
              <a:t> Next and the student will need to be resumed before signing back in to their test. </a:t>
            </a:r>
          </a:p>
          <a:p>
            <a:r>
              <a:rPr lang="en-US" sz="3200" dirty="0"/>
              <a:t>Troubleshoot the error according to the instructions on the </a:t>
            </a:r>
            <a:r>
              <a:rPr lang="en-US" sz="3200" dirty="0">
                <a:solidFill>
                  <a:prstClr val="black"/>
                </a:solidFill>
                <a:hlinkClick r:id="rId3"/>
              </a:rPr>
              <a:t>Troubleshooting Error Codes</a:t>
            </a:r>
            <a:r>
              <a:rPr lang="en-US" sz="3200" dirty="0">
                <a:solidFill>
                  <a:prstClr val="black"/>
                </a:solidFill>
              </a:rPr>
              <a:t> webpage. </a:t>
            </a:r>
            <a:endParaRPr lang="en-US" sz="3200" dirty="0">
              <a:solidFill>
                <a:prstClr val="black"/>
              </a:solidFill>
              <a:cs typeface="Arial" charset="0"/>
            </a:endParaRPr>
          </a:p>
          <a:p>
            <a:endParaRPr lang="en-US" sz="2400" dirty="0"/>
          </a:p>
          <a:p>
            <a:pPr marL="457200" lvl="1" indent="0">
              <a:buNone/>
            </a:pPr>
            <a:endParaRPr lang="en-US" sz="1400" dirty="0"/>
          </a:p>
          <a:p>
            <a:pPr marL="457200" lvl="1" indent="0">
              <a:buNone/>
            </a:pPr>
            <a:endParaRPr lang="en-US" sz="2000" dirty="0">
              <a:solidFill>
                <a:prstClr val="black"/>
              </a:solidFill>
              <a:cs typeface="Arial" charset="0"/>
            </a:endParaRPr>
          </a:p>
          <a:p>
            <a:pPr marL="457200" lvl="1" indent="0">
              <a:buNone/>
            </a:pPr>
            <a:endParaRPr lang="en-US" sz="2000" dirty="0">
              <a:solidFill>
                <a:prstClr val="black"/>
              </a:solidFill>
              <a:cs typeface="Arial" charset="0"/>
            </a:endParaRPr>
          </a:p>
          <a:p>
            <a:pPr marL="457200" lvl="1" indent="0">
              <a:buNone/>
            </a:pPr>
            <a:endParaRPr lang="en-US" sz="2000" dirty="0">
              <a:solidFill>
                <a:prstClr val="black"/>
              </a:solidFill>
              <a:cs typeface="Arial" charset="0"/>
            </a:endParaRPr>
          </a:p>
        </p:txBody>
      </p:sp>
    </p:spTree>
    <p:extLst>
      <p:ext uri="{BB962C8B-B14F-4D97-AF65-F5344CB8AC3E}">
        <p14:creationId xmlns:p14="http://schemas.microsoft.com/office/powerpoint/2010/main" val="419550176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22325" y="288925"/>
            <a:ext cx="11369675" cy="679450"/>
          </a:xfrm>
        </p:spPr>
        <p:txBody>
          <a:bodyPr>
            <a:normAutofit fontScale="90000"/>
          </a:bodyPr>
          <a:lstStyle/>
          <a:p>
            <a:r>
              <a:rPr lang="en-US">
                <a:solidFill>
                  <a:srgbClr val="3647B6"/>
                </a:solidFill>
              </a:rPr>
              <a:t>Steps to Resolve Error Codes (continued)</a:t>
            </a:r>
          </a:p>
        </p:txBody>
      </p:sp>
      <p:sp>
        <p:nvSpPr>
          <p:cNvPr id="3" name="Content Placeholder 2"/>
          <p:cNvSpPr>
            <a:spLocks noGrp="1"/>
          </p:cNvSpPr>
          <p:nvPr>
            <p:ph idx="4294967295"/>
          </p:nvPr>
        </p:nvSpPr>
        <p:spPr>
          <a:xfrm>
            <a:off x="822325" y="1184275"/>
            <a:ext cx="10278491" cy="5049838"/>
          </a:xfrm>
        </p:spPr>
        <p:txBody>
          <a:bodyPr vert="horz" lIns="91440" tIns="45720" rIns="91440" bIns="45720" rtlCol="0" anchor="t">
            <a:noAutofit/>
          </a:bodyPr>
          <a:lstStyle/>
          <a:p>
            <a:r>
              <a:rPr lang="en-US" sz="2400"/>
              <a:t>When resuming a test after an error has exited the student from TestNav, the original testing device should be used first.</a:t>
            </a:r>
          </a:p>
          <a:p>
            <a:pPr lvl="1"/>
            <a:r>
              <a:rPr lang="en-US" sz="2000"/>
              <a:t>This is so that any unsent responses on the original device can be sent to Pearson. </a:t>
            </a:r>
          </a:p>
          <a:p>
            <a:pPr lvl="1"/>
            <a:r>
              <a:rPr lang="en-US" sz="2000"/>
              <a:t>TestNav will always look in the primary and secondary save locations for a Student Response File when the student logs in to the test regardless of whether the student is in “Resume” or “Resume Upload” status.</a:t>
            </a:r>
          </a:p>
          <a:p>
            <a:r>
              <a:rPr lang="en-US" sz="2400"/>
              <a:t>If the original testing device cannot be used or if the original error is still occurring, then another device should be attempted. Many issues are resolved by trying a different device if one is available.</a:t>
            </a:r>
          </a:p>
          <a:p>
            <a:r>
              <a:rPr lang="en-US" sz="2400"/>
              <a:t>Review steps in the following documents: </a:t>
            </a:r>
          </a:p>
          <a:p>
            <a:pPr lvl="1"/>
            <a:r>
              <a:rPr lang="en-US" sz="2000">
                <a:hlinkClick r:id="rId3"/>
              </a:rPr>
              <a:t>Principal’s Administration Manual Appendix A</a:t>
            </a:r>
            <a:endParaRPr lang="en-US" sz="2000"/>
          </a:p>
          <a:p>
            <a:pPr lvl="1">
              <a:buClr>
                <a:schemeClr val="tx1"/>
              </a:buClr>
            </a:pPr>
            <a:r>
              <a:rPr lang="en-US" sz="2000">
                <a:solidFill>
                  <a:srgbClr val="0070C0"/>
                </a:solidFill>
                <a:hlinkClick r:id="rId4">
                  <a:extLst>
                    <a:ext uri="{A12FA001-AC4F-418D-AE19-62706E023703}">
                      <ahyp:hlinkClr xmlns:ahyp="http://schemas.microsoft.com/office/drawing/2018/hyperlinkcolor" val="tx"/>
                    </a:ext>
                  </a:extLst>
                </a:hlinkClick>
              </a:rPr>
              <a:t>SRF and Log Files</a:t>
            </a:r>
            <a:endParaRPr lang="en-US" sz="2000">
              <a:solidFill>
                <a:srgbClr val="0070C0"/>
              </a:solidFill>
            </a:endParaRPr>
          </a:p>
          <a:p>
            <a:pPr marL="457200" lvl="1" indent="0">
              <a:buNone/>
            </a:pPr>
            <a:endParaRPr lang="en-US" sz="2000">
              <a:solidFill>
                <a:prstClr val="black"/>
              </a:solidFill>
              <a:cs typeface="Arial" charset="0"/>
            </a:endParaRPr>
          </a:p>
          <a:p>
            <a:pPr marL="457200" lvl="1" indent="0">
              <a:buNone/>
            </a:pPr>
            <a:endParaRPr lang="en-US" sz="2000">
              <a:solidFill>
                <a:prstClr val="black"/>
              </a:solidFill>
              <a:cs typeface="Arial" charset="0"/>
            </a:endParaRPr>
          </a:p>
          <a:p>
            <a:pPr marL="457200" lvl="1" indent="0">
              <a:buNone/>
            </a:pPr>
            <a:endParaRPr lang="en-US" sz="2000">
              <a:solidFill>
                <a:prstClr val="black"/>
              </a:solidFill>
              <a:cs typeface="Arial" charset="0"/>
            </a:endParaRPr>
          </a:p>
        </p:txBody>
      </p:sp>
    </p:spTree>
    <p:extLst>
      <p:ext uri="{BB962C8B-B14F-4D97-AF65-F5344CB8AC3E}">
        <p14:creationId xmlns:p14="http://schemas.microsoft.com/office/powerpoint/2010/main" val="382659935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8ACB9B-1D4E-4FD5-AB1C-4564F404C193}"/>
              </a:ext>
            </a:extLst>
          </p:cNvPr>
          <p:cNvSpPr>
            <a:spLocks noGrp="1"/>
          </p:cNvSpPr>
          <p:nvPr>
            <p:ph type="title" idx="4294967295"/>
          </p:nvPr>
        </p:nvSpPr>
        <p:spPr>
          <a:xfrm>
            <a:off x="822325" y="288925"/>
            <a:ext cx="11369675" cy="679450"/>
          </a:xfrm>
        </p:spPr>
        <p:txBody>
          <a:bodyPr>
            <a:noAutofit/>
          </a:bodyPr>
          <a:lstStyle/>
          <a:p>
            <a:r>
              <a:rPr lang="en-US" sz="3600">
                <a:solidFill>
                  <a:srgbClr val="3647B6"/>
                </a:solidFill>
              </a:rPr>
              <a:t>Key to Student Statuses for Students in PAN Sessions </a:t>
            </a:r>
            <a:br>
              <a:rPr lang="en-US" sz="3600">
                <a:solidFill>
                  <a:srgbClr val="3647B6"/>
                </a:solidFill>
              </a:rPr>
            </a:br>
            <a:r>
              <a:rPr lang="en-US" sz="3600">
                <a:solidFill>
                  <a:srgbClr val="3647B6"/>
                </a:solidFill>
              </a:rPr>
              <a:t>(Appendix B of the CBT TAM)</a:t>
            </a:r>
          </a:p>
        </p:txBody>
      </p:sp>
      <p:pic>
        <p:nvPicPr>
          <p:cNvPr id="5" name="Picture 4" descr="Image displays Key to Student Statuses for Students in PAN Sessions">
            <a:extLst>
              <a:ext uri="{FF2B5EF4-FFF2-40B4-BE49-F238E27FC236}">
                <a16:creationId xmlns:a16="http://schemas.microsoft.com/office/drawing/2014/main" id="{5689CA0B-C1D1-4E4F-A774-1FCF0E0E0B0A}"/>
              </a:ext>
            </a:extLst>
          </p:cNvPr>
          <p:cNvPicPr>
            <a:picLocks noChangeAspect="1"/>
          </p:cNvPicPr>
          <p:nvPr/>
        </p:nvPicPr>
        <p:blipFill>
          <a:blip r:embed="rId2"/>
          <a:stretch>
            <a:fillRect/>
          </a:stretch>
        </p:blipFill>
        <p:spPr>
          <a:xfrm>
            <a:off x="2732049" y="1151442"/>
            <a:ext cx="6055112" cy="5706558"/>
          </a:xfrm>
          <a:prstGeom prst="rect">
            <a:avLst/>
          </a:prstGeom>
        </p:spPr>
      </p:pic>
      <p:sp>
        <p:nvSpPr>
          <p:cNvPr id="4" name="Rectangle 3">
            <a:extLst>
              <a:ext uri="{FF2B5EF4-FFF2-40B4-BE49-F238E27FC236}">
                <a16:creationId xmlns:a16="http://schemas.microsoft.com/office/drawing/2014/main" id="{03871093-428F-49BE-95F8-4EFB20316E84}"/>
              </a:ext>
              <a:ext uri="{C183D7F6-B498-43B3-948B-1728B52AA6E4}">
                <adec:decorative xmlns:adec="http://schemas.microsoft.com/office/drawing/2017/decorative" val="1"/>
              </a:ext>
            </a:extLst>
          </p:cNvPr>
          <p:cNvSpPr/>
          <p:nvPr/>
        </p:nvSpPr>
        <p:spPr>
          <a:xfrm>
            <a:off x="4185773" y="5616798"/>
            <a:ext cx="4429957" cy="109195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928C63B5-5C72-4BBF-AB92-72645D75853B}"/>
              </a:ext>
            </a:extLst>
          </p:cNvPr>
          <p:cNvSpPr txBox="1"/>
          <p:nvPr/>
        </p:nvSpPr>
        <p:spPr>
          <a:xfrm>
            <a:off x="4145823" y="5643124"/>
            <a:ext cx="4509855" cy="938719"/>
          </a:xfrm>
          <a:prstGeom prst="rect">
            <a:avLst/>
          </a:prstGeom>
          <a:noFill/>
        </p:spPr>
        <p:txBody>
          <a:bodyPr wrap="square" rtlCol="0">
            <a:spAutoFit/>
          </a:bodyPr>
          <a:lstStyle/>
          <a:p>
            <a:r>
              <a:rPr lang="en-US" sz="1100">
                <a:latin typeface="Arial" panose="020B0604020202020204" pitchFamily="34" charset="0"/>
                <a:cs typeface="Arial" panose="020B0604020202020204" pitchFamily="34" charset="0"/>
              </a:rPr>
              <a:t>If a student needs to be resumed but shows as “Active” in PAN, then “Resume Upload” rather than “Resume” will be available. “Resume” will be available once “Resume Upload” is selected. Since any unsent responses will be loaded upon login in either status, “Resume” is recommended unless directed otherwise by Pearson support staff.</a:t>
            </a:r>
          </a:p>
        </p:txBody>
      </p:sp>
    </p:spTree>
    <p:extLst>
      <p:ext uri="{BB962C8B-B14F-4D97-AF65-F5344CB8AC3E}">
        <p14:creationId xmlns:p14="http://schemas.microsoft.com/office/powerpoint/2010/main" val="421802573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22325" y="288925"/>
            <a:ext cx="11369675" cy="679450"/>
          </a:xfrm>
        </p:spPr>
        <p:txBody>
          <a:bodyPr>
            <a:normAutofit/>
          </a:bodyPr>
          <a:lstStyle/>
          <a:p>
            <a:r>
              <a:rPr lang="en-US" sz="4000">
                <a:solidFill>
                  <a:srgbClr val="3647B6"/>
                </a:solidFill>
                <a:latin typeface="Arial" panose="020B0604020202020204" pitchFamily="34" charset="0"/>
                <a:cs typeface="Arial" panose="020B0604020202020204" pitchFamily="34" charset="0"/>
              </a:rPr>
              <a:t>Resuming Student Tests</a:t>
            </a:r>
          </a:p>
        </p:txBody>
      </p:sp>
      <p:sp>
        <p:nvSpPr>
          <p:cNvPr id="3" name="Content Placeholder 2"/>
          <p:cNvSpPr>
            <a:spLocks noGrp="1"/>
          </p:cNvSpPr>
          <p:nvPr>
            <p:ph idx="4294967295"/>
          </p:nvPr>
        </p:nvSpPr>
        <p:spPr>
          <a:xfrm>
            <a:off x="822325" y="968375"/>
            <a:ext cx="10704512" cy="5049837"/>
          </a:xfrm>
        </p:spPr>
        <p:txBody>
          <a:bodyPr>
            <a:normAutofit/>
          </a:bodyPr>
          <a:lstStyle/>
          <a:p>
            <a:pPr>
              <a:buClrTx/>
            </a:pPr>
            <a:r>
              <a:rPr lang="en-US" sz="2600">
                <a:latin typeface="Arial" panose="020B0604020202020204" pitchFamily="34" charset="0"/>
                <a:cs typeface="Arial" panose="020B0604020202020204" pitchFamily="34" charset="0"/>
              </a:rPr>
              <a:t>Sometimes a student will be exited from TestNav after they begin testing and will need to log back in.</a:t>
            </a:r>
          </a:p>
          <a:p>
            <a:pPr lvl="1">
              <a:buClrTx/>
            </a:pPr>
            <a:r>
              <a:rPr lang="en-US" sz="2000">
                <a:latin typeface="Arial" panose="020B0604020202020204" pitchFamily="34" charset="0"/>
                <a:cs typeface="Arial" panose="020B0604020202020204" pitchFamily="34" charset="0"/>
              </a:rPr>
              <a:t>Examples: user error, technology issues</a:t>
            </a:r>
          </a:p>
          <a:p>
            <a:pPr>
              <a:buClrTx/>
            </a:pPr>
            <a:r>
              <a:rPr lang="en-US" sz="2600">
                <a:latin typeface="Arial" panose="020B0604020202020204" pitchFamily="34" charset="0"/>
                <a:cs typeface="Arial" panose="020B0604020202020204" pitchFamily="34" charset="0"/>
              </a:rPr>
              <a:t>Students must be in a “Ready”, “Resumed”, or “Resumed Upload” status in order to log in to TestNav. </a:t>
            </a:r>
          </a:p>
          <a:p>
            <a:pPr>
              <a:buClrTx/>
            </a:pPr>
            <a:r>
              <a:rPr lang="en-US" sz="2600">
                <a:latin typeface="Arial" panose="020B0604020202020204" pitchFamily="34" charset="0"/>
                <a:cs typeface="Arial" panose="020B0604020202020204" pitchFamily="34" charset="0"/>
              </a:rPr>
              <a:t>If a student is in “Exited” status, and needs to get back in to TestNav, they will need to be Resumed by the Test Administrator.</a:t>
            </a:r>
          </a:p>
          <a:p>
            <a:pPr>
              <a:buClrTx/>
            </a:pPr>
            <a:r>
              <a:rPr lang="en-US" sz="2600">
                <a:latin typeface="Arial" panose="020B0604020202020204" pitchFamily="34" charset="0"/>
                <a:cs typeface="Arial" panose="020B0604020202020204" pitchFamily="34" charset="0"/>
              </a:rPr>
              <a:t>Refer to the </a:t>
            </a:r>
            <a:r>
              <a:rPr lang="en-US" sz="2600">
                <a:latin typeface="Arial" panose="020B0604020202020204" pitchFamily="34" charset="0"/>
                <a:cs typeface="Arial" panose="020B0604020202020204" pitchFamily="34" charset="0"/>
                <a:hlinkClick r:id="rId3"/>
              </a:rPr>
              <a:t>Resuming Student Tests</a:t>
            </a:r>
            <a:r>
              <a:rPr lang="en-US" sz="2600">
                <a:latin typeface="Arial" panose="020B0604020202020204" pitchFamily="34" charset="0"/>
                <a:cs typeface="Arial" panose="020B0604020202020204" pitchFamily="34" charset="0"/>
              </a:rPr>
              <a:t> video on the MCAS Resource Center for a demonstration of resuming student tests. </a:t>
            </a:r>
          </a:p>
          <a:p>
            <a:pPr lvl="1"/>
            <a:endParaRPr lang="en-US" sz="2000"/>
          </a:p>
          <a:p>
            <a:pPr marL="457200" lvl="1" indent="0">
              <a:buNone/>
            </a:pPr>
            <a:endParaRPr lang="en-US" sz="2000"/>
          </a:p>
        </p:txBody>
      </p:sp>
      <p:pic>
        <p:nvPicPr>
          <p:cNvPr id="5" name="Picture 4" descr="Image displays where to resume student tests ">
            <a:extLst>
              <a:ext uri="{FF2B5EF4-FFF2-40B4-BE49-F238E27FC236}">
                <a16:creationId xmlns:a16="http://schemas.microsoft.com/office/drawing/2014/main" id="{1B7AF75E-C4E9-4A69-9019-F2562BF6A3A6}"/>
              </a:ext>
            </a:extLst>
          </p:cNvPr>
          <p:cNvPicPr>
            <a:picLocks noChangeAspect="1"/>
          </p:cNvPicPr>
          <p:nvPr/>
        </p:nvPicPr>
        <p:blipFill>
          <a:blip r:embed="rId4"/>
          <a:stretch>
            <a:fillRect/>
          </a:stretch>
        </p:blipFill>
        <p:spPr>
          <a:xfrm>
            <a:off x="2867025" y="4652327"/>
            <a:ext cx="8296614" cy="1679893"/>
          </a:xfrm>
          <a:prstGeom prst="rect">
            <a:avLst/>
          </a:prstGeom>
        </p:spPr>
      </p:pic>
    </p:spTree>
    <p:extLst>
      <p:ext uri="{BB962C8B-B14F-4D97-AF65-F5344CB8AC3E}">
        <p14:creationId xmlns:p14="http://schemas.microsoft.com/office/powerpoint/2010/main" val="273934337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22325" y="288925"/>
            <a:ext cx="11369675" cy="679450"/>
          </a:xfrm>
        </p:spPr>
        <p:txBody>
          <a:bodyPr>
            <a:normAutofit/>
          </a:bodyPr>
          <a:lstStyle/>
          <a:p>
            <a:r>
              <a:rPr lang="en-US" sz="4000">
                <a:solidFill>
                  <a:srgbClr val="3647B6"/>
                </a:solidFill>
                <a:latin typeface="Arial" panose="020B0604020202020204" pitchFamily="34" charset="0"/>
                <a:cs typeface="Arial" panose="020B0604020202020204" pitchFamily="34" charset="0"/>
              </a:rPr>
              <a:t>Resume-Upload</a:t>
            </a:r>
          </a:p>
        </p:txBody>
      </p:sp>
      <p:sp>
        <p:nvSpPr>
          <p:cNvPr id="3" name="Content Placeholder 2"/>
          <p:cNvSpPr>
            <a:spLocks noGrp="1"/>
          </p:cNvSpPr>
          <p:nvPr>
            <p:ph idx="4294967295"/>
          </p:nvPr>
        </p:nvSpPr>
        <p:spPr>
          <a:xfrm>
            <a:off x="822325" y="968375"/>
            <a:ext cx="10704512" cy="4392295"/>
          </a:xfrm>
        </p:spPr>
        <p:txBody>
          <a:bodyPr>
            <a:normAutofit/>
          </a:bodyPr>
          <a:lstStyle/>
          <a:p>
            <a:pPr>
              <a:buClrTx/>
            </a:pPr>
            <a:r>
              <a:rPr lang="en-US" sz="2600" dirty="0">
                <a:latin typeface="Arial" panose="020B0604020202020204" pitchFamily="34" charset="0"/>
                <a:cs typeface="Arial" panose="020B0604020202020204" pitchFamily="34" charset="0"/>
              </a:rPr>
              <a:t>If a student is being resumed from an “Active” status in PAN, “Resume Upload” will be the only available option. This is to alert test administrators that there has been an abnormal exit such as the device being powered off. </a:t>
            </a:r>
          </a:p>
          <a:p>
            <a:pPr lvl="1">
              <a:buClrTx/>
              <a:buFont typeface="Arial" panose="020B0604020202020204" pitchFamily="34" charset="0"/>
              <a:buChar char="•"/>
            </a:pPr>
            <a:r>
              <a:rPr lang="en-US" sz="2000" dirty="0">
                <a:latin typeface="Arial" panose="020B0604020202020204" pitchFamily="34" charset="0"/>
                <a:cs typeface="Arial" panose="020B0604020202020204" pitchFamily="34" charset="0"/>
              </a:rPr>
              <a:t>Select “Resume Upload” in PAN</a:t>
            </a:r>
          </a:p>
          <a:p>
            <a:pPr lvl="1">
              <a:buClrTx/>
              <a:buFont typeface="Arial" panose="020B0604020202020204" pitchFamily="34" charset="0"/>
              <a:buChar char="•"/>
            </a:pPr>
            <a:r>
              <a:rPr lang="en-US" sz="2000" dirty="0">
                <a:latin typeface="Arial" panose="020B0604020202020204" pitchFamily="34" charset="0"/>
                <a:cs typeface="Arial" panose="020B0604020202020204" pitchFamily="34" charset="0"/>
              </a:rPr>
              <a:t>Select “Resume” in PAN</a:t>
            </a:r>
          </a:p>
          <a:p>
            <a:pPr lvl="2">
              <a:buClrTx/>
              <a:buFont typeface="Arial" panose="020B0604020202020204" pitchFamily="34" charset="0"/>
              <a:buChar char="•"/>
            </a:pPr>
            <a:r>
              <a:rPr lang="en-US" sz="2000" dirty="0">
                <a:latin typeface="Arial" panose="020B0604020202020204" pitchFamily="34" charset="0"/>
                <a:cs typeface="Arial" panose="020B0604020202020204" pitchFamily="34" charset="0"/>
              </a:rPr>
              <a:t>The student can also log in when in “Resume Upload”, but a message will appear on the student’s screen that gives the option of navigating to a Saved Response File. You can select “Skip Upload” on this message.  </a:t>
            </a:r>
          </a:p>
          <a:p>
            <a:pPr lvl="1">
              <a:buClrTx/>
              <a:buFont typeface="Arial" panose="020B0604020202020204" pitchFamily="34" charset="0"/>
              <a:buChar char="•"/>
            </a:pPr>
            <a:r>
              <a:rPr lang="en-US" sz="2000" dirty="0">
                <a:latin typeface="Arial" panose="020B0604020202020204" pitchFamily="34" charset="0"/>
                <a:cs typeface="Arial" panose="020B0604020202020204" pitchFamily="34" charset="0"/>
              </a:rPr>
              <a:t>If you encounter any issues, call the MCAS Service Center. </a:t>
            </a:r>
          </a:p>
          <a:p>
            <a:pPr marL="457200" lvl="1" indent="0">
              <a:buNone/>
            </a:pPr>
            <a:endParaRPr lang="en-US" sz="2000" dirty="0"/>
          </a:p>
        </p:txBody>
      </p:sp>
      <p:pic>
        <p:nvPicPr>
          <p:cNvPr id="4" name="Picture 3" descr="Image displays the resume upload screen">
            <a:extLst>
              <a:ext uri="{FF2B5EF4-FFF2-40B4-BE49-F238E27FC236}">
                <a16:creationId xmlns:a16="http://schemas.microsoft.com/office/drawing/2014/main" id="{D0F1EF77-A2CE-4714-80B2-89B41E3FA973}"/>
              </a:ext>
            </a:extLst>
          </p:cNvPr>
          <p:cNvPicPr>
            <a:picLocks noChangeAspect="1"/>
          </p:cNvPicPr>
          <p:nvPr/>
        </p:nvPicPr>
        <p:blipFill>
          <a:blip r:embed="rId3"/>
          <a:stretch>
            <a:fillRect/>
          </a:stretch>
        </p:blipFill>
        <p:spPr>
          <a:xfrm>
            <a:off x="253768" y="4473575"/>
            <a:ext cx="11684464" cy="2095500"/>
          </a:xfrm>
          <a:prstGeom prst="rect">
            <a:avLst/>
          </a:prstGeom>
        </p:spPr>
      </p:pic>
      <p:sp>
        <p:nvSpPr>
          <p:cNvPr id="5" name="Rectangle 4">
            <a:extLst>
              <a:ext uri="{FF2B5EF4-FFF2-40B4-BE49-F238E27FC236}">
                <a16:creationId xmlns:a16="http://schemas.microsoft.com/office/drawing/2014/main" id="{A8B4B182-29CD-461C-9DA0-8D1AD546D51E}"/>
              </a:ext>
              <a:ext uri="{C183D7F6-B498-43B3-948B-1728B52AA6E4}">
                <adec:decorative xmlns:adec="http://schemas.microsoft.com/office/drawing/2017/decorative" val="1"/>
              </a:ext>
            </a:extLst>
          </p:cNvPr>
          <p:cNvSpPr/>
          <p:nvPr/>
        </p:nvSpPr>
        <p:spPr>
          <a:xfrm>
            <a:off x="8609744" y="5435029"/>
            <a:ext cx="1695236" cy="90412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0854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F7E688-A7B8-479D-ABB7-BD7203D323B2}"/>
              </a:ext>
            </a:extLst>
          </p:cNvPr>
          <p:cNvSpPr>
            <a:spLocks noGrp="1"/>
          </p:cNvSpPr>
          <p:nvPr>
            <p:ph type="title" idx="4294967295"/>
          </p:nvPr>
        </p:nvSpPr>
        <p:spPr>
          <a:xfrm>
            <a:off x="822325" y="288925"/>
            <a:ext cx="11369675" cy="679450"/>
          </a:xfrm>
        </p:spPr>
        <p:txBody>
          <a:bodyPr>
            <a:normAutofit fontScale="90000"/>
          </a:bodyPr>
          <a:lstStyle/>
          <a:p>
            <a:r>
              <a:rPr lang="en-US" dirty="0">
                <a:solidFill>
                  <a:srgbClr val="3647B6"/>
                </a:solidFill>
              </a:rPr>
              <a:t>Demonstration 3</a:t>
            </a:r>
          </a:p>
        </p:txBody>
      </p:sp>
      <p:sp>
        <p:nvSpPr>
          <p:cNvPr id="3" name="Content Placeholder 2">
            <a:extLst>
              <a:ext uri="{FF2B5EF4-FFF2-40B4-BE49-F238E27FC236}">
                <a16:creationId xmlns:a16="http://schemas.microsoft.com/office/drawing/2014/main" id="{A8E07E48-A8FC-4EAC-BAFB-210A84F29D42}"/>
              </a:ext>
            </a:extLst>
          </p:cNvPr>
          <p:cNvSpPr>
            <a:spLocks noGrp="1"/>
          </p:cNvSpPr>
          <p:nvPr>
            <p:ph idx="4294967295"/>
          </p:nvPr>
        </p:nvSpPr>
        <p:spPr>
          <a:xfrm>
            <a:off x="822325" y="1230313"/>
            <a:ext cx="11369675" cy="5049837"/>
          </a:xfrm>
        </p:spPr>
        <p:txBody>
          <a:bodyPr/>
          <a:lstStyle/>
          <a:p>
            <a:r>
              <a:rPr lang="en-US"/>
              <a:t>Resume vs. Resume Upload</a:t>
            </a:r>
          </a:p>
        </p:txBody>
      </p:sp>
    </p:spTree>
    <p:extLst>
      <p:ext uri="{BB962C8B-B14F-4D97-AF65-F5344CB8AC3E}">
        <p14:creationId xmlns:p14="http://schemas.microsoft.com/office/powerpoint/2010/main" val="211412414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6E7F61-B16E-40D3-86D1-84BE76A6DC5E}"/>
              </a:ext>
            </a:extLst>
          </p:cNvPr>
          <p:cNvSpPr>
            <a:spLocks noGrp="1"/>
          </p:cNvSpPr>
          <p:nvPr>
            <p:ph type="title" idx="4294967295"/>
          </p:nvPr>
        </p:nvSpPr>
        <p:spPr>
          <a:xfrm>
            <a:off x="822325" y="288925"/>
            <a:ext cx="11369675" cy="679450"/>
          </a:xfrm>
        </p:spPr>
        <p:txBody>
          <a:bodyPr>
            <a:normAutofit fontScale="90000"/>
          </a:bodyPr>
          <a:lstStyle/>
          <a:p>
            <a:r>
              <a:rPr lang="en-US">
                <a:solidFill>
                  <a:srgbClr val="3647B6"/>
                </a:solidFill>
              </a:rPr>
              <a:t>After The Infrastructure Trial</a:t>
            </a:r>
          </a:p>
        </p:txBody>
      </p:sp>
      <p:sp>
        <p:nvSpPr>
          <p:cNvPr id="3" name="Content Placeholder 2">
            <a:extLst>
              <a:ext uri="{FF2B5EF4-FFF2-40B4-BE49-F238E27FC236}">
                <a16:creationId xmlns:a16="http://schemas.microsoft.com/office/drawing/2014/main" id="{F2DF8EE9-37D7-4B90-A23E-6F0DBBCEE913}"/>
              </a:ext>
            </a:extLst>
          </p:cNvPr>
          <p:cNvSpPr>
            <a:spLocks noGrp="1"/>
          </p:cNvSpPr>
          <p:nvPr>
            <p:ph idx="4294967295"/>
          </p:nvPr>
        </p:nvSpPr>
        <p:spPr>
          <a:xfrm>
            <a:off x="822325" y="1230313"/>
            <a:ext cx="11369675" cy="5049837"/>
          </a:xfrm>
        </p:spPr>
        <p:txBody>
          <a:bodyPr vert="horz" lIns="91440" tIns="45720" rIns="91440" bIns="45720" rtlCol="0" anchor="t">
            <a:noAutofit/>
          </a:bodyPr>
          <a:lstStyle/>
          <a:p>
            <a:r>
              <a:rPr lang="en-US" sz="2800"/>
              <a:t>Meet/debrief with test coordinators and test administrators. Share any notes regarding technical issues and need for support with the District Test Coordinator/School Test Coordinator.</a:t>
            </a:r>
          </a:p>
          <a:p>
            <a:r>
              <a:rPr lang="en-US" sz="2800"/>
              <a:t>If any issues come up: </a:t>
            </a:r>
          </a:p>
          <a:p>
            <a:pPr lvl="1"/>
            <a:r>
              <a:rPr lang="en-US" sz="2400"/>
              <a:t>Report any issues that cannot be resolved with assistance to the MCAS Service Center.</a:t>
            </a:r>
          </a:p>
          <a:p>
            <a:pPr lvl="1"/>
            <a:r>
              <a:rPr lang="en-US" sz="2400"/>
              <a:t>Technology coordinators should </a:t>
            </a:r>
            <a:r>
              <a:rPr lang="en-US" sz="2400">
                <a:hlinkClick r:id="rId3"/>
              </a:rPr>
              <a:t>schedule a technology support call</a:t>
            </a:r>
            <a:r>
              <a:rPr lang="en-US" sz="2400"/>
              <a:t>. </a:t>
            </a:r>
            <a:r>
              <a:rPr lang="en-US" sz="100">
                <a:solidFill>
                  <a:schemeClr val="bg1"/>
                </a:solidFill>
              </a:rPr>
              <a:t>(URL: https://calendly.com/mcas-field-services-engineering)</a:t>
            </a:r>
          </a:p>
          <a:p>
            <a:r>
              <a:rPr lang="en-US" sz="2800"/>
              <a:t>Purge test content from your precaching machine (if </a:t>
            </a:r>
            <a:r>
              <a:rPr lang="en-US" sz="2800" err="1"/>
              <a:t>ProctorCache</a:t>
            </a:r>
            <a:r>
              <a:rPr lang="en-US" sz="2800"/>
              <a:t> was used).</a:t>
            </a:r>
          </a:p>
        </p:txBody>
      </p:sp>
    </p:spTree>
    <p:extLst>
      <p:ext uri="{BB962C8B-B14F-4D97-AF65-F5344CB8AC3E}">
        <p14:creationId xmlns:p14="http://schemas.microsoft.com/office/powerpoint/2010/main" val="300343405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22325" y="288925"/>
            <a:ext cx="11369675" cy="679450"/>
          </a:xfrm>
        </p:spPr>
        <p:txBody>
          <a:bodyPr>
            <a:normAutofit fontScale="90000"/>
          </a:bodyPr>
          <a:lstStyle/>
          <a:p>
            <a:r>
              <a:rPr lang="en-US">
                <a:solidFill>
                  <a:srgbClr val="3647B6"/>
                </a:solidFill>
              </a:rPr>
              <a:t>Import/Export TestNav Configurations</a:t>
            </a:r>
          </a:p>
        </p:txBody>
      </p:sp>
      <p:pic>
        <p:nvPicPr>
          <p:cNvPr id="6" name="Picture 5" descr="Image displays Import/Export TestNav Configurations">
            <a:extLst>
              <a:ext uri="{C183D7F6-B498-43B3-948B-1728B52AA6E4}">
                <adec:decorative xmlns:adec="http://schemas.microsoft.com/office/drawing/2017/decorative" val="0"/>
              </a:ext>
            </a:extLst>
          </p:cNvPr>
          <p:cNvPicPr>
            <a:picLocks noChangeAspect="1"/>
          </p:cNvPicPr>
          <p:nvPr/>
        </p:nvPicPr>
        <p:blipFill>
          <a:blip r:embed="rId4"/>
          <a:stretch>
            <a:fillRect/>
          </a:stretch>
        </p:blipFill>
        <p:spPr>
          <a:xfrm>
            <a:off x="1865653" y="3538383"/>
            <a:ext cx="7208624" cy="2332237"/>
          </a:xfrm>
          <a:prstGeom prst="rect">
            <a:avLst/>
          </a:prstGeom>
        </p:spPr>
      </p:pic>
      <p:sp>
        <p:nvSpPr>
          <p:cNvPr id="5" name="TextBox 4">
            <a:extLst>
              <a:ext uri="{FF2B5EF4-FFF2-40B4-BE49-F238E27FC236}">
                <a16:creationId xmlns:a16="http://schemas.microsoft.com/office/drawing/2014/main" id="{CD66BBDF-B7A5-4141-8199-F8C4E763A4D4}"/>
              </a:ext>
            </a:extLst>
          </p:cNvPr>
          <p:cNvSpPr txBox="1"/>
          <p:nvPr/>
        </p:nvSpPr>
        <p:spPr>
          <a:xfrm>
            <a:off x="567742" y="1352492"/>
            <a:ext cx="11090857" cy="2067233"/>
          </a:xfrm>
          <a:prstGeom prst="rect">
            <a:avLst/>
          </a:prstGeom>
          <a:noFill/>
        </p:spPr>
        <p:txBody>
          <a:bodyPr wrap="square">
            <a:spAutoFit/>
          </a:bodyPr>
          <a:lstStyle/>
          <a:p>
            <a:pPr marL="228600" indent="-228600">
              <a:spcBef>
                <a:spcPts val="1000"/>
              </a:spcBef>
              <a:buClr>
                <a:schemeClr val="tx1"/>
              </a:buClr>
              <a:buFont typeface="Arial" panose="020B0604020202020204" pitchFamily="34" charset="0"/>
              <a:buChar char="•"/>
            </a:pPr>
            <a:r>
              <a:rPr lang="en-US" sz="2400">
                <a:latin typeface="Arial" panose="020B0604020202020204" pitchFamily="34" charset="0"/>
                <a:cs typeface="Arial" panose="020B0604020202020204" pitchFamily="34" charset="0"/>
              </a:rPr>
              <a:t>Once you have fixed any issues you may have encountered during the Infrastructure Trial, export the TestNav configuration and import it into an operational test administration.</a:t>
            </a:r>
          </a:p>
          <a:p>
            <a:pPr marL="228600" indent="-228600">
              <a:spcBef>
                <a:spcPts val="1000"/>
              </a:spcBef>
              <a:buClr>
                <a:schemeClr val="tx1"/>
              </a:buClr>
              <a:buFont typeface="Arial" panose="020B0604020202020204" pitchFamily="34" charset="0"/>
              <a:buChar char="•"/>
            </a:pPr>
            <a:r>
              <a:rPr lang="en-US" sz="2400" kern="1200">
                <a:solidFill>
                  <a:srgbClr val="04070C"/>
                </a:solidFill>
                <a:effectLst/>
                <a:latin typeface="Arial" panose="020B0604020202020204" pitchFamily="34" charset="0"/>
                <a:cs typeface="Arial" panose="020B0604020202020204" pitchFamily="34" charset="0"/>
              </a:rPr>
              <a:t>For more information on how to import </a:t>
            </a:r>
            <a:r>
              <a:rPr lang="en-US" sz="2400">
                <a:solidFill>
                  <a:srgbClr val="04070C"/>
                </a:solidFill>
                <a:latin typeface="Arial" panose="020B0604020202020204" pitchFamily="34" charset="0"/>
                <a:cs typeface="Arial" panose="020B0604020202020204" pitchFamily="34" charset="0"/>
              </a:rPr>
              <a:t>and</a:t>
            </a:r>
            <a:r>
              <a:rPr lang="en-US" sz="2400" kern="1200">
                <a:solidFill>
                  <a:srgbClr val="04070C"/>
                </a:solidFill>
                <a:effectLst/>
                <a:latin typeface="Arial" panose="020B0604020202020204" pitchFamily="34" charset="0"/>
                <a:cs typeface="Arial" panose="020B0604020202020204" pitchFamily="34" charset="0"/>
              </a:rPr>
              <a:t> export TestNav Configurations, see the </a:t>
            </a:r>
            <a:r>
              <a:rPr lang="en-US" sz="2400" err="1">
                <a:solidFill>
                  <a:srgbClr val="04070C"/>
                </a:solidFill>
                <a:latin typeface="Arial" panose="020B0604020202020204" pitchFamily="34" charset="0"/>
                <a:cs typeface="Arial" panose="020B0604020202020204" pitchFamily="34" charset="0"/>
                <a:hlinkClick r:id="rId5"/>
              </a:rPr>
              <a:t>PearsonAccess</a:t>
            </a:r>
            <a:r>
              <a:rPr lang="en-US" sz="2400" baseline="30000" err="1">
                <a:solidFill>
                  <a:srgbClr val="04070C"/>
                </a:solidFill>
                <a:latin typeface="Arial" panose="020B0604020202020204" pitchFamily="34" charset="0"/>
                <a:cs typeface="Arial" panose="020B0604020202020204" pitchFamily="34" charset="0"/>
                <a:hlinkClick r:id="rId5"/>
              </a:rPr>
              <a:t>next</a:t>
            </a:r>
            <a:r>
              <a:rPr lang="en-US" sz="2400">
                <a:solidFill>
                  <a:srgbClr val="04070C"/>
                </a:solidFill>
                <a:latin typeface="Arial" panose="020B0604020202020204" pitchFamily="34" charset="0"/>
                <a:cs typeface="Arial" panose="020B0604020202020204" pitchFamily="34" charset="0"/>
                <a:hlinkClick r:id="rId5"/>
              </a:rPr>
              <a:t> User Guide</a:t>
            </a:r>
            <a:r>
              <a:rPr lang="en-US" sz="2400">
                <a:solidFill>
                  <a:srgbClr val="04070C"/>
                </a:solidFill>
                <a:latin typeface="Arial" panose="020B0604020202020204" pitchFamily="34" charset="0"/>
                <a:cs typeface="Arial" panose="020B0604020202020204" pitchFamily="34" charset="0"/>
              </a:rPr>
              <a:t>. </a:t>
            </a:r>
            <a:endParaRPr lang="en-US" sz="400" u="none" kern="1200">
              <a:solidFill>
                <a:schemeClr val="bg1"/>
              </a:solidFill>
              <a:effectLst/>
            </a:endParaRPr>
          </a:p>
        </p:txBody>
      </p:sp>
    </p:spTree>
    <p:custDataLst>
      <p:tags r:id="rId1"/>
    </p:custDataLst>
    <p:extLst>
      <p:ext uri="{BB962C8B-B14F-4D97-AF65-F5344CB8AC3E}">
        <p14:creationId xmlns:p14="http://schemas.microsoft.com/office/powerpoint/2010/main" val="309939953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A8E679-A98C-2D9C-853E-5117E6F1F177}"/>
              </a:ext>
            </a:extLst>
          </p:cNvPr>
          <p:cNvSpPr>
            <a:spLocks noGrp="1"/>
          </p:cNvSpPr>
          <p:nvPr>
            <p:ph type="title"/>
          </p:nvPr>
        </p:nvSpPr>
        <p:spPr>
          <a:xfrm>
            <a:off x="221751" y="2288346"/>
            <a:ext cx="10515600" cy="1093686"/>
          </a:xfrm>
        </p:spPr>
        <p:txBody>
          <a:bodyPr/>
          <a:lstStyle/>
          <a:p>
            <a:r>
              <a:rPr lang="en-US" dirty="0"/>
              <a:t>Questions and Answers 2</a:t>
            </a:r>
          </a:p>
        </p:txBody>
      </p:sp>
      <p:sp>
        <p:nvSpPr>
          <p:cNvPr id="3" name="Text Placeholder 2">
            <a:extLst>
              <a:ext uri="{FF2B5EF4-FFF2-40B4-BE49-F238E27FC236}">
                <a16:creationId xmlns:a16="http://schemas.microsoft.com/office/drawing/2014/main" id="{53326964-E185-D2F2-DC87-3E4E8CBA9989}"/>
              </a:ext>
            </a:extLst>
          </p:cNvPr>
          <p:cNvSpPr>
            <a:spLocks noGrp="1"/>
          </p:cNvSpPr>
          <p:nvPr>
            <p:ph type="body" idx="4294967295"/>
          </p:nvPr>
        </p:nvSpPr>
        <p:spPr>
          <a:xfrm>
            <a:off x="1190368" y="3277155"/>
            <a:ext cx="6915705" cy="823326"/>
          </a:xfrm>
        </p:spPr>
        <p:txBody>
          <a:bodyPr/>
          <a:lstStyle/>
          <a:p>
            <a:pPr marL="0" indent="0">
              <a:buNone/>
            </a:pPr>
            <a:r>
              <a:rPr lang="en-US"/>
              <a:t>Use the “Q&amp;A” feature to ask questions. </a:t>
            </a:r>
          </a:p>
        </p:txBody>
      </p:sp>
      <p:pic>
        <p:nvPicPr>
          <p:cNvPr id="6" name="Picture 5" descr="welcome screen">
            <a:extLst>
              <a:ext uri="{FF2B5EF4-FFF2-40B4-BE49-F238E27FC236}">
                <a16:creationId xmlns:a16="http://schemas.microsoft.com/office/drawing/2014/main" id="{334314B7-9A7A-4CA3-A616-00FC21CDC8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06073" y="3610936"/>
            <a:ext cx="3603678" cy="2186638"/>
          </a:xfrm>
          <a:prstGeom prst="rect">
            <a:avLst/>
          </a:prstGeom>
          <a:ln>
            <a:solidFill>
              <a:schemeClr val="bg1">
                <a:lumMod val="50000"/>
              </a:schemeClr>
            </a:solidFill>
          </a:ln>
        </p:spPr>
      </p:pic>
      <p:pic>
        <p:nvPicPr>
          <p:cNvPr id="8" name="Picture 7" descr="Image displays Q &amp; A icon">
            <a:extLst>
              <a:ext uri="{FF2B5EF4-FFF2-40B4-BE49-F238E27FC236}">
                <a16:creationId xmlns:a16="http://schemas.microsoft.com/office/drawing/2014/main" id="{83FD7DEC-23CD-43F4-9881-CE1F7DD19B21}"/>
              </a:ext>
            </a:extLst>
          </p:cNvPr>
          <p:cNvPicPr>
            <a:picLocks noChangeAspect="1"/>
          </p:cNvPicPr>
          <p:nvPr/>
        </p:nvPicPr>
        <p:blipFill>
          <a:blip r:embed="rId3"/>
          <a:stretch>
            <a:fillRect/>
          </a:stretch>
        </p:blipFill>
        <p:spPr>
          <a:xfrm>
            <a:off x="9803527" y="1860490"/>
            <a:ext cx="1650040" cy="1005087"/>
          </a:xfrm>
          <a:prstGeom prst="rect">
            <a:avLst/>
          </a:prstGeom>
        </p:spPr>
      </p:pic>
      <p:sp>
        <p:nvSpPr>
          <p:cNvPr id="5" name="Oval 4">
            <a:extLst>
              <a:ext uri="{FF2B5EF4-FFF2-40B4-BE49-F238E27FC236}">
                <a16:creationId xmlns:a16="http://schemas.microsoft.com/office/drawing/2014/main" id="{16A770BD-2E9E-4F23-9245-E6CC0706D1F5}"/>
              </a:ext>
              <a:ext uri="{C183D7F6-B498-43B3-948B-1728B52AA6E4}">
                <adec:decorative xmlns:adec="http://schemas.microsoft.com/office/drawing/2017/decorative" val="1"/>
              </a:ext>
            </a:extLst>
          </p:cNvPr>
          <p:cNvSpPr/>
          <p:nvPr/>
        </p:nvSpPr>
        <p:spPr>
          <a:xfrm>
            <a:off x="10105355" y="1924773"/>
            <a:ext cx="1003300" cy="958850"/>
          </a:xfrm>
          <a:prstGeom prst="ellipse">
            <a:avLst/>
          </a:prstGeom>
          <a:noFill/>
          <a:ln w="57150">
            <a:solidFill>
              <a:srgbClr val="E385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9972502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035052-0EA0-2950-9C7D-EF204FCBC554}"/>
              </a:ext>
            </a:extLst>
          </p:cNvPr>
          <p:cNvSpPr>
            <a:spLocks noGrp="1"/>
          </p:cNvSpPr>
          <p:nvPr>
            <p:ph type="title"/>
          </p:nvPr>
        </p:nvSpPr>
        <p:spPr/>
        <p:txBody>
          <a:bodyPr>
            <a:normAutofit fontScale="90000"/>
          </a:bodyPr>
          <a:lstStyle/>
          <a:p>
            <a:r>
              <a:rPr lang="en-US"/>
              <a:t>5. Resources, Support, and Next Steps </a:t>
            </a:r>
          </a:p>
        </p:txBody>
      </p:sp>
    </p:spTree>
    <p:extLst>
      <p:ext uri="{BB962C8B-B14F-4D97-AF65-F5344CB8AC3E}">
        <p14:creationId xmlns:p14="http://schemas.microsoft.com/office/powerpoint/2010/main" val="27072154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2CB58-A052-D5E6-68A1-3F013147C161}"/>
              </a:ext>
            </a:extLst>
          </p:cNvPr>
          <p:cNvSpPr>
            <a:spLocks noGrp="1"/>
          </p:cNvSpPr>
          <p:nvPr>
            <p:ph type="title"/>
          </p:nvPr>
        </p:nvSpPr>
        <p:spPr>
          <a:xfrm>
            <a:off x="465991" y="219057"/>
            <a:ext cx="10990385" cy="800851"/>
          </a:xfrm>
        </p:spPr>
        <p:txBody>
          <a:bodyPr>
            <a:normAutofit/>
          </a:bodyPr>
          <a:lstStyle/>
          <a:p>
            <a:r>
              <a:rPr lang="en-US" sz="4000" dirty="0"/>
              <a:t>Today’s Agenda</a:t>
            </a:r>
          </a:p>
        </p:txBody>
      </p:sp>
      <p:sp>
        <p:nvSpPr>
          <p:cNvPr id="3" name="Text Placeholder 2">
            <a:extLst>
              <a:ext uri="{FF2B5EF4-FFF2-40B4-BE49-F238E27FC236}">
                <a16:creationId xmlns:a16="http://schemas.microsoft.com/office/drawing/2014/main" id="{016D24D2-B23A-7E18-05C3-1A77A0F61E79}"/>
              </a:ext>
            </a:extLst>
          </p:cNvPr>
          <p:cNvSpPr>
            <a:spLocks noGrp="1"/>
          </p:cNvSpPr>
          <p:nvPr>
            <p:ph type="body" idx="1"/>
          </p:nvPr>
        </p:nvSpPr>
        <p:spPr>
          <a:xfrm>
            <a:off x="465991" y="1310054"/>
            <a:ext cx="10990385" cy="4747845"/>
          </a:xfrm>
        </p:spPr>
        <p:txBody>
          <a:bodyPr>
            <a:normAutofit/>
          </a:bodyPr>
          <a:lstStyle/>
          <a:p>
            <a:pPr marL="514350" indent="-514350">
              <a:buAutoNum type="arabicPeriod"/>
            </a:pPr>
            <a:r>
              <a:rPr lang="en-US" dirty="0"/>
              <a:t>Determining Whether to Run an Infrastructure Trial</a:t>
            </a:r>
          </a:p>
          <a:p>
            <a:pPr marL="514350" indent="-514350">
              <a:buAutoNum type="arabicPeriod"/>
            </a:pPr>
            <a:r>
              <a:rPr lang="en-US" dirty="0"/>
              <a:t>Introduction to Infrastructure Trials</a:t>
            </a:r>
          </a:p>
          <a:p>
            <a:pPr marL="514350" indent="-514350">
              <a:buAutoNum type="arabicPeriod"/>
            </a:pPr>
            <a:r>
              <a:rPr lang="en-US" dirty="0"/>
              <a:t>Tasks for Technology Staff</a:t>
            </a:r>
          </a:p>
          <a:p>
            <a:pPr marL="514350" indent="-514350">
              <a:buAutoNum type="arabicPeriod"/>
            </a:pPr>
            <a:r>
              <a:rPr lang="en-US" dirty="0"/>
              <a:t>Administration and Next Steps</a:t>
            </a:r>
          </a:p>
          <a:p>
            <a:pPr marL="514350" indent="-514350">
              <a:buAutoNum type="arabicPeriod"/>
            </a:pPr>
            <a:r>
              <a:rPr lang="en-US" dirty="0"/>
              <a:t>Resources, Support, and Next Steps</a:t>
            </a:r>
          </a:p>
          <a:p>
            <a:pPr marL="514350" indent="-514350">
              <a:buAutoNum type="arabicPeriod"/>
            </a:pPr>
            <a:r>
              <a:rPr lang="en-US" dirty="0"/>
              <a:t>Live “Sandbox Time”</a:t>
            </a:r>
          </a:p>
        </p:txBody>
      </p:sp>
    </p:spTree>
    <p:extLst>
      <p:ext uri="{BB962C8B-B14F-4D97-AF65-F5344CB8AC3E}">
        <p14:creationId xmlns:p14="http://schemas.microsoft.com/office/powerpoint/2010/main" val="293869775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9C700C4-ABC0-81B7-8DD1-C0E1ECDE7D98}"/>
              </a:ext>
            </a:extLst>
          </p:cNvPr>
          <p:cNvSpPr>
            <a:spLocks noGrp="1"/>
          </p:cNvSpPr>
          <p:nvPr>
            <p:ph type="title" idx="4294967295"/>
          </p:nvPr>
        </p:nvSpPr>
        <p:spPr>
          <a:xfrm>
            <a:off x="838200" y="109220"/>
            <a:ext cx="10515600" cy="1042988"/>
          </a:xfrm>
        </p:spPr>
        <p:txBody>
          <a:bodyPr>
            <a:normAutofit/>
          </a:bodyPr>
          <a:lstStyle/>
          <a:p>
            <a:r>
              <a:rPr lang="en-US" sz="4000" dirty="0">
                <a:solidFill>
                  <a:srgbClr val="3647B6"/>
                </a:solidFill>
              </a:rPr>
              <a:t>Resources in the MCAS Service Center</a:t>
            </a:r>
          </a:p>
        </p:txBody>
      </p:sp>
      <p:graphicFrame>
        <p:nvGraphicFramePr>
          <p:cNvPr id="2" name="Content Placeholder 5">
            <a:extLst>
              <a:ext uri="{FF2B5EF4-FFF2-40B4-BE49-F238E27FC236}">
                <a16:creationId xmlns:a16="http://schemas.microsoft.com/office/drawing/2014/main" id="{9FADCEB9-67BF-E38E-9020-77DAEE8D94E4}"/>
              </a:ext>
            </a:extLst>
          </p:cNvPr>
          <p:cNvGraphicFramePr>
            <a:graphicFrameLocks/>
          </p:cNvGraphicFramePr>
          <p:nvPr>
            <p:extLst>
              <p:ext uri="{D42A27DB-BD31-4B8C-83A1-F6EECF244321}">
                <p14:modId xmlns:p14="http://schemas.microsoft.com/office/powerpoint/2010/main" val="145105520"/>
              </p:ext>
            </p:extLst>
          </p:nvPr>
        </p:nvGraphicFramePr>
        <p:xfrm>
          <a:off x="569913" y="1230313"/>
          <a:ext cx="11366500" cy="4206240"/>
        </p:xfrm>
        <a:graphic>
          <a:graphicData uri="http://schemas.openxmlformats.org/drawingml/2006/table">
            <a:tbl>
              <a:tblPr firstRow="1" bandRow="1">
                <a:tableStyleId>{5C22544A-7EE6-4342-B048-85BDC9FD1C3A}</a:tableStyleId>
              </a:tblPr>
              <a:tblGrid>
                <a:gridCol w="5683250">
                  <a:extLst>
                    <a:ext uri="{9D8B030D-6E8A-4147-A177-3AD203B41FA5}">
                      <a16:colId xmlns:a16="http://schemas.microsoft.com/office/drawing/2014/main" val="693765042"/>
                    </a:ext>
                  </a:extLst>
                </a:gridCol>
                <a:gridCol w="5683250">
                  <a:extLst>
                    <a:ext uri="{9D8B030D-6E8A-4147-A177-3AD203B41FA5}">
                      <a16:colId xmlns:a16="http://schemas.microsoft.com/office/drawing/2014/main" val="4077489660"/>
                    </a:ext>
                  </a:extLst>
                </a:gridCol>
              </a:tblGrid>
              <a:tr h="370840">
                <a:tc>
                  <a:txBody>
                    <a:bodyPr/>
                    <a:lstStyle/>
                    <a:p>
                      <a:r>
                        <a:rPr lang="en-US" sz="2000"/>
                        <a:t>Resource</a:t>
                      </a:r>
                    </a:p>
                  </a:txBody>
                  <a:tcPr/>
                </a:tc>
                <a:tc>
                  <a:txBody>
                    <a:bodyPr/>
                    <a:lstStyle/>
                    <a:p>
                      <a:r>
                        <a:rPr lang="en-US" sz="2000"/>
                        <a:t>Location</a:t>
                      </a:r>
                    </a:p>
                  </a:txBody>
                  <a:tcPr/>
                </a:tc>
                <a:extLst>
                  <a:ext uri="{0D108BD9-81ED-4DB2-BD59-A6C34878D82A}">
                    <a16:rowId xmlns:a16="http://schemas.microsoft.com/office/drawing/2014/main" val="2087652330"/>
                  </a:ext>
                </a:extLst>
              </a:tr>
              <a:tr h="370840">
                <a:tc>
                  <a:txBody>
                    <a:bodyPr/>
                    <a:lstStyle/>
                    <a:p>
                      <a:r>
                        <a:rPr lang="en-US" sz="2000" i="1">
                          <a:latin typeface="Arial" panose="020B0604020202020204" pitchFamily="34" charset="0"/>
                          <a:cs typeface="Arial" panose="020B0604020202020204" pitchFamily="34" charset="0"/>
                        </a:rPr>
                        <a:t>Infrastructure Trial </a:t>
                      </a:r>
                      <a:r>
                        <a:rPr lang="en-US" sz="2000" i="1" strike="noStrike">
                          <a:latin typeface="Arial" panose="020B0604020202020204" pitchFamily="34" charset="0"/>
                          <a:cs typeface="Arial" panose="020B0604020202020204" pitchFamily="34" charset="0"/>
                        </a:rPr>
                        <a:t>Readiness </a:t>
                      </a:r>
                      <a:r>
                        <a:rPr lang="en-US" sz="2000" i="1">
                          <a:latin typeface="Arial" panose="020B0604020202020204" pitchFamily="34" charset="0"/>
                          <a:cs typeface="Arial" panose="020B0604020202020204" pitchFamily="34" charset="0"/>
                        </a:rPr>
                        <a:t>Guide</a:t>
                      </a:r>
                      <a:r>
                        <a:rPr lang="en-US" sz="2000">
                          <a:latin typeface="Arial" panose="020B0604020202020204" pitchFamily="34" charset="0"/>
                          <a:cs typeface="Arial" panose="020B0604020202020204" pitchFamily="34" charset="0"/>
                        </a:rPr>
                        <a:t>, including Best Practices for CBT Set-Up, Administration, and Troubleshooting </a:t>
                      </a:r>
                    </a:p>
                  </a:txBody>
                  <a:tcPr/>
                </a:tc>
                <a:tc>
                  <a:txBody>
                    <a:bodyPr/>
                    <a:lstStyle/>
                    <a:p>
                      <a:r>
                        <a:rPr lang="en-US" sz="2000" dirty="0">
                          <a:latin typeface="Arial" panose="020B0604020202020204" pitchFamily="34" charset="0"/>
                          <a:cs typeface="Arial" panose="020B0604020202020204" pitchFamily="34" charset="0"/>
                          <a:hlinkClick r:id="rId2"/>
                        </a:rPr>
                        <a:t>mcas.pearsonsupport.com/manuals</a:t>
                      </a:r>
                      <a:r>
                        <a:rPr lang="en-US" sz="2000" dirty="0">
                          <a:latin typeface="Arial" panose="020B0604020202020204" pitchFamily="34" charset="0"/>
                          <a:cs typeface="Arial" panose="020B0604020202020204" pitchFamily="34" charset="0"/>
                        </a:rPr>
                        <a:t> </a:t>
                      </a:r>
                      <a:br>
                        <a:rPr lang="en-US" sz="2000"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a:t>
                      </a:r>
                      <a:r>
                        <a:rPr lang="en-US" sz="2000" dirty="0" err="1">
                          <a:latin typeface="Arial" panose="020B0604020202020204" pitchFamily="34" charset="0"/>
                          <a:cs typeface="Arial" panose="020B0604020202020204" pitchFamily="34" charset="0"/>
                        </a:rPr>
                        <a:t>PearsonAccess</a:t>
                      </a:r>
                      <a:r>
                        <a:rPr lang="en-US" sz="2000" dirty="0">
                          <a:latin typeface="Arial" panose="020B0604020202020204" pitchFamily="34" charset="0"/>
                          <a:cs typeface="Arial" panose="020B0604020202020204" pitchFamily="34" charset="0"/>
                        </a:rPr>
                        <a:t> Next Guidance” drop-down) </a:t>
                      </a:r>
                    </a:p>
                  </a:txBody>
                  <a:tcPr/>
                </a:tc>
                <a:extLst>
                  <a:ext uri="{0D108BD9-81ED-4DB2-BD59-A6C34878D82A}">
                    <a16:rowId xmlns:a16="http://schemas.microsoft.com/office/drawing/2014/main" val="4074638667"/>
                  </a:ext>
                </a:extLst>
              </a:tr>
              <a:tr h="370840">
                <a:tc>
                  <a:txBody>
                    <a:bodyPr/>
                    <a:lstStyle/>
                    <a:p>
                      <a:r>
                        <a:rPr lang="en-US" sz="2000">
                          <a:latin typeface="Arial" panose="020B0604020202020204" pitchFamily="34" charset="0"/>
                          <a:cs typeface="Arial" panose="020B0604020202020204" pitchFamily="34" charset="0"/>
                        </a:rPr>
                        <a:t>Infrastructure Trial training modules</a:t>
                      </a:r>
                    </a:p>
                  </a:txBody>
                  <a:tcPr/>
                </a:tc>
                <a:tc>
                  <a:txBody>
                    <a:bodyPr/>
                    <a:lstStyle/>
                    <a:p>
                      <a:r>
                        <a:rPr lang="en-US" sz="2000" dirty="0">
                          <a:latin typeface="Arial" panose="020B0604020202020204" pitchFamily="34" charset="0"/>
                          <a:cs typeface="Arial" panose="020B0604020202020204" pitchFamily="34" charset="0"/>
                          <a:hlinkClick r:id="rId3"/>
                        </a:rPr>
                        <a:t>mcas.pearsonsupport.com/training</a:t>
                      </a:r>
                      <a:r>
                        <a:rPr lang="en-US" sz="2000" dirty="0">
                          <a:latin typeface="Arial" panose="020B0604020202020204" pitchFamily="34" charset="0"/>
                          <a:cs typeface="Arial" panose="020B0604020202020204" pitchFamily="34" charset="0"/>
                        </a:rPr>
                        <a:t> </a:t>
                      </a:r>
                      <a:endParaRPr lang="en-US" sz="1600" dirty="0">
                        <a:solidFill>
                          <a:srgbClr val="FF0000"/>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268977079"/>
                  </a:ext>
                </a:extLst>
              </a:tr>
              <a:tr h="370840">
                <a:tc>
                  <a:txBody>
                    <a:bodyPr/>
                    <a:lstStyle/>
                    <a:p>
                      <a:r>
                        <a:rPr lang="en-US" sz="2000">
                          <a:latin typeface="Arial" panose="020B0604020202020204" pitchFamily="34" charset="0"/>
                          <a:cs typeface="Arial" panose="020B0604020202020204" pitchFamily="34" charset="0"/>
                        </a:rPr>
                        <a:t>TestNav8 and PearsonAccess</a:t>
                      </a:r>
                      <a:r>
                        <a:rPr lang="en-US" sz="2000" baseline="30000">
                          <a:latin typeface="Arial" panose="020B0604020202020204" pitchFamily="34" charset="0"/>
                          <a:cs typeface="Arial" panose="020B0604020202020204" pitchFamily="34" charset="0"/>
                        </a:rPr>
                        <a:t>next</a:t>
                      </a:r>
                      <a:r>
                        <a:rPr lang="en-US" sz="2000">
                          <a:latin typeface="Arial" panose="020B0604020202020204" pitchFamily="34" charset="0"/>
                          <a:cs typeface="Arial" panose="020B0604020202020204" pitchFamily="34" charset="0"/>
                        </a:rPr>
                        <a:t> User Guides</a:t>
                      </a:r>
                    </a:p>
                  </a:txBody>
                  <a:tcPr/>
                </a:tc>
                <a:tc>
                  <a:txBody>
                    <a:bodyPr/>
                    <a:lstStyle/>
                    <a:p>
                      <a:r>
                        <a:rPr lang="en-US" sz="2000" dirty="0">
                          <a:latin typeface="Arial" panose="020B0604020202020204" pitchFamily="34" charset="0"/>
                          <a:cs typeface="Arial" panose="020B0604020202020204" pitchFamily="34" charset="0"/>
                          <a:hlinkClick r:id="rId4"/>
                        </a:rPr>
                        <a:t>mcas.pearsonsupport.com/technology-setup</a:t>
                      </a:r>
                      <a:r>
                        <a:rPr lang="en-US" sz="2000" dirty="0">
                          <a:latin typeface="Arial" panose="020B0604020202020204" pitchFamily="34" charset="0"/>
                          <a:cs typeface="Arial" panose="020B0604020202020204" pitchFamily="34" charset="0"/>
                        </a:rPr>
                        <a:t> </a:t>
                      </a:r>
                      <a:br>
                        <a:rPr lang="en-US" sz="2000"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(“User Guides” drop-down) </a:t>
                      </a:r>
                      <a:endParaRPr lang="en-US" sz="400" dirty="0">
                        <a:solidFill>
                          <a:schemeClr val="bg2">
                            <a:lumMod val="90000"/>
                          </a:schemeClr>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320175532"/>
                  </a:ext>
                </a:extLst>
              </a:tr>
              <a:tr h="370840">
                <a:tc>
                  <a:txBody>
                    <a:bodyPr/>
                    <a:lstStyle/>
                    <a:p>
                      <a:r>
                        <a:rPr lang="en-US" sz="2000">
                          <a:latin typeface="Arial" panose="020B0604020202020204" pitchFamily="34" charset="0"/>
                          <a:cs typeface="Arial" panose="020B0604020202020204" pitchFamily="34" charset="0"/>
                        </a:rPr>
                        <a:t>Technology specifications</a:t>
                      </a:r>
                    </a:p>
                  </a:txBody>
                  <a:tcPr/>
                </a:tc>
                <a:tc>
                  <a:txBody>
                    <a:bodyPr/>
                    <a:lstStyle/>
                    <a:p>
                      <a:r>
                        <a:rPr lang="en-US" sz="2000" dirty="0">
                          <a:latin typeface="Arial" panose="020B0604020202020204" pitchFamily="34" charset="0"/>
                          <a:cs typeface="Arial" panose="020B0604020202020204" pitchFamily="34" charset="0"/>
                          <a:hlinkClick r:id="rId4"/>
                        </a:rPr>
                        <a:t>mcas.pearsonsupport.com/technology-setup</a:t>
                      </a:r>
                      <a:br>
                        <a:rPr lang="en-US" sz="2000"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(“Technology Guidelines” drop-down)</a:t>
                      </a:r>
                      <a:endParaRPr lang="en-US" sz="400" dirty="0">
                        <a:solidFill>
                          <a:schemeClr val="bg2"/>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781667052"/>
                  </a:ext>
                </a:extLst>
              </a:tr>
              <a:tr h="97948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latin typeface="Arial" panose="020B0604020202020204" pitchFamily="34" charset="0"/>
                          <a:cs typeface="Arial" panose="020B0604020202020204" pitchFamily="34" charset="0"/>
                        </a:rPr>
                        <a:t>Accessibility and accommodations guidance and modules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latin typeface="Arial" panose="020B0604020202020204" pitchFamily="34" charset="0"/>
                          <a:cs typeface="Arial" panose="020B0604020202020204" pitchFamily="34" charset="0"/>
                          <a:hlinkClick r:id="rId2"/>
                        </a:rPr>
                        <a:t>mcas.pearsonsupport.com/manuals</a:t>
                      </a:r>
                      <a:r>
                        <a:rPr lang="en-US" sz="2000" dirty="0">
                          <a:latin typeface="Arial" panose="020B0604020202020204" pitchFamily="34" charset="0"/>
                          <a:cs typeface="Arial" panose="020B0604020202020204" pitchFamily="34" charset="0"/>
                        </a:rPr>
                        <a:t> (“Accessibility and Accommodations Guidance” drop-down)</a:t>
                      </a:r>
                      <a:endParaRPr lang="en-US" sz="1600" dirty="0">
                        <a:solidFill>
                          <a:srgbClr val="FF0000"/>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138268745"/>
                  </a:ext>
                </a:extLst>
              </a:tr>
            </a:tbl>
          </a:graphicData>
        </a:graphic>
      </p:graphicFrame>
    </p:spTree>
    <p:extLst>
      <p:ext uri="{BB962C8B-B14F-4D97-AF65-F5344CB8AC3E}">
        <p14:creationId xmlns:p14="http://schemas.microsoft.com/office/powerpoint/2010/main" val="165979510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7801D9B-83E7-FF07-6D8F-ECA83FA41BCA}"/>
              </a:ext>
            </a:extLst>
          </p:cNvPr>
          <p:cNvSpPr>
            <a:spLocks noGrp="1"/>
          </p:cNvSpPr>
          <p:nvPr>
            <p:ph type="title" idx="4294967295"/>
          </p:nvPr>
        </p:nvSpPr>
        <p:spPr>
          <a:xfrm>
            <a:off x="838200" y="294104"/>
            <a:ext cx="10515600" cy="1042988"/>
          </a:xfrm>
        </p:spPr>
        <p:txBody>
          <a:bodyPr>
            <a:normAutofit fontScale="90000"/>
          </a:bodyPr>
          <a:lstStyle/>
          <a:p>
            <a:r>
              <a:rPr lang="en-US">
                <a:solidFill>
                  <a:srgbClr val="3647B6"/>
                </a:solidFill>
              </a:rPr>
              <a:t>Additional Resources on the DESE MCAS Website </a:t>
            </a:r>
          </a:p>
        </p:txBody>
      </p:sp>
      <p:graphicFrame>
        <p:nvGraphicFramePr>
          <p:cNvPr id="2" name="Content Placeholder 4">
            <a:extLst>
              <a:ext uri="{FF2B5EF4-FFF2-40B4-BE49-F238E27FC236}">
                <a16:creationId xmlns:a16="http://schemas.microsoft.com/office/drawing/2014/main" id="{54E09717-E154-D70B-1349-E8000F43AFC7}"/>
              </a:ext>
            </a:extLst>
          </p:cNvPr>
          <p:cNvGraphicFramePr>
            <a:graphicFrameLocks/>
          </p:cNvGraphicFramePr>
          <p:nvPr>
            <p:extLst>
              <p:ext uri="{D42A27DB-BD31-4B8C-83A1-F6EECF244321}">
                <p14:modId xmlns:p14="http://schemas.microsoft.com/office/powerpoint/2010/main" val="1567450736"/>
              </p:ext>
            </p:extLst>
          </p:nvPr>
        </p:nvGraphicFramePr>
        <p:xfrm>
          <a:off x="643647" y="1405411"/>
          <a:ext cx="11118850" cy="3479800"/>
        </p:xfrm>
        <a:graphic>
          <a:graphicData uri="http://schemas.openxmlformats.org/drawingml/2006/table">
            <a:tbl>
              <a:tblPr firstRow="1" bandRow="1">
                <a:tableStyleId>{5C22544A-7EE6-4342-B048-85BDC9FD1C3A}</a:tableStyleId>
              </a:tblPr>
              <a:tblGrid>
                <a:gridCol w="2868038">
                  <a:extLst>
                    <a:ext uri="{9D8B030D-6E8A-4147-A177-3AD203B41FA5}">
                      <a16:colId xmlns:a16="http://schemas.microsoft.com/office/drawing/2014/main" val="237946869"/>
                    </a:ext>
                  </a:extLst>
                </a:gridCol>
                <a:gridCol w="8250812">
                  <a:extLst>
                    <a:ext uri="{9D8B030D-6E8A-4147-A177-3AD203B41FA5}">
                      <a16:colId xmlns:a16="http://schemas.microsoft.com/office/drawing/2014/main" val="3859205098"/>
                    </a:ext>
                  </a:extLst>
                </a:gridCol>
              </a:tblGrid>
              <a:tr h="370840">
                <a:tc>
                  <a:txBody>
                    <a:bodyPr/>
                    <a:lstStyle/>
                    <a:p>
                      <a:r>
                        <a:rPr lang="en-US" sz="1200">
                          <a:latin typeface="Arial" panose="020B0604020202020204" pitchFamily="34" charset="0"/>
                          <a:cs typeface="Arial" panose="020B0604020202020204" pitchFamily="34" charset="0"/>
                        </a:rPr>
                        <a:t>Resource</a:t>
                      </a:r>
                    </a:p>
                  </a:txBody>
                  <a:tcPr/>
                </a:tc>
                <a:tc>
                  <a:txBody>
                    <a:bodyPr/>
                    <a:lstStyle/>
                    <a:p>
                      <a:r>
                        <a:rPr lang="en-US" sz="1200">
                          <a:latin typeface="Arial" panose="020B0604020202020204" pitchFamily="34" charset="0"/>
                          <a:cs typeface="Arial" panose="020B0604020202020204" pitchFamily="34" charset="0"/>
                        </a:rPr>
                        <a:t>Description</a:t>
                      </a:r>
                    </a:p>
                  </a:txBody>
                  <a:tcPr/>
                </a:tc>
                <a:extLst>
                  <a:ext uri="{0D108BD9-81ED-4DB2-BD59-A6C34878D82A}">
                    <a16:rowId xmlns:a16="http://schemas.microsoft.com/office/drawing/2014/main" val="1823283620"/>
                  </a:ext>
                </a:extLst>
              </a:tr>
              <a:tr h="370840">
                <a:tc>
                  <a:txBody>
                    <a:bodyPr/>
                    <a:lstStyle/>
                    <a:p>
                      <a:r>
                        <a:rPr lang="en-US" sz="2000" b="1">
                          <a:latin typeface="Arial" panose="020B0604020202020204" pitchFamily="34" charset="0"/>
                          <a:cs typeface="Arial" panose="020B0604020202020204" pitchFamily="34" charset="0"/>
                          <a:hlinkClick r:id="rId2"/>
                        </a:rPr>
                        <a:t>Home page</a:t>
                      </a:r>
                      <a:endParaRPr lang="en-US" sz="300" b="1">
                        <a:solidFill>
                          <a:schemeClr val="bg2">
                            <a:lumMod val="90000"/>
                          </a:schemeClr>
                        </a:solidFill>
                        <a:latin typeface="Arial" panose="020B0604020202020204" pitchFamily="34" charset="0"/>
                        <a:cs typeface="Arial" panose="020B0604020202020204" pitchFamily="34" charset="0"/>
                      </a:endParaRPr>
                    </a:p>
                  </a:txBody>
                  <a:tcPr/>
                </a:tc>
                <a:tc>
                  <a:txBody>
                    <a:bodyPr/>
                    <a:lstStyle/>
                    <a:p>
                      <a:r>
                        <a:rPr lang="en-US" sz="2000">
                          <a:latin typeface="Arial" panose="020B0604020202020204" pitchFamily="34" charset="0"/>
                          <a:cs typeface="Arial" panose="020B0604020202020204" pitchFamily="34" charset="0"/>
                        </a:rPr>
                        <a:t>Access MCAS headlines and links to MCAS site (e.g., test schedule, test designs, training) </a:t>
                      </a:r>
                    </a:p>
                  </a:txBody>
                  <a:tcPr/>
                </a:tc>
                <a:extLst>
                  <a:ext uri="{0D108BD9-81ED-4DB2-BD59-A6C34878D82A}">
                    <a16:rowId xmlns:a16="http://schemas.microsoft.com/office/drawing/2014/main" val="3740854711"/>
                  </a:ext>
                </a:extLst>
              </a:tr>
              <a:tr h="370840">
                <a:tc>
                  <a:txBody>
                    <a:bodyPr/>
                    <a:lstStyle/>
                    <a:p>
                      <a:r>
                        <a:rPr lang="en-US" sz="2000" b="1">
                          <a:latin typeface="Arial" panose="020B0604020202020204" pitchFamily="34" charset="0"/>
                          <a:cs typeface="Arial" panose="020B0604020202020204" pitchFamily="34" charset="0"/>
                          <a:hlinkClick r:id="rId3"/>
                        </a:rPr>
                        <a:t>Student Assessment Updates</a:t>
                      </a:r>
                      <a:endParaRPr lang="en-US" sz="300" b="1">
                        <a:solidFill>
                          <a:schemeClr val="bg2"/>
                        </a:solidFill>
                        <a:latin typeface="Arial" panose="020B0604020202020204" pitchFamily="34" charset="0"/>
                        <a:cs typeface="Arial" panose="020B0604020202020204" pitchFamily="34" charset="0"/>
                      </a:endParaRPr>
                    </a:p>
                  </a:txBody>
                  <a:tcPr/>
                </a:tc>
                <a:tc>
                  <a:txBody>
                    <a:bodyPr/>
                    <a:lstStyle/>
                    <a:p>
                      <a:r>
                        <a:rPr lang="en-US" sz="2000">
                          <a:latin typeface="Arial" panose="020B0604020202020204" pitchFamily="34" charset="0"/>
                          <a:cs typeface="Arial" panose="020B0604020202020204" pitchFamily="34" charset="0"/>
                        </a:rPr>
                        <a:t>Biweekly email with important updates about the MCAS program</a:t>
                      </a:r>
                      <a:endParaRPr lang="en-US" sz="2000" b="0" i="0" kern="1200">
                        <a:solidFill>
                          <a:schemeClr val="dk1"/>
                        </a:solidFill>
                        <a:effectLst/>
                        <a:latin typeface="Arial" panose="020B0604020202020204" pitchFamily="34" charset="0"/>
                        <a:ea typeface="+mn-ea"/>
                        <a:cs typeface="Arial" panose="020B0604020202020204" pitchFamily="34" charset="0"/>
                      </a:endParaRPr>
                    </a:p>
                    <a:p>
                      <a:r>
                        <a:rPr lang="en-US" sz="2000" b="0" i="0" kern="1200">
                          <a:solidFill>
                            <a:schemeClr val="dk1"/>
                          </a:solidFill>
                          <a:effectLst/>
                          <a:latin typeface="Arial" panose="020B0604020202020204" pitchFamily="34" charset="0"/>
                          <a:ea typeface="+mn-ea"/>
                          <a:cs typeface="Arial" panose="020B0604020202020204" pitchFamily="34" charset="0"/>
                        </a:rPr>
                        <a:t>If you do not already receive this email, subscribe at this link: </a:t>
                      </a:r>
                      <a:r>
                        <a:rPr lang="en-US" sz="2000" b="0" i="0" kern="1200">
                          <a:solidFill>
                            <a:schemeClr val="dk1"/>
                          </a:solidFill>
                          <a:effectLst/>
                          <a:latin typeface="Arial" panose="020B0604020202020204" pitchFamily="34" charset="0"/>
                          <a:ea typeface="+mn-ea"/>
                          <a:cs typeface="Arial" panose="020B0604020202020204" pitchFamily="34" charset="0"/>
                          <a:hlinkClick r:id="rId4"/>
                        </a:rPr>
                        <a:t>http://eepurl.com/ghSOhH</a:t>
                      </a:r>
                      <a:r>
                        <a:rPr lang="en-US" sz="2000" b="0" i="0" kern="1200">
                          <a:solidFill>
                            <a:schemeClr val="dk1"/>
                          </a:solidFill>
                          <a:effectLst/>
                          <a:latin typeface="Arial" panose="020B0604020202020204" pitchFamily="34" charset="0"/>
                          <a:ea typeface="+mn-ea"/>
                          <a:cs typeface="Arial" panose="020B0604020202020204" pitchFamily="34" charset="0"/>
                        </a:rPr>
                        <a:t> </a:t>
                      </a:r>
                      <a:endParaRPr lang="en-US" sz="200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81958706"/>
                  </a:ext>
                </a:extLst>
              </a:tr>
              <a:tr h="370840">
                <a:tc>
                  <a:txBody>
                    <a:bodyPr/>
                    <a:lstStyle/>
                    <a:p>
                      <a:r>
                        <a:rPr lang="en-US" sz="2000" b="1">
                          <a:latin typeface="Arial" panose="020B0604020202020204" pitchFamily="34" charset="0"/>
                          <a:cs typeface="Arial" panose="020B0604020202020204" pitchFamily="34" charset="0"/>
                          <a:hlinkClick r:id="rId5"/>
                        </a:rPr>
                        <a:t>Sample materials from schools</a:t>
                      </a:r>
                      <a:endParaRPr lang="en-US" sz="100" b="1">
                        <a:solidFill>
                          <a:schemeClr val="bg2">
                            <a:lumMod val="90000"/>
                          </a:schemeClr>
                        </a:solidFill>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a:latin typeface="Arial" panose="020B0604020202020204" pitchFamily="34" charset="0"/>
                          <a:cs typeface="Arial" panose="020B0604020202020204" pitchFamily="34" charset="0"/>
                        </a:rPr>
                        <a:t>Review materials developed by Swampscott Public Schools and other schools that can be helpful in preparing for an Infrastructure Trial. </a:t>
                      </a:r>
                    </a:p>
                  </a:txBody>
                  <a:tcPr/>
                </a:tc>
                <a:extLst>
                  <a:ext uri="{0D108BD9-81ED-4DB2-BD59-A6C34878D82A}">
                    <a16:rowId xmlns:a16="http://schemas.microsoft.com/office/drawing/2014/main" val="4116341597"/>
                  </a:ext>
                </a:extLst>
              </a:tr>
              <a:tr h="370840">
                <a:tc>
                  <a:txBody>
                    <a:bodyPr/>
                    <a:lstStyle/>
                    <a:p>
                      <a:r>
                        <a:rPr lang="en-US" sz="2000" b="1">
                          <a:latin typeface="Arial" panose="020B0604020202020204" pitchFamily="34" charset="0"/>
                          <a:cs typeface="Arial" panose="020B0604020202020204" pitchFamily="34" charset="0"/>
                          <a:hlinkClick r:id="rId6"/>
                        </a:rPr>
                        <a:t>Cybersecurity Information</a:t>
                      </a:r>
                      <a:endParaRPr lang="en-US" sz="100" b="1">
                        <a:solidFill>
                          <a:schemeClr val="bg1">
                            <a:lumMod val="95000"/>
                          </a:schemeClr>
                        </a:solidFill>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a:latin typeface="Arial" panose="020B0604020202020204" pitchFamily="34" charset="0"/>
                          <a:cs typeface="Arial" panose="020B0604020202020204" pitchFamily="34" charset="0"/>
                        </a:rPr>
                        <a:t>Guidance on cybersecurity</a:t>
                      </a:r>
                    </a:p>
                  </a:txBody>
                  <a:tcPr/>
                </a:tc>
                <a:extLst>
                  <a:ext uri="{0D108BD9-81ED-4DB2-BD59-A6C34878D82A}">
                    <a16:rowId xmlns:a16="http://schemas.microsoft.com/office/drawing/2014/main" val="3266087548"/>
                  </a:ext>
                </a:extLst>
              </a:tr>
            </a:tbl>
          </a:graphicData>
        </a:graphic>
      </p:graphicFrame>
    </p:spTree>
    <p:extLst>
      <p:ext uri="{BB962C8B-B14F-4D97-AF65-F5344CB8AC3E}">
        <p14:creationId xmlns:p14="http://schemas.microsoft.com/office/powerpoint/2010/main" val="332087384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1C0CBAB-7FF3-27EF-A57C-C455DDA2D528}"/>
              </a:ext>
            </a:extLst>
          </p:cNvPr>
          <p:cNvSpPr>
            <a:spLocks noGrp="1"/>
          </p:cNvSpPr>
          <p:nvPr>
            <p:ph type="title" idx="4294967295"/>
          </p:nvPr>
        </p:nvSpPr>
        <p:spPr>
          <a:xfrm>
            <a:off x="838198" y="-83719"/>
            <a:ext cx="10515600" cy="1042988"/>
          </a:xfrm>
        </p:spPr>
        <p:txBody>
          <a:bodyPr/>
          <a:lstStyle/>
          <a:p>
            <a:pPr algn="ctr"/>
            <a:r>
              <a:rPr lang="en-US" sz="4000">
                <a:solidFill>
                  <a:srgbClr val="3647B6"/>
                </a:solidFill>
                <a:latin typeface="Arial" panose="020B0604020202020204" pitchFamily="34" charset="0"/>
                <a:cs typeface="Arial" panose="020B0604020202020204" pitchFamily="34" charset="0"/>
              </a:rPr>
              <a:t>Upcoming Training Sessions</a:t>
            </a:r>
          </a:p>
        </p:txBody>
      </p:sp>
      <p:graphicFrame>
        <p:nvGraphicFramePr>
          <p:cNvPr id="4" name="Table 4">
            <a:extLst>
              <a:ext uri="{FF2B5EF4-FFF2-40B4-BE49-F238E27FC236}">
                <a16:creationId xmlns:a16="http://schemas.microsoft.com/office/drawing/2014/main" id="{CD7D7CB7-2F2F-43E0-9FF3-D71C80B9E3F2}"/>
              </a:ext>
            </a:extLst>
          </p:cNvPr>
          <p:cNvGraphicFramePr>
            <a:graphicFrameLocks noGrp="1"/>
          </p:cNvGraphicFramePr>
          <p:nvPr>
            <p:extLst>
              <p:ext uri="{D42A27DB-BD31-4B8C-83A1-F6EECF244321}">
                <p14:modId xmlns:p14="http://schemas.microsoft.com/office/powerpoint/2010/main" val="1563542959"/>
              </p:ext>
            </p:extLst>
          </p:nvPr>
        </p:nvGraphicFramePr>
        <p:xfrm>
          <a:off x="152397" y="770107"/>
          <a:ext cx="11887201" cy="4486789"/>
        </p:xfrm>
        <a:graphic>
          <a:graphicData uri="http://schemas.openxmlformats.org/drawingml/2006/table">
            <a:tbl>
              <a:tblPr firstRow="1" bandRow="1">
                <a:tableStyleId>{5C22544A-7EE6-4342-B048-85BDC9FD1C3A}</a:tableStyleId>
              </a:tblPr>
              <a:tblGrid>
                <a:gridCol w="2519681">
                  <a:extLst>
                    <a:ext uri="{9D8B030D-6E8A-4147-A177-3AD203B41FA5}">
                      <a16:colId xmlns:a16="http://schemas.microsoft.com/office/drawing/2014/main" val="2610822780"/>
                    </a:ext>
                  </a:extLst>
                </a:gridCol>
                <a:gridCol w="4828057">
                  <a:extLst>
                    <a:ext uri="{9D8B030D-6E8A-4147-A177-3AD203B41FA5}">
                      <a16:colId xmlns:a16="http://schemas.microsoft.com/office/drawing/2014/main" val="4040530287"/>
                    </a:ext>
                  </a:extLst>
                </a:gridCol>
                <a:gridCol w="4539463">
                  <a:extLst>
                    <a:ext uri="{9D8B030D-6E8A-4147-A177-3AD203B41FA5}">
                      <a16:colId xmlns:a16="http://schemas.microsoft.com/office/drawing/2014/main" val="807124936"/>
                    </a:ext>
                  </a:extLst>
                </a:gridCol>
              </a:tblGrid>
              <a:tr h="407194">
                <a:tc>
                  <a:txBody>
                    <a:bodyPr/>
                    <a:lstStyle/>
                    <a:p>
                      <a:r>
                        <a:rPr lang="en-US" sz="1600">
                          <a:latin typeface="Arial" panose="020B0604020202020204" pitchFamily="34" charset="0"/>
                          <a:cs typeface="Arial" panose="020B0604020202020204" pitchFamily="34" charset="0"/>
                        </a:rPr>
                        <a:t>Date</a:t>
                      </a:r>
                    </a:p>
                  </a:txBody>
                  <a:tcPr/>
                </a:tc>
                <a:tc>
                  <a:txBody>
                    <a:bodyPr/>
                    <a:lstStyle/>
                    <a:p>
                      <a:r>
                        <a:rPr lang="en-US" sz="1600">
                          <a:latin typeface="Arial" panose="020B0604020202020204" pitchFamily="34" charset="0"/>
                          <a:cs typeface="Arial" panose="020B0604020202020204" pitchFamily="34" charset="0"/>
                        </a:rPr>
                        <a:t>Session</a:t>
                      </a:r>
                    </a:p>
                  </a:txBody>
                  <a:tcPr/>
                </a:tc>
                <a:tc>
                  <a:txBody>
                    <a:bodyPr/>
                    <a:lstStyle/>
                    <a:p>
                      <a:r>
                        <a:rPr lang="en-US" sz="1600">
                          <a:latin typeface="Arial" panose="020B0604020202020204" pitchFamily="34" charset="0"/>
                          <a:cs typeface="Arial" panose="020B0604020202020204" pitchFamily="34" charset="0"/>
                        </a:rPr>
                        <a:t>Audience</a:t>
                      </a:r>
                    </a:p>
                  </a:txBody>
                  <a:tcPr/>
                </a:tc>
                <a:extLst>
                  <a:ext uri="{0D108BD9-81ED-4DB2-BD59-A6C34878D82A}">
                    <a16:rowId xmlns:a16="http://schemas.microsoft.com/office/drawing/2014/main" val="4182604619"/>
                  </a:ext>
                </a:extLst>
              </a:tr>
              <a:tr h="651327">
                <a:tc>
                  <a:txBody>
                    <a:bodyPr/>
                    <a:lstStyle/>
                    <a:p>
                      <a:r>
                        <a:rPr lang="en-US" sz="1600">
                          <a:solidFill>
                            <a:srgbClr val="101D35"/>
                          </a:solidFill>
                          <a:latin typeface="Arial" panose="020B0604020202020204" pitchFamily="34" charset="0"/>
                          <a:cs typeface="Arial" panose="020B0604020202020204" pitchFamily="34" charset="0"/>
                        </a:rPr>
                        <a:t>Thursday, January 25, 9:30 – 11:00 a.m.</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a:solidFill>
                            <a:srgbClr val="101D35"/>
                          </a:solidFill>
                          <a:latin typeface="Arial" panose="020B0604020202020204" pitchFamily="34" charset="0"/>
                          <a:cs typeface="Arial" panose="020B0604020202020204" pitchFamily="34" charset="0"/>
                        </a:rPr>
                        <a:t>Infrastructure Trials for Principals and Test Coordinators – New Staff Part I</a:t>
                      </a:r>
                    </a:p>
                  </a:txBody>
                  <a:tcPr/>
                </a:tc>
                <a:tc>
                  <a:txBody>
                    <a:bodyPr/>
                    <a:lstStyle/>
                    <a:p>
                      <a:r>
                        <a:rPr lang="en-US" sz="1600">
                          <a:solidFill>
                            <a:srgbClr val="101D35"/>
                          </a:solidFill>
                          <a:latin typeface="Arial" panose="020B0604020202020204" pitchFamily="34" charset="0"/>
                          <a:cs typeface="Arial" panose="020B0604020202020204" pitchFamily="34" charset="0"/>
                        </a:rPr>
                        <a:t>Principals and test coordinators</a:t>
                      </a:r>
                    </a:p>
                  </a:txBody>
                  <a:tcPr/>
                </a:tc>
                <a:extLst>
                  <a:ext uri="{0D108BD9-81ED-4DB2-BD59-A6C34878D82A}">
                    <a16:rowId xmlns:a16="http://schemas.microsoft.com/office/drawing/2014/main" val="970507257"/>
                  </a:ext>
                </a:extLst>
              </a:tr>
              <a:tr h="651327">
                <a:tc>
                  <a:txBody>
                    <a:bodyPr/>
                    <a:lstStyle/>
                    <a:p>
                      <a:r>
                        <a:rPr lang="en-US" sz="1600">
                          <a:solidFill>
                            <a:srgbClr val="101D35"/>
                          </a:solidFill>
                          <a:latin typeface="Arial" panose="020B0604020202020204" pitchFamily="34" charset="0"/>
                          <a:cs typeface="Arial" panose="020B0604020202020204" pitchFamily="34" charset="0"/>
                        </a:rPr>
                        <a:t>Friday, January 26, 9:30 – 11:00 a.m.</a:t>
                      </a:r>
                    </a:p>
                  </a:txBody>
                  <a:tcPr/>
                </a:tc>
                <a:tc>
                  <a:txBody>
                    <a:bodyPr/>
                    <a:lstStyle/>
                    <a:p>
                      <a:r>
                        <a:rPr lang="en-US" sz="1600">
                          <a:solidFill>
                            <a:srgbClr val="101D35"/>
                          </a:solidFill>
                          <a:latin typeface="Arial" panose="020B0604020202020204" pitchFamily="34" charset="0"/>
                          <a:cs typeface="Arial" panose="020B0604020202020204" pitchFamily="34" charset="0"/>
                        </a:rPr>
                        <a:t>Infrastructure Trials for Principals and Test Coordinators – New Staff Part II</a:t>
                      </a:r>
                    </a:p>
                  </a:txBody>
                  <a:tcPr/>
                </a:tc>
                <a:tc>
                  <a:txBody>
                    <a:bodyPr/>
                    <a:lstStyle/>
                    <a:p>
                      <a:r>
                        <a:rPr lang="en-US" sz="1600" b="0" kern="1200">
                          <a:solidFill>
                            <a:srgbClr val="101D35"/>
                          </a:solidFill>
                          <a:effectLst/>
                          <a:latin typeface="Arial" panose="020B0604020202020204" pitchFamily="34" charset="0"/>
                          <a:cs typeface="Arial" panose="020B0604020202020204" pitchFamily="34" charset="0"/>
                        </a:rPr>
                        <a:t>Principals and test coordinators</a:t>
                      </a:r>
                      <a:endParaRPr lang="en-US" sz="1600">
                        <a:solidFill>
                          <a:srgbClr val="101D35"/>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241163731"/>
                  </a:ext>
                </a:extLst>
              </a:tr>
              <a:tr h="651327">
                <a:tc>
                  <a:txBody>
                    <a:bodyPr/>
                    <a:lstStyle/>
                    <a:p>
                      <a:r>
                        <a:rPr lang="en-US" sz="1600">
                          <a:solidFill>
                            <a:srgbClr val="101D35"/>
                          </a:solidFill>
                          <a:latin typeface="Arial" panose="020B0604020202020204" pitchFamily="34" charset="0"/>
                          <a:cs typeface="Arial" panose="020B0604020202020204" pitchFamily="34" charset="0"/>
                        </a:rPr>
                        <a:t>Tuesday, January 30 and</a:t>
                      </a:r>
                    </a:p>
                    <a:p>
                      <a:r>
                        <a:rPr lang="en-US" sz="1600">
                          <a:solidFill>
                            <a:srgbClr val="101D35"/>
                          </a:solidFill>
                          <a:latin typeface="Arial" panose="020B0604020202020204" pitchFamily="34" charset="0"/>
                          <a:cs typeface="Arial" panose="020B0604020202020204" pitchFamily="34" charset="0"/>
                        </a:rPr>
                        <a:t>Thursday, February 1, 9:30 – 11:00 a.m.</a:t>
                      </a:r>
                    </a:p>
                  </a:txBody>
                  <a:tcPr/>
                </a:tc>
                <a:tc>
                  <a:txBody>
                    <a:bodyPr/>
                    <a:lstStyle/>
                    <a:p>
                      <a:r>
                        <a:rPr lang="en-US" sz="1600">
                          <a:solidFill>
                            <a:srgbClr val="101D35"/>
                          </a:solidFill>
                          <a:latin typeface="Arial" panose="020B0604020202020204" pitchFamily="34" charset="0"/>
                          <a:cs typeface="Arial" panose="020B0604020202020204" pitchFamily="34" charset="0"/>
                        </a:rPr>
                        <a:t>MCAS Accessibility and Accommodations</a:t>
                      </a:r>
                    </a:p>
                  </a:txBody>
                  <a:tcPr/>
                </a:tc>
                <a:tc>
                  <a:txBody>
                    <a:bodyPr/>
                    <a:lstStyle/>
                    <a:p>
                      <a:r>
                        <a:rPr lang="en-US" sz="1600" b="0" kern="1200">
                          <a:solidFill>
                            <a:srgbClr val="101D35"/>
                          </a:solidFill>
                          <a:effectLst/>
                          <a:latin typeface="Arial" panose="020B0604020202020204" pitchFamily="34" charset="0"/>
                          <a:cs typeface="Arial" panose="020B0604020202020204" pitchFamily="34" charset="0"/>
                        </a:rPr>
                        <a:t>Principals, test coordinators, special education administrators and supervisors, test administrators</a:t>
                      </a:r>
                      <a:endParaRPr lang="en-US" sz="1600">
                        <a:solidFill>
                          <a:srgbClr val="101D35"/>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59300920"/>
                  </a:ext>
                </a:extLst>
              </a:tr>
              <a:tr h="651327">
                <a:tc>
                  <a:txBody>
                    <a:bodyPr/>
                    <a:lstStyle/>
                    <a:p>
                      <a:r>
                        <a:rPr lang="en-US" sz="1600">
                          <a:solidFill>
                            <a:srgbClr val="101D35"/>
                          </a:solidFill>
                          <a:latin typeface="Arial" panose="020B0604020202020204" pitchFamily="34" charset="0"/>
                          <a:cs typeface="Arial" panose="020B0604020202020204" pitchFamily="34" charset="0"/>
                        </a:rPr>
                        <a:t>Wednesday, January 31, 9:30 – 11:15 a.m.</a:t>
                      </a:r>
                    </a:p>
                  </a:txBody>
                  <a:tcPr/>
                </a:tc>
                <a:tc>
                  <a:txBody>
                    <a:bodyPr/>
                    <a:lstStyle/>
                    <a:p>
                      <a:r>
                        <a:rPr lang="en-US" sz="1600">
                          <a:solidFill>
                            <a:srgbClr val="101D35"/>
                          </a:solidFill>
                          <a:latin typeface="Arial" panose="020B0604020202020204" pitchFamily="34" charset="0"/>
                          <a:cs typeface="Arial" panose="020B0604020202020204" pitchFamily="34" charset="0"/>
                        </a:rPr>
                        <a:t>MCAS Test Security and Administration Protocols – Returning Staff</a:t>
                      </a:r>
                    </a:p>
                  </a:txBody>
                  <a:tcPr/>
                </a:tc>
                <a:tc>
                  <a:txBody>
                    <a:bodyPr/>
                    <a:lstStyle/>
                    <a:p>
                      <a:r>
                        <a:rPr lang="en-US" sz="1600" b="0" kern="1200">
                          <a:solidFill>
                            <a:srgbClr val="101D35"/>
                          </a:solidFill>
                          <a:effectLst/>
                          <a:latin typeface="Arial" panose="020B0604020202020204" pitchFamily="34" charset="0"/>
                          <a:cs typeface="Arial" panose="020B0604020202020204" pitchFamily="34" charset="0"/>
                        </a:rPr>
                        <a:t>Principals, test coordinators, and test administration teams</a:t>
                      </a:r>
                      <a:endParaRPr lang="en-US" sz="1600">
                        <a:solidFill>
                          <a:srgbClr val="101D35"/>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554634083"/>
                  </a:ext>
                </a:extLst>
              </a:tr>
              <a:tr h="651327">
                <a:tc>
                  <a:txBody>
                    <a:bodyPr/>
                    <a:lstStyle/>
                    <a:p>
                      <a:r>
                        <a:rPr lang="en-US" sz="1600">
                          <a:solidFill>
                            <a:srgbClr val="101D35"/>
                          </a:solidFill>
                          <a:latin typeface="Arial" panose="020B0604020202020204" pitchFamily="34" charset="0"/>
                          <a:cs typeface="Arial" panose="020B0604020202020204" pitchFamily="34" charset="0"/>
                        </a:rPr>
                        <a:t>Friday, February 2, 9:30 – 11:30 a.m.</a:t>
                      </a:r>
                    </a:p>
                  </a:txBody>
                  <a:tcPr/>
                </a:tc>
                <a:tc>
                  <a:txBody>
                    <a:bodyPr/>
                    <a:lstStyle/>
                    <a:p>
                      <a:r>
                        <a:rPr lang="en-US" sz="1600">
                          <a:solidFill>
                            <a:srgbClr val="101D35"/>
                          </a:solidFill>
                          <a:latin typeface="Arial" panose="020B0604020202020204" pitchFamily="34" charset="0"/>
                          <a:cs typeface="Arial" panose="020B0604020202020204" pitchFamily="34" charset="0"/>
                        </a:rPr>
                        <a:t>MCAS Test Security and Administration Protocols – New Staff</a:t>
                      </a:r>
                    </a:p>
                  </a:txBody>
                  <a:tcPr/>
                </a:tc>
                <a:tc>
                  <a:txBody>
                    <a:bodyPr/>
                    <a:lstStyle/>
                    <a:p>
                      <a:r>
                        <a:rPr lang="en-US" sz="1600">
                          <a:solidFill>
                            <a:srgbClr val="101D35"/>
                          </a:solidFill>
                          <a:latin typeface="Arial" panose="020B0604020202020204" pitchFamily="34" charset="0"/>
                          <a:cs typeface="Arial" panose="020B0604020202020204" pitchFamily="34" charset="0"/>
                        </a:rPr>
                        <a:t>Principals, test coordinators, and test administration teams</a:t>
                      </a:r>
                    </a:p>
                  </a:txBody>
                  <a:tcPr/>
                </a:tc>
                <a:extLst>
                  <a:ext uri="{0D108BD9-81ED-4DB2-BD59-A6C34878D82A}">
                    <a16:rowId xmlns:a16="http://schemas.microsoft.com/office/drawing/2014/main" val="1273556981"/>
                  </a:ext>
                </a:extLst>
              </a:tr>
              <a:tr h="651327">
                <a:tc>
                  <a:txBody>
                    <a:bodyPr/>
                    <a:lstStyle/>
                    <a:p>
                      <a:r>
                        <a:rPr lang="en-US" sz="1600">
                          <a:solidFill>
                            <a:srgbClr val="101D35"/>
                          </a:solidFill>
                          <a:latin typeface="Arial" panose="020B0604020202020204" pitchFamily="34" charset="0"/>
                          <a:cs typeface="Arial" panose="020B0604020202020204" pitchFamily="34" charset="0"/>
                        </a:rPr>
                        <a:t>Monday, February 5, 9:30 – 11:00 a.m.</a:t>
                      </a:r>
                    </a:p>
                  </a:txBody>
                  <a:tcPr/>
                </a:tc>
                <a:tc>
                  <a:txBody>
                    <a:bodyPr/>
                    <a:lstStyle/>
                    <a:p>
                      <a:r>
                        <a:rPr lang="en-US" sz="1600">
                          <a:solidFill>
                            <a:srgbClr val="101D35"/>
                          </a:solidFill>
                          <a:latin typeface="Arial" panose="020B0604020202020204" pitchFamily="34" charset="0"/>
                          <a:cs typeface="Arial" panose="020B0604020202020204" pitchFamily="34" charset="0"/>
                        </a:rPr>
                        <a:t>Pre-Administration Tasks for Technology Staff</a:t>
                      </a:r>
                    </a:p>
                  </a:txBody>
                  <a:tcPr/>
                </a:tc>
                <a:tc>
                  <a:txBody>
                    <a:bodyPr/>
                    <a:lstStyle/>
                    <a:p>
                      <a:r>
                        <a:rPr lang="en-US" sz="1600" dirty="0">
                          <a:solidFill>
                            <a:srgbClr val="101D35"/>
                          </a:solidFill>
                          <a:latin typeface="Arial" panose="020B0604020202020204" pitchFamily="34" charset="0"/>
                          <a:cs typeface="Arial" panose="020B0604020202020204" pitchFamily="34" charset="0"/>
                        </a:rPr>
                        <a:t>Technology coordinators</a:t>
                      </a:r>
                    </a:p>
                  </a:txBody>
                  <a:tcPr/>
                </a:tc>
                <a:extLst>
                  <a:ext uri="{0D108BD9-81ED-4DB2-BD59-A6C34878D82A}">
                    <a16:rowId xmlns:a16="http://schemas.microsoft.com/office/drawing/2014/main" val="1845165797"/>
                  </a:ext>
                </a:extLst>
              </a:tr>
            </a:tbl>
          </a:graphicData>
        </a:graphic>
      </p:graphicFrame>
      <p:sp>
        <p:nvSpPr>
          <p:cNvPr id="5" name="TextBox 4">
            <a:extLst>
              <a:ext uri="{FF2B5EF4-FFF2-40B4-BE49-F238E27FC236}">
                <a16:creationId xmlns:a16="http://schemas.microsoft.com/office/drawing/2014/main" id="{B38FC926-AEFE-4B98-9702-2B5DC91358E5}"/>
              </a:ext>
            </a:extLst>
          </p:cNvPr>
          <p:cNvSpPr txBox="1"/>
          <p:nvPr/>
        </p:nvSpPr>
        <p:spPr>
          <a:xfrm>
            <a:off x="2139293" y="5417055"/>
            <a:ext cx="9128985" cy="830997"/>
          </a:xfrm>
          <a:prstGeom prst="rect">
            <a:avLst/>
          </a:prstGeom>
          <a:solidFill>
            <a:schemeClr val="bg1"/>
          </a:solidFill>
          <a:ln>
            <a:solidFill>
              <a:schemeClr val="tx1"/>
            </a:solidFill>
          </a:ln>
        </p:spPr>
        <p:txBody>
          <a:bodyPr wrap="square" rtlCol="0">
            <a:spAutoFit/>
          </a:bodyPr>
          <a:lstStyle/>
          <a:p>
            <a:r>
              <a:rPr lang="en-US" sz="1600" dirty="0">
                <a:latin typeface="Arial" panose="020B0604020202020204" pitchFamily="34" charset="0"/>
                <a:cs typeface="Arial" panose="020B0604020202020204" pitchFamily="34" charset="0"/>
              </a:rPr>
              <a:t>Registration for training sessions available now: </a:t>
            </a:r>
            <a:r>
              <a:rPr lang="en-US" sz="1600" dirty="0">
                <a:latin typeface="Arial" panose="020B0604020202020204" pitchFamily="34" charset="0"/>
                <a:cs typeface="Arial" panose="020B0604020202020204" pitchFamily="34" charset="0"/>
                <a:hlinkClick r:id="rId3"/>
              </a:rPr>
              <a:t>www.doe.mass.edu/mcas/training.html</a:t>
            </a:r>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After each session is delivered, a recording of the session and the slides will be posted at </a:t>
            </a:r>
            <a:r>
              <a:rPr lang="en-US" sz="1600" dirty="0">
                <a:latin typeface="Arial" panose="020B0604020202020204" pitchFamily="34" charset="0"/>
                <a:cs typeface="Arial" panose="020B0604020202020204" pitchFamily="34" charset="0"/>
                <a:hlinkClick r:id="rId4"/>
              </a:rPr>
              <a:t>mcas.pearsonsupport.com/training/</a:t>
            </a:r>
            <a:r>
              <a:rPr lang="en-US" sz="1600" dirty="0">
                <a:latin typeface="Arial" panose="020B0604020202020204" pitchFamily="34" charset="0"/>
                <a:cs typeface="Arial" panose="020B0604020202020204" pitchFamily="34" charset="0"/>
              </a:rPr>
              <a:t> approximately one week later.</a:t>
            </a:r>
          </a:p>
        </p:txBody>
      </p:sp>
    </p:spTree>
    <p:extLst>
      <p:ext uri="{BB962C8B-B14F-4D97-AF65-F5344CB8AC3E}">
        <p14:creationId xmlns:p14="http://schemas.microsoft.com/office/powerpoint/2010/main" val="248917174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1C0CBAB-7FF3-27EF-A57C-C455DDA2D528}"/>
              </a:ext>
            </a:extLst>
          </p:cNvPr>
          <p:cNvSpPr>
            <a:spLocks noGrp="1"/>
          </p:cNvSpPr>
          <p:nvPr>
            <p:ph type="title" idx="4294967295"/>
          </p:nvPr>
        </p:nvSpPr>
        <p:spPr>
          <a:xfrm>
            <a:off x="838199" y="184149"/>
            <a:ext cx="10515600" cy="1042988"/>
          </a:xfrm>
        </p:spPr>
        <p:txBody>
          <a:bodyPr/>
          <a:lstStyle/>
          <a:p>
            <a:pPr algn="ctr"/>
            <a:r>
              <a:rPr lang="en-US" sz="4000" dirty="0">
                <a:solidFill>
                  <a:srgbClr val="3647B6"/>
                </a:solidFill>
                <a:latin typeface="Arial" panose="020B0604020202020204" pitchFamily="34" charset="0"/>
                <a:cs typeface="Arial" panose="020B0604020202020204" pitchFamily="34" charset="0"/>
              </a:rPr>
              <a:t>Upcoming </a:t>
            </a:r>
            <a:r>
              <a:rPr lang="en-US" sz="4000">
                <a:solidFill>
                  <a:srgbClr val="3647B6"/>
                </a:solidFill>
                <a:latin typeface="Arial" panose="020B0604020202020204" pitchFamily="34" charset="0"/>
                <a:cs typeface="Arial" panose="020B0604020202020204" pitchFamily="34" charset="0"/>
              </a:rPr>
              <a:t>Training Sessions 2</a:t>
            </a:r>
            <a:endParaRPr lang="en-US" sz="4000" dirty="0">
              <a:solidFill>
                <a:srgbClr val="3647B6"/>
              </a:solidFill>
              <a:latin typeface="Arial" panose="020B0604020202020204" pitchFamily="34" charset="0"/>
              <a:cs typeface="Arial" panose="020B0604020202020204" pitchFamily="34" charset="0"/>
            </a:endParaRPr>
          </a:p>
        </p:txBody>
      </p:sp>
      <p:graphicFrame>
        <p:nvGraphicFramePr>
          <p:cNvPr id="4" name="Table 4">
            <a:extLst>
              <a:ext uri="{FF2B5EF4-FFF2-40B4-BE49-F238E27FC236}">
                <a16:creationId xmlns:a16="http://schemas.microsoft.com/office/drawing/2014/main" id="{CD7D7CB7-2F2F-43E0-9FF3-D71C80B9E3F2}"/>
              </a:ext>
            </a:extLst>
          </p:cNvPr>
          <p:cNvGraphicFramePr>
            <a:graphicFrameLocks noGrp="1"/>
          </p:cNvGraphicFramePr>
          <p:nvPr>
            <p:extLst>
              <p:ext uri="{D42A27DB-BD31-4B8C-83A1-F6EECF244321}">
                <p14:modId xmlns:p14="http://schemas.microsoft.com/office/powerpoint/2010/main" val="2195473407"/>
              </p:ext>
            </p:extLst>
          </p:nvPr>
        </p:nvGraphicFramePr>
        <p:xfrm>
          <a:off x="304799" y="1143486"/>
          <a:ext cx="11887201" cy="3149128"/>
        </p:xfrm>
        <a:graphic>
          <a:graphicData uri="http://schemas.openxmlformats.org/drawingml/2006/table">
            <a:tbl>
              <a:tblPr firstRow="1" bandRow="1">
                <a:tableStyleId>{5C22544A-7EE6-4342-B048-85BDC9FD1C3A}</a:tableStyleId>
              </a:tblPr>
              <a:tblGrid>
                <a:gridCol w="2519681">
                  <a:extLst>
                    <a:ext uri="{9D8B030D-6E8A-4147-A177-3AD203B41FA5}">
                      <a16:colId xmlns:a16="http://schemas.microsoft.com/office/drawing/2014/main" val="2610822780"/>
                    </a:ext>
                  </a:extLst>
                </a:gridCol>
                <a:gridCol w="3830320">
                  <a:extLst>
                    <a:ext uri="{9D8B030D-6E8A-4147-A177-3AD203B41FA5}">
                      <a16:colId xmlns:a16="http://schemas.microsoft.com/office/drawing/2014/main" val="4040530287"/>
                    </a:ext>
                  </a:extLst>
                </a:gridCol>
                <a:gridCol w="5537200">
                  <a:extLst>
                    <a:ext uri="{9D8B030D-6E8A-4147-A177-3AD203B41FA5}">
                      <a16:colId xmlns:a16="http://schemas.microsoft.com/office/drawing/2014/main" val="807124936"/>
                    </a:ext>
                  </a:extLst>
                </a:gridCol>
              </a:tblGrid>
              <a:tr h="372187">
                <a:tc>
                  <a:txBody>
                    <a:bodyPr/>
                    <a:lstStyle/>
                    <a:p>
                      <a:r>
                        <a:rPr lang="en-US" sz="1600">
                          <a:latin typeface="Arial" panose="020B0604020202020204" pitchFamily="34" charset="0"/>
                          <a:cs typeface="Arial" panose="020B0604020202020204" pitchFamily="34" charset="0"/>
                        </a:rPr>
                        <a:t>Date</a:t>
                      </a:r>
                    </a:p>
                  </a:txBody>
                  <a:tcPr/>
                </a:tc>
                <a:tc>
                  <a:txBody>
                    <a:bodyPr/>
                    <a:lstStyle/>
                    <a:p>
                      <a:r>
                        <a:rPr lang="en-US" sz="1600">
                          <a:latin typeface="Arial" panose="020B0604020202020204" pitchFamily="34" charset="0"/>
                          <a:cs typeface="Arial" panose="020B0604020202020204" pitchFamily="34" charset="0"/>
                        </a:rPr>
                        <a:t>Session</a:t>
                      </a:r>
                    </a:p>
                  </a:txBody>
                  <a:tcPr/>
                </a:tc>
                <a:tc>
                  <a:txBody>
                    <a:bodyPr/>
                    <a:lstStyle/>
                    <a:p>
                      <a:r>
                        <a:rPr lang="en-US" sz="1600">
                          <a:latin typeface="Arial" panose="020B0604020202020204" pitchFamily="34" charset="0"/>
                          <a:cs typeface="Arial" panose="020B0604020202020204" pitchFamily="34" charset="0"/>
                        </a:rPr>
                        <a:t>Audience</a:t>
                      </a:r>
                    </a:p>
                  </a:txBody>
                  <a:tcPr/>
                </a:tc>
                <a:extLst>
                  <a:ext uri="{0D108BD9-81ED-4DB2-BD59-A6C34878D82A}">
                    <a16:rowId xmlns:a16="http://schemas.microsoft.com/office/drawing/2014/main" val="4182604619"/>
                  </a:ext>
                </a:extLst>
              </a:tr>
              <a:tr h="651327">
                <a:tc>
                  <a:txBody>
                    <a:bodyPr/>
                    <a:lstStyle/>
                    <a:p>
                      <a:r>
                        <a:rPr lang="en-US" sz="1600">
                          <a:solidFill>
                            <a:srgbClr val="101D35"/>
                          </a:solidFill>
                          <a:latin typeface="Arial" panose="020B0604020202020204" pitchFamily="34" charset="0"/>
                          <a:cs typeface="Arial" panose="020B0604020202020204" pitchFamily="34" charset="0"/>
                        </a:rPr>
                        <a:t>Tuesday, February 27, 9:30 – 11:00 a.m.</a:t>
                      </a:r>
                    </a:p>
                  </a:txBody>
                  <a:tcPr/>
                </a:tc>
                <a:tc>
                  <a:txBody>
                    <a:bodyPr/>
                    <a:lstStyle/>
                    <a:p>
                      <a:r>
                        <a:rPr lang="en-US" sz="1600">
                          <a:solidFill>
                            <a:srgbClr val="101D35"/>
                          </a:solidFill>
                          <a:latin typeface="Arial" panose="020B0604020202020204" pitchFamily="34" charset="0"/>
                          <a:cs typeface="Arial" panose="020B0604020202020204" pitchFamily="34" charset="0"/>
                        </a:rPr>
                        <a:t>Tasks in </a:t>
                      </a:r>
                      <a:r>
                        <a:rPr lang="en-US" sz="1600" err="1">
                          <a:solidFill>
                            <a:srgbClr val="101D35"/>
                          </a:solidFill>
                          <a:latin typeface="Arial" panose="020B0604020202020204" pitchFamily="34" charset="0"/>
                          <a:cs typeface="Arial" panose="020B0604020202020204" pitchFamily="34" charset="0"/>
                        </a:rPr>
                        <a:t>PearsonAccess</a:t>
                      </a:r>
                      <a:r>
                        <a:rPr lang="en-US" sz="1600">
                          <a:solidFill>
                            <a:srgbClr val="101D35"/>
                          </a:solidFill>
                          <a:latin typeface="Arial" panose="020B0604020202020204" pitchFamily="34" charset="0"/>
                          <a:cs typeface="Arial" panose="020B0604020202020204" pitchFamily="34" charset="0"/>
                        </a:rPr>
                        <a:t> Next Before Testing</a:t>
                      </a:r>
                    </a:p>
                  </a:txBody>
                  <a:tcPr/>
                </a:tc>
                <a:tc>
                  <a:txBody>
                    <a:bodyPr/>
                    <a:lstStyle/>
                    <a:p>
                      <a:r>
                        <a:rPr lang="en-US" sz="1600">
                          <a:solidFill>
                            <a:srgbClr val="101D35"/>
                          </a:solidFill>
                          <a:latin typeface="Arial" panose="020B0604020202020204" pitchFamily="34" charset="0"/>
                          <a:cs typeface="Arial" panose="020B0604020202020204" pitchFamily="34" charset="0"/>
                        </a:rPr>
                        <a:t>Principals and test coordinators</a:t>
                      </a:r>
                    </a:p>
                  </a:txBody>
                  <a:tcPr/>
                </a:tc>
                <a:extLst>
                  <a:ext uri="{0D108BD9-81ED-4DB2-BD59-A6C34878D82A}">
                    <a16:rowId xmlns:a16="http://schemas.microsoft.com/office/drawing/2014/main" val="3599963237"/>
                  </a:ext>
                </a:extLst>
              </a:tr>
              <a:tr h="651327">
                <a:tc>
                  <a:txBody>
                    <a:bodyPr/>
                    <a:lstStyle/>
                    <a:p>
                      <a:r>
                        <a:rPr lang="en-US" sz="1600">
                          <a:solidFill>
                            <a:srgbClr val="101D35"/>
                          </a:solidFill>
                          <a:latin typeface="Arial" panose="020B0604020202020204" pitchFamily="34" charset="0"/>
                          <a:cs typeface="Arial" panose="020B0604020202020204" pitchFamily="34" charset="0"/>
                        </a:rPr>
                        <a:t>Thursday, February 29, 9:30 – 11:00 a.m.</a:t>
                      </a:r>
                    </a:p>
                  </a:txBody>
                  <a:tcPr/>
                </a:tc>
                <a:tc>
                  <a:txBody>
                    <a:bodyPr/>
                    <a:lstStyle/>
                    <a:p>
                      <a:r>
                        <a:rPr lang="en-US" sz="1600">
                          <a:solidFill>
                            <a:srgbClr val="101D35"/>
                          </a:solidFill>
                          <a:latin typeface="Arial" panose="020B0604020202020204" pitchFamily="34" charset="0"/>
                          <a:cs typeface="Arial" panose="020B0604020202020204" pitchFamily="34" charset="0"/>
                        </a:rPr>
                        <a:t>PAN Tasks for Accessibility Features and Accommodations</a:t>
                      </a:r>
                    </a:p>
                  </a:txBody>
                  <a:tcPr/>
                </a:tc>
                <a:tc>
                  <a:txBody>
                    <a:bodyPr/>
                    <a:lstStyle/>
                    <a:p>
                      <a:r>
                        <a:rPr lang="en-US" sz="1600" b="0" kern="1200">
                          <a:solidFill>
                            <a:srgbClr val="101D35"/>
                          </a:solidFill>
                          <a:effectLst/>
                          <a:latin typeface="Arial" panose="020B0604020202020204" pitchFamily="34" charset="0"/>
                          <a:cs typeface="Arial" panose="020B0604020202020204" pitchFamily="34" charset="0"/>
                        </a:rPr>
                        <a:t>Principals, MCAS test coordinators, special education administrators and supervisors, and test administrators administering accessibility features and accommodations</a:t>
                      </a:r>
                      <a:endParaRPr lang="en-US" sz="1600">
                        <a:solidFill>
                          <a:srgbClr val="101D35"/>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797068660"/>
                  </a:ext>
                </a:extLst>
              </a:tr>
              <a:tr h="651327">
                <a:tc>
                  <a:txBody>
                    <a:bodyPr/>
                    <a:lstStyle/>
                    <a:p>
                      <a:r>
                        <a:rPr lang="en-US" sz="1600">
                          <a:solidFill>
                            <a:srgbClr val="101D35"/>
                          </a:solidFill>
                          <a:latin typeface="Arial" panose="020B0604020202020204" pitchFamily="34" charset="0"/>
                          <a:cs typeface="Arial" panose="020B0604020202020204" pitchFamily="34" charset="0"/>
                        </a:rPr>
                        <a:t>Tuesday, March 12, 9:30 – 11:00 a.m.</a:t>
                      </a:r>
                    </a:p>
                  </a:txBody>
                  <a:tcPr/>
                </a:tc>
                <a:tc>
                  <a:txBody>
                    <a:bodyPr/>
                    <a:lstStyle/>
                    <a:p>
                      <a:r>
                        <a:rPr lang="en-US" sz="1600">
                          <a:solidFill>
                            <a:srgbClr val="101D35"/>
                          </a:solidFill>
                          <a:latin typeface="Arial" panose="020B0604020202020204" pitchFamily="34" charset="0"/>
                          <a:cs typeface="Arial" panose="020B0604020202020204" pitchFamily="34" charset="0"/>
                        </a:rPr>
                        <a:t>Tasks in PAN During Testing</a:t>
                      </a:r>
                    </a:p>
                  </a:txBody>
                  <a:tcPr/>
                </a:tc>
                <a:tc>
                  <a:txBody>
                    <a:bodyPr/>
                    <a:lstStyle/>
                    <a:p>
                      <a:r>
                        <a:rPr lang="en-US" sz="1600" b="0" kern="1200">
                          <a:solidFill>
                            <a:srgbClr val="101D35"/>
                          </a:solidFill>
                          <a:effectLst/>
                          <a:latin typeface="Arial" panose="020B0604020202020204" pitchFamily="34" charset="0"/>
                          <a:cs typeface="Arial" panose="020B0604020202020204" pitchFamily="34" charset="0"/>
                        </a:rPr>
                        <a:t>Principals and test coordinators</a:t>
                      </a:r>
                      <a:endParaRPr lang="en-US" sz="1600">
                        <a:solidFill>
                          <a:srgbClr val="101D35"/>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59300920"/>
                  </a:ext>
                </a:extLst>
              </a:tr>
              <a:tr h="651327">
                <a:tc>
                  <a:txBody>
                    <a:bodyPr/>
                    <a:lstStyle/>
                    <a:p>
                      <a:r>
                        <a:rPr lang="en-US" sz="1600">
                          <a:solidFill>
                            <a:srgbClr val="101D35"/>
                          </a:solidFill>
                          <a:latin typeface="Arial" panose="020B0604020202020204" pitchFamily="34" charset="0"/>
                          <a:cs typeface="Arial" panose="020B0604020202020204" pitchFamily="34" charset="0"/>
                        </a:rPr>
                        <a:t>Thursday, March 14, 9:30 – 10:45 a.m.</a:t>
                      </a:r>
                    </a:p>
                  </a:txBody>
                  <a:tcPr/>
                </a:tc>
                <a:tc>
                  <a:txBody>
                    <a:bodyPr/>
                    <a:lstStyle/>
                    <a:p>
                      <a:r>
                        <a:rPr lang="en-US" sz="1600">
                          <a:solidFill>
                            <a:srgbClr val="101D35"/>
                          </a:solidFill>
                          <a:latin typeface="Arial" panose="020B0604020202020204" pitchFamily="34" charset="0"/>
                          <a:cs typeface="Arial" panose="020B0604020202020204" pitchFamily="34" charset="0"/>
                        </a:rPr>
                        <a:t>Tasks in PAN After Testing</a:t>
                      </a:r>
                    </a:p>
                  </a:txBody>
                  <a:tcPr/>
                </a:tc>
                <a:tc>
                  <a:txBody>
                    <a:bodyPr/>
                    <a:lstStyle/>
                    <a:p>
                      <a:r>
                        <a:rPr lang="en-US" sz="1600" b="0" kern="1200">
                          <a:solidFill>
                            <a:srgbClr val="101D35"/>
                          </a:solidFill>
                          <a:effectLst/>
                          <a:latin typeface="Arial" panose="020B0604020202020204" pitchFamily="34" charset="0"/>
                          <a:cs typeface="Arial" panose="020B0604020202020204" pitchFamily="34" charset="0"/>
                        </a:rPr>
                        <a:t>Principals and test coordinators</a:t>
                      </a:r>
                      <a:endParaRPr lang="en-US" sz="1600">
                        <a:solidFill>
                          <a:srgbClr val="101D35"/>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554634083"/>
                  </a:ext>
                </a:extLst>
              </a:tr>
            </a:tbl>
          </a:graphicData>
        </a:graphic>
      </p:graphicFrame>
      <p:sp>
        <p:nvSpPr>
          <p:cNvPr id="5" name="TextBox 4">
            <a:extLst>
              <a:ext uri="{FF2B5EF4-FFF2-40B4-BE49-F238E27FC236}">
                <a16:creationId xmlns:a16="http://schemas.microsoft.com/office/drawing/2014/main" id="{B38FC926-AEFE-4B98-9702-2B5DC91358E5}"/>
              </a:ext>
            </a:extLst>
          </p:cNvPr>
          <p:cNvSpPr txBox="1"/>
          <p:nvPr/>
        </p:nvSpPr>
        <p:spPr>
          <a:xfrm>
            <a:off x="1531505" y="4883517"/>
            <a:ext cx="9128985" cy="830997"/>
          </a:xfrm>
          <a:prstGeom prst="rect">
            <a:avLst/>
          </a:prstGeom>
          <a:solidFill>
            <a:schemeClr val="bg1"/>
          </a:solidFill>
          <a:ln>
            <a:solidFill>
              <a:schemeClr val="tx1"/>
            </a:solidFill>
          </a:ln>
        </p:spPr>
        <p:txBody>
          <a:bodyPr wrap="square" rtlCol="0">
            <a:spAutoFit/>
          </a:bodyPr>
          <a:lstStyle/>
          <a:p>
            <a:r>
              <a:rPr lang="en-US" sz="1600" dirty="0">
                <a:latin typeface="Arial" panose="020B0604020202020204" pitchFamily="34" charset="0"/>
                <a:cs typeface="Arial" panose="020B0604020202020204" pitchFamily="34" charset="0"/>
              </a:rPr>
              <a:t>Registration for training sessions available now: </a:t>
            </a:r>
            <a:r>
              <a:rPr lang="en-US" sz="1600" dirty="0">
                <a:latin typeface="Arial" panose="020B0604020202020204" pitchFamily="34" charset="0"/>
                <a:cs typeface="Arial" panose="020B0604020202020204" pitchFamily="34" charset="0"/>
                <a:hlinkClick r:id="rId3"/>
              </a:rPr>
              <a:t>www.doe.mass.edu/mcas/training.html</a:t>
            </a:r>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After each session is delivered, a recording of the session and the slides will be posted at </a:t>
            </a:r>
            <a:r>
              <a:rPr lang="en-US" sz="1600" dirty="0">
                <a:latin typeface="Arial" panose="020B0604020202020204" pitchFamily="34" charset="0"/>
                <a:cs typeface="Arial" panose="020B0604020202020204" pitchFamily="34" charset="0"/>
                <a:hlinkClick r:id="rId4"/>
              </a:rPr>
              <a:t>mcas.pearsonsupport.com/training/</a:t>
            </a:r>
            <a:r>
              <a:rPr lang="en-US" sz="1600" dirty="0">
                <a:latin typeface="Arial" panose="020B0604020202020204" pitchFamily="34" charset="0"/>
                <a:cs typeface="Arial" panose="020B0604020202020204" pitchFamily="34" charset="0"/>
              </a:rPr>
              <a:t> approximately one week later.</a:t>
            </a:r>
          </a:p>
        </p:txBody>
      </p:sp>
    </p:spTree>
    <p:extLst>
      <p:ext uri="{BB962C8B-B14F-4D97-AF65-F5344CB8AC3E}">
        <p14:creationId xmlns:p14="http://schemas.microsoft.com/office/powerpoint/2010/main" val="381062003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E4283EA-ECA5-7074-092B-27E9667CC1F0}"/>
              </a:ext>
            </a:extLst>
          </p:cNvPr>
          <p:cNvSpPr>
            <a:spLocks noGrp="1"/>
          </p:cNvSpPr>
          <p:nvPr>
            <p:ph type="title" idx="4294967295"/>
          </p:nvPr>
        </p:nvSpPr>
        <p:spPr>
          <a:xfrm>
            <a:off x="483093" y="169816"/>
            <a:ext cx="10515600" cy="1042988"/>
          </a:xfrm>
        </p:spPr>
        <p:txBody>
          <a:bodyPr>
            <a:normAutofit/>
          </a:bodyPr>
          <a:lstStyle/>
          <a:p>
            <a:r>
              <a:rPr lang="en-US" altLang="en-US" sz="4000" dirty="0">
                <a:solidFill>
                  <a:srgbClr val="3647B6"/>
                </a:solidFill>
              </a:rPr>
              <a:t>Next Steps</a:t>
            </a:r>
            <a:endParaRPr lang="en-US" sz="4000" dirty="0">
              <a:solidFill>
                <a:srgbClr val="3647B6"/>
              </a:solidFill>
            </a:endParaRPr>
          </a:p>
        </p:txBody>
      </p:sp>
      <p:sp>
        <p:nvSpPr>
          <p:cNvPr id="2" name="Content Placeholder 1">
            <a:extLst>
              <a:ext uri="{FF2B5EF4-FFF2-40B4-BE49-F238E27FC236}">
                <a16:creationId xmlns:a16="http://schemas.microsoft.com/office/drawing/2014/main" id="{8BF5F1AD-90A5-FAA2-2AA6-3367618F17F4}"/>
              </a:ext>
            </a:extLst>
          </p:cNvPr>
          <p:cNvSpPr>
            <a:spLocks noGrp="1"/>
          </p:cNvSpPr>
          <p:nvPr>
            <p:ph idx="4294967295"/>
          </p:nvPr>
        </p:nvSpPr>
        <p:spPr>
          <a:xfrm>
            <a:off x="483093" y="1345969"/>
            <a:ext cx="10515600" cy="4051300"/>
          </a:xfrm>
        </p:spPr>
        <p:txBody>
          <a:bodyPr/>
          <a:lstStyle/>
          <a:p>
            <a:r>
              <a:rPr lang="en-US" altLang="en-US" b="1"/>
              <a:t>Today: </a:t>
            </a:r>
            <a:r>
              <a:rPr lang="en-US" altLang="en-US"/>
              <a:t>Complete the evaluation form.</a:t>
            </a:r>
          </a:p>
          <a:p>
            <a:pPr lvl="1"/>
            <a:r>
              <a:rPr lang="en-US" altLang="en-US"/>
              <a:t>Responses are associated with the name and email address used to log in.</a:t>
            </a:r>
          </a:p>
          <a:p>
            <a:pPr lvl="1"/>
            <a:r>
              <a:rPr lang="en-US" altLang="en-US"/>
              <a:t>Email your input to </a:t>
            </a:r>
            <a:r>
              <a:rPr lang="en-US" altLang="en-US">
                <a:hlinkClick r:id="rId2"/>
              </a:rPr>
              <a:t>mcas@doe.mass.edu</a:t>
            </a:r>
            <a:r>
              <a:rPr lang="en-US" altLang="en-US"/>
              <a:t> if you have problems accessing or completing the form.</a:t>
            </a:r>
          </a:p>
          <a:p>
            <a:r>
              <a:rPr lang="en-US" altLang="en-US" b="1"/>
              <a:t>Within one week: </a:t>
            </a:r>
          </a:p>
          <a:p>
            <a:pPr lvl="1"/>
            <a:r>
              <a:rPr lang="en-US" altLang="en-US"/>
              <a:t>Receive an email with the Q&amp;A from this session</a:t>
            </a:r>
          </a:p>
          <a:p>
            <a:pPr lvl="1"/>
            <a:r>
              <a:rPr lang="en-US" altLang="en-US"/>
              <a:t>Recording will be available </a:t>
            </a:r>
          </a:p>
        </p:txBody>
      </p:sp>
    </p:spTree>
    <p:extLst>
      <p:ext uri="{BB962C8B-B14F-4D97-AF65-F5344CB8AC3E}">
        <p14:creationId xmlns:p14="http://schemas.microsoft.com/office/powerpoint/2010/main" val="343094201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4A972CD-2840-6F6F-1B06-D0E024C1B816}"/>
              </a:ext>
            </a:extLst>
          </p:cNvPr>
          <p:cNvSpPr>
            <a:spLocks noGrp="1"/>
          </p:cNvSpPr>
          <p:nvPr>
            <p:ph type="title" idx="4294967295"/>
          </p:nvPr>
        </p:nvSpPr>
        <p:spPr>
          <a:xfrm>
            <a:off x="488272" y="169817"/>
            <a:ext cx="10515600" cy="1042988"/>
          </a:xfrm>
        </p:spPr>
        <p:txBody>
          <a:bodyPr/>
          <a:lstStyle/>
          <a:p>
            <a:r>
              <a:rPr lang="en-US" dirty="0">
                <a:solidFill>
                  <a:srgbClr val="3647B6"/>
                </a:solidFill>
              </a:rPr>
              <a:t>Email and Phone Support </a:t>
            </a:r>
          </a:p>
        </p:txBody>
      </p:sp>
      <p:sp>
        <p:nvSpPr>
          <p:cNvPr id="2" name="Text Placeholder 1">
            <a:extLst>
              <a:ext uri="{FF2B5EF4-FFF2-40B4-BE49-F238E27FC236}">
                <a16:creationId xmlns:a16="http://schemas.microsoft.com/office/drawing/2014/main" id="{1C6A7017-17C6-F511-1D48-8093C62BB9FA}"/>
              </a:ext>
            </a:extLst>
          </p:cNvPr>
          <p:cNvSpPr>
            <a:spLocks noGrp="1"/>
          </p:cNvSpPr>
          <p:nvPr>
            <p:ph type="body" idx="4294967295"/>
          </p:nvPr>
        </p:nvSpPr>
        <p:spPr>
          <a:xfrm>
            <a:off x="488272" y="1323157"/>
            <a:ext cx="5157788" cy="676275"/>
          </a:xfrm>
        </p:spPr>
        <p:txBody>
          <a:bodyPr/>
          <a:lstStyle/>
          <a:p>
            <a:pPr marL="0" indent="0">
              <a:buNone/>
            </a:pPr>
            <a:r>
              <a:rPr lang="en-US" b="1"/>
              <a:t>MCAS Service Center </a:t>
            </a:r>
          </a:p>
        </p:txBody>
      </p:sp>
      <p:sp>
        <p:nvSpPr>
          <p:cNvPr id="3" name="Content Placeholder 2">
            <a:extLst>
              <a:ext uri="{FF2B5EF4-FFF2-40B4-BE49-F238E27FC236}">
                <a16:creationId xmlns:a16="http://schemas.microsoft.com/office/drawing/2014/main" id="{10F3C2F1-C065-1C59-D812-2C29FFD6A6D3}"/>
              </a:ext>
            </a:extLst>
          </p:cNvPr>
          <p:cNvSpPr>
            <a:spLocks noGrp="1"/>
          </p:cNvSpPr>
          <p:nvPr>
            <p:ph sz="half" idx="4294967295"/>
          </p:nvPr>
        </p:nvSpPr>
        <p:spPr>
          <a:xfrm>
            <a:off x="488272" y="1765300"/>
            <a:ext cx="5180013" cy="4022758"/>
          </a:xfrm>
        </p:spPr>
        <p:txBody>
          <a:bodyPr>
            <a:normAutofit/>
          </a:bodyPr>
          <a:lstStyle/>
          <a:p>
            <a:r>
              <a:rPr lang="en-US" dirty="0"/>
              <a:t>Questions on logistics and technology (e.g., </a:t>
            </a:r>
            <a:r>
              <a:rPr lang="en-US" dirty="0" err="1"/>
              <a:t>PearsonAccess</a:t>
            </a:r>
            <a:r>
              <a:rPr lang="en-US" dirty="0"/>
              <a:t> Next, SR/PNP, TestNav)</a:t>
            </a:r>
            <a:br>
              <a:rPr lang="en-US" dirty="0"/>
            </a:br>
            <a:endParaRPr lang="en-US" sz="1200" dirty="0"/>
          </a:p>
          <a:p>
            <a:pPr lvl="1" indent="-341313"/>
            <a:r>
              <a:rPr lang="en-US" b="1" dirty="0"/>
              <a:t>Web: </a:t>
            </a:r>
            <a:r>
              <a:rPr lang="en-US" dirty="0">
                <a:hlinkClick r:id="rId2"/>
              </a:rPr>
              <a:t>mcas.pearsonsupport.com</a:t>
            </a:r>
            <a:r>
              <a:rPr lang="en-US" dirty="0"/>
              <a:t> </a:t>
            </a:r>
          </a:p>
          <a:p>
            <a:pPr lvl="1" indent="-341313"/>
            <a:r>
              <a:rPr lang="en-US" b="1" dirty="0"/>
              <a:t>Email: </a:t>
            </a:r>
            <a:r>
              <a:rPr lang="en-US" sz="2300" dirty="0">
                <a:hlinkClick r:id="rId3"/>
              </a:rPr>
              <a:t>mcas@cognia.org</a:t>
            </a:r>
            <a:endParaRPr lang="en-US" sz="2300" dirty="0"/>
          </a:p>
          <a:p>
            <a:pPr lvl="1" indent="-341313"/>
            <a:r>
              <a:rPr lang="en-US" b="1" dirty="0"/>
              <a:t>Phone: </a:t>
            </a:r>
            <a:r>
              <a:rPr lang="en-US" dirty="0"/>
              <a:t>800-737-5103</a:t>
            </a:r>
          </a:p>
          <a:p>
            <a:pPr lvl="1" indent="-341313"/>
            <a:r>
              <a:rPr lang="en-US" dirty="0">
                <a:hlinkClick r:id="rId4"/>
              </a:rPr>
              <a:t>Schedule Technology Support Call.</a:t>
            </a:r>
            <a:endParaRPr lang="en-US" dirty="0"/>
          </a:p>
          <a:p>
            <a:endParaRPr lang="en-US" dirty="0"/>
          </a:p>
          <a:p>
            <a:endParaRPr lang="en-US" dirty="0"/>
          </a:p>
        </p:txBody>
      </p:sp>
      <p:sp>
        <p:nvSpPr>
          <p:cNvPr id="4" name="Text Placeholder 3">
            <a:extLst>
              <a:ext uri="{FF2B5EF4-FFF2-40B4-BE49-F238E27FC236}">
                <a16:creationId xmlns:a16="http://schemas.microsoft.com/office/drawing/2014/main" id="{4FAEE545-508E-BBC8-B75B-D911AD48B8DB}"/>
              </a:ext>
            </a:extLst>
          </p:cNvPr>
          <p:cNvSpPr>
            <a:spLocks noGrp="1"/>
          </p:cNvSpPr>
          <p:nvPr>
            <p:ph type="body" sz="quarter" idx="4294967295"/>
          </p:nvPr>
        </p:nvSpPr>
        <p:spPr>
          <a:xfrm>
            <a:off x="6550025" y="1323156"/>
            <a:ext cx="5641975" cy="676275"/>
          </a:xfrm>
        </p:spPr>
        <p:txBody>
          <a:bodyPr>
            <a:noAutofit/>
          </a:bodyPr>
          <a:lstStyle/>
          <a:p>
            <a:pPr marL="0" indent="0">
              <a:buNone/>
            </a:pPr>
            <a:r>
              <a:rPr lang="en-US" b="1"/>
              <a:t>DESE Student Assessment Services</a:t>
            </a:r>
          </a:p>
        </p:txBody>
      </p:sp>
      <p:sp>
        <p:nvSpPr>
          <p:cNvPr id="5" name="Content Placeholder 4">
            <a:extLst>
              <a:ext uri="{FF2B5EF4-FFF2-40B4-BE49-F238E27FC236}">
                <a16:creationId xmlns:a16="http://schemas.microsoft.com/office/drawing/2014/main" id="{60287B2E-8978-C144-AD68-11C997FF9006}"/>
              </a:ext>
            </a:extLst>
          </p:cNvPr>
          <p:cNvSpPr>
            <a:spLocks noGrp="1"/>
          </p:cNvSpPr>
          <p:nvPr>
            <p:ph sz="quarter" idx="4294967295"/>
          </p:nvPr>
        </p:nvSpPr>
        <p:spPr>
          <a:xfrm>
            <a:off x="6627074" y="2109782"/>
            <a:ext cx="5183187" cy="3327400"/>
          </a:xfrm>
        </p:spPr>
        <p:txBody>
          <a:bodyPr/>
          <a:lstStyle/>
          <a:p>
            <a:r>
              <a:rPr lang="en-US"/>
              <a:t>Policy questions (e.g., student participation, accommodations, “I have a student who…”) </a:t>
            </a:r>
            <a:br>
              <a:rPr lang="en-US"/>
            </a:br>
            <a:endParaRPr lang="en-US" sz="1200"/>
          </a:p>
          <a:p>
            <a:pPr lvl="1" indent="-341313"/>
            <a:r>
              <a:rPr lang="en-US" b="1"/>
              <a:t>Web: </a:t>
            </a:r>
            <a:r>
              <a:rPr lang="en-US">
                <a:hlinkClick r:id="rId5"/>
              </a:rPr>
              <a:t>www.doe.mass.edu/mcas</a:t>
            </a:r>
            <a:r>
              <a:rPr lang="en-US"/>
              <a:t> </a:t>
            </a:r>
            <a:endParaRPr lang="en-US" sz="2200"/>
          </a:p>
          <a:p>
            <a:pPr lvl="1" indent="-341313"/>
            <a:r>
              <a:rPr lang="en-US" b="1"/>
              <a:t>Email: </a:t>
            </a:r>
            <a:r>
              <a:rPr lang="en-US">
                <a:hlinkClick r:id="rId6"/>
              </a:rPr>
              <a:t>mcas@doe.mass.edu</a:t>
            </a:r>
            <a:endParaRPr lang="en-US"/>
          </a:p>
          <a:p>
            <a:pPr lvl="1" indent="-341313"/>
            <a:r>
              <a:rPr lang="en-US" b="1"/>
              <a:t>Phone: </a:t>
            </a:r>
            <a:r>
              <a:rPr lang="en-US"/>
              <a:t>781-338-3625</a:t>
            </a:r>
          </a:p>
        </p:txBody>
      </p:sp>
    </p:spTree>
    <p:extLst>
      <p:ext uri="{BB962C8B-B14F-4D97-AF65-F5344CB8AC3E}">
        <p14:creationId xmlns:p14="http://schemas.microsoft.com/office/powerpoint/2010/main" val="394471384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035052-0EA0-2950-9C7D-EF204FCBC554}"/>
              </a:ext>
            </a:extLst>
          </p:cNvPr>
          <p:cNvSpPr>
            <a:spLocks noGrp="1"/>
          </p:cNvSpPr>
          <p:nvPr>
            <p:ph type="title"/>
          </p:nvPr>
        </p:nvSpPr>
        <p:spPr>
          <a:xfrm>
            <a:off x="839570" y="2882157"/>
            <a:ext cx="10872573" cy="1093686"/>
          </a:xfrm>
        </p:spPr>
        <p:txBody>
          <a:bodyPr>
            <a:normAutofit/>
          </a:bodyPr>
          <a:lstStyle/>
          <a:p>
            <a:r>
              <a:rPr lang="en-US">
                <a:latin typeface="Arial" panose="020B0604020202020204" pitchFamily="34" charset="0"/>
                <a:cs typeface="Arial" panose="020B0604020202020204" pitchFamily="34" charset="0"/>
              </a:rPr>
              <a:t>6. Live “Sandbox Time”</a:t>
            </a:r>
          </a:p>
        </p:txBody>
      </p:sp>
    </p:spTree>
    <p:extLst>
      <p:ext uri="{BB962C8B-B14F-4D97-AF65-F5344CB8AC3E}">
        <p14:creationId xmlns:p14="http://schemas.microsoft.com/office/powerpoint/2010/main" val="22686208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77C98B-8840-45A0-A256-C940A58852A0}"/>
              </a:ext>
            </a:extLst>
          </p:cNvPr>
          <p:cNvSpPr>
            <a:spLocks noGrp="1"/>
          </p:cNvSpPr>
          <p:nvPr>
            <p:ph type="title"/>
          </p:nvPr>
        </p:nvSpPr>
        <p:spPr/>
        <p:txBody>
          <a:bodyPr/>
          <a:lstStyle/>
          <a:p>
            <a:r>
              <a:rPr lang="en-US" dirty="0"/>
              <a:t>Poll Question</a:t>
            </a:r>
            <a:r>
              <a:rPr lang="en-US" sz="200" dirty="0"/>
              <a:t>—</a:t>
            </a:r>
          </a:p>
        </p:txBody>
      </p:sp>
      <p:sp>
        <p:nvSpPr>
          <p:cNvPr id="4" name="Slide Number Placeholder 3" hidden="1">
            <a:extLst>
              <a:ext uri="{FF2B5EF4-FFF2-40B4-BE49-F238E27FC236}">
                <a16:creationId xmlns:a16="http://schemas.microsoft.com/office/drawing/2014/main" id="{E9C3FBDD-3C14-4F1C-AAB4-C3AD7EAC4AFB}"/>
              </a:ext>
            </a:extLst>
          </p:cNvPr>
          <p:cNvSpPr>
            <a:spLocks noGrp="1"/>
          </p:cNvSpPr>
          <p:nvPr>
            <p:ph type="sldNum" sz="quarter" idx="4294967295"/>
          </p:nvPr>
        </p:nvSpPr>
        <p:spPr>
          <a:xfrm>
            <a:off x="0" y="0"/>
            <a:ext cx="0" cy="0"/>
          </a:xfrm>
        </p:spPr>
        <p:txBody>
          <a:bodyPr/>
          <a:lstStyle/>
          <a:p>
            <a:endParaRPr lang="zh-CN" altLang="en-US"/>
          </a:p>
        </p:txBody>
      </p:sp>
      <p:sp>
        <p:nvSpPr>
          <p:cNvPr id="3" name="Content Placeholder 2">
            <a:extLst>
              <a:ext uri="{FF2B5EF4-FFF2-40B4-BE49-F238E27FC236}">
                <a16:creationId xmlns:a16="http://schemas.microsoft.com/office/drawing/2014/main" id="{EA8BECCA-2104-4569-9EFA-4A4475A36802}"/>
              </a:ext>
            </a:extLst>
          </p:cNvPr>
          <p:cNvSpPr>
            <a:spLocks noGrp="1"/>
          </p:cNvSpPr>
          <p:nvPr>
            <p:ph idx="1"/>
          </p:nvPr>
        </p:nvSpPr>
        <p:spPr>
          <a:xfrm>
            <a:off x="838199" y="2086984"/>
            <a:ext cx="10983687" cy="4405890"/>
          </a:xfrm>
        </p:spPr>
        <p:txBody>
          <a:bodyPr>
            <a:normAutofit/>
          </a:bodyPr>
          <a:lstStyle/>
          <a:p>
            <a:pPr marL="0" indent="0">
              <a:buNone/>
            </a:pPr>
            <a:r>
              <a:rPr lang="en-US" sz="3200" b="1" dirty="0"/>
              <a:t>Which demonstrations would you like to see again?</a:t>
            </a:r>
          </a:p>
          <a:p>
            <a:pPr marL="0" indent="0">
              <a:buNone/>
            </a:pPr>
            <a:endParaRPr lang="en-US" b="1" dirty="0"/>
          </a:p>
          <a:p>
            <a:pPr marL="514350" indent="-514350">
              <a:buAutoNum type="alphaUcPeriod"/>
            </a:pPr>
            <a:r>
              <a:rPr lang="en-US" dirty="0"/>
              <a:t>Accessing the Infrastructure Trial Guide</a:t>
            </a:r>
          </a:p>
          <a:p>
            <a:pPr marL="514350" indent="-514350">
              <a:buAutoNum type="alphaUcPeriod"/>
            </a:pPr>
            <a:r>
              <a:rPr lang="en-US" dirty="0"/>
              <a:t>App Check</a:t>
            </a:r>
          </a:p>
          <a:p>
            <a:pPr marL="514350" indent="-514350">
              <a:buAutoNum type="alphaUcPeriod"/>
            </a:pPr>
            <a:r>
              <a:rPr lang="en-US" dirty="0"/>
              <a:t>PAN live site vs. PAN training site </a:t>
            </a:r>
          </a:p>
          <a:p>
            <a:pPr marL="514350" indent="-514350">
              <a:buAutoNum type="alphaUcPeriod"/>
            </a:pPr>
            <a:r>
              <a:rPr lang="en-US" dirty="0"/>
              <a:t>Network Check</a:t>
            </a:r>
          </a:p>
          <a:p>
            <a:pPr marL="514350" indent="-514350">
              <a:buAutoNum type="alphaUcPeriod"/>
            </a:pPr>
            <a:r>
              <a:rPr lang="en-US" dirty="0"/>
              <a:t>Resume vs. resume upload </a:t>
            </a:r>
          </a:p>
          <a:p>
            <a:pPr marL="514350" indent="-514350">
              <a:buAutoNum type="alphaUcPeriod"/>
            </a:pPr>
            <a:endParaRPr lang="en-US" sz="3200" dirty="0"/>
          </a:p>
          <a:p>
            <a:pPr marL="1022350" lvl="1" indent="-514350">
              <a:buAutoNum type="alphaUcPeriod"/>
            </a:pPr>
            <a:endParaRPr lang="en-US" sz="3200" dirty="0"/>
          </a:p>
        </p:txBody>
      </p:sp>
    </p:spTree>
    <p:extLst>
      <p:ext uri="{BB962C8B-B14F-4D97-AF65-F5344CB8AC3E}">
        <p14:creationId xmlns:p14="http://schemas.microsoft.com/office/powerpoint/2010/main" val="405119953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C06ECE3-F650-4378-934E-EE8C413AE02A}"/>
              </a:ext>
            </a:extLst>
          </p:cNvPr>
          <p:cNvSpPr>
            <a:spLocks noGrp="1"/>
          </p:cNvSpPr>
          <p:nvPr>
            <p:ph type="title"/>
          </p:nvPr>
        </p:nvSpPr>
        <p:spPr>
          <a:xfrm>
            <a:off x="691055" y="958391"/>
            <a:ext cx="10515600" cy="1093686"/>
          </a:xfrm>
        </p:spPr>
        <p:txBody>
          <a:bodyPr>
            <a:normAutofit/>
          </a:bodyPr>
          <a:lstStyle/>
          <a:p>
            <a:pPr algn="ctr"/>
            <a:r>
              <a:rPr lang="en-US" sz="5400" b="1" dirty="0"/>
              <a:t>THANK YOU</a:t>
            </a:r>
          </a:p>
        </p:txBody>
      </p:sp>
      <p:sp>
        <p:nvSpPr>
          <p:cNvPr id="2" name="文本框 10">
            <a:extLst>
              <a:ext uri="{FF2B5EF4-FFF2-40B4-BE49-F238E27FC236}">
                <a16:creationId xmlns:a16="http://schemas.microsoft.com/office/drawing/2014/main" id="{65AC4342-977A-FE94-C667-6CC1EC805FF2}"/>
              </a:ext>
            </a:extLst>
          </p:cNvPr>
          <p:cNvSpPr txBox="1">
            <a:spLocks noChangeArrowheads="1"/>
          </p:cNvSpPr>
          <p:nvPr/>
        </p:nvSpPr>
        <p:spPr bwMode="auto">
          <a:xfrm>
            <a:off x="-147145" y="1976741"/>
            <a:ext cx="12192000" cy="400050"/>
          </a:xfrm>
          <a:prstGeom prst="rect">
            <a:avLst/>
          </a:prstGeom>
          <a:noFill/>
          <a:ln w="9525">
            <a:noFill/>
            <a:miter lim="800000"/>
            <a:headEnd/>
            <a:tailEnd/>
          </a:ln>
        </p:spPr>
        <p:txBody>
          <a:bodyPr>
            <a:spAutoFit/>
          </a:bodyPr>
          <a:lstStyle/>
          <a:p>
            <a:pPr algn="ctr" eaLnBrk="1" hangingPunct="1"/>
            <a:r>
              <a:rPr lang="en-US" altLang="zh-CN" sz="2000" b="1" dirty="0">
                <a:latin typeface="Arial" panose="020B0604020202020204" pitchFamily="34" charset="0"/>
                <a:ea typeface="Segoe SemiBold"/>
                <a:cs typeface="Arial" panose="020B0604020202020204" pitchFamily="34" charset="0"/>
              </a:rPr>
              <a:t>The Office of Student Assessment Services </a:t>
            </a:r>
            <a:endParaRPr lang="zh-CN" altLang="en-US" sz="2000" b="1">
              <a:latin typeface="Arial" panose="020B0604020202020204" pitchFamily="34" charset="0"/>
              <a:ea typeface="Segoe SemiBold"/>
              <a:cs typeface="Arial" panose="020B0604020202020204" pitchFamily="34" charset="0"/>
            </a:endParaRPr>
          </a:p>
        </p:txBody>
      </p:sp>
      <p:pic>
        <p:nvPicPr>
          <p:cNvPr id="11" name="Graphic 10" descr="phone icon">
            <a:extLst>
              <a:ext uri="{FF2B5EF4-FFF2-40B4-BE49-F238E27FC236}">
                <a16:creationId xmlns:a16="http://schemas.microsoft.com/office/drawing/2014/main" id="{50CF37C7-7697-49B2-8F01-E2F7AB7B284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459832" y="2971800"/>
            <a:ext cx="457200" cy="457200"/>
          </a:xfrm>
          <a:prstGeom prst="rect">
            <a:avLst/>
          </a:prstGeom>
        </p:spPr>
      </p:pic>
      <p:sp>
        <p:nvSpPr>
          <p:cNvPr id="8" name="TextBox 7">
            <a:extLst>
              <a:ext uri="{FF2B5EF4-FFF2-40B4-BE49-F238E27FC236}">
                <a16:creationId xmlns:a16="http://schemas.microsoft.com/office/drawing/2014/main" id="{D52364A7-580D-AE8D-F784-8563D39CE920}"/>
              </a:ext>
            </a:extLst>
          </p:cNvPr>
          <p:cNvSpPr txBox="1"/>
          <p:nvPr/>
        </p:nvSpPr>
        <p:spPr>
          <a:xfrm>
            <a:off x="1917032" y="3009521"/>
            <a:ext cx="2377378" cy="400110"/>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781-338-3625</a:t>
            </a:r>
          </a:p>
        </p:txBody>
      </p:sp>
      <p:pic>
        <p:nvPicPr>
          <p:cNvPr id="12" name="Graphic 11" descr="Email icon">
            <a:extLst>
              <a:ext uri="{FF2B5EF4-FFF2-40B4-BE49-F238E27FC236}">
                <a16:creationId xmlns:a16="http://schemas.microsoft.com/office/drawing/2014/main" id="{A09C4642-67BC-4D06-A3AD-DFA1158F15E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850796" y="2874535"/>
            <a:ext cx="540834" cy="540834"/>
          </a:xfrm>
          <a:prstGeom prst="rect">
            <a:avLst/>
          </a:prstGeom>
        </p:spPr>
      </p:pic>
      <p:sp>
        <p:nvSpPr>
          <p:cNvPr id="9" name="TextBox 8">
            <a:extLst>
              <a:ext uri="{FF2B5EF4-FFF2-40B4-BE49-F238E27FC236}">
                <a16:creationId xmlns:a16="http://schemas.microsoft.com/office/drawing/2014/main" id="{D7D507E8-7DBC-71DC-71C9-20BC9E38067A}"/>
              </a:ext>
            </a:extLst>
          </p:cNvPr>
          <p:cNvSpPr txBox="1"/>
          <p:nvPr/>
        </p:nvSpPr>
        <p:spPr>
          <a:xfrm>
            <a:off x="7388206" y="2971800"/>
            <a:ext cx="3000720" cy="400110"/>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hlinkClick r:id="rId7"/>
              </a:rPr>
              <a:t>mcas@doe.mass.edu</a:t>
            </a:r>
            <a:r>
              <a:rPr lang="en-US" sz="2000" dirty="0">
                <a:latin typeface="Arial" panose="020B0604020202020204" pitchFamily="34" charset="0"/>
                <a:cs typeface="Arial" panose="020B0604020202020204" pitchFamily="34" charset="0"/>
              </a:rPr>
              <a:t> </a:t>
            </a:r>
          </a:p>
        </p:txBody>
      </p:sp>
      <p:pic>
        <p:nvPicPr>
          <p:cNvPr id="70" name="Graphic 69" descr="internet icon">
            <a:extLst>
              <a:ext uri="{FF2B5EF4-FFF2-40B4-BE49-F238E27FC236}">
                <a16:creationId xmlns:a16="http://schemas.microsoft.com/office/drawing/2014/main" id="{A0F0B6FE-BDBA-4605-BD46-20A654F1A44E}"/>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415995" y="3659009"/>
            <a:ext cx="544873" cy="544873"/>
          </a:xfrm>
          <a:prstGeom prst="rect">
            <a:avLst/>
          </a:prstGeom>
        </p:spPr>
      </p:pic>
      <p:sp>
        <p:nvSpPr>
          <p:cNvPr id="10" name="TextBox 9">
            <a:extLst>
              <a:ext uri="{FF2B5EF4-FFF2-40B4-BE49-F238E27FC236}">
                <a16:creationId xmlns:a16="http://schemas.microsoft.com/office/drawing/2014/main" id="{7BE3C942-6A76-228B-CC15-6292752AB424}"/>
              </a:ext>
            </a:extLst>
          </p:cNvPr>
          <p:cNvSpPr txBox="1"/>
          <p:nvPr/>
        </p:nvSpPr>
        <p:spPr>
          <a:xfrm>
            <a:off x="1960868" y="3742217"/>
            <a:ext cx="5086754" cy="400110"/>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hlinkClick r:id="rId10"/>
              </a:rPr>
              <a:t>www.doe.mass.edu/mcas</a:t>
            </a:r>
            <a:r>
              <a:rPr lang="en-US" sz="2000" dirty="0">
                <a:latin typeface="Arial" panose="020B0604020202020204" pitchFamily="34" charset="0"/>
                <a:cs typeface="Arial" panose="020B0604020202020204" pitchFamily="34" charset="0"/>
              </a:rPr>
              <a:t>  </a:t>
            </a:r>
          </a:p>
        </p:txBody>
      </p:sp>
      <p:pic>
        <p:nvPicPr>
          <p:cNvPr id="15" name="Graphic 14" descr="mailing address icon">
            <a:extLst>
              <a:ext uri="{FF2B5EF4-FFF2-40B4-BE49-F238E27FC236}">
                <a16:creationId xmlns:a16="http://schemas.microsoft.com/office/drawing/2014/main" id="{52358C72-268A-4136-8497-230A4AC0E8BC}"/>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6837283" y="3628552"/>
            <a:ext cx="544874" cy="544874"/>
          </a:xfrm>
          <a:prstGeom prst="rect">
            <a:avLst/>
          </a:prstGeom>
        </p:spPr>
      </p:pic>
      <p:sp>
        <p:nvSpPr>
          <p:cNvPr id="14" name="TextBox 13">
            <a:extLst>
              <a:ext uri="{FF2B5EF4-FFF2-40B4-BE49-F238E27FC236}">
                <a16:creationId xmlns:a16="http://schemas.microsoft.com/office/drawing/2014/main" id="{82763777-05D3-0160-67F6-BC78C18C3576}"/>
              </a:ext>
            </a:extLst>
          </p:cNvPr>
          <p:cNvSpPr txBox="1"/>
          <p:nvPr/>
        </p:nvSpPr>
        <p:spPr>
          <a:xfrm>
            <a:off x="7184135" y="3731390"/>
            <a:ext cx="6093994" cy="400110"/>
          </a:xfrm>
          <a:prstGeom prst="rect">
            <a:avLst/>
          </a:prstGeom>
          <a:noFill/>
        </p:spPr>
        <p:txBody>
          <a:bodyPr wrap="square">
            <a:spAutoFit/>
          </a:bodyPr>
          <a:lstStyle/>
          <a:p>
            <a:r>
              <a:rPr lang="en-US" sz="1999" dirty="0">
                <a:latin typeface="Arial" panose="020B0604020202020204" pitchFamily="34" charset="0"/>
                <a:cs typeface="Arial" panose="020B0604020202020204" pitchFamily="34" charset="0"/>
              </a:rPr>
              <a:t>135 </a:t>
            </a:r>
            <a:r>
              <a:rPr lang="en-US" sz="1999" dirty="0" err="1">
                <a:latin typeface="Arial" panose="020B0604020202020204" pitchFamily="34" charset="0"/>
                <a:cs typeface="Arial" panose="020B0604020202020204" pitchFamily="34" charset="0"/>
              </a:rPr>
              <a:t>Santilli</a:t>
            </a:r>
            <a:r>
              <a:rPr lang="en-US" sz="1999" dirty="0">
                <a:latin typeface="Arial" panose="020B0604020202020204" pitchFamily="34" charset="0"/>
                <a:cs typeface="Arial" panose="020B0604020202020204" pitchFamily="34" charset="0"/>
              </a:rPr>
              <a:t> Highway, Everett, MA 02149</a:t>
            </a:r>
          </a:p>
        </p:txBody>
      </p:sp>
    </p:spTree>
    <p:extLst>
      <p:ext uri="{BB962C8B-B14F-4D97-AF65-F5344CB8AC3E}">
        <p14:creationId xmlns:p14="http://schemas.microsoft.com/office/powerpoint/2010/main" val="20914401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035052-0EA0-2950-9C7D-EF204FCBC554}"/>
              </a:ext>
            </a:extLst>
          </p:cNvPr>
          <p:cNvSpPr>
            <a:spLocks noGrp="1"/>
          </p:cNvSpPr>
          <p:nvPr>
            <p:ph type="title"/>
          </p:nvPr>
        </p:nvSpPr>
        <p:spPr/>
        <p:txBody>
          <a:bodyPr>
            <a:normAutofit fontScale="90000"/>
          </a:bodyPr>
          <a:lstStyle/>
          <a:p>
            <a:r>
              <a:rPr lang="en-US" dirty="0"/>
              <a:t>1. Determining Whether to Run an Infrastructure Trial</a:t>
            </a:r>
          </a:p>
        </p:txBody>
      </p:sp>
    </p:spTree>
    <p:extLst>
      <p:ext uri="{BB962C8B-B14F-4D97-AF65-F5344CB8AC3E}">
        <p14:creationId xmlns:p14="http://schemas.microsoft.com/office/powerpoint/2010/main" val="35681766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DB4F71F-0F6D-4748-8CAD-BD4E3A51D0F6}"/>
              </a:ext>
            </a:extLst>
          </p:cNvPr>
          <p:cNvSpPr>
            <a:spLocks noGrp="1"/>
          </p:cNvSpPr>
          <p:nvPr>
            <p:ph type="title"/>
          </p:nvPr>
        </p:nvSpPr>
        <p:spPr/>
        <p:txBody>
          <a:bodyPr/>
          <a:lstStyle/>
          <a:p>
            <a:r>
              <a:rPr lang="en-US" dirty="0"/>
              <a:t>Poll Question	</a:t>
            </a:r>
          </a:p>
        </p:txBody>
      </p:sp>
      <p:sp>
        <p:nvSpPr>
          <p:cNvPr id="2" name="Content Placeholder 1">
            <a:extLst>
              <a:ext uri="{FF2B5EF4-FFF2-40B4-BE49-F238E27FC236}">
                <a16:creationId xmlns:a16="http://schemas.microsoft.com/office/drawing/2014/main" id="{BDA8C49A-683F-42C9-96FC-DA0A056DA01E}"/>
              </a:ext>
            </a:extLst>
          </p:cNvPr>
          <p:cNvSpPr>
            <a:spLocks noGrp="1"/>
          </p:cNvSpPr>
          <p:nvPr>
            <p:ph idx="1"/>
          </p:nvPr>
        </p:nvSpPr>
        <p:spPr/>
        <p:txBody>
          <a:bodyPr/>
          <a:lstStyle/>
          <a:p>
            <a:pPr marL="0" indent="0">
              <a:buNone/>
            </a:pPr>
            <a:r>
              <a:rPr lang="en-US" b="1" dirty="0"/>
              <a:t>How many times have you conducted an Infrastructure Trial for MCAS computer-based testing?</a:t>
            </a:r>
          </a:p>
          <a:p>
            <a:pPr marL="0" indent="0">
              <a:buNone/>
            </a:pPr>
            <a:endParaRPr lang="en-US" dirty="0"/>
          </a:p>
          <a:p>
            <a:pPr marL="514350" indent="-514350">
              <a:buFont typeface="+mj-lt"/>
              <a:buAutoNum type="alphaUcPeriod"/>
            </a:pPr>
            <a:r>
              <a:rPr lang="en-US" dirty="0"/>
              <a:t>0 times</a:t>
            </a:r>
          </a:p>
          <a:p>
            <a:pPr marL="514350" indent="-514350">
              <a:buFont typeface="+mj-lt"/>
              <a:buAutoNum type="alphaUcPeriod"/>
            </a:pPr>
            <a:r>
              <a:rPr lang="en-US" dirty="0"/>
              <a:t>1-2 times</a:t>
            </a:r>
          </a:p>
          <a:p>
            <a:pPr marL="514350" indent="-514350">
              <a:buFont typeface="+mj-lt"/>
              <a:buAutoNum type="alphaUcPeriod"/>
            </a:pPr>
            <a:r>
              <a:rPr lang="en-US" dirty="0"/>
              <a:t>3-5 times</a:t>
            </a:r>
          </a:p>
          <a:p>
            <a:pPr marL="514350" indent="-514350">
              <a:buFont typeface="+mj-lt"/>
              <a:buAutoNum type="alphaUcPeriod"/>
            </a:pPr>
            <a:r>
              <a:rPr lang="en-US" dirty="0"/>
              <a:t>6+ times</a:t>
            </a:r>
          </a:p>
        </p:txBody>
      </p:sp>
    </p:spTree>
    <p:extLst>
      <p:ext uri="{BB962C8B-B14F-4D97-AF65-F5344CB8AC3E}">
        <p14:creationId xmlns:p14="http://schemas.microsoft.com/office/powerpoint/2010/main" val="18213967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2CB58-A052-D5E6-68A1-3F013147C161}"/>
              </a:ext>
            </a:extLst>
          </p:cNvPr>
          <p:cNvSpPr>
            <a:spLocks noGrp="1"/>
          </p:cNvSpPr>
          <p:nvPr>
            <p:ph type="title"/>
          </p:nvPr>
        </p:nvSpPr>
        <p:spPr>
          <a:xfrm>
            <a:off x="465991" y="219057"/>
            <a:ext cx="10990385" cy="800851"/>
          </a:xfrm>
        </p:spPr>
        <p:txBody>
          <a:bodyPr>
            <a:normAutofit/>
          </a:bodyPr>
          <a:lstStyle/>
          <a:p>
            <a:r>
              <a:rPr lang="en-US" sz="4000" dirty="0"/>
              <a:t>Computer-Based Testing (CBT) Components</a:t>
            </a:r>
          </a:p>
        </p:txBody>
      </p:sp>
      <p:sp>
        <p:nvSpPr>
          <p:cNvPr id="3" name="Text Placeholder 2">
            <a:extLst>
              <a:ext uri="{FF2B5EF4-FFF2-40B4-BE49-F238E27FC236}">
                <a16:creationId xmlns:a16="http://schemas.microsoft.com/office/drawing/2014/main" id="{016D24D2-B23A-7E18-05C3-1A77A0F61E79}"/>
              </a:ext>
            </a:extLst>
          </p:cNvPr>
          <p:cNvSpPr>
            <a:spLocks noGrp="1"/>
          </p:cNvSpPr>
          <p:nvPr>
            <p:ph type="body" idx="1"/>
          </p:nvPr>
        </p:nvSpPr>
        <p:spPr>
          <a:xfrm>
            <a:off x="465991" y="1310054"/>
            <a:ext cx="10990385" cy="4747845"/>
          </a:xfrm>
        </p:spPr>
        <p:txBody>
          <a:bodyPr>
            <a:normAutofit/>
          </a:bodyPr>
          <a:lstStyle/>
          <a:p>
            <a:r>
              <a:rPr lang="en-US" sz="2400" dirty="0"/>
              <a:t>PearsonAccess Next (PAN) </a:t>
            </a:r>
          </a:p>
          <a:p>
            <a:pPr lvl="1"/>
            <a:r>
              <a:rPr lang="en-US" sz="2000" dirty="0">
                <a:solidFill>
                  <a:schemeClr val="tx1"/>
                </a:solidFill>
              </a:rPr>
              <a:t>Online test management system for principals, test coordinators, and technology coordinators to manage user accounts, student registration, and computer-based test sessions.  </a:t>
            </a:r>
          </a:p>
          <a:p>
            <a:r>
              <a:rPr lang="en-US" sz="2400" dirty="0"/>
              <a:t>TestNav8 (TN8)</a:t>
            </a:r>
          </a:p>
          <a:p>
            <a:pPr lvl="1"/>
            <a:r>
              <a:rPr lang="en-US" sz="2000" dirty="0">
                <a:solidFill>
                  <a:schemeClr val="tx1"/>
                </a:solidFill>
              </a:rPr>
              <a:t>Online testing platform used by students to take the computer-based MCAS assessments</a:t>
            </a:r>
          </a:p>
          <a:p>
            <a:r>
              <a:rPr lang="en-US" sz="2400" dirty="0"/>
              <a:t>ProctorCache</a:t>
            </a:r>
          </a:p>
          <a:p>
            <a:pPr lvl="1"/>
            <a:r>
              <a:rPr lang="en-US" sz="2000" dirty="0">
                <a:solidFill>
                  <a:schemeClr val="tx1"/>
                </a:solidFill>
              </a:rPr>
              <a:t>Software that allows for precaching of test content on a designated precaching machine located at the school and can reduce bandwidth requirements. </a:t>
            </a:r>
          </a:p>
          <a:p>
            <a:pPr lvl="1"/>
            <a:r>
              <a:rPr lang="en-US" sz="2000" dirty="0">
                <a:hlinkClick r:id="rId2"/>
              </a:rPr>
              <a:t>Recommendation</a:t>
            </a:r>
            <a:r>
              <a:rPr lang="en-US" sz="2000" dirty="0"/>
              <a:t> </a:t>
            </a:r>
            <a:r>
              <a:rPr lang="en-US" sz="2000" dirty="0">
                <a:solidFill>
                  <a:schemeClr val="tx1"/>
                </a:solidFill>
              </a:rPr>
              <a:t>on whether to use ProctorCache is based on school’s bandwidth.</a:t>
            </a:r>
          </a:p>
          <a:p>
            <a:r>
              <a:rPr lang="en-US" sz="2400" dirty="0"/>
              <a:t>For more information, view the </a:t>
            </a:r>
            <a:r>
              <a:rPr lang="en-US" sz="2400" dirty="0">
                <a:hlinkClick r:id="rId3"/>
              </a:rPr>
              <a:t>recording</a:t>
            </a:r>
            <a:r>
              <a:rPr lang="en-US" sz="2400" dirty="0"/>
              <a:t> of the “Introduction to MCAS CBT for New Staff” training session. </a:t>
            </a:r>
          </a:p>
          <a:p>
            <a:endParaRPr lang="en-US" dirty="0"/>
          </a:p>
        </p:txBody>
      </p:sp>
    </p:spTree>
    <p:extLst>
      <p:ext uri="{BB962C8B-B14F-4D97-AF65-F5344CB8AC3E}">
        <p14:creationId xmlns:p14="http://schemas.microsoft.com/office/powerpoint/2010/main" val="5523458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05B6AA-578B-4B21-B5DC-781332530CA9}"/>
              </a:ext>
            </a:extLst>
          </p:cNvPr>
          <p:cNvSpPr>
            <a:spLocks noGrp="1"/>
          </p:cNvSpPr>
          <p:nvPr>
            <p:ph type="title" idx="4294967295"/>
          </p:nvPr>
        </p:nvSpPr>
        <p:spPr>
          <a:xfrm>
            <a:off x="822325" y="288925"/>
            <a:ext cx="11369675" cy="679450"/>
          </a:xfrm>
        </p:spPr>
        <p:txBody>
          <a:bodyPr>
            <a:noAutofit/>
          </a:bodyPr>
          <a:lstStyle/>
          <a:p>
            <a:r>
              <a:rPr lang="en-US" sz="4000" dirty="0">
                <a:solidFill>
                  <a:srgbClr val="3647B6"/>
                </a:solidFill>
                <a:latin typeface="Arial" panose="020B0604020202020204" pitchFamily="34" charset="0"/>
                <a:cs typeface="Arial" panose="020B0604020202020204" pitchFamily="34" charset="0"/>
              </a:rPr>
              <a:t>Recommended Windows to Conduct </a:t>
            </a:r>
            <a:br>
              <a:rPr lang="en-US" sz="4000" dirty="0">
                <a:solidFill>
                  <a:srgbClr val="3647B6"/>
                </a:solidFill>
                <a:latin typeface="Arial" panose="020B0604020202020204" pitchFamily="34" charset="0"/>
                <a:cs typeface="Arial" panose="020B0604020202020204" pitchFamily="34" charset="0"/>
              </a:rPr>
            </a:br>
            <a:r>
              <a:rPr lang="en-US" sz="4000" dirty="0">
                <a:solidFill>
                  <a:srgbClr val="3647B6"/>
                </a:solidFill>
                <a:latin typeface="Arial" panose="020B0604020202020204" pitchFamily="34" charset="0"/>
                <a:cs typeface="Arial" panose="020B0604020202020204" pitchFamily="34" charset="0"/>
              </a:rPr>
              <a:t>Preliminary System Tests/Infrastructure Trials</a:t>
            </a:r>
          </a:p>
        </p:txBody>
      </p:sp>
      <p:graphicFrame>
        <p:nvGraphicFramePr>
          <p:cNvPr id="5" name="Content Placeholder 4">
            <a:extLst>
              <a:ext uri="{FF2B5EF4-FFF2-40B4-BE49-F238E27FC236}">
                <a16:creationId xmlns:a16="http://schemas.microsoft.com/office/drawing/2014/main" id="{36F5527B-CD38-4C09-B8FA-4DBBC74E4BF0}"/>
              </a:ext>
            </a:extLst>
          </p:cNvPr>
          <p:cNvGraphicFramePr>
            <a:graphicFrameLocks noGrp="1"/>
          </p:cNvGraphicFramePr>
          <p:nvPr>
            <p:ph idx="4294967295"/>
            <p:extLst>
              <p:ext uri="{D42A27DB-BD31-4B8C-83A1-F6EECF244321}">
                <p14:modId xmlns:p14="http://schemas.microsoft.com/office/powerpoint/2010/main" val="2158014726"/>
              </p:ext>
            </p:extLst>
          </p:nvPr>
        </p:nvGraphicFramePr>
        <p:xfrm>
          <a:off x="913047" y="1320155"/>
          <a:ext cx="10364552" cy="2042160"/>
        </p:xfrm>
        <a:graphic>
          <a:graphicData uri="http://schemas.openxmlformats.org/drawingml/2006/table">
            <a:tbl>
              <a:tblPr firstRow="1" bandRow="1">
                <a:tableStyleId>{B301B821-A1FF-4177-AEE7-76D212191A09}</a:tableStyleId>
              </a:tblPr>
              <a:tblGrid>
                <a:gridCol w="3980985">
                  <a:extLst>
                    <a:ext uri="{9D8B030D-6E8A-4147-A177-3AD203B41FA5}">
                      <a16:colId xmlns:a16="http://schemas.microsoft.com/office/drawing/2014/main" val="3996078143"/>
                    </a:ext>
                  </a:extLst>
                </a:gridCol>
                <a:gridCol w="6383567">
                  <a:extLst>
                    <a:ext uri="{9D8B030D-6E8A-4147-A177-3AD203B41FA5}">
                      <a16:colId xmlns:a16="http://schemas.microsoft.com/office/drawing/2014/main" val="1192287706"/>
                    </a:ext>
                  </a:extLst>
                </a:gridCol>
              </a:tblGrid>
              <a:tr h="402164">
                <a:tc>
                  <a:txBody>
                    <a:bodyPr/>
                    <a:lstStyle/>
                    <a:p>
                      <a:r>
                        <a:rPr lang="en-US" sz="2400" dirty="0">
                          <a:latin typeface="Arial" panose="020B0604020202020204" pitchFamily="34" charset="0"/>
                          <a:cs typeface="Arial" panose="020B0604020202020204" pitchFamily="34" charset="0"/>
                        </a:rPr>
                        <a:t>Grades</a:t>
                      </a:r>
                    </a:p>
                  </a:txBody>
                  <a:tcPr/>
                </a:tc>
                <a:tc>
                  <a:txBody>
                    <a:bodyPr/>
                    <a:lstStyle/>
                    <a:p>
                      <a:r>
                        <a:rPr lang="en-US" sz="2400" dirty="0">
                          <a:latin typeface="Arial" panose="020B0604020202020204" pitchFamily="34" charset="0"/>
                          <a:cs typeface="Arial" panose="020B0604020202020204" pitchFamily="34" charset="0"/>
                        </a:rPr>
                        <a:t>Recommended Windows</a:t>
                      </a:r>
                    </a:p>
                  </a:txBody>
                  <a:tcPr/>
                </a:tc>
                <a:extLst>
                  <a:ext uri="{0D108BD9-81ED-4DB2-BD59-A6C34878D82A}">
                    <a16:rowId xmlns:a16="http://schemas.microsoft.com/office/drawing/2014/main" val="3380924817"/>
                  </a:ext>
                </a:extLst>
              </a:tr>
              <a:tr h="370840">
                <a:tc>
                  <a:txBody>
                    <a:bodyPr/>
                    <a:lstStyle/>
                    <a:p>
                      <a:r>
                        <a:rPr lang="en-US" sz="2000" kern="1200" dirty="0">
                          <a:solidFill>
                            <a:srgbClr val="101D35"/>
                          </a:solidFill>
                          <a:latin typeface="Arial" panose="020B0604020202020204" pitchFamily="34" charset="0"/>
                          <a:cs typeface="Arial" panose="020B0604020202020204" pitchFamily="34" charset="0"/>
                        </a:rPr>
                        <a:t>March Retests</a:t>
                      </a:r>
                      <a:endParaRPr lang="en-US" sz="2000" kern="1200" dirty="0">
                        <a:solidFill>
                          <a:srgbClr val="101D35"/>
                        </a:solidFill>
                        <a:latin typeface="Arial" panose="020B0604020202020204" pitchFamily="34" charset="0"/>
                        <a:ea typeface="+mn-ea"/>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dirty="0">
                          <a:solidFill>
                            <a:srgbClr val="101D35"/>
                          </a:solidFill>
                          <a:latin typeface="Arial" panose="020B0604020202020204" pitchFamily="34" charset="0"/>
                          <a:cs typeface="Arial" panose="020B0604020202020204" pitchFamily="34" charset="0"/>
                        </a:rPr>
                        <a:t>January 29 – February 23</a:t>
                      </a:r>
                    </a:p>
                  </a:txBody>
                  <a:tcPr/>
                </a:tc>
                <a:extLst>
                  <a:ext uri="{0D108BD9-81ED-4DB2-BD59-A6C34878D82A}">
                    <a16:rowId xmlns:a16="http://schemas.microsoft.com/office/drawing/2014/main" val="865678214"/>
                  </a:ext>
                </a:extLst>
              </a:tr>
              <a:tr h="370840">
                <a:tc>
                  <a:txBody>
                    <a:bodyPr/>
                    <a:lstStyle/>
                    <a:p>
                      <a:r>
                        <a:rPr lang="en-US" sz="2000" dirty="0">
                          <a:solidFill>
                            <a:srgbClr val="101D35"/>
                          </a:solidFill>
                          <a:latin typeface="Arial" panose="020B0604020202020204" pitchFamily="34" charset="0"/>
                          <a:cs typeface="Arial" panose="020B0604020202020204" pitchFamily="34" charset="0"/>
                        </a:rPr>
                        <a:t>Grades 3</a:t>
                      </a:r>
                      <a:r>
                        <a:rPr lang="en-US" sz="2000" b="0" dirty="0">
                          <a:solidFill>
                            <a:srgbClr val="101D35"/>
                          </a:solidFill>
                          <a:latin typeface="Arial" panose="020B0604020202020204" pitchFamily="34" charset="0"/>
                          <a:cs typeface="Arial" panose="020B0604020202020204" pitchFamily="34" charset="0"/>
                        </a:rPr>
                        <a:t>–</a:t>
                      </a:r>
                      <a:r>
                        <a:rPr lang="en-US" sz="2000" dirty="0">
                          <a:solidFill>
                            <a:srgbClr val="101D35"/>
                          </a:solidFill>
                          <a:latin typeface="Arial" panose="020B0604020202020204" pitchFamily="34" charset="0"/>
                          <a:cs typeface="Arial" panose="020B0604020202020204" pitchFamily="34" charset="0"/>
                        </a:rPr>
                        <a:t>8</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dirty="0">
                          <a:solidFill>
                            <a:srgbClr val="101D35"/>
                          </a:solidFill>
                          <a:latin typeface="Arial" panose="020B0604020202020204" pitchFamily="34" charset="0"/>
                          <a:cs typeface="Arial" panose="020B0604020202020204" pitchFamily="34" charset="0"/>
                        </a:rPr>
                        <a:t>January 29 – March 15</a:t>
                      </a:r>
                    </a:p>
                  </a:txBody>
                  <a:tcPr/>
                </a:tc>
                <a:extLst>
                  <a:ext uri="{0D108BD9-81ED-4DB2-BD59-A6C34878D82A}">
                    <a16:rowId xmlns:a16="http://schemas.microsoft.com/office/drawing/2014/main" val="1806678718"/>
                  </a:ext>
                </a:extLst>
              </a:tr>
              <a:tr h="370840">
                <a:tc>
                  <a:txBody>
                    <a:bodyPr/>
                    <a:lstStyle/>
                    <a:p>
                      <a:r>
                        <a:rPr lang="en-US" sz="2000" dirty="0">
                          <a:solidFill>
                            <a:srgbClr val="101D35"/>
                          </a:solidFill>
                          <a:latin typeface="Arial" panose="020B0604020202020204" pitchFamily="34" charset="0"/>
                          <a:cs typeface="Arial" panose="020B0604020202020204" pitchFamily="34" charset="0"/>
                        </a:rPr>
                        <a:t>Grade 10 ELA</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dirty="0">
                          <a:solidFill>
                            <a:srgbClr val="101D35"/>
                          </a:solidFill>
                          <a:latin typeface="Arial" panose="020B0604020202020204" pitchFamily="34" charset="0"/>
                          <a:cs typeface="Arial" panose="020B0604020202020204" pitchFamily="34" charset="0"/>
                        </a:rPr>
                        <a:t>February 5 – March 18</a:t>
                      </a:r>
                    </a:p>
                  </a:txBody>
                  <a:tcPr/>
                </a:tc>
                <a:extLst>
                  <a:ext uri="{0D108BD9-81ED-4DB2-BD59-A6C34878D82A}">
                    <a16:rowId xmlns:a16="http://schemas.microsoft.com/office/drawing/2014/main" val="1366185522"/>
                  </a:ext>
                </a:extLst>
              </a:tr>
              <a:tr h="370840">
                <a:tc>
                  <a:txBody>
                    <a:bodyPr/>
                    <a:lstStyle/>
                    <a:p>
                      <a:r>
                        <a:rPr lang="en-US" sz="2000" dirty="0">
                          <a:solidFill>
                            <a:srgbClr val="101D35"/>
                          </a:solidFill>
                          <a:latin typeface="Arial" panose="020B0604020202020204" pitchFamily="34" charset="0"/>
                          <a:cs typeface="Arial" panose="020B0604020202020204" pitchFamily="34" charset="0"/>
                        </a:rPr>
                        <a:t>June High School Science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dirty="0">
                          <a:solidFill>
                            <a:srgbClr val="101D35"/>
                          </a:solidFill>
                          <a:latin typeface="Arial" panose="020B0604020202020204" pitchFamily="34" charset="0"/>
                          <a:cs typeface="Arial" panose="020B0604020202020204" pitchFamily="34" charset="0"/>
                        </a:rPr>
                        <a:t>April 22 – May 24</a:t>
                      </a:r>
                    </a:p>
                  </a:txBody>
                  <a:tcPr/>
                </a:tc>
                <a:extLst>
                  <a:ext uri="{0D108BD9-81ED-4DB2-BD59-A6C34878D82A}">
                    <a16:rowId xmlns:a16="http://schemas.microsoft.com/office/drawing/2014/main" val="2317078835"/>
                  </a:ext>
                </a:extLst>
              </a:tr>
            </a:tbl>
          </a:graphicData>
        </a:graphic>
      </p:graphicFrame>
      <p:sp>
        <p:nvSpPr>
          <p:cNvPr id="6" name="Content Placeholder 2">
            <a:extLst>
              <a:ext uri="{FF2B5EF4-FFF2-40B4-BE49-F238E27FC236}">
                <a16:creationId xmlns:a16="http://schemas.microsoft.com/office/drawing/2014/main" id="{3D802B01-FFEC-42A4-ACF6-8DDE14617258}"/>
              </a:ext>
            </a:extLst>
          </p:cNvPr>
          <p:cNvSpPr txBox="1">
            <a:spLocks/>
          </p:cNvSpPr>
          <p:nvPr/>
        </p:nvSpPr>
        <p:spPr>
          <a:xfrm>
            <a:off x="822325" y="3495686"/>
            <a:ext cx="10651491" cy="2433738"/>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000"/>
              </a:spcBef>
              <a:spcAft>
                <a:spcPts val="0"/>
              </a:spcAft>
              <a:buClr>
                <a:srgbClr val="E38526"/>
              </a:buClr>
              <a:buFont typeface="Arial" panose="020B0604020202020204" pitchFamily="34" charset="0"/>
              <a:buChar char="•"/>
              <a:defRPr sz="3200" kern="1200" baseline="0">
                <a:solidFill>
                  <a:schemeClr val="accent1">
                    <a:lumMod val="50000"/>
                  </a:schemeClr>
                </a:solidFill>
                <a:latin typeface="Segoe UI" panose="020B0502040204020203" pitchFamily="34" charset="0"/>
                <a:ea typeface="+mn-ea"/>
                <a:cs typeface="Segoe UI" panose="020B0502040204020203" pitchFamily="34" charset="0"/>
              </a:defRPr>
            </a:lvl1pPr>
            <a:lvl2pPr marL="736600" indent="-279400" algn="l" defTabSz="914400" rtl="0" eaLnBrk="1" latinLnBrk="0" hangingPunct="1">
              <a:lnSpc>
                <a:spcPct val="100000"/>
              </a:lnSpc>
              <a:spcBef>
                <a:spcPts val="500"/>
              </a:spcBef>
              <a:spcAft>
                <a:spcPts val="0"/>
              </a:spcAft>
              <a:buClr>
                <a:srgbClr val="E38526"/>
              </a:buClr>
              <a:buFont typeface="Courier New" panose="02070309020205020404" pitchFamily="49" charset="0"/>
              <a:buChar char="o"/>
              <a:defRPr sz="2800" kern="1200">
                <a:solidFill>
                  <a:schemeClr val="accent1">
                    <a:lumMod val="50000"/>
                  </a:schemeClr>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100000"/>
              </a:lnSpc>
              <a:spcBef>
                <a:spcPts val="500"/>
              </a:spcBef>
              <a:spcAft>
                <a:spcPts val="0"/>
              </a:spcAft>
              <a:buClr>
                <a:srgbClr val="E38526"/>
              </a:buClr>
              <a:buFont typeface="Wingdings" panose="05000000000000000000" pitchFamily="2" charset="2"/>
              <a:buChar char="§"/>
              <a:defRPr sz="2400" kern="1200">
                <a:solidFill>
                  <a:schemeClr val="accent1">
                    <a:lumMod val="50000"/>
                  </a:schemeClr>
                </a:solidFill>
                <a:latin typeface="Segoe UI" panose="020B0502040204020203" pitchFamily="34" charset="0"/>
                <a:ea typeface="+mn-ea"/>
                <a:cs typeface="Segoe UI" panose="020B0502040204020203" pitchFamily="34" charset="0"/>
              </a:defRPr>
            </a:lvl3pPr>
            <a:lvl4pPr marL="1651000" indent="-279400" algn="l" defTabSz="914400" rtl="0" eaLnBrk="1" latinLnBrk="0" hangingPunct="1">
              <a:lnSpc>
                <a:spcPct val="100000"/>
              </a:lnSpc>
              <a:spcBef>
                <a:spcPts val="500"/>
              </a:spcBef>
              <a:spcAft>
                <a:spcPts val="0"/>
              </a:spcAft>
              <a:buClr>
                <a:srgbClr val="E38526"/>
              </a:buClr>
              <a:buFont typeface="Wingdings" panose="05000000000000000000" pitchFamily="2" charset="2"/>
              <a:buChar char="Ø"/>
              <a:defRPr sz="2000" kern="1200">
                <a:solidFill>
                  <a:schemeClr val="accent1">
                    <a:lumMod val="50000"/>
                  </a:schemeClr>
                </a:solidFill>
                <a:latin typeface="Segoe UI" panose="020B0502040204020203" pitchFamily="34" charset="0"/>
                <a:ea typeface="+mn-ea"/>
                <a:cs typeface="Segoe UI" panose="020B0502040204020203" pitchFamily="34" charset="0"/>
              </a:defRPr>
            </a:lvl4pPr>
            <a:lvl5pPr marL="2116138" indent="-287338" algn="l" defTabSz="914400" rtl="0" eaLnBrk="1" latinLnBrk="0" hangingPunct="1">
              <a:lnSpc>
                <a:spcPct val="100000"/>
              </a:lnSpc>
              <a:spcBef>
                <a:spcPts val="500"/>
              </a:spcBef>
              <a:spcAft>
                <a:spcPts val="0"/>
              </a:spcAft>
              <a:buClr>
                <a:srgbClr val="E38526"/>
              </a:buClr>
              <a:buFont typeface="Wingdings" panose="05000000000000000000" pitchFamily="2" charset="2"/>
              <a:buChar char="v"/>
              <a:defRPr sz="2000" kern="1200" baseline="0">
                <a:solidFill>
                  <a:schemeClr val="accent1">
                    <a:lumMod val="50000"/>
                  </a:schemeClr>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Tx/>
            </a:pPr>
            <a:r>
              <a:rPr lang="en-US" sz="2000" dirty="0">
                <a:solidFill>
                  <a:srgbClr val="101D35"/>
                </a:solidFill>
                <a:latin typeface="Arial" panose="020B0604020202020204" pitchFamily="34" charset="0"/>
                <a:cs typeface="Arial" panose="020B0604020202020204" pitchFamily="34" charset="0"/>
              </a:rPr>
              <a:t>Note that there is no recommended Infrastructure Trial window for grade 10 Mathematics. If a school successfully completes grade 10 ELA CBT testing, and their technology does not change, they may not need to conduct additional Infrastructure Trials.</a:t>
            </a:r>
          </a:p>
          <a:p>
            <a:pPr>
              <a:buClrTx/>
            </a:pPr>
            <a:r>
              <a:rPr lang="en-US" sz="2000" dirty="0">
                <a:solidFill>
                  <a:srgbClr val="101D35"/>
                </a:solidFill>
                <a:latin typeface="Arial" panose="020B0604020202020204" pitchFamily="34" charset="0"/>
                <a:cs typeface="Arial" panose="020B0604020202020204" pitchFamily="34" charset="0"/>
              </a:rPr>
              <a:t>Note that there is no recommended Infrastructure Trial window for the Grade 8 Civics Field Test. </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Test administrators who wish to practice completing tasks in PAN may use the Spring 2024 MCAS Gr. 3–8 administration in the PAN training site</a:t>
            </a:r>
            <a:endParaRPr lang="en-US" sz="2400" dirty="0">
              <a:solidFill>
                <a:srgbClr val="000000"/>
              </a:solidFill>
              <a:latin typeface="Arial" panose="020B0604020202020204" pitchFamily="34" charset="0"/>
              <a:cs typeface="Arial" panose="020B0604020202020204" pitchFamily="34" charset="0"/>
            </a:endParaRPr>
          </a:p>
          <a:p>
            <a:pPr>
              <a:buClrTx/>
            </a:pPr>
            <a:r>
              <a:rPr lang="en-US" sz="2000" dirty="0">
                <a:solidFill>
                  <a:srgbClr val="101D35"/>
                </a:solidFill>
                <a:latin typeface="Arial" panose="020B0604020202020204" pitchFamily="34" charset="0"/>
                <a:cs typeface="Arial" panose="020B0604020202020204" pitchFamily="34" charset="0"/>
              </a:rPr>
              <a:t>Schools may choose to complete an Infrastructure Trial for high school Science if they have students and staff who have not yet participated in CBT. </a:t>
            </a:r>
            <a:br>
              <a:rPr lang="en-US" sz="2600" dirty="0">
                <a:solidFill>
                  <a:srgbClr val="101D35"/>
                </a:solidFill>
              </a:rPr>
            </a:br>
            <a:endParaRPr lang="en-US" sz="2600" dirty="0">
              <a:solidFill>
                <a:srgbClr val="101D35"/>
              </a:solidFill>
            </a:endParaRPr>
          </a:p>
        </p:txBody>
      </p:sp>
    </p:spTree>
    <p:extLst>
      <p:ext uri="{BB962C8B-B14F-4D97-AF65-F5344CB8AC3E}">
        <p14:creationId xmlns:p14="http://schemas.microsoft.com/office/powerpoint/2010/main" val="244866074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24.462"/>
  <p:tag name="ISPRING_SLIDE_ID_2" val="{EDD9E132-DC7C-46CF-AE7D-C6E6ECBD28D4}"/>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SE_Template" id="{8B1FC134-3306-8949-8EE6-54D8D1A68082}" vid="{D023F173-81C9-6C41-B8A8-A9E8365AC24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0dca7aa4-7fee-4083-94e1-2adc3ae970bc">
      <UserInfo>
        <DisplayName>Limited Access System Group</DisplayName>
        <AccountId>18</AccountId>
        <AccountType/>
      </UserInfo>
      <UserInfo>
        <DisplayName>Gilchrist, Rebecca</DisplayName>
        <AccountId>23</AccountId>
        <AccountType/>
      </UserInfo>
      <UserInfo>
        <DisplayName>Tompkins, Andrea</DisplayName>
        <AccountId>38</AccountId>
        <AccountType/>
      </UserInfo>
      <UserInfo>
        <DisplayName>Elizabeth Pennington</DisplayName>
        <AccountId>17</AccountId>
        <AccountType/>
      </UserInfo>
      <UserInfo>
        <DisplayName>Robert Fickes</DisplayName>
        <AccountId>20</AccountId>
        <AccountType/>
      </UserInfo>
      <UserInfo>
        <DisplayName>Joseph Henkelman</DisplayName>
        <AccountId>365</AccountId>
        <AccountType/>
      </UserInfo>
      <UserInfo>
        <DisplayName>Michael Reynolds</DisplayName>
        <AccountId>883</AccountId>
        <AccountType/>
      </UserInfo>
      <UserInfo>
        <DisplayName>Jonathan Dolder</DisplayName>
        <AccountId>354</AccountId>
        <AccountType/>
      </UserInfo>
      <UserInfo>
        <DisplayName>Brian Martens</DisplayName>
        <AccountId>35</AccountId>
        <AccountType/>
      </UserInfo>
    </SharedWithUsers>
    <lcf76f155ced4ddcb4097134ff3c332f xmlns="1d01d358-fb5c-480b-94c0-87be6b23463f">
      <Terms xmlns="http://schemas.microsoft.com/office/infopath/2007/PartnerControls"/>
    </lcf76f155ced4ddcb4097134ff3c332f>
    <TaxCatchAll xmlns="0dca7aa4-7fee-4083-94e1-2adc3ae970bc" xsi:nil="true"/>
    <File_x0020_Status xmlns="1d01d358-fb5c-480b-94c0-87be6b23463f">Draft</File_x0020_Status>
    <Admin_x0020_Year xmlns="1d01d358-fb5c-480b-94c0-87be6b23463f">
      <Value>2020</Value>
    </Admin_x0020_Year>
    <Required_x0020_Document xmlns="1d01d358-fb5c-480b-94c0-87be6b23463f" xsi:nil="true"/>
    <Approval_x0020_Record xmlns="1d01d358-fb5c-480b-94c0-87be6b23463f">false</Approval_x0020_Record>
    <Category0 xmlns="1d01d358-fb5c-480b-94c0-87be6b23463f">To be assigned</Category0>
    <Date xmlns="1d01d358-fb5c-480b-94c0-87be6b23463f" xsi:nil="true"/>
    <Meeting_x0020_Name xmlns="1d01d358-fb5c-480b-94c0-87be6b23463f" xsi:nil="true"/>
    <Category xmlns="1d01d358-fb5c-480b-94c0-87be6b23463f" xsi:nil="true"/>
    <Archive xmlns="1d01d358-fb5c-480b-94c0-87be6b23463f">false</Archiv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75FB14DB3FE6C4CA721D3340365D5E8" ma:contentTypeVersion="37" ma:contentTypeDescription="Create a new document." ma:contentTypeScope="" ma:versionID="86df65be89a453858224e75096edd462">
  <xsd:schema xmlns:xsd="http://www.w3.org/2001/XMLSchema" xmlns:xs="http://www.w3.org/2001/XMLSchema" xmlns:p="http://schemas.microsoft.com/office/2006/metadata/properties" xmlns:ns2="1d01d358-fb5c-480b-94c0-87be6b23463f" xmlns:ns3="0dca7aa4-7fee-4083-94e1-2adc3ae970bc" targetNamespace="http://schemas.microsoft.com/office/2006/metadata/properties" ma:root="true" ma:fieldsID="daf3c718f282ff3c0c8542d067b2b676" ns2:_="" ns3:_="">
    <xsd:import namespace="1d01d358-fb5c-480b-94c0-87be6b23463f"/>
    <xsd:import namespace="0dca7aa4-7fee-4083-94e1-2adc3ae970bc"/>
    <xsd:element name="properties">
      <xsd:complexType>
        <xsd:sequence>
          <xsd:element name="documentManagement">
            <xsd:complexType>
              <xsd:all>
                <xsd:element ref="ns2:Category0" minOccurs="0"/>
                <xsd:element ref="ns2:Category" minOccurs="0"/>
                <xsd:element ref="ns2:Meeting_x0020_Name" minOccurs="0"/>
                <xsd:element ref="ns2:Admin_x0020_Year" minOccurs="0"/>
                <xsd:element ref="ns2:Date" minOccurs="0"/>
                <xsd:element ref="ns2:File_x0020_Status" minOccurs="0"/>
                <xsd:element ref="ns2:Required_x0020_Document"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Metadata" minOccurs="0"/>
                <xsd:element ref="ns2:Archive" minOccurs="0"/>
                <xsd:element ref="ns2:Approval_x0020_Record" minOccurs="0"/>
                <xsd:element ref="ns2:MediaServiceDateTaken"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d01d358-fb5c-480b-94c0-87be6b23463f" elementFormDefault="qualified">
    <xsd:import namespace="http://schemas.microsoft.com/office/2006/documentManagement/types"/>
    <xsd:import namespace="http://schemas.microsoft.com/office/infopath/2007/PartnerControls"/>
    <xsd:element name="Category0" ma:index="2" nillable="true" ma:displayName="Category" ma:default="To be assigned" ma:format="Dropdown" ma:internalName="Category0">
      <xsd:simpleType>
        <xsd:restriction base="dms:Choice">
          <xsd:enumeration value="Content/ABBI Support"/>
          <xsd:enumeration value="Contracts"/>
          <xsd:enumeration value="Forms"/>
          <xsd:enumeration value="IT Docs"/>
          <xsd:enumeration value="Manuals and Trainings"/>
          <xsd:enumeration value="MCAS Project Documentation"/>
          <xsd:enumeration value="MCAS Support Page"/>
          <xsd:enumeration value="PearsonAccess Next/Test Nav"/>
          <xsd:enumeration value="Psychometrics"/>
          <xsd:enumeration value="Resource Center"/>
          <xsd:enumeration value="Reporting"/>
          <xsd:enumeration value="Scoring"/>
          <xsd:enumeration value="Service Center"/>
          <xsd:enumeration value="System Integration"/>
          <xsd:enumeration value="Team Information"/>
          <xsd:enumeration value="To be assigned"/>
        </xsd:restriction>
      </xsd:simpleType>
    </xsd:element>
    <xsd:element name="Category" ma:index="3" nillable="true" ma:displayName="Document Type" ma:description="Document Type" ma:format="Dropdown" ma:indexed="true" ma:internalName="Category">
      <xsd:simpleType>
        <xsd:restriction base="dms:Choice">
          <xsd:enumeration value="Change Requests"/>
          <xsd:enumeration value="Checklists"/>
          <xsd:enumeration value="Customer Deliverables"/>
          <xsd:enumeration value="Customer Satisfaction Surveys"/>
          <xsd:enumeration value="Lessons Learned"/>
          <xsd:enumeration value="Links"/>
          <xsd:enumeration value="Meeting Minutes"/>
          <xsd:enumeration value="Post Project/Phase End"/>
          <xsd:enumeration value="Presentations"/>
          <xsd:enumeration value="Project Management"/>
          <xsd:enumeration value="Project Specifications"/>
          <xsd:enumeration value="Requirements"/>
          <xsd:enumeration value="Schedules"/>
          <xsd:enumeration value="Scope"/>
          <xsd:enumeration value="Templates"/>
          <xsd:enumeration value="Tools"/>
          <xsd:enumeration value="Tracking"/>
          <xsd:enumeration value="Waivers"/>
          <xsd:enumeration value="Work Instructions"/>
        </xsd:restriction>
      </xsd:simpleType>
    </xsd:element>
    <xsd:element name="Meeting_x0020_Name" ma:index="4" nillable="true" ma:displayName="Meeting Name" ma:format="Dropdown" ma:indexed="true" ma:internalName="Meeting_x0020_Name">
      <xsd:simpleType>
        <xsd:union memberTypes="dms:Text">
          <xsd:simpleType>
            <xsd:restriction base="dms:Choice">
              <xsd:enumeration value="Assistive Technology Web Extension"/>
              <xsd:enumeration value="Content"/>
              <xsd:enumeration value="Cross Functional"/>
              <xsd:enumeration value="Forms"/>
              <xsd:enumeration value="Leadership w/Cognia"/>
              <xsd:enumeration value="Leadership w/DESE"/>
              <xsd:enumeration value="MA Monthly Management Meeting"/>
              <xsd:enumeration value="MCAS and RICAS Internal Team"/>
              <xsd:enumeration value="MCAS Risks and Issues Review"/>
              <xsd:enumeration value="Online Administration and Testing"/>
              <xsd:enumeration value="Production w/Cognia"/>
              <xsd:enumeration value="Production w/DESE"/>
              <xsd:enumeration value="Psychometrics w/Cognia"/>
              <xsd:enumeration value="Psychometrics w/DESE"/>
              <xsd:enumeration value="Remote Proctor Pilot"/>
              <xsd:enumeration value="Reporting w/DESE"/>
              <xsd:enumeration value="RI Monthly Management Meeting"/>
              <xsd:enumeration value="RICAS"/>
              <xsd:enumeration value="SCM Team"/>
              <xsd:enumeration value="Scoring w/Cognia"/>
              <xsd:enumeration value="Scoring w/DESE"/>
              <xsd:enumeration value="Systems Integration"/>
            </xsd:restriction>
          </xsd:simpleType>
        </xsd:union>
      </xsd:simpleType>
    </xsd:element>
    <xsd:element name="Admin_x0020_Year" ma:index="5" nillable="true" ma:displayName="Admin Year" ma:default="2020" ma:internalName="Admin_x0020_Year">
      <xsd:complexType>
        <xsd:complexContent>
          <xsd:extension base="dms:MultiChoice">
            <xsd:sequence>
              <xsd:element name="Value" maxOccurs="unbounded" minOccurs="0" nillable="true">
                <xsd:simpleType>
                  <xsd:restriction base="dms:Choice">
                    <xsd:enumeration value="2019"/>
                    <xsd:enumeration value="2020"/>
                    <xsd:enumeration value="2021"/>
                  </xsd:restriction>
                </xsd:simpleType>
              </xsd:element>
            </xsd:sequence>
          </xsd:extension>
        </xsd:complexContent>
      </xsd:complexType>
    </xsd:element>
    <xsd:element name="Date" ma:index="6" nillable="true" ma:displayName="Date" ma:format="DateOnly" ma:indexed="true" ma:internalName="Date">
      <xsd:simpleType>
        <xsd:restriction base="dms:DateTime"/>
      </xsd:simpleType>
    </xsd:element>
    <xsd:element name="File_x0020_Status" ma:index="7" nillable="true" ma:displayName="File Status" ma:default="Draft" ma:format="Dropdown" ma:internalName="File_x0020_Status">
      <xsd:simpleType>
        <xsd:restriction base="dms:Choice">
          <xsd:enumeration value="Archive"/>
          <xsd:enumeration value="Baselined"/>
          <xsd:enumeration value="Delivered"/>
          <xsd:enumeration value="Draft"/>
        </xsd:restriction>
      </xsd:simpleType>
    </xsd:element>
    <xsd:element name="Required_x0020_Document" ma:index="8" nillable="true" ma:displayName="Required Document" ma:description="PR-00044 Deliverable - this column is draft" ma:format="Dropdown" ma:indexed="true" ma:internalName="Required_x0020_Document">
      <xsd:simpleType>
        <xsd:restriction base="dms:Choice">
          <xsd:enumeration value="Business Requirements Document (BRD)"/>
          <xsd:enumeration value="PR-00003 Risk Management Procedure"/>
          <xsd:enumeration value="Customer Satisfaction Surveys"/>
          <xsd:enumeration value="Lessons Learned"/>
          <xsd:enumeration value="Project Management Plan"/>
        </xsd:restriction>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Metadata" ma:index="17" nillable="true" ma:displayName="MediaServiceMetadata" ma:hidden="true" ma:internalName="MediaServiceMetadata" ma:readOnly="true">
      <xsd:simpleType>
        <xsd:restriction base="dms:Note"/>
      </xsd:simpleType>
    </xsd:element>
    <xsd:element name="Archive" ma:index="21" nillable="true" ma:displayName="Archive" ma:default="0" ma:internalName="Archive">
      <xsd:simpleType>
        <xsd:restriction base="dms:Boolean"/>
      </xsd:simpleType>
    </xsd:element>
    <xsd:element name="Approval_x0020_Record" ma:index="22" nillable="true" ma:displayName="Approval Record" ma:default="0" ma:description="BRD approvals, emails, documented customer approvals etc." ma:internalName="Approval_x0020_Record">
      <xsd:simpleType>
        <xsd:restriction base="dms:Boolean"/>
      </xsd:simpleType>
    </xsd:element>
    <xsd:element name="MediaServiceDateTaken" ma:index="25" nillable="true" ma:displayName="MediaServiceDateTaken" ma:hidden="true" ma:internalName="MediaServiceDateTaken" ma:readOnly="true">
      <xsd:simpleType>
        <xsd:restriction base="dms:Text"/>
      </xsd:simpleType>
    </xsd:element>
    <xsd:element name="MediaLengthInSeconds" ma:index="26" nillable="true" ma:displayName="Length (seconds)" ma:internalName="MediaLengthInSeconds" ma:readOnly="true">
      <xsd:simpleType>
        <xsd:restriction base="dms:Unknown"/>
      </xsd:simpleType>
    </xsd:element>
    <xsd:element name="lcf76f155ced4ddcb4097134ff3c332f" ma:index="28" nillable="true" ma:taxonomy="true" ma:internalName="lcf76f155ced4ddcb4097134ff3c332f" ma:taxonomyFieldName="MediaServiceImageTags" ma:displayName="Image Tags" ma:readOnly="false" ma:fieldId="{5cf76f15-5ced-4ddc-b409-7134ff3c332f}" ma:taxonomyMulti="true" ma:sspId="46342d94-4a90-4c9b-8c88-cb4c8647e98f" ma:termSetId="09814cd3-568e-fe90-9814-8d621ff8fb84" ma:anchorId="fba54fb3-c3e1-fe81-a776-ca4b69148c4d" ma:open="true" ma:isKeyword="false">
      <xsd:complexType>
        <xsd:sequence>
          <xsd:element ref="pc:Terms" minOccurs="0" maxOccurs="1"/>
        </xsd:sequence>
      </xsd:complexType>
    </xsd:element>
    <xsd:element name="MediaServiceGenerationTime" ma:index="30" nillable="true" ma:displayName="MediaServiceGenerationTime" ma:hidden="true" ma:internalName="MediaServiceGenerationTime" ma:readOnly="true">
      <xsd:simpleType>
        <xsd:restriction base="dms:Text"/>
      </xsd:simpleType>
    </xsd:element>
    <xsd:element name="MediaServiceEventHashCode" ma:index="31" nillable="true" ma:displayName="MediaServiceEventHashCode" ma:hidden="true" ma:internalName="MediaServiceEventHashCode" ma:readOnly="true">
      <xsd:simpleType>
        <xsd:restriction base="dms:Text"/>
      </xsd:simpleType>
    </xsd:element>
    <xsd:element name="MediaServiceOCR" ma:index="32" nillable="true" ma:displayName="Extracted Text" ma:internalName="MediaServiceOCR" ma:readOnly="true">
      <xsd:simpleType>
        <xsd:restriction base="dms:Note">
          <xsd:maxLength value="255"/>
        </xsd:restriction>
      </xsd:simpleType>
    </xsd:element>
    <xsd:element name="MediaServiceObjectDetectorVersions" ma:index="33" nillable="true" ma:displayName="MediaServiceObjectDetectorVersions" ma:hidden="true" ma:indexed="true" ma:internalName="MediaServiceObjectDetectorVersions" ma:readOnly="true">
      <xsd:simpleType>
        <xsd:restriction base="dms:Text"/>
      </xsd:simpleType>
    </xsd:element>
    <xsd:element name="MediaServiceSearchProperties" ma:index="3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dca7aa4-7fee-4083-94e1-2adc3ae970bc"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9" nillable="true" ma:displayName="Taxonomy Catch All Column" ma:hidden="true" ma:list="{45c7d4eb-f99c-41c4-8537-a09014e06515}" ma:internalName="TaxCatchAll" ma:showField="CatchAllData" ma:web="0dca7aa4-7fee-4083-94e1-2adc3ae970b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6"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A434A98-F106-45CE-8E8A-DD686612E616}">
  <ds:schemaRefs>
    <ds:schemaRef ds:uri="http://purl.org/dc/dcmitype/"/>
    <ds:schemaRef ds:uri="http://schemas.openxmlformats.org/package/2006/metadata/core-properties"/>
    <ds:schemaRef ds:uri="http://schemas.microsoft.com/office/2006/documentManagement/types"/>
    <ds:schemaRef ds:uri="0f5bef07-f5f5-40da-8e2e-589709a1e173"/>
    <ds:schemaRef ds:uri="http://purl.org/dc/elements/1.1/"/>
    <ds:schemaRef ds:uri="http://purl.org/dc/terms/"/>
    <ds:schemaRef ds:uri="0285ebdb-5a9a-4eee-8319-5b3bdbf0e58a"/>
    <ds:schemaRef ds:uri="http://schemas.microsoft.com/office/2006/metadata/properties"/>
    <ds:schemaRef ds:uri="http://schemas.microsoft.com/office/infopath/2007/PartnerControls"/>
    <ds:schemaRef ds:uri="http://www.w3.org/XML/1998/namespace"/>
  </ds:schemaRefs>
</ds:datastoreItem>
</file>

<file path=customXml/itemProps2.xml><?xml version="1.0" encoding="utf-8"?>
<ds:datastoreItem xmlns:ds="http://schemas.openxmlformats.org/officeDocument/2006/customXml" ds:itemID="{00F4F6BA-9256-4D68-961F-89F22BA60EA2}">
  <ds:schemaRefs>
    <ds:schemaRef ds:uri="http://schemas.microsoft.com/sharepoint/v3/contenttype/forms"/>
  </ds:schemaRefs>
</ds:datastoreItem>
</file>

<file path=customXml/itemProps3.xml><?xml version="1.0" encoding="utf-8"?>
<ds:datastoreItem xmlns:ds="http://schemas.openxmlformats.org/officeDocument/2006/customXml" ds:itemID="{3272AC75-0F75-4CD4-B4B0-2315F56BA0B7}"/>
</file>

<file path=docProps/app.xml><?xml version="1.0" encoding="utf-8"?>
<Properties xmlns="http://schemas.openxmlformats.org/officeDocument/2006/extended-properties" xmlns:vt="http://schemas.openxmlformats.org/officeDocument/2006/docPropsVTypes">
  <Template/>
  <TotalTime>320</TotalTime>
  <Words>4498</Words>
  <Application>Microsoft Macintosh PowerPoint</Application>
  <PresentationFormat>Widescreen</PresentationFormat>
  <Paragraphs>461</Paragraphs>
  <Slides>58</Slides>
  <Notes>29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58</vt:i4>
      </vt:variant>
    </vt:vector>
  </HeadingPairs>
  <TitlesOfParts>
    <vt:vector size="62" baseType="lpstr">
      <vt:lpstr>Arial</vt:lpstr>
      <vt:lpstr>Calibri</vt:lpstr>
      <vt:lpstr>Courier New</vt:lpstr>
      <vt:lpstr>Office Theme</vt:lpstr>
      <vt:lpstr>Overview of Infrastructure Trials for Technology Coordinators</vt:lpstr>
      <vt:lpstr>Presenters</vt:lpstr>
      <vt:lpstr>Logistics for This Session </vt:lpstr>
      <vt:lpstr>Slides for This Session </vt:lpstr>
      <vt:lpstr>Today’s Agenda</vt:lpstr>
      <vt:lpstr>1. Determining Whether to Run an Infrastructure Trial</vt:lpstr>
      <vt:lpstr>Poll Question </vt:lpstr>
      <vt:lpstr>Computer-Based Testing (CBT) Components</vt:lpstr>
      <vt:lpstr>Recommended Windows to Conduct  Preliminary System Tests/Infrastructure Trials</vt:lpstr>
      <vt:lpstr>Determine Whether to Run an Infrastructure Trial</vt:lpstr>
      <vt:lpstr>Testing Your Network and Devices </vt:lpstr>
      <vt:lpstr>Testing Your Network and Devices 2 </vt:lpstr>
      <vt:lpstr>Steps for Completing App Check</vt:lpstr>
      <vt:lpstr>Demonstrations</vt:lpstr>
      <vt:lpstr>Steps for Conducting a Preliminary System Test</vt:lpstr>
      <vt:lpstr>2. Introduction to Infrastructure Trials</vt:lpstr>
      <vt:lpstr>Main Steps for the Infrastructure Trial </vt:lpstr>
      <vt:lpstr>Practice Tests </vt:lpstr>
      <vt:lpstr>Number of Test Sessions in the Practice Tests</vt:lpstr>
      <vt:lpstr>Training Site and User Accounts for PearsonAccess Next</vt:lpstr>
      <vt:lpstr>Demonstration</vt:lpstr>
      <vt:lpstr>3. Tasks for Technology Staff</vt:lpstr>
      <vt:lpstr>Steps for Technology Coordinators </vt:lpstr>
      <vt:lpstr>Steps for Technology Coordinators (continued) </vt:lpstr>
      <vt:lpstr>Getting Started</vt:lpstr>
      <vt:lpstr>Getting Started (continued)</vt:lpstr>
      <vt:lpstr>Poll Question 2 </vt:lpstr>
      <vt:lpstr>Demonstration 2</vt:lpstr>
      <vt:lpstr>ProctorCache Recommendation</vt:lpstr>
      <vt:lpstr>What is a Saved Response File (SRF)</vt:lpstr>
      <vt:lpstr>Saved Response File (SRF) on  Mac and Windows Machines</vt:lpstr>
      <vt:lpstr>Saved Response File (SRF) on  iPads and Chromebooks</vt:lpstr>
      <vt:lpstr>Recommended before Conducting the Trial</vt:lpstr>
      <vt:lpstr>Network Planning</vt:lpstr>
      <vt:lpstr>Questions and Answers</vt:lpstr>
      <vt:lpstr>4. Administration and Next Steps</vt:lpstr>
      <vt:lpstr>Conducting the Trial</vt:lpstr>
      <vt:lpstr>Student Status Dashboard and Error Codes</vt:lpstr>
      <vt:lpstr>Student Status Dashboard and Error Codes 2</vt:lpstr>
      <vt:lpstr>Steps to Resolve Error Codes</vt:lpstr>
      <vt:lpstr>Steps to Resolve Error Codes (continued)</vt:lpstr>
      <vt:lpstr>Key to Student Statuses for Students in PAN Sessions  (Appendix B of the CBT TAM)</vt:lpstr>
      <vt:lpstr>Resuming Student Tests</vt:lpstr>
      <vt:lpstr>Resume-Upload</vt:lpstr>
      <vt:lpstr>Demonstration 3</vt:lpstr>
      <vt:lpstr>After The Infrastructure Trial</vt:lpstr>
      <vt:lpstr>Import/Export TestNav Configurations</vt:lpstr>
      <vt:lpstr>Questions and Answers 2</vt:lpstr>
      <vt:lpstr>5. Resources, Support, and Next Steps </vt:lpstr>
      <vt:lpstr>Resources in the MCAS Service Center</vt:lpstr>
      <vt:lpstr>Additional Resources on the DESE MCAS Website </vt:lpstr>
      <vt:lpstr>Upcoming Training Sessions</vt:lpstr>
      <vt:lpstr>Upcoming Training Sessions 2</vt:lpstr>
      <vt:lpstr>Next Steps</vt:lpstr>
      <vt:lpstr>Email and Phone Support </vt:lpstr>
      <vt:lpstr>6. Live “Sandbox Time”</vt:lpstr>
      <vt:lpstr>Poll Question—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Lanai, Evy (DESE)</dc:creator>
  <cp:lastModifiedBy>Kat Constable</cp:lastModifiedBy>
  <cp:revision>4</cp:revision>
  <cp:lastPrinted>2024-01-24T13:30:47Z</cp:lastPrinted>
  <dcterms:created xsi:type="dcterms:W3CDTF">2022-10-11T20:32:22Z</dcterms:created>
  <dcterms:modified xsi:type="dcterms:W3CDTF">2024-02-29T15:44:08Z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0x010100D75FB14DB3FE6C4CA721D3340365D5E8</vt:lpwstr>
  </property>
  <property fmtid="{D5CDD505-2E9C-101B-9397-08002B2CF9AE}" pid="3" name="MediaServiceImageTags">
    <vt:lpwstr/>
  </property>
  <property fmtid="{D5CDD505-2E9C-101B-9397-08002B2CF9AE}" pid="4" name="Order">
    <vt:r8>4411600</vt:r8>
  </property>
  <property fmtid="{D5CDD505-2E9C-101B-9397-08002B2CF9AE}" pid="5" name="xd_Signature">
    <vt:bool>false</vt:bool>
  </property>
  <property fmtid="{D5CDD505-2E9C-101B-9397-08002B2CF9AE}" pid="6" name="xd_ProgID">
    <vt:lpwstr/>
  </property>
  <property fmtid="{D5CDD505-2E9C-101B-9397-08002B2CF9AE}" pid="7" name="_ExtendedDescription">
    <vt:lpwstr/>
  </property>
  <property fmtid="{D5CDD505-2E9C-101B-9397-08002B2CF9AE}" pid="8" name="TriggerFlowInfo">
    <vt:lpwstr/>
  </property>
  <property fmtid="{D5CDD505-2E9C-101B-9397-08002B2CF9AE}" pid="9" name="ComplianceAssetId">
    <vt:lpwstr/>
  </property>
  <property fmtid="{D5CDD505-2E9C-101B-9397-08002B2CF9AE}" pid="10" name="TemplateUrl">
    <vt:lpwstr/>
  </property>
</Properties>
</file>