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handoutMasterIdLst>
    <p:handoutMasterId r:id="rId57"/>
  </p:handoutMasterIdLst>
  <p:sldIdLst>
    <p:sldId id="280" r:id="rId5"/>
    <p:sldId id="359" r:id="rId6"/>
    <p:sldId id="1184" r:id="rId7"/>
    <p:sldId id="1217" r:id="rId8"/>
    <p:sldId id="1131" r:id="rId9"/>
    <p:sldId id="1172" r:id="rId10"/>
    <p:sldId id="1269" r:id="rId11"/>
    <p:sldId id="306" r:id="rId12"/>
    <p:sldId id="1120" r:id="rId13"/>
    <p:sldId id="1286" r:id="rId14"/>
    <p:sldId id="1121" r:id="rId15"/>
    <p:sldId id="1122" r:id="rId16"/>
    <p:sldId id="1194" r:id="rId17"/>
    <p:sldId id="1123" r:id="rId18"/>
    <p:sldId id="1284" r:id="rId19"/>
    <p:sldId id="1285" r:id="rId20"/>
    <p:sldId id="1124" r:id="rId21"/>
    <p:sldId id="1125" r:id="rId22"/>
    <p:sldId id="1288" r:id="rId23"/>
    <p:sldId id="288" r:id="rId24"/>
    <p:sldId id="1084" r:id="rId25"/>
    <p:sldId id="1107" r:id="rId26"/>
    <p:sldId id="1085" r:id="rId27"/>
    <p:sldId id="1108" r:id="rId28"/>
    <p:sldId id="1088" r:id="rId29"/>
    <p:sldId id="1109" r:id="rId30"/>
    <p:sldId id="1089" r:id="rId31"/>
    <p:sldId id="1272" r:id="rId32"/>
    <p:sldId id="1105" r:id="rId33"/>
    <p:sldId id="1289" r:id="rId34"/>
    <p:sldId id="1287" r:id="rId35"/>
    <p:sldId id="1096" r:id="rId36"/>
    <p:sldId id="1091" r:id="rId37"/>
    <p:sldId id="1097" r:id="rId38"/>
    <p:sldId id="1098" r:id="rId39"/>
    <p:sldId id="1102" r:id="rId40"/>
    <p:sldId id="1099" r:id="rId41"/>
    <p:sldId id="1117" r:id="rId42"/>
    <p:sldId id="1127" r:id="rId43"/>
    <p:sldId id="1128" r:id="rId44"/>
    <p:sldId id="1111" r:id="rId45"/>
    <p:sldId id="1112" r:id="rId46"/>
    <p:sldId id="1113" r:id="rId47"/>
    <p:sldId id="1114" r:id="rId48"/>
    <p:sldId id="1129" r:id="rId49"/>
    <p:sldId id="1115" r:id="rId50"/>
    <p:sldId id="1116" r:id="rId51"/>
    <p:sldId id="1130" r:id="rId52"/>
    <p:sldId id="1140" r:id="rId53"/>
    <p:sldId id="1290" r:id="rId54"/>
    <p:sldId id="1148" r:id="rId55"/>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10" clrIdx="0"/>
  <p:cmAuthor id="1" name="bkelly" initials="bkelly" lastIdx="11" clrIdx="1"/>
  <p:cmAuthor id="2" name="Kenny Taylor EXTERNAL" initials="KTE" lastIdx="15" clrIdx="2">
    <p:extLst>
      <p:ext uri="{19B8F6BF-5375-455C-9EA6-DF929625EA0E}">
        <p15:presenceInfo xmlns:p15="http://schemas.microsoft.com/office/powerpoint/2012/main" userId="Kenny Taylor EXTERNAL" providerId="None"/>
      </p:ext>
    </p:extLst>
  </p:cmAuthor>
  <p:cmAuthor id="3" name="Zalk, Jodie" initials="ZJ" lastIdx="38" clrIdx="3">
    <p:extLst>
      <p:ext uri="{19B8F6BF-5375-455C-9EA6-DF929625EA0E}">
        <p15:presenceInfo xmlns:p15="http://schemas.microsoft.com/office/powerpoint/2012/main" userId="Zalk, Jodie" providerId="None"/>
      </p:ext>
    </p:extLst>
  </p:cmAuthor>
  <p:cmAuthor id="4" name="Pennington, Elizabeth" initials="PE" lastIdx="1" clrIdx="4">
    <p:extLst>
      <p:ext uri="{19B8F6BF-5375-455C-9EA6-DF929625EA0E}">
        <p15:presenceInfo xmlns:p15="http://schemas.microsoft.com/office/powerpoint/2012/main" userId="S::Elizabeth.Pennington@pearson.com::e28ec3e6-d01a-48d6-ac9b-0d88e5d6f329" providerId="AD"/>
      </p:ext>
    </p:extLst>
  </p:cmAuthor>
  <p:cmAuthor id="5" name="Fickes, Robert" initials="FR" lastIdx="60" clrIdx="5">
    <p:extLst>
      <p:ext uri="{19B8F6BF-5375-455C-9EA6-DF929625EA0E}">
        <p15:presenceInfo xmlns:p15="http://schemas.microsoft.com/office/powerpoint/2012/main" userId="S::Robert.Fickes@pearson.com::487722c4-2233-4d12-9c34-d0a002179c4c" providerId="AD"/>
      </p:ext>
    </p:extLst>
  </p:cmAuthor>
  <p:cmAuthor id="6" name="Cullen, Shannon (DESE)" initials="CS(" lastIdx="12" clrIdx="6">
    <p:extLst>
      <p:ext uri="{19B8F6BF-5375-455C-9EA6-DF929625EA0E}">
        <p15:presenceInfo xmlns:p15="http://schemas.microsoft.com/office/powerpoint/2012/main" userId="S::shannon.cullen@doe.mass.edu::6b1ad6a8-5818-44b3-9274-ccefbf22d13d" providerId="AD"/>
      </p:ext>
    </p:extLst>
  </p:cmAuthor>
  <p:cmAuthor id="7" name="Zalk, Jodie (DESE)" initials="ZJ(" lastIdx="21" clrIdx="7">
    <p:extLst>
      <p:ext uri="{19B8F6BF-5375-455C-9EA6-DF929625EA0E}">
        <p15:presenceInfo xmlns:p15="http://schemas.microsoft.com/office/powerpoint/2012/main" userId="S::JZalk@doe.mass.edu::e1452584-4588-4fe8-8e76-c634323654f0" providerId="AD"/>
      </p:ext>
    </p:extLst>
  </p:cmAuthor>
  <p:cmAuthor id="8" name="Cullen, Shannon (DESE)" initials="CS( [2]" lastIdx="113" clrIdx="8">
    <p:extLst>
      <p:ext uri="{19B8F6BF-5375-455C-9EA6-DF929625EA0E}">
        <p15:presenceInfo xmlns:p15="http://schemas.microsoft.com/office/powerpoint/2012/main" userId="S::Shannon.Cullen@mass.gov::6b1ad6a8-5818-44b3-9274-ccefbf22d13d" providerId="AD"/>
      </p:ext>
    </p:extLst>
  </p:cmAuthor>
  <p:cmAuthor id="9" name="Kelley, R. Scott (DESE)" initials="KRS(" lastIdx="16" clrIdx="9">
    <p:extLst>
      <p:ext uri="{19B8F6BF-5375-455C-9EA6-DF929625EA0E}">
        <p15:presenceInfo xmlns:p15="http://schemas.microsoft.com/office/powerpoint/2012/main" userId="S::R.Scott.Kelley@mass.gov::94781df7-8020-4319-920c-b88462c06ab3" providerId="AD"/>
      </p:ext>
    </p:extLst>
  </p:cmAuthor>
  <p:cmAuthor id="10" name="Zalk, Jodie (DESE)" initials="ZJ( [2]" lastIdx="92" clrIdx="10">
    <p:extLst>
      <p:ext uri="{19B8F6BF-5375-455C-9EA6-DF929625EA0E}">
        <p15:presenceInfo xmlns:p15="http://schemas.microsoft.com/office/powerpoint/2012/main" userId="S::Jodie.L.Zalk@mass.gov::e1452584-4588-4fe8-8e76-c634323654f0" providerId="AD"/>
      </p:ext>
    </p:extLst>
  </p:cmAuthor>
  <p:cmAuthor id="11" name="Tompkins, Andrea" initials="TA" lastIdx="11" clrIdx="11">
    <p:extLst>
      <p:ext uri="{19B8F6BF-5375-455C-9EA6-DF929625EA0E}">
        <p15:presenceInfo xmlns:p15="http://schemas.microsoft.com/office/powerpoint/2012/main" userId="S::andrea.tompkins@pearson.com::6ae2736e-5b24-4af4-98bc-79ca7a9e3fa8" providerId="AD"/>
      </p:ext>
    </p:extLst>
  </p:cmAuthor>
  <p:cmAuthor id="12" name="Whitney Woods" initials="WW" lastIdx="2" clrIdx="12">
    <p:extLst>
      <p:ext uri="{19B8F6BF-5375-455C-9EA6-DF929625EA0E}">
        <p15:presenceInfo xmlns:p15="http://schemas.microsoft.com/office/powerpoint/2012/main" userId="S::whitney.woods@pearson.com::38c549b7-54d6-4a1e-b2f6-c31572cbe78b" providerId="AD"/>
      </p:ext>
    </p:extLst>
  </p:cmAuthor>
  <p:cmAuthor id="13" name="Joseph Henkelman" initials="JH" lastIdx="5" clrIdx="13">
    <p:extLst>
      <p:ext uri="{19B8F6BF-5375-455C-9EA6-DF929625EA0E}">
        <p15:presenceInfo xmlns:p15="http://schemas.microsoft.com/office/powerpoint/2012/main" userId="S::Joseph.Henkelman@pearson.com::e82eaec1-b45c-47cd-b767-52b36deebf6c" providerId="AD"/>
      </p:ext>
    </p:extLst>
  </p:cmAuthor>
  <p:cmAuthor id="14" name="Scott Kelley" initials="sk" lastIdx="4" clrIdx="14">
    <p:extLst>
      <p:ext uri="{19B8F6BF-5375-455C-9EA6-DF929625EA0E}">
        <p15:presenceInfo xmlns:p15="http://schemas.microsoft.com/office/powerpoint/2012/main" userId="Scott Kelley" providerId="None"/>
      </p:ext>
    </p:extLst>
  </p:cmAuthor>
  <p:cmAuthor id="15" name="Holly Woodruff" initials="HW" lastIdx="1" clrIdx="15">
    <p:extLst>
      <p:ext uri="{19B8F6BF-5375-455C-9EA6-DF929625EA0E}">
        <p15:presenceInfo xmlns:p15="http://schemas.microsoft.com/office/powerpoint/2012/main" userId="S::holly.woodruff@pearson.com::bd40664c-d0f9-47f6-9555-8f1bf1ec3b14" providerId="AD"/>
      </p:ext>
    </p:extLst>
  </p:cmAuthor>
  <p:cmAuthor id="16" name="Pelychaty, Robert (DESE)" initials="P(" lastIdx="4" clrIdx="16">
    <p:extLst>
      <p:ext uri="{19B8F6BF-5375-455C-9EA6-DF929625EA0E}">
        <p15:presenceInfo xmlns:p15="http://schemas.microsoft.com/office/powerpoint/2012/main" userId="S::robert.pelychaty@mass.gov::4b7f82dc-9b90-4364-a63e-8be2ecd61e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563C1"/>
    <a:srgbClr val="3647B6"/>
    <a:srgbClr val="203B6A"/>
    <a:srgbClr val="101D35"/>
    <a:srgbClr val="A18557"/>
    <a:srgbClr val="F9F9FA"/>
    <a:srgbClr val="FFFFFF"/>
    <a:srgbClr val="F9F9F9"/>
    <a:srgbClr val="FAF9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6327" autoAdjust="0"/>
  </p:normalViewPr>
  <p:slideViewPr>
    <p:cSldViewPr snapToGrid="0">
      <p:cViewPr varScale="1">
        <p:scale>
          <a:sx n="75" d="100"/>
          <a:sy n="75" d="100"/>
        </p:scale>
        <p:origin x="312" y="56"/>
      </p:cViewPr>
      <p:guideLst>
        <p:guide orient="horz" pos="2160"/>
        <p:guide pos="3840"/>
      </p:guideLst>
    </p:cSldViewPr>
  </p:slideViewPr>
  <p:outlineViewPr>
    <p:cViewPr>
      <p:scale>
        <a:sx n="33" d="100"/>
        <a:sy n="33" d="100"/>
      </p:scale>
      <p:origin x="0" y="-34064"/>
    </p:cViewPr>
  </p:outlineViewPr>
  <p:notesTextViewPr>
    <p:cViewPr>
      <p:scale>
        <a:sx n="1" d="1"/>
        <a:sy n="1" d="1"/>
      </p:scale>
      <p:origin x="0" y="0"/>
    </p:cViewPr>
  </p:notesTextViewPr>
  <p:sorterViewPr>
    <p:cViewPr>
      <p:scale>
        <a:sx n="100" d="100"/>
        <a:sy n="100" d="100"/>
      </p:scale>
      <p:origin x="0" y="-9786"/>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2023/10/23</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2023/10/23</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profiles.doe.mass.edu/help/faq.aspx"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Massachusetts Department of Elementary and Secondary Education</a:t>
            </a:r>
          </a:p>
        </p:txBody>
      </p:sp>
      <p:sp>
        <p:nvSpPr>
          <p:cNvPr id="5" name="Slide Number Placeholder 4"/>
          <p:cNvSpPr>
            <a:spLocks noGrp="1"/>
          </p:cNvSpPr>
          <p:nvPr>
            <p:ph type="sldNum" sz="quarter" idx="5"/>
          </p:nvPr>
        </p:nvSpPr>
        <p:spPr/>
        <p:txBody>
          <a:bodyPr/>
          <a:lstStyle/>
          <a:p>
            <a:fld id="{145724FF-A098-4B60-9000-6891DF0985A5}" type="slidenum">
              <a:rPr lang="en-US" smtClean="0"/>
              <a:pPr/>
              <a:t>1</a:t>
            </a:fld>
            <a:endParaRPr lang="en-US"/>
          </a:p>
        </p:txBody>
      </p:sp>
    </p:spTree>
    <p:extLst>
      <p:ext uri="{BB962C8B-B14F-4D97-AF65-F5344CB8AC3E}">
        <p14:creationId xmlns:p14="http://schemas.microsoft.com/office/powerpoint/2010/main" val="291203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t>
            </a:r>
            <a:r>
              <a:rPr lang="en-US" sz="1200" dirty="0">
                <a:solidFill>
                  <a:srgbClr val="000000"/>
                </a:solidFill>
              </a:rPr>
              <a:t>When a student does not meet one or more the eligibility requirements, such as the MCAS participation requirement, it will be required to upload one or more “Eligibility Waiver Request” documents. </a:t>
            </a:r>
            <a:endParaRPr lang="en-US" dirty="0"/>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2343088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t>
            </a:r>
            <a:r>
              <a:rPr lang="en-US" sz="1200" dirty="0">
                <a:solidFill>
                  <a:srgbClr val="000000"/>
                </a:solidFill>
                <a:ea typeface="Calibri" panose="020F0502020204030204" pitchFamily="34" charset="0"/>
                <a:cs typeface="Times New Roman" panose="02020603050405020304" pitchFamily="18" charset="0"/>
              </a:rPr>
              <a:t>Each type of appeal will require the upload of supporting documents (e.g., cohort worksheets, course descriptions, transcripts, etc.). If an eligibility wavier is necessary, the waiver request must be uploaded at this  “Supporting Document” section.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26</a:t>
            </a:fld>
            <a:endParaRPr lang="zh-CN" altLang="en-US"/>
          </a:p>
        </p:txBody>
      </p:sp>
    </p:spTree>
    <p:extLst>
      <p:ext uri="{BB962C8B-B14F-4D97-AF65-F5344CB8AC3E}">
        <p14:creationId xmlns:p14="http://schemas.microsoft.com/office/powerpoint/2010/main" val="1792373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a:t>
            </a:r>
            <a:r>
              <a:rPr lang="en-US" sz="1200" dirty="0">
                <a:solidFill>
                  <a:srgbClr val="000000"/>
                </a:solidFill>
                <a:ea typeface="Calibri" panose="020F0502020204030204" pitchFamily="34" charset="0"/>
                <a:cs typeface="Times New Roman" panose="02020603050405020304" pitchFamily="18" charset="0"/>
              </a:rPr>
              <a:t>An asterisk (*) indicates that the specific document type is required. All successfully uploaded documents will appear in the “</a:t>
            </a:r>
            <a:r>
              <a:rPr lang="en-US" sz="1200" dirty="0">
                <a:solidFill>
                  <a:srgbClr val="E38526"/>
                </a:solidFill>
                <a:ea typeface="Calibri" panose="020F0502020204030204" pitchFamily="34" charset="0"/>
                <a:cs typeface="Times New Roman" panose="02020603050405020304" pitchFamily="18" charset="0"/>
              </a:rPr>
              <a:t>Uploaded Documents</a:t>
            </a:r>
            <a:r>
              <a:rPr lang="en-US" sz="1200" dirty="0">
                <a:solidFill>
                  <a:srgbClr val="000000"/>
                </a:solidFill>
                <a:ea typeface="Calibri" panose="020F0502020204030204" pitchFamily="34" charset="0"/>
                <a:cs typeface="Times New Roman" panose="02020603050405020304" pitchFamily="18" charset="0"/>
              </a:rPr>
              <a:t>” section. Uploaded documents may be deleted. </a:t>
            </a: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27</a:t>
            </a:fld>
            <a:endParaRPr lang="zh-CN" altLang="en-US"/>
          </a:p>
        </p:txBody>
      </p:sp>
    </p:spTree>
    <p:extLst>
      <p:ext uri="{BB962C8B-B14F-4D97-AF65-F5344CB8AC3E}">
        <p14:creationId xmlns:p14="http://schemas.microsoft.com/office/powerpoint/2010/main" val="2291936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t>
            </a:r>
            <a:r>
              <a:rPr lang="en-US" sz="1200" dirty="0">
                <a:solidFill>
                  <a:srgbClr val="000000"/>
                </a:solidFill>
              </a:rPr>
              <a:t>Once the completed appeal is reviewed and a decision has been made, the information and documents that are submitted cannot be changed. If the student’s appeal is not granted, the school may easily resubmit another appeal for the student with additional information.</a:t>
            </a:r>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28</a:t>
            </a:fld>
            <a:endParaRPr lang="zh-CN" altLang="en-US"/>
          </a:p>
        </p:txBody>
      </p:sp>
    </p:spTree>
    <p:extLst>
      <p:ext uri="{BB962C8B-B14F-4D97-AF65-F5344CB8AC3E}">
        <p14:creationId xmlns:p14="http://schemas.microsoft.com/office/powerpoint/2010/main" val="1073682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t>Notes: Once the </a:t>
            </a:r>
            <a:r>
              <a:rPr lang="en-US" i="1" dirty="0"/>
              <a:t>General Information </a:t>
            </a:r>
            <a:r>
              <a:rPr lang="en-US" dirty="0"/>
              <a:t>section of the application is completed, the student’s appeal application will be automatically saved. Each appeal will be in an “In Progress” status until it is submitted. The student’s appeal can be completed at future date, and each “In Progress” appeal may also be deleted if the district does not want to submit the appeal or creates an appeal by error. </a:t>
            </a: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29</a:t>
            </a:fld>
            <a:endParaRPr lang="zh-CN" altLang="en-US"/>
          </a:p>
        </p:txBody>
      </p:sp>
    </p:spTree>
    <p:extLst>
      <p:ext uri="{BB962C8B-B14F-4D97-AF65-F5344CB8AC3E}">
        <p14:creationId xmlns:p14="http://schemas.microsoft.com/office/powerpoint/2010/main" val="905971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33</a:t>
            </a:fld>
            <a:endParaRPr lang="zh-CN" altLang="en-US"/>
          </a:p>
        </p:txBody>
      </p:sp>
    </p:spTree>
    <p:extLst>
      <p:ext uri="{BB962C8B-B14F-4D97-AF65-F5344CB8AC3E}">
        <p14:creationId xmlns:p14="http://schemas.microsoft.com/office/powerpoint/2010/main" val="3738488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Note: All letters can be printed using the web browser print function. </a:t>
            </a: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34</a:t>
            </a:fld>
            <a:endParaRPr lang="zh-CN" altLang="en-US"/>
          </a:p>
        </p:txBody>
      </p:sp>
    </p:spTree>
    <p:extLst>
      <p:ext uri="{BB962C8B-B14F-4D97-AF65-F5344CB8AC3E}">
        <p14:creationId xmlns:p14="http://schemas.microsoft.com/office/powerpoint/2010/main" val="2377855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35</a:t>
            </a:fld>
            <a:endParaRPr lang="zh-CN" altLang="en-US"/>
          </a:p>
        </p:txBody>
      </p:sp>
    </p:spTree>
    <p:extLst>
      <p:ext uri="{BB962C8B-B14F-4D97-AF65-F5344CB8AC3E}">
        <p14:creationId xmlns:p14="http://schemas.microsoft.com/office/powerpoint/2010/main" val="3732012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36</a:t>
            </a:fld>
            <a:endParaRPr lang="zh-CN" altLang="en-US"/>
          </a:p>
        </p:txBody>
      </p:sp>
    </p:spTree>
    <p:extLst>
      <p:ext uri="{BB962C8B-B14F-4D97-AF65-F5344CB8AC3E}">
        <p14:creationId xmlns:p14="http://schemas.microsoft.com/office/powerpoint/2010/main" val="3081523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37</a:t>
            </a:fld>
            <a:endParaRPr lang="zh-CN" altLang="en-US"/>
          </a:p>
        </p:txBody>
      </p:sp>
    </p:spTree>
    <p:extLst>
      <p:ext uri="{BB962C8B-B14F-4D97-AF65-F5344CB8AC3E}">
        <p14:creationId xmlns:p14="http://schemas.microsoft.com/office/powerpoint/2010/main" val="3771198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F406DF-9B43-44E9-B3C7-398A43171C4A}" type="slidenum">
              <a:rPr lang="en-US"/>
              <a:pPr fontAlgn="base">
                <a:spcBef>
                  <a:spcPct val="0"/>
                </a:spcBef>
                <a:spcAft>
                  <a:spcPct val="0"/>
                </a:spcAft>
              </a:pPr>
              <a:t>2</a:t>
            </a:fld>
            <a:endParaRPr lang="en-US"/>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Massachusetts Department of Elementary and Secondary Education</a:t>
            </a:r>
          </a:p>
        </p:txBody>
      </p:sp>
    </p:spTree>
    <p:extLst>
      <p:ext uri="{BB962C8B-B14F-4D97-AF65-F5344CB8AC3E}">
        <p14:creationId xmlns:p14="http://schemas.microsoft.com/office/powerpoint/2010/main" val="1414611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38</a:t>
            </a:fld>
            <a:endParaRPr lang="zh-CN" altLang="en-US"/>
          </a:p>
        </p:txBody>
      </p:sp>
    </p:spTree>
    <p:extLst>
      <p:ext uri="{BB962C8B-B14F-4D97-AF65-F5344CB8AC3E}">
        <p14:creationId xmlns:p14="http://schemas.microsoft.com/office/powerpoint/2010/main" val="1767823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39</a:t>
            </a:fld>
            <a:endParaRPr lang="zh-CN" altLang="en-US"/>
          </a:p>
        </p:txBody>
      </p:sp>
    </p:spTree>
    <p:extLst>
      <p:ext uri="{BB962C8B-B14F-4D97-AF65-F5344CB8AC3E}">
        <p14:creationId xmlns:p14="http://schemas.microsoft.com/office/powerpoint/2010/main" val="263415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40</a:t>
            </a:fld>
            <a:endParaRPr lang="zh-CN" altLang="en-US"/>
          </a:p>
        </p:txBody>
      </p:sp>
    </p:spTree>
    <p:extLst>
      <p:ext uri="{BB962C8B-B14F-4D97-AF65-F5344CB8AC3E}">
        <p14:creationId xmlns:p14="http://schemas.microsoft.com/office/powerpoint/2010/main" val="2343088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42</a:t>
            </a:fld>
            <a:endParaRPr lang="zh-CN" altLang="en-US"/>
          </a:p>
        </p:txBody>
      </p:sp>
    </p:spTree>
    <p:extLst>
      <p:ext uri="{BB962C8B-B14F-4D97-AF65-F5344CB8AC3E}">
        <p14:creationId xmlns:p14="http://schemas.microsoft.com/office/powerpoint/2010/main" val="3723106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44</a:t>
            </a:fld>
            <a:endParaRPr lang="zh-CN" altLang="en-US"/>
          </a:p>
        </p:txBody>
      </p:sp>
    </p:spTree>
    <p:extLst>
      <p:ext uri="{BB962C8B-B14F-4D97-AF65-F5344CB8AC3E}">
        <p14:creationId xmlns:p14="http://schemas.microsoft.com/office/powerpoint/2010/main" val="935006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45</a:t>
            </a:fld>
            <a:endParaRPr lang="zh-CN" altLang="en-US"/>
          </a:p>
        </p:txBody>
      </p:sp>
    </p:spTree>
    <p:extLst>
      <p:ext uri="{BB962C8B-B14F-4D97-AF65-F5344CB8AC3E}">
        <p14:creationId xmlns:p14="http://schemas.microsoft.com/office/powerpoint/2010/main" val="2291936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46</a:t>
            </a:fld>
            <a:endParaRPr lang="zh-CN" altLang="en-US"/>
          </a:p>
        </p:txBody>
      </p:sp>
    </p:spTree>
    <p:extLst>
      <p:ext uri="{BB962C8B-B14F-4D97-AF65-F5344CB8AC3E}">
        <p14:creationId xmlns:p14="http://schemas.microsoft.com/office/powerpoint/2010/main" val="2102703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47</a:t>
            </a:fld>
            <a:endParaRPr lang="zh-CN" altLang="en-US"/>
          </a:p>
        </p:txBody>
      </p:sp>
    </p:spTree>
    <p:extLst>
      <p:ext uri="{BB962C8B-B14F-4D97-AF65-F5344CB8AC3E}">
        <p14:creationId xmlns:p14="http://schemas.microsoft.com/office/powerpoint/2010/main" val="3795522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48</a:t>
            </a:fld>
            <a:endParaRPr lang="zh-CN" altLang="en-US"/>
          </a:p>
        </p:txBody>
      </p:sp>
    </p:spTree>
    <p:extLst>
      <p:ext uri="{BB962C8B-B14F-4D97-AF65-F5344CB8AC3E}">
        <p14:creationId xmlns:p14="http://schemas.microsoft.com/office/powerpoint/2010/main" val="3520447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49</a:t>
            </a:fld>
            <a:endParaRPr lang="zh-CN" altLang="en-US"/>
          </a:p>
        </p:txBody>
      </p:sp>
    </p:spTree>
    <p:extLst>
      <p:ext uri="{BB962C8B-B14F-4D97-AF65-F5344CB8AC3E}">
        <p14:creationId xmlns:p14="http://schemas.microsoft.com/office/powerpoint/2010/main" val="1572873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4642966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51</a:t>
            </a:fld>
            <a:endParaRPr lang="en-US"/>
          </a:p>
        </p:txBody>
      </p:sp>
    </p:spTree>
    <p:extLst>
      <p:ext uri="{BB962C8B-B14F-4D97-AF65-F5344CB8AC3E}">
        <p14:creationId xmlns:p14="http://schemas.microsoft.com/office/powerpoint/2010/main" val="2482723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1137081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3027333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a:t>
            </a:r>
            <a:r>
              <a:rPr lang="en-US" sz="1200" dirty="0">
                <a:solidFill>
                  <a:srgbClr val="000000"/>
                </a:solidFill>
              </a:rPr>
              <a:t>The user must be assigned the MCAS Appeals Role by their Directory Administrator. The User’s Name and Password are case sensitive.</a:t>
            </a: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2834306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t>
            </a:r>
            <a:r>
              <a:rPr lang="en-US" sz="1200" dirty="0">
                <a:solidFill>
                  <a:srgbClr val="000000"/>
                </a:solidFill>
              </a:rPr>
              <a:t> Some users will see more than one organization depending on their role.</a:t>
            </a: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3328070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t>
            </a:r>
            <a:r>
              <a:rPr lang="en-US" sz="1200" dirty="0">
                <a:solidFill>
                  <a:srgbClr val="000000"/>
                </a:solidFill>
              </a:rPr>
              <a:t>For MCAS Appeals that have already been created, select the unique “</a:t>
            </a:r>
            <a:r>
              <a:rPr lang="en-US" sz="1200" dirty="0">
                <a:solidFill>
                  <a:srgbClr val="E38526"/>
                </a:solidFill>
              </a:rPr>
              <a:t>Appeal ID</a:t>
            </a:r>
            <a:r>
              <a:rPr lang="en-US" sz="1200" dirty="0">
                <a:solidFill>
                  <a:srgbClr val="000000"/>
                </a:solidFill>
              </a:rPr>
              <a:t>” to review an appeal application for a student.</a:t>
            </a: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60405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t>
            </a:r>
            <a:r>
              <a:rPr lang="en-US" sz="1200" dirty="0">
                <a:solidFill>
                  <a:srgbClr val="000000"/>
                </a:solidFill>
              </a:rPr>
              <a:t>The correct superintendent and principal should be pre-populated based on the school that is selected. If incorrect, the user should update the information in </a:t>
            </a:r>
            <a:r>
              <a:rPr lang="en-US" sz="1200" dirty="0">
                <a:solidFill>
                  <a:srgbClr val="000000"/>
                </a:solidFill>
                <a:hlinkClick r:id="rId3"/>
              </a:rPr>
              <a:t>school profiles</a:t>
            </a:r>
            <a:r>
              <a:rPr lang="en-US" sz="1200" dirty="0">
                <a:solidFill>
                  <a:srgbClr val="0000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If the student’s SASID is incorrect, you will not be able to enter the appeal. If the SASID is correct, but the student left school more than 5 years ago contact mcasappeals@doe.mass.edu for assistance.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263415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39944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82370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9075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031861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52495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10296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Pearson Access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10/23/2023</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49" r:id="rId5"/>
    <p:sldLayoutId id="2147483665" r:id="rId6"/>
    <p:sldLayoutId id="2147483655" r:id="rId7"/>
    <p:sldLayoutId id="2147483661" r:id="rId8"/>
    <p:sldLayoutId id="2147483660" r:id="rId9"/>
    <p:sldLayoutId id="2147483664" r:id="rId10"/>
    <p:sldLayoutId id="2147483652" r:id="rId11"/>
    <p:sldLayoutId id="2147483657" r:id="rId12"/>
    <p:sldLayoutId id="2147483654" r:id="rId13"/>
    <p:sldLayoutId id="2147483663" r:id="rId14"/>
    <p:sldLayoutId id="2147483662" r:id="rId15"/>
    <p:sldLayoutId id="2147483682" r:id="rId16"/>
    <p:sldLayoutId id="2147483683" r:id="rId17"/>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doe.mass.edu/mcasappeals/filing/default.html"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doe.mass.edu/mcasappeals/filing/guide.docx" TargetMode="External"/><Relationship Id="rId2" Type="http://schemas.openxmlformats.org/officeDocument/2006/relationships/hyperlink" Target="https://www.doe.mass.edu/mcasappeals/filing/portfolio/default.html"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doe.mass.edu/framework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doe.mass.edu/frameworks/current.htm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www.doe.mass.edu/mcasappeals"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www.doe.mass.edu/mcas/military-gradpolicyform.docx"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gateway.edu.state.ma.us/"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doe.mass.edu/InfoServices/data/diradmin/list.aspx"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mcas.pearsonsupport.com/training/" TargetMode="External"/><Relationship Id="rId2" Type="http://schemas.openxmlformats.org/officeDocument/2006/relationships/hyperlink" Target="mailto:mcas@doe.mass.ed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hyperlink" Target="http://www.doe.mass.edu/mcas" TargetMode="External"/><Relationship Id="rId12" Type="http://schemas.openxmlformats.org/officeDocument/2006/relationships/image" Target="../media/image49.sv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45.svg"/><Relationship Id="rId11" Type="http://schemas.openxmlformats.org/officeDocument/2006/relationships/image" Target="../media/image48.png"/><Relationship Id="rId5" Type="http://schemas.openxmlformats.org/officeDocument/2006/relationships/image" Target="../media/image44.png"/><Relationship Id="rId10" Type="http://schemas.openxmlformats.org/officeDocument/2006/relationships/hyperlink" Target="mailto:mcas@doe.mass.edu" TargetMode="External"/><Relationship Id="rId4" Type="http://schemas.openxmlformats.org/officeDocument/2006/relationships/image" Target="../media/image43.svg"/><Relationship Id="rId9" Type="http://schemas.openxmlformats.org/officeDocument/2006/relationships/image" Target="../media/image47.svg"/></Relationships>
</file>

<file path=ppt/slides/_rels/slide6.xml.rels><?xml version="1.0" encoding="UTF-8" standalone="yes"?>
<Relationships xmlns="http://schemas.openxmlformats.org/package/2006/relationships"><Relationship Id="rId2" Type="http://schemas.openxmlformats.org/officeDocument/2006/relationships/hyperlink" Target="http://www.doe.mass.edu/mcasappeal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doe.mass.edu/lawsregs/603cmr30.html?section=0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838" y="1625533"/>
            <a:ext cx="8631677" cy="1928238"/>
          </a:xfrm>
        </p:spPr>
        <p:txBody>
          <a:bodyPr>
            <a:noAutofit/>
          </a:bodyPr>
          <a:lstStyle/>
          <a:p>
            <a:r>
              <a:rPr lang="en-US" altLang="en-US" sz="5900" dirty="0"/>
              <a:t>MCAS Performance Appeals</a:t>
            </a:r>
          </a:p>
        </p:txBody>
      </p:sp>
      <p:sp>
        <p:nvSpPr>
          <p:cNvPr id="3" name="Subtitle 2"/>
          <p:cNvSpPr>
            <a:spLocks noGrp="1"/>
          </p:cNvSpPr>
          <p:nvPr>
            <p:ph type="subTitle" idx="1"/>
          </p:nvPr>
        </p:nvSpPr>
        <p:spPr>
          <a:xfrm>
            <a:off x="505838" y="5466944"/>
            <a:ext cx="7538936" cy="1391055"/>
          </a:xfrm>
        </p:spPr>
        <p:txBody>
          <a:bodyPr/>
          <a:lstStyle/>
          <a:p>
            <a:pPr defTabSz="914126"/>
            <a:r>
              <a:rPr lang="en-US" altLang="zh-CN" sz="2799" dirty="0">
                <a:solidFill>
                  <a:srgbClr val="000000"/>
                </a:solidFill>
                <a:latin typeface="Arial" panose="020B0604020202020204" pitchFamily="34" charset="0"/>
                <a:cs typeface="Arial" panose="020B0604020202020204" pitchFamily="34" charset="0"/>
              </a:rPr>
              <a:t>The Office of Student Assessment Services </a:t>
            </a:r>
          </a:p>
          <a:p>
            <a:pPr defTabSz="914126"/>
            <a:r>
              <a:rPr lang="en-US" altLang="zh-CN" sz="2799" dirty="0">
                <a:solidFill>
                  <a:srgbClr val="000000"/>
                </a:solidFill>
                <a:latin typeface="Arial" panose="020B0604020202020204" pitchFamily="34" charset="0"/>
                <a:cs typeface="Arial" panose="020B0604020202020204" pitchFamily="34" charset="0"/>
              </a:rPr>
              <a:t>October 5, 2023</a:t>
            </a:r>
            <a:endParaRPr lang="zh-CN" altLang="en-US" sz="2799" dirty="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557EE-90A9-4E37-8EF1-EC875BEC57ED}"/>
              </a:ext>
            </a:extLst>
          </p:cNvPr>
          <p:cNvSpPr>
            <a:spLocks noGrp="1"/>
          </p:cNvSpPr>
          <p:nvPr>
            <p:ph type="title" idx="4294967295"/>
          </p:nvPr>
        </p:nvSpPr>
        <p:spPr>
          <a:xfrm>
            <a:off x="618896" y="696700"/>
            <a:ext cx="10954208" cy="679450"/>
          </a:xfrm>
        </p:spPr>
        <p:txBody>
          <a:bodyPr/>
          <a:lstStyle/>
          <a:p>
            <a:r>
              <a:rPr lang="en-US" sz="4000" dirty="0">
                <a:solidFill>
                  <a:srgbClr val="0563C1"/>
                </a:solidFill>
                <a:latin typeface="Arial" panose="020B0604020202020204" pitchFamily="34" charset="0"/>
                <a:cs typeface="Arial" panose="020B0604020202020204" pitchFamily="34" charset="0"/>
              </a:rPr>
              <a:t>Exceptions to Eligibility Requirements</a:t>
            </a:r>
          </a:p>
        </p:txBody>
      </p:sp>
      <p:sp>
        <p:nvSpPr>
          <p:cNvPr id="3" name="Content Placeholder 2">
            <a:extLst>
              <a:ext uri="{FF2B5EF4-FFF2-40B4-BE49-F238E27FC236}">
                <a16:creationId xmlns:a16="http://schemas.microsoft.com/office/drawing/2014/main" id="{2F5E01E2-F934-4039-A0E7-6CA1162B8DDD}"/>
              </a:ext>
            </a:extLst>
          </p:cNvPr>
          <p:cNvSpPr>
            <a:spLocks noGrp="1"/>
          </p:cNvSpPr>
          <p:nvPr>
            <p:ph idx="4294967295"/>
          </p:nvPr>
        </p:nvSpPr>
        <p:spPr>
          <a:xfrm>
            <a:off x="645475" y="1640264"/>
            <a:ext cx="10831660" cy="4817097"/>
          </a:xfrm>
        </p:spPr>
        <p:txBody>
          <a:bodyPr/>
          <a:lstStyle/>
          <a:p>
            <a:pPr marL="0" indent="0">
              <a:buNone/>
            </a:pPr>
            <a:r>
              <a:rPr lang="en-US" sz="2400" dirty="0">
                <a:latin typeface="Arial" panose="020B0604020202020204" pitchFamily="34" charset="0"/>
                <a:cs typeface="Arial" panose="020B0604020202020204" pitchFamily="34" charset="0"/>
              </a:rPr>
              <a:t>Districts may request a </a:t>
            </a:r>
            <a:r>
              <a:rPr lang="en-US" sz="2400" b="1" dirty="0">
                <a:latin typeface="Arial" panose="020B0604020202020204" pitchFamily="34" charset="0"/>
                <a:cs typeface="Arial" panose="020B0604020202020204" pitchFamily="34" charset="0"/>
              </a:rPr>
              <a:t>waiver</a:t>
            </a:r>
            <a:r>
              <a:rPr lang="en-US" sz="2400" dirty="0">
                <a:latin typeface="Arial" panose="020B0604020202020204" pitchFamily="34" charset="0"/>
                <a:cs typeface="Arial" panose="020B0604020202020204" pitchFamily="34" charset="0"/>
              </a:rPr>
              <a:t> of any of the eligibility requirements under the following conditions:</a:t>
            </a:r>
          </a:p>
          <a:p>
            <a:pPr marL="0" indent="0">
              <a:buNone/>
            </a:pPr>
            <a:r>
              <a:rPr lang="en-US" altLang="en-US" sz="2400" b="1" dirty="0">
                <a:latin typeface="Arial" panose="020B0604020202020204" pitchFamily="34" charset="0"/>
                <a:cs typeface="Arial" panose="020B0604020202020204" pitchFamily="34" charset="0"/>
              </a:rPr>
              <a:t>Testing Requirement</a:t>
            </a:r>
            <a:endParaRPr lang="en-US" altLang="en-US" sz="2400" dirty="0">
              <a:latin typeface="Arial" panose="020B0604020202020204" pitchFamily="34" charset="0"/>
              <a:cs typeface="Arial" panose="020B0604020202020204" pitchFamily="34" charset="0"/>
            </a:endParaRPr>
          </a:p>
          <a:p>
            <a:pPr marL="457200" lvl="1" indent="0">
              <a:buNone/>
            </a:pPr>
            <a:r>
              <a:rPr lang="en-US" altLang="en-US" sz="2400" dirty="0">
                <a:latin typeface="Arial" panose="020B0604020202020204" pitchFamily="34" charset="0"/>
                <a:cs typeface="Arial" panose="020B0604020202020204" pitchFamily="34" charset="0"/>
              </a:rPr>
              <a:t>Depending on date of transfer or absence</a:t>
            </a:r>
          </a:p>
          <a:p>
            <a:pPr marL="0" indent="0">
              <a:buNone/>
            </a:pPr>
            <a:r>
              <a:rPr lang="en-US" altLang="en-US" sz="2400" b="1" dirty="0">
                <a:latin typeface="Arial" panose="020B0604020202020204" pitchFamily="34" charset="0"/>
                <a:cs typeface="Arial" panose="020B0604020202020204" pitchFamily="34" charset="0"/>
              </a:rPr>
              <a:t>Attendance Requirement</a:t>
            </a:r>
            <a:endParaRPr lang="en-US" altLang="en-US" sz="2400" dirty="0">
              <a:latin typeface="Arial" panose="020B0604020202020204" pitchFamily="34" charset="0"/>
              <a:cs typeface="Arial" panose="020B0604020202020204" pitchFamily="34" charset="0"/>
            </a:endParaRPr>
          </a:p>
          <a:p>
            <a:pPr marL="457200" lvl="1" indent="0">
              <a:buNone/>
            </a:pPr>
            <a:r>
              <a:rPr lang="en-US" altLang="en-US" sz="2400" dirty="0">
                <a:latin typeface="Arial" panose="020B0604020202020204" pitchFamily="34" charset="0"/>
                <a:cs typeface="Arial" panose="020B0604020202020204" pitchFamily="34" charset="0"/>
              </a:rPr>
              <a:t>If absences are due to hardship or disability</a:t>
            </a:r>
          </a:p>
          <a:p>
            <a:pPr marL="0" indent="0">
              <a:buNone/>
            </a:pPr>
            <a:r>
              <a:rPr lang="en-US" altLang="en-US" sz="2400" b="1" dirty="0">
                <a:latin typeface="Arial" panose="020B0604020202020204" pitchFamily="34" charset="0"/>
                <a:cs typeface="Arial" panose="020B0604020202020204" pitchFamily="34" charset="0"/>
              </a:rPr>
              <a:t>Tutoring Requirement</a:t>
            </a:r>
            <a:endParaRPr lang="en-US" altLang="en-US" sz="2400" dirty="0">
              <a:latin typeface="Arial" panose="020B0604020202020204" pitchFamily="34" charset="0"/>
              <a:cs typeface="Arial" panose="020B0604020202020204" pitchFamily="34" charset="0"/>
            </a:endParaRPr>
          </a:p>
          <a:p>
            <a:pPr marL="457200" lvl="1" indent="0">
              <a:buNone/>
            </a:pPr>
            <a:r>
              <a:rPr lang="en-US" altLang="en-US" sz="2400" dirty="0">
                <a:latin typeface="Arial" panose="020B0604020202020204" pitchFamily="34" charset="0"/>
                <a:cs typeface="Arial" panose="020B0604020202020204" pitchFamily="34" charset="0"/>
              </a:rPr>
              <a:t>If student is not currently enrolled in a high school and not participating in any academic support</a:t>
            </a:r>
          </a:p>
          <a:p>
            <a:pPr>
              <a:spcBef>
                <a:spcPts val="0"/>
              </a:spcBef>
            </a:pPr>
            <a:endParaRPr lang="en-US" sz="2400" dirty="0"/>
          </a:p>
        </p:txBody>
      </p:sp>
    </p:spTree>
    <p:extLst>
      <p:ext uri="{BB962C8B-B14F-4D97-AF65-F5344CB8AC3E}">
        <p14:creationId xmlns:p14="http://schemas.microsoft.com/office/powerpoint/2010/main" val="546624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557EE-90A9-4E37-8EF1-EC875BEC57ED}"/>
              </a:ext>
            </a:extLst>
          </p:cNvPr>
          <p:cNvSpPr>
            <a:spLocks noGrp="1"/>
          </p:cNvSpPr>
          <p:nvPr>
            <p:ph type="title" idx="4294967295"/>
          </p:nvPr>
        </p:nvSpPr>
        <p:spPr>
          <a:xfrm>
            <a:off x="567743" y="391320"/>
            <a:ext cx="11433175" cy="679450"/>
          </a:xfrm>
        </p:spPr>
        <p:txBody>
          <a:bodyPr/>
          <a:lstStyle/>
          <a:p>
            <a:r>
              <a:rPr lang="en-US" altLang="en-US" sz="4000" dirty="0">
                <a:solidFill>
                  <a:srgbClr val="0563C1"/>
                </a:solidFill>
                <a:latin typeface="Arial" panose="020B0604020202020204" pitchFamily="34" charset="0"/>
                <a:cs typeface="Arial" panose="020B0604020202020204" pitchFamily="34" charset="0"/>
              </a:rPr>
              <a:t>Preparing Cohort Appeals</a:t>
            </a:r>
            <a:endParaRPr lang="en-US" sz="4000" dirty="0">
              <a:solidFill>
                <a:srgbClr val="0563C1"/>
              </a:solidFill>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C0D205F1-8827-4A11-AB75-F5D6A07803F8}"/>
              </a:ext>
            </a:extLst>
          </p:cNvPr>
          <p:cNvSpPr>
            <a:spLocks noGrp="1"/>
          </p:cNvSpPr>
          <p:nvPr>
            <p:ph type="body" idx="4294967295"/>
          </p:nvPr>
        </p:nvSpPr>
        <p:spPr>
          <a:xfrm>
            <a:off x="547687" y="1196757"/>
            <a:ext cx="5197607" cy="776287"/>
          </a:xfrm>
        </p:spPr>
        <p:txBody>
          <a:bodyPr/>
          <a:lstStyle/>
          <a:p>
            <a:pPr marL="0" indent="0">
              <a:buClr>
                <a:srgbClr val="000000"/>
              </a:buClr>
              <a:buNone/>
            </a:pPr>
            <a:r>
              <a:rPr lang="en-US" dirty="0">
                <a:latin typeface="Arial" panose="020B0604020202020204" pitchFamily="34" charset="0"/>
                <a:cs typeface="Arial" panose="020B0604020202020204" pitchFamily="34" charset="0"/>
              </a:rPr>
              <a:t>Steps to Submit Cohort Appeals</a:t>
            </a:r>
          </a:p>
        </p:txBody>
      </p:sp>
      <p:sp>
        <p:nvSpPr>
          <p:cNvPr id="3" name="Content Placeholder 2">
            <a:extLst>
              <a:ext uri="{FF2B5EF4-FFF2-40B4-BE49-F238E27FC236}">
                <a16:creationId xmlns:a16="http://schemas.microsoft.com/office/drawing/2014/main" id="{2F5E01E2-F934-4039-A0E7-6CA1162B8DDD}"/>
              </a:ext>
            </a:extLst>
          </p:cNvPr>
          <p:cNvSpPr>
            <a:spLocks noGrp="1"/>
          </p:cNvSpPr>
          <p:nvPr>
            <p:ph idx="4294967295"/>
          </p:nvPr>
        </p:nvSpPr>
        <p:spPr>
          <a:xfrm>
            <a:off x="567743" y="2164094"/>
            <a:ext cx="4518606" cy="3800475"/>
          </a:xfrm>
        </p:spPr>
        <p:txBody>
          <a:bodyPr/>
          <a:lstStyle/>
          <a:p>
            <a:pPr>
              <a:lnSpc>
                <a:spcPct val="90000"/>
              </a:lnSpc>
              <a:buClr>
                <a:srgbClr val="000000"/>
              </a:buClr>
            </a:pPr>
            <a:r>
              <a:rPr lang="en-US" altLang="en-US" sz="2000" dirty="0">
                <a:latin typeface="Arial" panose="020B0604020202020204" pitchFamily="34" charset="0"/>
                <a:cs typeface="Arial" panose="020B0604020202020204" pitchFamily="34" charset="0"/>
              </a:rPr>
              <a:t>School completes a worksheet listing GPA(s) in required courses and test scores of appellant in the subject being appealed, plus GPAs of </a:t>
            </a:r>
            <a:r>
              <a:rPr lang="en-US" altLang="en-US" sz="2000" b="1" u="sng" dirty="0">
                <a:latin typeface="Arial" panose="020B0604020202020204" pitchFamily="34" charset="0"/>
                <a:cs typeface="Arial" panose="020B0604020202020204" pitchFamily="34" charset="0"/>
              </a:rPr>
              <a:t>all</a:t>
            </a:r>
            <a:r>
              <a:rPr lang="en-US" altLang="en-US" sz="2000" dirty="0">
                <a:latin typeface="Arial" panose="020B0604020202020204" pitchFamily="34" charset="0"/>
                <a:cs typeface="Arial" panose="020B0604020202020204" pitchFamily="34" charset="0"/>
              </a:rPr>
              <a:t> other students in their cohort</a:t>
            </a:r>
            <a:r>
              <a:rPr lang="en-US" altLang="en-US" sz="2000" i="1"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(at least 6)</a:t>
            </a:r>
          </a:p>
          <a:p>
            <a:pPr>
              <a:lnSpc>
                <a:spcPct val="90000"/>
              </a:lnSpc>
              <a:buClr>
                <a:srgbClr val="000000"/>
              </a:buClr>
            </a:pPr>
            <a:endParaRPr lang="en-US" altLang="en-US" sz="800" dirty="0">
              <a:latin typeface="Arial" panose="020B0604020202020204" pitchFamily="34" charset="0"/>
              <a:cs typeface="Arial" panose="020B0604020202020204" pitchFamily="34" charset="0"/>
            </a:endParaRPr>
          </a:p>
          <a:p>
            <a:pPr>
              <a:lnSpc>
                <a:spcPct val="90000"/>
              </a:lnSpc>
              <a:buClr>
                <a:srgbClr val="000000"/>
              </a:buClr>
            </a:pPr>
            <a:r>
              <a:rPr lang="en-US" altLang="en-US" sz="2000" dirty="0">
                <a:latin typeface="Arial" panose="020B0604020202020204" pitchFamily="34" charset="0"/>
                <a:cs typeface="Arial" panose="020B0604020202020204" pitchFamily="34" charset="0"/>
              </a:rPr>
              <a:t>School completes an </a:t>
            </a:r>
            <a:r>
              <a:rPr lang="en-US" altLang="en-US" sz="2000" dirty="0">
                <a:latin typeface="Arial" panose="020B0604020202020204" pitchFamily="34" charset="0"/>
                <a:cs typeface="Arial" panose="020B0604020202020204" pitchFamily="34" charset="0"/>
                <a:hlinkClick r:id="rId2"/>
              </a:rPr>
              <a:t>online MCAS Performance Appeal application </a:t>
            </a:r>
            <a:r>
              <a:rPr lang="en-US" altLang="en-US" sz="2000" dirty="0">
                <a:latin typeface="Arial" panose="020B0604020202020204" pitchFamily="34" charset="0"/>
                <a:cs typeface="Arial" panose="020B0604020202020204" pitchFamily="34" charset="0"/>
              </a:rPr>
              <a:t>and uploads completed </a:t>
            </a:r>
            <a:r>
              <a:rPr lang="en-US" altLang="en-US" sz="2000" i="1" dirty="0">
                <a:latin typeface="Arial" panose="020B0604020202020204" pitchFamily="34" charset="0"/>
                <a:cs typeface="Arial" panose="020B0604020202020204" pitchFamily="34" charset="0"/>
              </a:rPr>
              <a:t>cohort worksheet </a:t>
            </a:r>
            <a:r>
              <a:rPr lang="en-US" altLang="en-US" sz="2000" dirty="0">
                <a:latin typeface="Arial" panose="020B0604020202020204" pitchFamily="34" charset="0"/>
                <a:cs typeface="Arial" panose="020B0604020202020204" pitchFamily="34" charset="0"/>
              </a:rPr>
              <a:t>and written </a:t>
            </a:r>
            <a:r>
              <a:rPr lang="en-US" altLang="en-US" sz="2000" i="1" dirty="0">
                <a:latin typeface="Arial" panose="020B0604020202020204" pitchFamily="34" charset="0"/>
                <a:cs typeface="Arial" panose="020B0604020202020204" pitchFamily="34" charset="0"/>
              </a:rPr>
              <a:t>course description(s)</a:t>
            </a:r>
          </a:p>
          <a:p>
            <a:pPr>
              <a:lnSpc>
                <a:spcPct val="90000"/>
              </a:lnSpc>
              <a:buFont typeface="Symbol" panose="05050102010706020507" pitchFamily="18" charset="2"/>
              <a:buNone/>
            </a:pPr>
            <a:endParaRPr lang="en-US" altLang="en-US" sz="800" dirty="0">
              <a:latin typeface="Arial" panose="020B0604020202020204" pitchFamily="34" charset="0"/>
              <a:cs typeface="Arial" panose="020B0604020202020204" pitchFamily="34" charset="0"/>
            </a:endParaRPr>
          </a:p>
          <a:p>
            <a:pPr marL="0" indent="0">
              <a:lnSpc>
                <a:spcPct val="90000"/>
              </a:lnSpc>
              <a:buNone/>
            </a:pPr>
            <a:endParaRPr lang="en-US" altLang="en-US" sz="2400" dirty="0"/>
          </a:p>
          <a:p>
            <a:pPr marL="0" indent="0">
              <a:buNone/>
            </a:pPr>
            <a:endParaRPr lang="en-US" sz="2400" dirty="0"/>
          </a:p>
        </p:txBody>
      </p:sp>
      <p:cxnSp>
        <p:nvCxnSpPr>
          <p:cNvPr id="5" name="Straight Connector 4">
            <a:extLst>
              <a:ext uri="{FF2B5EF4-FFF2-40B4-BE49-F238E27FC236}">
                <a16:creationId xmlns:a16="http://schemas.microsoft.com/office/drawing/2014/main" id="{DFF5A261-F3DA-4EF9-9204-70594E399B7F}"/>
              </a:ext>
              <a:ext uri="{C183D7F6-B498-43B3-948B-1728B52AA6E4}">
                <adec:decorative xmlns:adec="http://schemas.microsoft.com/office/drawing/2017/decorative" val="1"/>
              </a:ext>
            </a:extLst>
          </p:cNvPr>
          <p:cNvCxnSpPr/>
          <p:nvPr/>
        </p:nvCxnSpPr>
        <p:spPr>
          <a:xfrm>
            <a:off x="5261545" y="1468876"/>
            <a:ext cx="0" cy="392024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B0C74ADA-FE5A-4039-B4A1-F3E7CC87054F}"/>
              </a:ext>
            </a:extLst>
          </p:cNvPr>
          <p:cNvSpPr>
            <a:spLocks noGrp="1"/>
          </p:cNvSpPr>
          <p:nvPr>
            <p:ph type="body" idx="4294967295"/>
          </p:nvPr>
        </p:nvSpPr>
        <p:spPr>
          <a:xfrm>
            <a:off x="6096000" y="1221264"/>
            <a:ext cx="5453062" cy="776287"/>
          </a:xfrm>
        </p:spPr>
        <p:txBody>
          <a:bodyPr/>
          <a:lstStyle/>
          <a:p>
            <a:pPr marL="0" indent="0">
              <a:buNone/>
            </a:pPr>
            <a:r>
              <a:rPr lang="en-US" dirty="0">
                <a:latin typeface="Arial" panose="020B0604020202020204" pitchFamily="34" charset="0"/>
                <a:cs typeface="Arial" panose="020B0604020202020204" pitchFamily="34" charset="0"/>
              </a:rPr>
              <a:t>Cohort Worksheet example</a:t>
            </a:r>
          </a:p>
        </p:txBody>
      </p:sp>
      <p:pic>
        <p:nvPicPr>
          <p:cNvPr id="15" name="Picture 14" descr="Image displays a Cohort worksheet example">
            <a:extLst>
              <a:ext uri="{FF2B5EF4-FFF2-40B4-BE49-F238E27FC236}">
                <a16:creationId xmlns:a16="http://schemas.microsoft.com/office/drawing/2014/main" id="{B60A890F-8500-457A-B9F0-EC4D9767107E}"/>
              </a:ext>
            </a:extLst>
          </p:cNvPr>
          <p:cNvPicPr>
            <a:picLocks noChangeAspect="1"/>
          </p:cNvPicPr>
          <p:nvPr/>
        </p:nvPicPr>
        <p:blipFill>
          <a:blip r:embed="rId3"/>
          <a:stretch>
            <a:fillRect/>
          </a:stretch>
        </p:blipFill>
        <p:spPr>
          <a:xfrm>
            <a:off x="5333999" y="2320584"/>
            <a:ext cx="6700419" cy="2060916"/>
          </a:xfrm>
          <a:prstGeom prst="rect">
            <a:avLst/>
          </a:prstGeom>
        </p:spPr>
      </p:pic>
      <p:sp>
        <p:nvSpPr>
          <p:cNvPr id="10" name="TextBox 9">
            <a:extLst>
              <a:ext uri="{FF2B5EF4-FFF2-40B4-BE49-F238E27FC236}">
                <a16:creationId xmlns:a16="http://schemas.microsoft.com/office/drawing/2014/main" id="{F710CB8B-B3B3-4475-A8FA-D403DBC416BA}"/>
              </a:ext>
            </a:extLst>
          </p:cNvPr>
          <p:cNvSpPr txBox="1"/>
          <p:nvPr/>
        </p:nvSpPr>
        <p:spPr>
          <a:xfrm>
            <a:off x="547687" y="5580173"/>
            <a:ext cx="11096625" cy="646331"/>
          </a:xfrm>
          <a:prstGeom prst="rect">
            <a:avLst/>
          </a:prstGeom>
          <a:noFill/>
        </p:spPr>
        <p:txBody>
          <a:bodyPr wrap="square" rtlCol="0">
            <a:spAutoFit/>
          </a:bodyPr>
          <a:lstStyle/>
          <a:p>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Reviewed monthly during the school year (October through June) and must be submitted by the first Friday of the month in which the appeal is to be reviewed</a:t>
            </a:r>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9678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557EE-90A9-4E37-8EF1-EC875BEC57ED}"/>
              </a:ext>
            </a:extLst>
          </p:cNvPr>
          <p:cNvSpPr>
            <a:spLocks noGrp="1"/>
          </p:cNvSpPr>
          <p:nvPr>
            <p:ph type="title" idx="4294967295"/>
          </p:nvPr>
        </p:nvSpPr>
        <p:spPr>
          <a:xfrm>
            <a:off x="589144" y="583834"/>
            <a:ext cx="9921744" cy="679450"/>
          </a:xfrm>
        </p:spPr>
        <p:txBody>
          <a:bodyPr/>
          <a:lstStyle/>
          <a:p>
            <a:r>
              <a:rPr lang="en-US" altLang="en-US" sz="4000" dirty="0">
                <a:solidFill>
                  <a:srgbClr val="0563C1"/>
                </a:solidFill>
                <a:latin typeface="Arial" panose="020B0604020202020204" pitchFamily="34" charset="0"/>
                <a:cs typeface="Arial" panose="020B0604020202020204" pitchFamily="34" charset="0"/>
              </a:rPr>
              <a:t>Cohort Worksheet Analysis</a:t>
            </a:r>
            <a:endParaRPr lang="en-US" sz="4000" dirty="0">
              <a:solidFill>
                <a:srgbClr val="0563C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73F2F8E9-90AB-485E-9E1E-B0AA70D1F7B3}"/>
              </a:ext>
            </a:extLst>
          </p:cNvPr>
          <p:cNvSpPr>
            <a:spLocks noGrp="1"/>
          </p:cNvSpPr>
          <p:nvPr>
            <p:ph type="body" idx="4294967295"/>
          </p:nvPr>
        </p:nvSpPr>
        <p:spPr>
          <a:xfrm>
            <a:off x="642937" y="1391754"/>
            <a:ext cx="5453063" cy="1206500"/>
          </a:xfrm>
        </p:spPr>
        <p:txBody>
          <a:bodyPr/>
          <a:lstStyle/>
          <a:p>
            <a:pPr marL="0" indent="0">
              <a:buNone/>
            </a:pPr>
            <a:r>
              <a:rPr lang="en-US" altLang="en-US" sz="2000" dirty="0">
                <a:latin typeface="Arial" panose="020B0604020202020204" pitchFamily="34" charset="0"/>
                <a:cs typeface="Arial" panose="020B0604020202020204" pitchFamily="34" charset="0"/>
              </a:rPr>
              <a:t>Appeal is granted if Appellant’s GPA is higher than the Median GPA of the Cohort.</a:t>
            </a:r>
          </a:p>
        </p:txBody>
      </p:sp>
      <p:pic>
        <p:nvPicPr>
          <p:cNvPr id="9" name="Content Placeholder 8" descr="Image displays a Cohort worksheet analysis">
            <a:extLst>
              <a:ext uri="{FF2B5EF4-FFF2-40B4-BE49-F238E27FC236}">
                <a16:creationId xmlns:a16="http://schemas.microsoft.com/office/drawing/2014/main" id="{1830B9FA-F310-477F-8F60-39CD69A5A119}"/>
              </a:ext>
            </a:extLst>
          </p:cNvPr>
          <p:cNvPicPr>
            <a:picLocks noGrp="1" noChangeAspect="1"/>
          </p:cNvPicPr>
          <p:nvPr>
            <p:ph idx="4294967295"/>
          </p:nvPr>
        </p:nvPicPr>
        <p:blipFill>
          <a:blip r:embed="rId3"/>
          <a:stretch>
            <a:fillRect/>
          </a:stretch>
        </p:blipFill>
        <p:spPr>
          <a:xfrm>
            <a:off x="589144" y="2372504"/>
            <a:ext cx="5151119" cy="3747108"/>
          </a:xfrm>
        </p:spPr>
      </p:pic>
      <p:sp>
        <p:nvSpPr>
          <p:cNvPr id="13" name="Oval 12">
            <a:extLst>
              <a:ext uri="{FF2B5EF4-FFF2-40B4-BE49-F238E27FC236}">
                <a16:creationId xmlns:a16="http://schemas.microsoft.com/office/drawing/2014/main" id="{8CCA142B-98CF-4A00-8A2F-9C29FC86E1D8}"/>
              </a:ext>
              <a:ext uri="{C183D7F6-B498-43B3-948B-1728B52AA6E4}">
                <adec:decorative xmlns:adec="http://schemas.microsoft.com/office/drawing/2017/decorative" val="1"/>
              </a:ext>
            </a:extLst>
          </p:cNvPr>
          <p:cNvSpPr/>
          <p:nvPr/>
        </p:nvSpPr>
        <p:spPr>
          <a:xfrm>
            <a:off x="4406861" y="2780907"/>
            <a:ext cx="1333402" cy="14788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AAFCA42C-BA0E-43EF-98FF-D0F4567C17B6}"/>
              </a:ext>
              <a:ext uri="{C183D7F6-B498-43B3-948B-1728B52AA6E4}">
                <adec:decorative xmlns:adec="http://schemas.microsoft.com/office/drawing/2017/decorative" val="1"/>
              </a:ext>
            </a:extLst>
          </p:cNvPr>
          <p:cNvCxnSpPr/>
          <p:nvPr/>
        </p:nvCxnSpPr>
        <p:spPr>
          <a:xfrm>
            <a:off x="6546715" y="1391754"/>
            <a:ext cx="0" cy="4825138"/>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A4EB6838-A568-458D-97CE-705BB4DB6F86}"/>
              </a:ext>
            </a:extLst>
          </p:cNvPr>
          <p:cNvSpPr>
            <a:spLocks noGrp="1"/>
          </p:cNvSpPr>
          <p:nvPr>
            <p:ph type="body" idx="4294967295"/>
          </p:nvPr>
        </p:nvSpPr>
        <p:spPr>
          <a:xfrm>
            <a:off x="6940476" y="1391754"/>
            <a:ext cx="5006860" cy="1206500"/>
          </a:xfrm>
        </p:spPr>
        <p:txBody>
          <a:bodyPr/>
          <a:lstStyle/>
          <a:p>
            <a:pPr marL="0" indent="0">
              <a:buNone/>
            </a:pPr>
            <a:r>
              <a:rPr lang="en-US" altLang="en-US" sz="2000" dirty="0">
                <a:latin typeface="Arial" panose="020B0604020202020204" pitchFamily="34" charset="0"/>
                <a:cs typeface="Arial" panose="020B0604020202020204" pitchFamily="34" charset="0"/>
              </a:rPr>
              <a:t>Appeal is also granted if Appellant’s GPA is higher than the Mean GPA of Cohort at 2 Standard Errors (S.E.) below the Mean AND the S.E. of the Mean is below .25</a:t>
            </a:r>
          </a:p>
        </p:txBody>
      </p:sp>
      <p:pic>
        <p:nvPicPr>
          <p:cNvPr id="11" name="Content Placeholder 10" descr="Image displays a Cohort worksheet analysis">
            <a:extLst>
              <a:ext uri="{FF2B5EF4-FFF2-40B4-BE49-F238E27FC236}">
                <a16:creationId xmlns:a16="http://schemas.microsoft.com/office/drawing/2014/main" id="{0B72E253-FA09-434B-B7A1-CC1CFC6D9635}"/>
              </a:ext>
            </a:extLst>
          </p:cNvPr>
          <p:cNvPicPr>
            <a:picLocks noGrp="1" noChangeAspect="1"/>
          </p:cNvPicPr>
          <p:nvPr>
            <p:ph idx="4294967295"/>
          </p:nvPr>
        </p:nvPicPr>
        <p:blipFill>
          <a:blip r:embed="rId4"/>
          <a:stretch>
            <a:fillRect/>
          </a:stretch>
        </p:blipFill>
        <p:spPr>
          <a:xfrm>
            <a:off x="7054775" y="2766678"/>
            <a:ext cx="4778263" cy="3357790"/>
          </a:xfrm>
        </p:spPr>
      </p:pic>
      <p:sp>
        <p:nvSpPr>
          <p:cNvPr id="15" name="Oval 14">
            <a:extLst>
              <a:ext uri="{FF2B5EF4-FFF2-40B4-BE49-F238E27FC236}">
                <a16:creationId xmlns:a16="http://schemas.microsoft.com/office/drawing/2014/main" id="{43BC0407-FC06-4BA5-B7C2-F03ABA5648F1}"/>
              </a:ext>
              <a:ext uri="{C183D7F6-B498-43B3-948B-1728B52AA6E4}">
                <adec:decorative xmlns:adec="http://schemas.microsoft.com/office/drawing/2017/decorative" val="1"/>
              </a:ext>
            </a:extLst>
          </p:cNvPr>
          <p:cNvSpPr/>
          <p:nvPr/>
        </p:nvSpPr>
        <p:spPr>
          <a:xfrm>
            <a:off x="10735489" y="3183762"/>
            <a:ext cx="1013791" cy="49047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B4284DD4-0653-4647-B390-123F14691BDB}"/>
              </a:ext>
              <a:ext uri="{C183D7F6-B498-43B3-948B-1728B52AA6E4}">
                <adec:decorative xmlns:adec="http://schemas.microsoft.com/office/drawing/2017/decorative" val="1"/>
              </a:ext>
            </a:extLst>
          </p:cNvPr>
          <p:cNvSpPr/>
          <p:nvPr/>
        </p:nvSpPr>
        <p:spPr>
          <a:xfrm>
            <a:off x="10735489" y="5288437"/>
            <a:ext cx="1013791" cy="83603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3737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C9E595D-B290-4F97-8EB4-4C69E5CDB8B3}"/>
              </a:ext>
            </a:extLst>
          </p:cNvPr>
          <p:cNvSpPr txBox="1">
            <a:spLocks noGrp="1"/>
          </p:cNvSpPr>
          <p:nvPr>
            <p:ph type="title" idx="4294967295"/>
          </p:nvPr>
        </p:nvSpPr>
        <p:spPr>
          <a:xfrm>
            <a:off x="2260979" y="1173028"/>
            <a:ext cx="7670042" cy="958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b="0" i="0" u="none" strike="noStrike" kern="1200" cap="none" spc="0" normalizeH="0" baseline="0" noProof="0" dirty="0">
                <a:ln>
                  <a:noFill/>
                </a:ln>
                <a:solidFill>
                  <a:srgbClr val="0563C1"/>
                </a:solidFill>
                <a:effectLst/>
                <a:uLnTx/>
                <a:uFillTx/>
                <a:latin typeface="Arial" panose="020B0604020202020204" pitchFamily="34" charset="0"/>
                <a:ea typeface="+mn-ea"/>
                <a:cs typeface="Arial" panose="020B0604020202020204" pitchFamily="34" charset="0"/>
              </a:rPr>
              <a:t>Questions &amp; Answers</a:t>
            </a:r>
          </a:p>
        </p:txBody>
      </p:sp>
      <p:sp>
        <p:nvSpPr>
          <p:cNvPr id="3" name="Content Placeholder 2"/>
          <p:cNvSpPr>
            <a:spLocks noGrp="1"/>
          </p:cNvSpPr>
          <p:nvPr>
            <p:ph idx="4294967295"/>
          </p:nvPr>
        </p:nvSpPr>
        <p:spPr>
          <a:xfrm>
            <a:off x="0" y="2132013"/>
            <a:ext cx="7391400" cy="3813175"/>
          </a:xfrm>
        </p:spPr>
        <p:txBody>
          <a:bodyPr anchor="ctr"/>
          <a:lstStyle/>
          <a:p>
            <a:pPr algn="ctr">
              <a:buNone/>
            </a:pPr>
            <a:r>
              <a:rPr lang="en-US" sz="4000" dirty="0">
                <a:latin typeface="Arial" panose="020B0604020202020204" pitchFamily="34" charset="0"/>
                <a:cs typeface="Arial" panose="020B0604020202020204" pitchFamily="34" charset="0"/>
              </a:rPr>
              <a:t>Use the “Q&amp;A” feature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to ask questions.</a:t>
            </a:r>
          </a:p>
        </p:txBody>
      </p:sp>
      <p:grpSp>
        <p:nvGrpSpPr>
          <p:cNvPr id="10" name="Group 9" descr="Image displays Q &amp; A">
            <a:extLst>
              <a:ext uri="{FF2B5EF4-FFF2-40B4-BE49-F238E27FC236}">
                <a16:creationId xmlns:a16="http://schemas.microsoft.com/office/drawing/2014/main" id="{56784EC9-8324-435D-9799-DC8C165EA414}"/>
              </a:ext>
            </a:extLst>
          </p:cNvPr>
          <p:cNvGrpSpPr/>
          <p:nvPr/>
        </p:nvGrpSpPr>
        <p:grpSpPr>
          <a:xfrm>
            <a:off x="9306464" y="2288214"/>
            <a:ext cx="1351472" cy="958850"/>
            <a:chOff x="10086680" y="2047821"/>
            <a:chExt cx="1351472" cy="958850"/>
          </a:xfrm>
        </p:grpSpPr>
        <p:pic>
          <p:nvPicPr>
            <p:cNvPr id="11" name="Picture 10">
              <a:extLst>
                <a:ext uri="{FF2B5EF4-FFF2-40B4-BE49-F238E27FC236}">
                  <a16:creationId xmlns:a16="http://schemas.microsoft.com/office/drawing/2014/main" id="{D4BCD13F-519A-48EB-A42B-56C854BB2933}"/>
                </a:ext>
              </a:extLst>
            </p:cNvPr>
            <p:cNvPicPr>
              <a:picLocks noChangeAspect="1"/>
            </p:cNvPicPr>
            <p:nvPr/>
          </p:nvPicPr>
          <p:blipFill rotWithShape="1">
            <a:blip r:embed="rId2">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D4EC109F-D28E-4E1D-BD27-6766324F6596}"/>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a:extLst>
              <a:ext uri="{FF2B5EF4-FFF2-40B4-BE49-F238E27FC236}">
                <a16:creationId xmlns:a16="http://schemas.microsoft.com/office/drawing/2014/main" id="{E6220CA8-8518-4F6B-BA96-CDBBE13452B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171950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557EE-90A9-4E37-8EF1-EC875BEC57ED}"/>
              </a:ext>
            </a:extLst>
          </p:cNvPr>
          <p:cNvSpPr>
            <a:spLocks noGrp="1"/>
          </p:cNvSpPr>
          <p:nvPr>
            <p:ph type="title" idx="4294967295"/>
          </p:nvPr>
        </p:nvSpPr>
        <p:spPr>
          <a:xfrm>
            <a:off x="584200" y="458788"/>
            <a:ext cx="11369675" cy="679450"/>
          </a:xfrm>
        </p:spPr>
        <p:txBody>
          <a:bodyPr/>
          <a:lstStyle/>
          <a:p>
            <a:r>
              <a:rPr lang="en-US" sz="4000" dirty="0">
                <a:solidFill>
                  <a:srgbClr val="0563C1"/>
                </a:solidFill>
                <a:latin typeface="Arial" panose="020B0604020202020204" pitchFamily="34" charset="0"/>
                <a:cs typeface="Arial" panose="020B0604020202020204" pitchFamily="34" charset="0"/>
              </a:rPr>
              <a:t>Portfolio Appeals</a:t>
            </a:r>
          </a:p>
        </p:txBody>
      </p:sp>
      <p:sp>
        <p:nvSpPr>
          <p:cNvPr id="3" name="Content Placeholder 2">
            <a:extLst>
              <a:ext uri="{FF2B5EF4-FFF2-40B4-BE49-F238E27FC236}">
                <a16:creationId xmlns:a16="http://schemas.microsoft.com/office/drawing/2014/main" id="{2F5E01E2-F934-4039-A0E7-6CA1162B8DDD}"/>
              </a:ext>
            </a:extLst>
          </p:cNvPr>
          <p:cNvSpPr>
            <a:spLocks noGrp="1"/>
          </p:cNvSpPr>
          <p:nvPr>
            <p:ph idx="4294967295"/>
          </p:nvPr>
        </p:nvSpPr>
        <p:spPr>
          <a:xfrm>
            <a:off x="584200" y="1289050"/>
            <a:ext cx="11086184" cy="5110162"/>
          </a:xfrm>
        </p:spPr>
        <p:txBody>
          <a:bodyPr/>
          <a:lstStyle/>
          <a:p>
            <a:pPr marL="0" indent="0">
              <a:lnSpc>
                <a:spcPct val="100000"/>
              </a:lnSpc>
              <a:spcBef>
                <a:spcPts val="300"/>
              </a:spcBef>
              <a:buClr>
                <a:srgbClr val="000000"/>
              </a:buClr>
              <a:buNone/>
            </a:pPr>
            <a:r>
              <a:rPr lang="en-US" altLang="en-US" sz="2200" dirty="0">
                <a:latin typeface="Arial" panose="020B0604020202020204" pitchFamily="34" charset="0"/>
                <a:cs typeface="Arial" panose="020B0604020202020204" pitchFamily="34" charset="0"/>
              </a:rPr>
              <a:t>Educators may collect specific work samples to demonstrate competency in one or more subject areas for students that unable to have a granted cohort or transcript appeal </a:t>
            </a:r>
          </a:p>
          <a:p>
            <a:pPr>
              <a:lnSpc>
                <a:spcPct val="100000"/>
              </a:lnSpc>
              <a:spcBef>
                <a:spcPts val="300"/>
              </a:spcBef>
              <a:buClr>
                <a:srgbClr val="000000"/>
              </a:buClr>
            </a:pPr>
            <a:r>
              <a:rPr lang="en-US" altLang="en-US" sz="2200" dirty="0">
                <a:latin typeface="Arial" panose="020B0604020202020204" pitchFamily="34" charset="0"/>
                <a:cs typeface="Arial" panose="020B0604020202020204" pitchFamily="34" charset="0"/>
              </a:rPr>
              <a:t>Portfolios may be collected during more than one school year.</a:t>
            </a:r>
          </a:p>
          <a:p>
            <a:pPr>
              <a:lnSpc>
                <a:spcPct val="100000"/>
              </a:lnSpc>
              <a:spcBef>
                <a:spcPts val="300"/>
              </a:spcBef>
              <a:buClr>
                <a:srgbClr val="000000"/>
              </a:buClr>
            </a:pPr>
            <a:r>
              <a:rPr lang="en-US" altLang="en-US" sz="2200" dirty="0">
                <a:latin typeface="Arial" panose="020B0604020202020204" pitchFamily="34" charset="0"/>
                <a:cs typeface="Arial" panose="020B0604020202020204" pitchFamily="34" charset="0"/>
              </a:rPr>
              <a:t>Must be collected under the supervision of a school’s educator(s) and considered authentic.</a:t>
            </a:r>
          </a:p>
          <a:p>
            <a:pPr>
              <a:lnSpc>
                <a:spcPct val="100000"/>
              </a:lnSpc>
              <a:spcBef>
                <a:spcPts val="300"/>
              </a:spcBef>
              <a:buClr>
                <a:srgbClr val="000000"/>
              </a:buClr>
            </a:pPr>
            <a:r>
              <a:rPr lang="en-US" altLang="en-US" sz="2200" dirty="0">
                <a:latin typeface="Arial" panose="020B0604020202020204" pitchFamily="34" charset="0"/>
                <a:cs typeface="Arial" panose="020B0604020202020204" pitchFamily="34" charset="0"/>
              </a:rPr>
              <a:t>Portfolios are cumulative.</a:t>
            </a:r>
          </a:p>
          <a:p>
            <a:pPr marL="742950" lvl="1" indent="-342900">
              <a:lnSpc>
                <a:spcPct val="100000"/>
              </a:lnSpc>
              <a:spcBef>
                <a:spcPts val="300"/>
              </a:spcBef>
              <a:buClr>
                <a:srgbClr val="000000"/>
              </a:buClr>
            </a:pPr>
            <a:r>
              <a:rPr lang="en-US" altLang="en-US" sz="2000" dirty="0">
                <a:latin typeface="Arial" panose="020B0604020202020204" pitchFamily="34" charset="0"/>
                <a:cs typeface="Arial" panose="020B0604020202020204" pitchFamily="34" charset="0"/>
              </a:rPr>
              <a:t>Detailed feedback is returned to schools after each review.</a:t>
            </a:r>
          </a:p>
          <a:p>
            <a:pPr marL="742950" lvl="1" indent="-342900">
              <a:lnSpc>
                <a:spcPct val="100000"/>
              </a:lnSpc>
              <a:spcBef>
                <a:spcPts val="300"/>
              </a:spcBef>
              <a:buClr>
                <a:srgbClr val="000000"/>
              </a:buClr>
            </a:pPr>
            <a:r>
              <a:rPr lang="en-US" altLang="en-US" sz="2000" dirty="0">
                <a:latin typeface="Arial" panose="020B0604020202020204" pitchFamily="34" charset="0"/>
                <a:cs typeface="Arial" panose="020B0604020202020204" pitchFamily="34" charset="0"/>
              </a:rPr>
              <a:t>If a portfolio appeal is not granted, it can be resubmitted with additional work samples.</a:t>
            </a:r>
          </a:p>
          <a:p>
            <a:pPr>
              <a:lnSpc>
                <a:spcPct val="100000"/>
              </a:lnSpc>
              <a:spcBef>
                <a:spcPts val="300"/>
              </a:spcBef>
              <a:buClr>
                <a:srgbClr val="000000"/>
              </a:buClr>
            </a:pPr>
            <a:r>
              <a:rPr lang="en-US" altLang="en-US" sz="2200" dirty="0">
                <a:latin typeface="Arial" panose="020B0604020202020204" pitchFamily="34" charset="0"/>
                <a:cs typeface="Arial" panose="020B0604020202020204" pitchFamily="34" charset="0"/>
              </a:rPr>
              <a:t>Portfolios are reviewed in November, April, and June </a:t>
            </a:r>
            <a:r>
              <a:rPr lang="en-US" altLang="en-US" sz="2200" dirty="0">
                <a:latin typeface="Arial" panose="020B0604020202020204" pitchFamily="34" charset="0"/>
                <a:cs typeface="Arial" panose="020B0604020202020204" pitchFamily="34" charset="0"/>
                <a:hlinkClick r:id="rId2"/>
              </a:rPr>
              <a:t>(see specific submission dates)</a:t>
            </a:r>
            <a:r>
              <a:rPr lang="en-US" altLang="en-US" sz="2200" dirty="0">
                <a:latin typeface="Arial" panose="020B0604020202020204" pitchFamily="34" charset="0"/>
                <a:cs typeface="Arial" panose="020B0604020202020204" pitchFamily="34" charset="0"/>
              </a:rPr>
              <a:t>.</a:t>
            </a:r>
          </a:p>
          <a:p>
            <a:pPr>
              <a:lnSpc>
                <a:spcPct val="100000"/>
              </a:lnSpc>
              <a:spcBef>
                <a:spcPts val="300"/>
              </a:spcBef>
              <a:buClr>
                <a:srgbClr val="000000"/>
              </a:buClr>
            </a:pPr>
            <a:r>
              <a:rPr lang="en-US" altLang="en-US" sz="2200" dirty="0">
                <a:latin typeface="Arial" panose="020B0604020202020204" pitchFamily="34" charset="0"/>
                <a:cs typeface="Arial" panose="020B0604020202020204" pitchFamily="34" charset="0"/>
              </a:rPr>
              <a:t>Specific portfolio requirements are described in the </a:t>
            </a:r>
            <a:r>
              <a:rPr lang="en-US" sz="2200" u="sng" dirty="0">
                <a:solidFill>
                  <a:srgbClr val="0056B3"/>
                </a:solidFill>
                <a:latin typeface="Arial" panose="020B0604020202020204" pitchFamily="34" charset="0"/>
                <a:cs typeface="Arial" panose="020B0604020202020204" pitchFamily="34" charset="0"/>
                <a:hlinkClick r:id="rId3"/>
              </a:rPr>
              <a:t>Guide to the MCAS Performance Appeals Process</a:t>
            </a:r>
            <a:r>
              <a:rPr lang="en-US" sz="2200" b="0" i="0" dirty="0">
                <a:solidFill>
                  <a:srgbClr val="222222"/>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96284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2743" y="386499"/>
            <a:ext cx="11245274" cy="1295367"/>
          </a:xfrm>
        </p:spPr>
        <p:txBody>
          <a:bodyPr>
            <a:normAutofit/>
          </a:bodyPr>
          <a:lstStyle/>
          <a:p>
            <a:r>
              <a:rPr lang="en-US" sz="4000" dirty="0">
                <a:solidFill>
                  <a:srgbClr val="3647B6"/>
                </a:solidFill>
                <a:latin typeface="Arial" panose="020B0604020202020204" pitchFamily="34" charset="0"/>
                <a:cs typeface="Arial" panose="020B0604020202020204" pitchFamily="34" charset="0"/>
              </a:rPr>
              <a:t>Portfolio Requirements for ELA and Mathematics</a:t>
            </a:r>
          </a:p>
        </p:txBody>
      </p:sp>
      <p:sp>
        <p:nvSpPr>
          <p:cNvPr id="3" name="Content Placeholder 2"/>
          <p:cNvSpPr>
            <a:spLocks noGrp="1"/>
          </p:cNvSpPr>
          <p:nvPr>
            <p:ph idx="4294967295"/>
          </p:nvPr>
        </p:nvSpPr>
        <p:spPr>
          <a:xfrm>
            <a:off x="606456" y="1681865"/>
            <a:ext cx="11245274" cy="4982459"/>
          </a:xfrm>
        </p:spPr>
        <p:txBody>
          <a:bodyPr>
            <a:noAutofit/>
          </a:bodyPr>
          <a:lstStyle/>
          <a:p>
            <a:pPr marL="0" indent="0">
              <a:lnSpc>
                <a:spcPct val="100000"/>
              </a:lnSpc>
              <a:spcBef>
                <a:spcPts val="600"/>
              </a:spcBef>
              <a:buClr>
                <a:srgbClr val="FF0000"/>
              </a:buClr>
              <a:buSzPct val="100000"/>
              <a:buNone/>
            </a:pPr>
            <a:r>
              <a:rPr lang="en-US" sz="2400" dirty="0">
                <a:solidFill>
                  <a:schemeClr val="tx1">
                    <a:lumMod val="50000"/>
                  </a:schemeClr>
                </a:solidFill>
                <a:latin typeface="Arial" panose="020B0604020202020204" pitchFamily="34" charset="0"/>
                <a:cs typeface="Arial" panose="020B0604020202020204" pitchFamily="34" charset="0"/>
              </a:rPr>
              <a:t>Requirements for ELA and Mathematics competency portfolios are </a:t>
            </a:r>
            <a:r>
              <a:rPr lang="en-US" sz="2400" dirty="0">
                <a:solidFill>
                  <a:srgbClr val="000000"/>
                </a:solidFill>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ased on the </a:t>
            </a:r>
            <a:r>
              <a:rPr lang="en-US" sz="24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2017 Curriculum Frameworks</a:t>
            </a:r>
            <a:r>
              <a:rPr lang="en-US" sz="2400" dirty="0">
                <a:latin typeface="Arial" panose="020B0604020202020204" pitchFamily="34" charset="0"/>
                <a:cs typeface="Arial" panose="020B0604020202020204" pitchFamily="34" charset="0"/>
              </a:rPr>
              <a:t>:</a:t>
            </a:r>
          </a:p>
          <a:p>
            <a:pPr>
              <a:lnSpc>
                <a:spcPct val="100000"/>
              </a:lnSpc>
              <a:spcBef>
                <a:spcPts val="600"/>
              </a:spcBef>
              <a:buClr>
                <a:srgbClr val="000000"/>
              </a:buClr>
            </a:pPr>
            <a:r>
              <a:rPr lang="en-US" sz="2400" b="1" dirty="0">
                <a:latin typeface="Arial" panose="020B0604020202020204" pitchFamily="34" charset="0"/>
                <a:cs typeface="Arial" panose="020B0604020202020204" pitchFamily="34" charset="0"/>
              </a:rPr>
              <a:t>ELA</a:t>
            </a:r>
            <a:r>
              <a:rPr lang="en-US" sz="2400" dirty="0">
                <a:latin typeface="Arial" panose="020B0604020202020204" pitchFamily="34" charset="0"/>
                <a:cs typeface="Arial" panose="020B0604020202020204" pitchFamily="34" charset="0"/>
              </a:rPr>
              <a:t>—produce four (4) essays, plus two (2) short responses, based on grade 10 texts (multiple essays and short responses cannot be based on the same text):</a:t>
            </a:r>
          </a:p>
          <a:p>
            <a:pPr marL="635000" lvl="2">
              <a:lnSpc>
                <a:spcPct val="100000"/>
              </a:lnSpc>
              <a:spcBef>
                <a:spcPts val="600"/>
              </a:spcBef>
              <a:buClr>
                <a:srgbClr val="000000"/>
              </a:buClr>
              <a:buFont typeface="Arial" panose="020B0604020202020204" pitchFamily="34" charset="0"/>
              <a:buChar char="•"/>
            </a:pPr>
            <a:r>
              <a:rPr lang="en-US" sz="2000" dirty="0">
                <a:latin typeface="Arial" panose="020B0604020202020204" pitchFamily="34" charset="0"/>
                <a:cs typeface="Arial" panose="020B0604020202020204" pitchFamily="34" charset="0"/>
              </a:rPr>
              <a:t>Each essay and short response must include multiple drafts that are written entirely by the student (not rewritten by the teacher) and indicate a progression of the student’s thinking in each successive draft.</a:t>
            </a:r>
          </a:p>
          <a:p>
            <a:pPr marL="635000" lvl="2">
              <a:lnSpc>
                <a:spcPct val="100000"/>
              </a:lnSpc>
              <a:spcBef>
                <a:spcPts val="600"/>
              </a:spcBef>
              <a:buClr>
                <a:srgbClr val="000000"/>
              </a:buClr>
              <a:buFont typeface="Arial" panose="020B0604020202020204" pitchFamily="34" charset="0"/>
              <a:buChar char="•"/>
            </a:pPr>
            <a:r>
              <a:rPr lang="en-US" sz="2000" dirty="0">
                <a:latin typeface="Arial" panose="020B0604020202020204" pitchFamily="34" charset="0"/>
                <a:cs typeface="Arial" panose="020B0604020202020204" pitchFamily="34" charset="0"/>
              </a:rPr>
              <a:t>Responses should not consist of plot summaries, multiple-choice worksheets, short-answer tests, or quizzes.</a:t>
            </a:r>
          </a:p>
          <a:p>
            <a:pPr>
              <a:lnSpc>
                <a:spcPct val="100000"/>
              </a:lnSpc>
              <a:spcBef>
                <a:spcPts val="600"/>
              </a:spcBef>
              <a:buClr>
                <a:srgbClr val="000000"/>
              </a:buClr>
            </a:pPr>
            <a:r>
              <a:rPr lang="en-US" sz="2400" b="1" dirty="0">
                <a:latin typeface="Arial" panose="020B0604020202020204" pitchFamily="34" charset="0"/>
                <a:cs typeface="Arial" panose="020B0604020202020204" pitchFamily="34" charset="0"/>
              </a:rPr>
              <a:t>Mathematics</a:t>
            </a:r>
            <a:r>
              <a:rPr lang="en-US" sz="2400" dirty="0">
                <a:latin typeface="Arial" panose="020B0604020202020204" pitchFamily="34" charset="0"/>
                <a:cs typeface="Arial" panose="020B0604020202020204" pitchFamily="34" charset="0"/>
              </a:rPr>
              <a:t>—work samples documenting all aspects of 15 standards (or clusters of standards) from all five conceptual categories.</a:t>
            </a:r>
          </a:p>
          <a:p>
            <a:pPr marL="342900" indent="-342900">
              <a:lnSpc>
                <a:spcPct val="114000"/>
              </a:lnSpc>
              <a:spcAft>
                <a:spcPts val="600"/>
              </a:spcAft>
              <a:buClr>
                <a:srgbClr val="FF0000"/>
              </a:buClr>
              <a:buSzPct val="100000"/>
              <a:buFont typeface="Arial" panose="020B0604020202020204" pitchFamily="34" charset="0"/>
              <a:buChar char="•"/>
            </a:pPr>
            <a:endParaRPr lang="en-US" sz="2400" dirty="0">
              <a:latin typeface="+mn-lt"/>
            </a:endParaRPr>
          </a:p>
        </p:txBody>
      </p:sp>
    </p:spTree>
    <p:extLst>
      <p:ext uri="{BB962C8B-B14F-4D97-AF65-F5344CB8AC3E}">
        <p14:creationId xmlns:p14="http://schemas.microsoft.com/office/powerpoint/2010/main" val="4242350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64310"/>
            <a:ext cx="10495175" cy="1257300"/>
          </a:xfrm>
        </p:spPr>
        <p:txBody>
          <a:bodyPr>
            <a:normAutofit/>
          </a:bodyPr>
          <a:lstStyle/>
          <a:p>
            <a:r>
              <a:rPr lang="en-US" sz="4000" dirty="0">
                <a:solidFill>
                  <a:srgbClr val="3647B6"/>
                </a:solidFill>
                <a:latin typeface="Arial" panose="020B0604020202020204" pitchFamily="34" charset="0"/>
                <a:cs typeface="Arial" panose="020B0604020202020204" pitchFamily="34" charset="0"/>
              </a:rPr>
              <a:t>Science Portfolio Requirements</a:t>
            </a:r>
          </a:p>
        </p:txBody>
      </p:sp>
      <p:sp>
        <p:nvSpPr>
          <p:cNvPr id="3" name="Content Placeholder 2"/>
          <p:cNvSpPr>
            <a:spLocks noGrp="1"/>
          </p:cNvSpPr>
          <p:nvPr>
            <p:ph idx="4294967295"/>
          </p:nvPr>
        </p:nvSpPr>
        <p:spPr>
          <a:xfrm>
            <a:off x="609600" y="1404594"/>
            <a:ext cx="10997938" cy="4835869"/>
          </a:xfrm>
        </p:spPr>
        <p:txBody>
          <a:bodyPr>
            <a:normAutofit/>
          </a:bodyPr>
          <a:lstStyle/>
          <a:p>
            <a:pPr marL="0" indent="0">
              <a:lnSpc>
                <a:spcPct val="110000"/>
              </a:lnSpc>
              <a:spcBef>
                <a:spcPts val="600"/>
              </a:spcBef>
              <a:buClr>
                <a:srgbClr val="000000"/>
              </a:buClr>
              <a:buNone/>
            </a:pPr>
            <a:r>
              <a:rPr lang="en-US" sz="2000" dirty="0">
                <a:solidFill>
                  <a:srgbClr val="000000"/>
                </a:solidFill>
                <a:latin typeface="Arial" panose="020B0604020202020204" pitchFamily="34" charset="0"/>
                <a:cs typeface="Arial" panose="020B0604020202020204" pitchFamily="34" charset="0"/>
              </a:rPr>
              <a:t>Portfolio requirements for </a:t>
            </a:r>
            <a:r>
              <a:rPr lang="en-US" sz="2000" b="1" dirty="0">
                <a:solidFill>
                  <a:srgbClr val="000000"/>
                </a:solidFill>
                <a:latin typeface="Arial" panose="020B0604020202020204" pitchFamily="34" charset="0"/>
                <a:cs typeface="Arial" panose="020B0604020202020204" pitchFamily="34" charset="0"/>
              </a:rPr>
              <a:t>Introductory Physics </a:t>
            </a:r>
            <a:r>
              <a:rPr lang="en-US" sz="2000" dirty="0">
                <a:solidFill>
                  <a:srgbClr val="000000"/>
                </a:solidFill>
                <a:latin typeface="Arial" panose="020B0604020202020204" pitchFamily="34" charset="0"/>
                <a:cs typeface="Arial" panose="020B0604020202020204" pitchFamily="34" charset="0"/>
              </a:rPr>
              <a:t>and </a:t>
            </a:r>
            <a:r>
              <a:rPr lang="en-US" sz="2000" b="1" dirty="0">
                <a:solidFill>
                  <a:srgbClr val="000000"/>
                </a:solidFill>
                <a:latin typeface="Arial" panose="020B0604020202020204" pitchFamily="34" charset="0"/>
                <a:cs typeface="Arial" panose="020B0604020202020204" pitchFamily="34" charset="0"/>
              </a:rPr>
              <a:t>Biology are </a:t>
            </a:r>
            <a:r>
              <a:rPr lang="en-US" sz="2000" dirty="0">
                <a:solidFill>
                  <a:srgbClr val="000000"/>
                </a:solidFill>
                <a:latin typeface="Arial" panose="020B0604020202020204" pitchFamily="34" charset="0"/>
                <a:cs typeface="Arial" panose="020B0604020202020204" pitchFamily="34" charset="0"/>
              </a:rPr>
              <a:t>based on the </a:t>
            </a:r>
            <a:r>
              <a:rPr lang="en-US" sz="2000" dirty="0">
                <a:solidFill>
                  <a:srgbClr val="000000"/>
                </a:solidFill>
                <a:latin typeface="Arial" panose="020B0604020202020204" pitchFamily="34" charset="0"/>
                <a:cs typeface="Arial" panose="020B0604020202020204" pitchFamily="34" charset="0"/>
                <a:hlinkClick r:id="rId3"/>
              </a:rPr>
              <a:t>2016 STE Curriculum Framework</a:t>
            </a:r>
            <a:r>
              <a:rPr lang="en-US" sz="2000" dirty="0">
                <a:solidFill>
                  <a:srgbClr val="000000"/>
                </a:solidFill>
                <a:latin typeface="Arial" panose="020B0604020202020204" pitchFamily="34" charset="0"/>
                <a:cs typeface="Arial" panose="020B0604020202020204" pitchFamily="34" charset="0"/>
              </a:rPr>
              <a:t>:</a:t>
            </a:r>
          </a:p>
          <a:p>
            <a:pPr>
              <a:lnSpc>
                <a:spcPct val="110000"/>
              </a:lnSpc>
              <a:spcBef>
                <a:spcPts val="600"/>
              </a:spcBef>
              <a:buClr>
                <a:srgbClr val="000000"/>
              </a:buClr>
            </a:pPr>
            <a:r>
              <a:rPr lang="en-US" sz="2000" b="1" dirty="0">
                <a:solidFill>
                  <a:srgbClr val="000000"/>
                </a:solidFill>
                <a:latin typeface="Arial" panose="020B0604020202020204" pitchFamily="34" charset="0"/>
                <a:cs typeface="Arial" panose="020B0604020202020204" pitchFamily="34" charset="0"/>
              </a:rPr>
              <a:t>Biology</a:t>
            </a:r>
            <a:r>
              <a:rPr lang="en-US" sz="2000" dirty="0">
                <a:solidFill>
                  <a:srgbClr val="000000"/>
                </a:solidFill>
                <a:latin typeface="Arial" panose="020B0604020202020204" pitchFamily="34" charset="0"/>
                <a:cs typeface="Arial" panose="020B0604020202020204" pitchFamily="34" charset="0"/>
              </a:rPr>
              <a:t>—A total of 8 standards (5 required and 3 discretionary) selected across the core ideas</a:t>
            </a:r>
          </a:p>
          <a:p>
            <a:pPr>
              <a:lnSpc>
                <a:spcPct val="110000"/>
              </a:lnSpc>
              <a:spcBef>
                <a:spcPts val="600"/>
              </a:spcBef>
              <a:buClr>
                <a:srgbClr val="000000"/>
              </a:buClr>
            </a:pPr>
            <a:r>
              <a:rPr lang="en-US" sz="2000" b="1" dirty="0">
                <a:solidFill>
                  <a:srgbClr val="000000"/>
                </a:solidFill>
                <a:latin typeface="Arial" panose="020B0604020202020204" pitchFamily="34" charset="0"/>
                <a:cs typeface="Arial" panose="020B0604020202020204" pitchFamily="34" charset="0"/>
              </a:rPr>
              <a:t>Introductory Physics</a:t>
            </a:r>
            <a:r>
              <a:rPr lang="en-US" sz="2000" dirty="0">
                <a:solidFill>
                  <a:srgbClr val="000000"/>
                </a:solidFill>
                <a:latin typeface="Arial" panose="020B0604020202020204" pitchFamily="34" charset="0"/>
                <a:cs typeface="Arial" panose="020B0604020202020204" pitchFamily="34" charset="0"/>
              </a:rPr>
              <a:t>—A total of 7 standards (5 required and 2 discretionary) selected across the core ideas</a:t>
            </a:r>
          </a:p>
          <a:p>
            <a:pPr>
              <a:lnSpc>
                <a:spcPct val="110000"/>
              </a:lnSpc>
              <a:spcBef>
                <a:spcPts val="600"/>
              </a:spcBef>
              <a:buClr>
                <a:srgbClr val="000000"/>
              </a:buClr>
            </a:pPr>
            <a:r>
              <a:rPr lang="en-US" sz="2000" dirty="0">
                <a:solidFill>
                  <a:srgbClr val="000000"/>
                </a:solidFill>
                <a:latin typeface="Arial" panose="020B0604020202020204" pitchFamily="34" charset="0"/>
                <a:cs typeface="Arial" panose="020B0604020202020204" pitchFamily="34" charset="0"/>
              </a:rPr>
              <a:t>Work samples must…</a:t>
            </a:r>
          </a:p>
          <a:p>
            <a:pPr lvl="1">
              <a:lnSpc>
                <a:spcPct val="110000"/>
              </a:lnSpc>
              <a:spcBef>
                <a:spcPts val="600"/>
              </a:spcBef>
              <a:buClr>
                <a:srgbClr val="000000"/>
              </a:buClr>
              <a:buSzPts val="1000"/>
              <a:tabLst>
                <a:tab pos="457200" algn="l"/>
              </a:tabLst>
            </a:pPr>
            <a:r>
              <a:rPr lang="en-U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demonstrate all aspects of standards selected for the discipline;</a:t>
            </a: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lvl="1">
              <a:lnSpc>
                <a:spcPct val="110000"/>
              </a:lnSpc>
              <a:spcBef>
                <a:spcPts val="600"/>
              </a:spcBef>
              <a:buClr>
                <a:srgbClr val="000000"/>
              </a:buClr>
              <a:buSzPts val="1000"/>
              <a:tabLst>
                <a:tab pos="457200" algn="l"/>
              </a:tabLst>
            </a:pPr>
            <a:r>
              <a:rPr lang="en-U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 be corrected by the teacher and submitted as the student’s own work;</a:t>
            </a: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lvl="1">
              <a:lnSpc>
                <a:spcPct val="110000"/>
              </a:lnSpc>
              <a:spcBef>
                <a:spcPts val="600"/>
              </a:spcBef>
              <a:buClr>
                <a:srgbClr val="000000"/>
              </a:buClr>
              <a:buSzPts val="1000"/>
              <a:tabLst>
                <a:tab pos="457200" algn="l"/>
              </a:tabLst>
            </a:pPr>
            <a:r>
              <a:rPr lang="en-US"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demonstrate</a:t>
            </a:r>
            <a:r>
              <a:rPr lang="en-U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 student’s thinking and problem-solving indicating the process used to solve each problem (i.e., show all student work); and</a:t>
            </a: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lvl="1">
              <a:lnSpc>
                <a:spcPct val="110000"/>
              </a:lnSpc>
              <a:spcBef>
                <a:spcPts val="600"/>
              </a:spcBef>
              <a:buClr>
                <a:srgbClr val="000000"/>
              </a:buClr>
              <a:buSzPts val="1000"/>
              <a:tabLst>
                <a:tab pos="457200" algn="l"/>
              </a:tabLst>
            </a:pPr>
            <a:r>
              <a:rPr lang="en-U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 include simple multiple-choice, matching, or fill-in-the-blank worksheets</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457200" lvl="1" indent="0">
              <a:lnSpc>
                <a:spcPct val="100000"/>
              </a:lnSpc>
              <a:spcBef>
                <a:spcPts val="0"/>
              </a:spcBef>
              <a:spcAft>
                <a:spcPts val="600"/>
              </a:spcAft>
              <a:buNone/>
            </a:pPr>
            <a:endParaRPr lang="en-US" dirty="0"/>
          </a:p>
          <a:p>
            <a:pPr marL="171450" lvl="1" indent="0">
              <a:buNone/>
            </a:pPr>
            <a:endParaRPr lang="en-US" sz="3200" dirty="0"/>
          </a:p>
        </p:txBody>
      </p:sp>
    </p:spTree>
    <p:extLst>
      <p:ext uri="{BB962C8B-B14F-4D97-AF65-F5344CB8AC3E}">
        <p14:creationId xmlns:p14="http://schemas.microsoft.com/office/powerpoint/2010/main" val="611116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557EE-90A9-4E37-8EF1-EC875BEC57ED}"/>
              </a:ext>
            </a:extLst>
          </p:cNvPr>
          <p:cNvSpPr>
            <a:spLocks noGrp="1"/>
          </p:cNvSpPr>
          <p:nvPr>
            <p:ph type="title" idx="4294967295"/>
          </p:nvPr>
        </p:nvSpPr>
        <p:spPr>
          <a:xfrm>
            <a:off x="584200" y="690563"/>
            <a:ext cx="11369675" cy="679450"/>
          </a:xfrm>
        </p:spPr>
        <p:txBody>
          <a:bodyPr/>
          <a:lstStyle/>
          <a:p>
            <a:r>
              <a:rPr lang="en-US" sz="4000" dirty="0">
                <a:solidFill>
                  <a:srgbClr val="0563C1"/>
                </a:solidFill>
                <a:latin typeface="Arial" panose="020B0604020202020204" pitchFamily="34" charset="0"/>
                <a:cs typeface="Arial" panose="020B0604020202020204" pitchFamily="34" charset="0"/>
              </a:rPr>
              <a:t>Transcript Appeals</a:t>
            </a:r>
          </a:p>
        </p:txBody>
      </p:sp>
      <p:sp>
        <p:nvSpPr>
          <p:cNvPr id="3" name="Content Placeholder 2">
            <a:extLst>
              <a:ext uri="{FF2B5EF4-FFF2-40B4-BE49-F238E27FC236}">
                <a16:creationId xmlns:a16="http://schemas.microsoft.com/office/drawing/2014/main" id="{2F5E01E2-F934-4039-A0E7-6CA1162B8DDD}"/>
              </a:ext>
            </a:extLst>
          </p:cNvPr>
          <p:cNvSpPr>
            <a:spLocks noGrp="1"/>
          </p:cNvSpPr>
          <p:nvPr>
            <p:ph idx="4294967295"/>
          </p:nvPr>
        </p:nvSpPr>
        <p:spPr>
          <a:xfrm>
            <a:off x="584200" y="1543591"/>
            <a:ext cx="11238345" cy="4857210"/>
          </a:xfrm>
        </p:spPr>
        <p:txBody>
          <a:bodyPr/>
          <a:lstStyle/>
          <a:p>
            <a:pPr>
              <a:lnSpc>
                <a:spcPct val="100000"/>
              </a:lnSpc>
              <a:spcBef>
                <a:spcPts val="600"/>
              </a:spcBef>
              <a:buClr>
                <a:srgbClr val="000000"/>
              </a:buClr>
            </a:pPr>
            <a:r>
              <a:rPr lang="en-US" altLang="en-US" sz="2400" b="1" dirty="0">
                <a:solidFill>
                  <a:srgbClr val="000000"/>
                </a:solidFill>
                <a:latin typeface="Arial" panose="020B0604020202020204" pitchFamily="34" charset="0"/>
                <a:cs typeface="Arial" panose="020B0604020202020204" pitchFamily="34" charset="0"/>
              </a:rPr>
              <a:t>Only</a:t>
            </a:r>
            <a:r>
              <a:rPr lang="en-US" altLang="en-US" sz="2400" dirty="0">
                <a:solidFill>
                  <a:srgbClr val="000000"/>
                </a:solidFill>
                <a:latin typeface="Arial" panose="020B0604020202020204" pitchFamily="34" charset="0"/>
                <a:cs typeface="Arial" panose="020B0604020202020204" pitchFamily="34" charset="0"/>
              </a:rPr>
              <a:t> for students who transfer to a publicly funded Massachusetts high school in mid-March or later during their senior year</a:t>
            </a:r>
          </a:p>
          <a:p>
            <a:pPr>
              <a:lnSpc>
                <a:spcPct val="100000"/>
              </a:lnSpc>
              <a:spcBef>
                <a:spcPts val="600"/>
              </a:spcBef>
              <a:buClr>
                <a:srgbClr val="000000"/>
              </a:buClr>
            </a:pPr>
            <a:r>
              <a:rPr lang="en-US" altLang="en-US" sz="2400" dirty="0">
                <a:solidFill>
                  <a:srgbClr val="000000"/>
                </a:solidFill>
                <a:latin typeface="Arial" panose="020B0604020202020204" pitchFamily="34" charset="0"/>
                <a:cs typeface="Arial" panose="020B0604020202020204" pitchFamily="34" charset="0"/>
              </a:rPr>
              <a:t>Schools must submit: </a:t>
            </a:r>
            <a:r>
              <a:rPr lang="en-US" altLang="en-US" sz="2400" i="1" dirty="0">
                <a:solidFill>
                  <a:srgbClr val="000000"/>
                </a:solidFill>
                <a:latin typeface="Arial" panose="020B0604020202020204" pitchFamily="34" charset="0"/>
                <a:cs typeface="Arial" panose="020B0604020202020204" pitchFamily="34" charset="0"/>
              </a:rPr>
              <a:t>Transcripts, GPAs, and if available, standardized test scores, college acceptance letters, and any other relevant academic evidence</a:t>
            </a:r>
          </a:p>
          <a:p>
            <a:pPr>
              <a:lnSpc>
                <a:spcPct val="100000"/>
              </a:lnSpc>
              <a:spcBef>
                <a:spcPts val="600"/>
              </a:spcBef>
              <a:buClr>
                <a:srgbClr val="000000"/>
              </a:buClr>
            </a:pPr>
            <a:r>
              <a:rPr lang="en-US" altLang="en-US" sz="2400" dirty="0">
                <a:solidFill>
                  <a:srgbClr val="000000"/>
                </a:solidFill>
                <a:latin typeface="Arial" panose="020B0604020202020204" pitchFamily="34" charset="0"/>
                <a:cs typeface="Arial" panose="020B0604020202020204" pitchFamily="34" charset="0"/>
              </a:rPr>
              <a:t>If first enrolled in the high school between September</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altLang="en-US" sz="2400" dirty="0">
                <a:solidFill>
                  <a:srgbClr val="000000"/>
                </a:solidFill>
                <a:latin typeface="Arial" panose="020B0604020202020204" pitchFamily="34" charset="0"/>
                <a:cs typeface="Arial" panose="020B0604020202020204" pitchFamily="34" charset="0"/>
              </a:rPr>
              <a:t>March of senior year, student </a:t>
            </a:r>
            <a:r>
              <a:rPr lang="en-US" altLang="en-US" sz="2400" b="1" dirty="0">
                <a:solidFill>
                  <a:srgbClr val="000000"/>
                </a:solidFill>
                <a:latin typeface="Arial" panose="020B0604020202020204" pitchFamily="34" charset="0"/>
                <a:cs typeface="Arial" panose="020B0604020202020204" pitchFamily="34" charset="0"/>
              </a:rPr>
              <a:t>must participate at least once </a:t>
            </a:r>
            <a:r>
              <a:rPr lang="en-US" altLang="en-US" sz="2400" dirty="0">
                <a:solidFill>
                  <a:srgbClr val="000000"/>
                </a:solidFill>
                <a:latin typeface="Arial" panose="020B0604020202020204" pitchFamily="34" charset="0"/>
                <a:cs typeface="Arial" panose="020B0604020202020204" pitchFamily="34" charset="0"/>
              </a:rPr>
              <a:t>in MCAS retests or MCAS high school Science test </a:t>
            </a:r>
            <a:r>
              <a:rPr lang="en-US" altLang="en-US" sz="2400" b="1" dirty="0">
                <a:solidFill>
                  <a:srgbClr val="000000"/>
                </a:solidFill>
                <a:latin typeface="Arial" panose="020B0604020202020204" pitchFamily="34" charset="0"/>
                <a:cs typeface="Arial" panose="020B0604020202020204" pitchFamily="34" charset="0"/>
              </a:rPr>
              <a:t>before an appeal will be considered.</a:t>
            </a:r>
          </a:p>
          <a:p>
            <a:pPr>
              <a:lnSpc>
                <a:spcPct val="100000"/>
              </a:lnSpc>
              <a:spcBef>
                <a:spcPts val="600"/>
              </a:spcBef>
              <a:buClr>
                <a:srgbClr val="000000"/>
              </a:buClr>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R</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eviewed monthly during the school year (October</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June) and must be submitted by the first Friday of the month in which the appeal is to be reviewed</a:t>
            </a:r>
            <a:endParaRPr lang="en-US" altLang="en-US" sz="2400" dirty="0">
              <a:solidFill>
                <a:srgbClr val="000000"/>
              </a:solidFill>
              <a:latin typeface="Arial" panose="020B0604020202020204" pitchFamily="34" charset="0"/>
              <a:cs typeface="Arial" panose="020B0604020202020204" pitchFamily="34" charset="0"/>
            </a:endParaRPr>
          </a:p>
          <a:p>
            <a:pPr>
              <a:lnSpc>
                <a:spcPct val="100000"/>
              </a:lnSpc>
              <a:spcBef>
                <a:spcPts val="600"/>
              </a:spcBef>
              <a:buClr>
                <a:srgbClr val="000000"/>
              </a:buClr>
            </a:pPr>
            <a:r>
              <a:rPr lang="en-US" altLang="en-US" sz="2400" dirty="0">
                <a:solidFill>
                  <a:srgbClr val="000000"/>
                </a:solidFill>
                <a:latin typeface="Arial" panose="020B0604020202020204" pitchFamily="34" charset="0"/>
                <a:cs typeface="Arial" panose="020B0604020202020204" pitchFamily="34" charset="0"/>
              </a:rPr>
              <a:t>Detailed information at </a:t>
            </a:r>
            <a:r>
              <a:rPr lang="en-US" altLang="en-US" sz="2400" dirty="0">
                <a:solidFill>
                  <a:srgbClr val="000000"/>
                </a:solidFill>
                <a:latin typeface="Arial" panose="020B0604020202020204" pitchFamily="34" charset="0"/>
                <a:cs typeface="Arial" panose="020B0604020202020204" pitchFamily="34" charset="0"/>
                <a:hlinkClick r:id="rId2"/>
              </a:rPr>
              <a:t>www.doe.mass.edu/mcasappeals</a:t>
            </a:r>
            <a:r>
              <a:rPr lang="en-US" altLang="en-US" sz="2400" dirty="0">
                <a:solidFill>
                  <a:srgbClr val="000000"/>
                </a:solidFill>
                <a:latin typeface="Arial" panose="020B0604020202020204" pitchFamily="34" charset="0"/>
                <a:cs typeface="Arial" panose="020B0604020202020204" pitchFamily="34" charset="0"/>
              </a:rPr>
              <a:t> </a:t>
            </a:r>
          </a:p>
          <a:p>
            <a:pPr marL="0" indent="0">
              <a:buNone/>
            </a:pPr>
            <a:endParaRPr lang="en-US" sz="1800" b="0" i="0" dirty="0">
              <a:solidFill>
                <a:srgbClr val="222222"/>
              </a:solidFill>
              <a:effectLst/>
              <a:latin typeface="-apple-system"/>
            </a:endParaRPr>
          </a:p>
        </p:txBody>
      </p:sp>
    </p:spTree>
    <p:extLst>
      <p:ext uri="{BB962C8B-B14F-4D97-AF65-F5344CB8AC3E}">
        <p14:creationId xmlns:p14="http://schemas.microsoft.com/office/powerpoint/2010/main" val="1466475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557EE-90A9-4E37-8EF1-EC875BEC57ED}"/>
              </a:ext>
            </a:extLst>
          </p:cNvPr>
          <p:cNvSpPr>
            <a:spLocks noGrp="1"/>
          </p:cNvSpPr>
          <p:nvPr>
            <p:ph type="title" idx="4294967295"/>
          </p:nvPr>
        </p:nvSpPr>
        <p:spPr>
          <a:xfrm>
            <a:off x="624362" y="713132"/>
            <a:ext cx="11369675" cy="679450"/>
          </a:xfrm>
        </p:spPr>
        <p:txBody>
          <a:bodyPr/>
          <a:lstStyle/>
          <a:p>
            <a:r>
              <a:rPr lang="en-US" sz="4000" dirty="0">
                <a:solidFill>
                  <a:srgbClr val="0563C1"/>
                </a:solidFill>
                <a:latin typeface="Arial" panose="020B0604020202020204" pitchFamily="34" charset="0"/>
                <a:cs typeface="Arial" panose="020B0604020202020204" pitchFamily="34" charset="0"/>
              </a:rPr>
              <a:t>Valor Act – Appeal for High School Students in a Military Family</a:t>
            </a:r>
          </a:p>
        </p:txBody>
      </p:sp>
      <p:sp>
        <p:nvSpPr>
          <p:cNvPr id="3" name="Content Placeholder 2">
            <a:extLst>
              <a:ext uri="{FF2B5EF4-FFF2-40B4-BE49-F238E27FC236}">
                <a16:creationId xmlns:a16="http://schemas.microsoft.com/office/drawing/2014/main" id="{2F5E01E2-F934-4039-A0E7-6CA1162B8DDD}"/>
              </a:ext>
            </a:extLst>
          </p:cNvPr>
          <p:cNvSpPr>
            <a:spLocks noGrp="1"/>
          </p:cNvSpPr>
          <p:nvPr>
            <p:ph idx="4294967295"/>
          </p:nvPr>
        </p:nvSpPr>
        <p:spPr>
          <a:xfrm>
            <a:off x="703262" y="1930089"/>
            <a:ext cx="11119283" cy="4214779"/>
          </a:xfrm>
        </p:spPr>
        <p:txBody>
          <a:bodyPr/>
          <a:lstStyle/>
          <a:p>
            <a:pPr>
              <a:spcBef>
                <a:spcPts val="0"/>
              </a:spcBef>
              <a:spcAft>
                <a:spcPts val="750"/>
              </a:spcAft>
              <a:buClr>
                <a:srgbClr val="000000"/>
              </a:buClr>
            </a:pP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The Valor Act </a:t>
            </a:r>
            <a:r>
              <a:rPr lang="en-US" sz="2000" b="1" i="1" dirty="0">
                <a:solidFill>
                  <a:srgbClr val="333333"/>
                </a:solidFill>
                <a:latin typeface="Arial" panose="020B0604020202020204" pitchFamily="34" charset="0"/>
                <a:ea typeface="Times New Roman" panose="02020603050405020304" pitchFamily="18" charset="0"/>
                <a:cs typeface="Arial" panose="020B0604020202020204" pitchFamily="34" charset="0"/>
              </a:rPr>
              <a:t>only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applies to </a:t>
            </a:r>
            <a:r>
              <a:rPr lang="en-US" sz="2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high school students in an active military family.</a:t>
            </a:r>
          </a:p>
          <a:p>
            <a:pPr>
              <a:spcBef>
                <a:spcPts val="0"/>
              </a:spcBef>
              <a:spcAft>
                <a:spcPts val="750"/>
              </a:spcAft>
              <a:buClr>
                <a:srgbClr val="000000"/>
              </a:buClr>
            </a:pPr>
            <a:r>
              <a:rPr lang="en-US" sz="2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Student must </a:t>
            </a:r>
            <a:r>
              <a:rPr lang="en-US" sz="2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move from another state</a:t>
            </a:r>
            <a:r>
              <a:rPr lang="en-US" sz="2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and enroll in a Massachusetts high school </a:t>
            </a:r>
            <a:r>
              <a:rPr lang="en-US" sz="2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in grade 11 or later.</a:t>
            </a:r>
          </a:p>
          <a:p>
            <a:pPr>
              <a:spcBef>
                <a:spcPts val="0"/>
              </a:spcBef>
              <a:spcAft>
                <a:spcPts val="750"/>
              </a:spcAft>
              <a:buClr>
                <a:srgbClr val="000000"/>
              </a:buClr>
            </a:pP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D</a:t>
            </a:r>
            <a:r>
              <a:rPr lang="en-US" sz="2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istrict submits </a:t>
            </a:r>
            <a:r>
              <a:rPr lang="en-US" sz="2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alternative evidence</a:t>
            </a:r>
            <a:r>
              <a:rPr lang="en-US" sz="2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that demonstrates that the student has met the Massachusetts CD graduation standard.</a:t>
            </a:r>
          </a:p>
          <a:p>
            <a:pPr lvl="1">
              <a:spcBef>
                <a:spcPts val="0"/>
              </a:spcBef>
              <a:spcAft>
                <a:spcPts val="750"/>
              </a:spcAft>
              <a:buClr>
                <a:srgbClr val="000000"/>
              </a:buClr>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Schools must submit </a:t>
            </a:r>
            <a:r>
              <a:rPr lang="en-US" sz="2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 completed </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2"/>
              </a:rPr>
              <a:t>Transcript Summary for a High School Student in a Military Family</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and,</a:t>
            </a: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lvl="1">
              <a:spcBef>
                <a:spcPts val="0"/>
              </a:spcBef>
              <a:spcAft>
                <a:spcPts val="750"/>
              </a:spcAft>
              <a:buClr>
                <a:srgbClr val="000000"/>
              </a:buClr>
              <a:buFont typeface="Arial" panose="020B0604020202020204" pitchFamily="34" charset="0"/>
              <a:buChar char="•"/>
            </a:pPr>
            <a:r>
              <a:rPr lang="en-US" altLang="en-US" sz="2000" i="1" dirty="0">
                <a:latin typeface="Arial" panose="020B0604020202020204" pitchFamily="34" charset="0"/>
                <a:cs typeface="Arial" panose="020B0604020202020204" pitchFamily="34" charset="0"/>
              </a:rPr>
              <a:t>Transcripts, GPAs, </a:t>
            </a:r>
            <a:r>
              <a:rPr lang="en-US" sz="2000"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another state’s exit exams, </a:t>
            </a:r>
            <a:r>
              <a:rPr lang="en-US" altLang="en-US" sz="2000" i="1" dirty="0">
                <a:latin typeface="Arial" panose="020B0604020202020204" pitchFamily="34" charset="0"/>
                <a:cs typeface="Arial" panose="020B0604020202020204" pitchFamily="34" charset="0"/>
              </a:rPr>
              <a:t>and if available, standardized test scores, college acceptance letters, and any other relevant academic evidence</a:t>
            </a:r>
            <a:endParaRPr lang="en-US" sz="2000" i="1" dirty="0">
              <a:effectLst/>
              <a:latin typeface="Arial" panose="020B0604020202020204" pitchFamily="34" charset="0"/>
              <a:ea typeface="Times New Roman" panose="02020603050405020304" pitchFamily="18" charset="0"/>
              <a:cs typeface="Arial" panose="020B0604020202020204" pitchFamily="34" charset="0"/>
            </a:endParaRPr>
          </a:p>
          <a:p>
            <a:pPr>
              <a:buClr>
                <a:srgbClr val="000000"/>
              </a:buClr>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Like cohort appeals, these will be reviewed monthly during the school year (October–June) </a:t>
            </a:r>
            <a:b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must be submitted by the first Friday of the month in which the appeal is to be reviewed. </a:t>
            </a:r>
          </a:p>
        </p:txBody>
      </p:sp>
    </p:spTree>
    <p:extLst>
      <p:ext uri="{BB962C8B-B14F-4D97-AF65-F5344CB8AC3E}">
        <p14:creationId xmlns:p14="http://schemas.microsoft.com/office/powerpoint/2010/main" val="2387067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p:nvPr>
        </p:nvSpPr>
        <p:spPr>
          <a:xfrm>
            <a:off x="659090" y="2552218"/>
            <a:ext cx="10926451" cy="18312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lnSpc>
                <a:spcPct val="100000"/>
              </a:lnSpc>
              <a:spcBef>
                <a:spcPts val="0"/>
              </a:spcBef>
              <a:defRPr/>
            </a:pPr>
            <a:r>
              <a:rPr lang="en-US" altLang="zh-CN" dirty="0">
                <a:solidFill>
                  <a:srgbClr val="0563C1"/>
                </a:solidFill>
                <a:latin typeface="Arial" panose="020B0604020202020204" pitchFamily="34" charset="0"/>
                <a:cs typeface="Arial" panose="020B0604020202020204" pitchFamily="34" charset="0"/>
              </a:rPr>
              <a:t>2. How to Submit MCAS Performance Appeals</a:t>
            </a:r>
            <a:endParaRPr kumimoji="0" lang="en-US" altLang="zh-CN" b="0" i="0" u="none" strike="noStrike" kern="1200" cap="none" spc="0" normalizeH="0" baseline="0" noProof="0" dirty="0">
              <a:ln>
                <a:noFill/>
              </a:ln>
              <a:solidFill>
                <a:srgbClr val="0563C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458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624836" y="607033"/>
            <a:ext cx="10942327" cy="679450"/>
          </a:xfrm>
        </p:spPr>
        <p:txBody>
          <a:bodyPr/>
          <a:lstStyle/>
          <a:p>
            <a:r>
              <a:rPr lang="en-US" sz="4000" dirty="0">
                <a:solidFill>
                  <a:srgbClr val="0070C0"/>
                </a:solidFill>
                <a:latin typeface="Arial" panose="020B0604020202020204" pitchFamily="34" charset="0"/>
                <a:cs typeface="Arial" panose="020B0604020202020204" pitchFamily="34" charset="0"/>
              </a:rPr>
              <a:t>Presenters</a:t>
            </a:r>
          </a:p>
        </p:txBody>
      </p:sp>
      <p:sp>
        <p:nvSpPr>
          <p:cNvPr id="7173" name="Content Placeholder 6"/>
          <p:cNvSpPr>
            <a:spLocks noGrp="1"/>
          </p:cNvSpPr>
          <p:nvPr>
            <p:ph idx="4294967295"/>
          </p:nvPr>
        </p:nvSpPr>
        <p:spPr>
          <a:xfrm>
            <a:off x="822325" y="1201130"/>
            <a:ext cx="10160203" cy="5049837"/>
          </a:xfrm>
        </p:spPr>
        <p:txBody>
          <a:bodyPr/>
          <a:lstStyle/>
          <a:p>
            <a:pPr marL="0" indent="0">
              <a:buClrTx/>
              <a:buNone/>
            </a:pPr>
            <a:endParaRPr lang="en-US" sz="2800" dirty="0">
              <a:solidFill>
                <a:srgbClr val="101D35"/>
              </a:solidFill>
              <a:latin typeface="Arial" panose="020B0604020202020204" pitchFamily="34" charset="0"/>
              <a:cs typeface="Arial" panose="020B0604020202020204" pitchFamily="34" charset="0"/>
            </a:endParaRPr>
          </a:p>
          <a:p>
            <a:pPr marL="0" indent="0">
              <a:buClrTx/>
              <a:buNone/>
            </a:pPr>
            <a:r>
              <a:rPr lang="en-US" sz="2800" dirty="0">
                <a:solidFill>
                  <a:srgbClr val="101D35"/>
                </a:solidFill>
                <a:latin typeface="Arial" panose="020B0604020202020204" pitchFamily="34" charset="0"/>
                <a:cs typeface="Arial" panose="020B0604020202020204" pitchFamily="34" charset="0"/>
              </a:rPr>
              <a:t>Robert Pelychaty, Manager of Inclusive Assessment</a:t>
            </a:r>
          </a:p>
          <a:p>
            <a:pPr marL="0" indent="0">
              <a:buClrTx/>
              <a:buNone/>
            </a:pPr>
            <a:r>
              <a:rPr lang="en-US" sz="2800" dirty="0">
                <a:solidFill>
                  <a:srgbClr val="101D35"/>
                </a:solidFill>
                <a:latin typeface="Arial" panose="020B0604020202020204" pitchFamily="34" charset="0"/>
                <a:cs typeface="Arial" panose="020B0604020202020204" pitchFamily="34" charset="0"/>
              </a:rPr>
              <a:t>Kevin Froton, Cognia Program Manager </a:t>
            </a:r>
          </a:p>
          <a:p>
            <a:pPr marL="0" indent="0">
              <a:buClrTx/>
              <a:buNone/>
            </a:pPr>
            <a:endParaRPr lang="en-US" sz="2800" dirty="0">
              <a:solidFill>
                <a:srgbClr val="101D35"/>
              </a:solidFill>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AC074-8798-4925-8C52-3DE396FAE6A3}"/>
              </a:ext>
            </a:extLst>
          </p:cNvPr>
          <p:cNvSpPr>
            <a:spLocks noGrp="1"/>
          </p:cNvSpPr>
          <p:nvPr>
            <p:ph type="title" idx="4294967295"/>
          </p:nvPr>
        </p:nvSpPr>
        <p:spPr>
          <a:xfrm>
            <a:off x="614936" y="671513"/>
            <a:ext cx="11369675" cy="679450"/>
          </a:xfrm>
        </p:spPr>
        <p:txBody>
          <a:bodyPr/>
          <a:lstStyle/>
          <a:p>
            <a:r>
              <a:rPr lang="en-US" sz="4000" dirty="0">
                <a:solidFill>
                  <a:srgbClr val="0563C1"/>
                </a:solidFill>
                <a:latin typeface="Arial" panose="020B0604020202020204" pitchFamily="34" charset="0"/>
                <a:cs typeface="Arial" panose="020B0604020202020204" pitchFamily="34" charset="0"/>
              </a:rPr>
              <a:t>Online MCAS Appeals Application Process</a:t>
            </a:r>
          </a:p>
        </p:txBody>
      </p:sp>
      <p:sp>
        <p:nvSpPr>
          <p:cNvPr id="3" name="Content Placeholder 2">
            <a:extLst>
              <a:ext uri="{FF2B5EF4-FFF2-40B4-BE49-F238E27FC236}">
                <a16:creationId xmlns:a16="http://schemas.microsoft.com/office/drawing/2014/main" id="{7BBC2EA0-658A-417F-B783-FF00E53C2D11}"/>
              </a:ext>
            </a:extLst>
          </p:cNvPr>
          <p:cNvSpPr>
            <a:spLocks noGrp="1"/>
          </p:cNvSpPr>
          <p:nvPr>
            <p:ph idx="4294967295"/>
          </p:nvPr>
        </p:nvSpPr>
        <p:spPr>
          <a:xfrm>
            <a:off x="614936" y="1671637"/>
            <a:ext cx="10339011" cy="4418078"/>
          </a:xfrm>
        </p:spPr>
        <p:txBody>
          <a:bodyPr/>
          <a:lstStyle/>
          <a:p>
            <a:pPr>
              <a:lnSpc>
                <a:spcPct val="100000"/>
              </a:lnSpc>
              <a:spcBef>
                <a:spcPts val="600"/>
              </a:spcBef>
              <a:buClr>
                <a:srgbClr val="000000"/>
              </a:buClr>
            </a:pPr>
            <a:r>
              <a:rPr lang="en-US" sz="2400" b="1" dirty="0">
                <a:latin typeface="Arial" panose="020B0604020202020204" pitchFamily="34" charset="0"/>
                <a:cs typeface="Arial" panose="020B0604020202020204" pitchFamily="34" charset="0"/>
              </a:rPr>
              <a:t>How To</a:t>
            </a:r>
            <a:r>
              <a:rPr lang="en-US" sz="2400" dirty="0">
                <a:latin typeface="Arial" panose="020B0604020202020204" pitchFamily="34" charset="0"/>
                <a:cs typeface="Arial" panose="020B0604020202020204" pitchFamily="34" charset="0"/>
              </a:rPr>
              <a:t>:</a:t>
            </a:r>
          </a:p>
          <a:p>
            <a:pPr lvl="1">
              <a:lnSpc>
                <a:spcPct val="100000"/>
              </a:lnSpc>
              <a:spcBef>
                <a:spcPts val="600"/>
              </a:spcBef>
              <a:buClr>
                <a:srgbClr val="000000"/>
              </a:buClr>
              <a:buFont typeface="Arial" panose="020B0604020202020204" pitchFamily="34" charset="0"/>
              <a:buChar char="•"/>
            </a:pPr>
            <a:r>
              <a:rPr lang="en-US" sz="2400" dirty="0">
                <a:latin typeface="Arial" panose="020B0604020202020204" pitchFamily="34" charset="0"/>
                <a:cs typeface="Arial" panose="020B0604020202020204" pitchFamily="34" charset="0"/>
              </a:rPr>
              <a:t>Log in to the </a:t>
            </a:r>
            <a:r>
              <a:rPr lang="en-US" sz="2400" dirty="0">
                <a:latin typeface="Arial" panose="020B0604020202020204" pitchFamily="34" charset="0"/>
                <a:cs typeface="Arial" panose="020B0604020202020204" pitchFamily="34" charset="0"/>
                <a:hlinkClick r:id="rId2"/>
              </a:rPr>
              <a:t>DESE Security Portal</a:t>
            </a:r>
            <a:r>
              <a:rPr lang="en-US" sz="2400" dirty="0">
                <a:latin typeface="Arial" panose="020B0604020202020204" pitchFamily="34" charset="0"/>
                <a:cs typeface="Arial" panose="020B0604020202020204" pitchFamily="34" charset="0"/>
              </a:rPr>
              <a:t>.</a:t>
            </a:r>
          </a:p>
          <a:p>
            <a:pPr lvl="1">
              <a:lnSpc>
                <a:spcPct val="100000"/>
              </a:lnSpc>
              <a:spcBef>
                <a:spcPts val="600"/>
              </a:spcBef>
              <a:buClr>
                <a:srgbClr val="000000"/>
              </a:buClr>
              <a:buFont typeface="Arial" panose="020B0604020202020204" pitchFamily="34" charset="0"/>
              <a:buChar char="•"/>
            </a:pPr>
            <a:r>
              <a:rPr lang="en-US" sz="2400" dirty="0">
                <a:latin typeface="Arial" panose="020B0604020202020204" pitchFamily="34" charset="0"/>
                <a:cs typeface="Arial" panose="020B0604020202020204" pitchFamily="34" charset="0"/>
              </a:rPr>
              <a:t>Create a new </a:t>
            </a:r>
            <a:r>
              <a:rPr lang="en-US" sz="2400" b="1" dirty="0">
                <a:latin typeface="Arial" panose="020B0604020202020204" pitchFamily="34" charset="0"/>
                <a:cs typeface="Arial" panose="020B0604020202020204" pitchFamily="34" charset="0"/>
              </a:rPr>
              <a:t>MCAS Performance Appeal Application</a:t>
            </a:r>
            <a:r>
              <a:rPr lang="en-US" sz="2400" dirty="0">
                <a:latin typeface="Arial" panose="020B0604020202020204" pitchFamily="34" charset="0"/>
                <a:cs typeface="Arial" panose="020B0604020202020204" pitchFamily="34" charset="0"/>
              </a:rPr>
              <a:t>.</a:t>
            </a:r>
          </a:p>
          <a:p>
            <a:pPr lvl="1">
              <a:lnSpc>
                <a:spcPct val="100000"/>
              </a:lnSpc>
              <a:spcBef>
                <a:spcPts val="600"/>
              </a:spcBef>
              <a:buClr>
                <a:srgbClr val="000000"/>
              </a:buClr>
              <a:buFont typeface="Arial" panose="020B0604020202020204" pitchFamily="34" charset="0"/>
              <a:buChar char="•"/>
            </a:pPr>
            <a:r>
              <a:rPr lang="en-US" sz="2400" dirty="0">
                <a:latin typeface="Arial" panose="020B0604020202020204" pitchFamily="34" charset="0"/>
                <a:cs typeface="Arial" panose="020B0604020202020204" pitchFamily="34" charset="0"/>
              </a:rPr>
              <a:t>Enter SASID and student demographic information.</a:t>
            </a:r>
          </a:p>
          <a:p>
            <a:pPr lvl="1">
              <a:lnSpc>
                <a:spcPct val="100000"/>
              </a:lnSpc>
              <a:spcBef>
                <a:spcPts val="600"/>
              </a:spcBef>
              <a:buClr>
                <a:srgbClr val="000000"/>
              </a:buClr>
              <a:buFont typeface="Arial" panose="020B0604020202020204" pitchFamily="34" charset="0"/>
              <a:buChar char="•"/>
            </a:pPr>
            <a:r>
              <a:rPr lang="en-US" sz="2400" dirty="0">
                <a:latin typeface="Arial" panose="020B0604020202020204" pitchFamily="34" charset="0"/>
                <a:cs typeface="Arial" panose="020B0604020202020204" pitchFamily="34" charset="0"/>
              </a:rPr>
              <a:t>Select appeal type.</a:t>
            </a:r>
          </a:p>
          <a:p>
            <a:pPr lvl="1">
              <a:lnSpc>
                <a:spcPct val="100000"/>
              </a:lnSpc>
              <a:spcBef>
                <a:spcPts val="600"/>
              </a:spcBef>
              <a:buClr>
                <a:srgbClr val="000000"/>
              </a:buClr>
              <a:buFont typeface="Arial" panose="020B0604020202020204" pitchFamily="34" charset="0"/>
              <a:buChar char="•"/>
            </a:pPr>
            <a:r>
              <a:rPr lang="en-US" sz="2400" dirty="0">
                <a:latin typeface="Arial" panose="020B0604020202020204" pitchFamily="34" charset="0"/>
                <a:cs typeface="Arial" panose="020B0604020202020204" pitchFamily="34" charset="0"/>
              </a:rPr>
              <a:t>Review eligibility requirements.</a:t>
            </a:r>
          </a:p>
          <a:p>
            <a:pPr lvl="1">
              <a:lnSpc>
                <a:spcPct val="100000"/>
              </a:lnSpc>
              <a:spcBef>
                <a:spcPts val="600"/>
              </a:spcBef>
              <a:buClr>
                <a:srgbClr val="000000"/>
              </a:buClr>
              <a:buFont typeface="Arial" panose="020B0604020202020204" pitchFamily="34" charset="0"/>
              <a:buChar char="•"/>
            </a:pPr>
            <a:r>
              <a:rPr lang="en-US" sz="2400" dirty="0">
                <a:latin typeface="Arial" panose="020B0604020202020204" pitchFamily="34" charset="0"/>
                <a:cs typeface="Arial" panose="020B0604020202020204" pitchFamily="34" charset="0"/>
              </a:rPr>
              <a:t>Attach supporting documents.</a:t>
            </a:r>
          </a:p>
          <a:p>
            <a:pPr lvl="1">
              <a:lnSpc>
                <a:spcPct val="100000"/>
              </a:lnSpc>
              <a:spcBef>
                <a:spcPts val="600"/>
              </a:spcBef>
              <a:buClr>
                <a:srgbClr val="000000"/>
              </a:buClr>
              <a:buFont typeface="Arial" panose="020B0604020202020204" pitchFamily="34" charset="0"/>
              <a:buChar char="•"/>
            </a:pPr>
            <a:r>
              <a:rPr lang="en-US" sz="2400" dirty="0">
                <a:latin typeface="Arial" panose="020B0604020202020204" pitchFamily="34" charset="0"/>
                <a:cs typeface="Arial" panose="020B0604020202020204" pitchFamily="34" charset="0"/>
              </a:rPr>
              <a:t>Review supporting documents.</a:t>
            </a:r>
          </a:p>
          <a:p>
            <a:pPr lvl="1">
              <a:lnSpc>
                <a:spcPct val="100000"/>
              </a:lnSpc>
              <a:spcBef>
                <a:spcPts val="600"/>
              </a:spcBef>
              <a:buClr>
                <a:srgbClr val="000000"/>
              </a:buClr>
              <a:buFont typeface="Arial" panose="020B0604020202020204" pitchFamily="34" charset="0"/>
              <a:buChar char="•"/>
            </a:pPr>
            <a:r>
              <a:rPr lang="en-US" sz="2400" dirty="0">
                <a:latin typeface="Arial" panose="020B0604020202020204" pitchFamily="34" charset="0"/>
                <a:cs typeface="Arial" panose="020B0604020202020204" pitchFamily="34" charset="0"/>
              </a:rPr>
              <a:t>Sign off and submit appeal.</a:t>
            </a:r>
          </a:p>
          <a:p>
            <a:pPr lvl="1">
              <a:lnSpc>
                <a:spcPct val="100000"/>
              </a:lnSpc>
              <a:spcBef>
                <a:spcPts val="600"/>
              </a:spcBef>
              <a:buClr>
                <a:srgbClr val="000000"/>
              </a:buClr>
              <a:buFont typeface="Arial" panose="020B0604020202020204" pitchFamily="34" charset="0"/>
              <a:buChar char="•"/>
            </a:pPr>
            <a:r>
              <a:rPr lang="en-US" sz="2400" dirty="0">
                <a:latin typeface="Arial" panose="020B0604020202020204" pitchFamily="34" charset="0"/>
                <a:cs typeface="Arial" panose="020B0604020202020204" pitchFamily="34" charset="0"/>
              </a:rPr>
              <a:t>Complete a partially completed appeal that was created earlier.</a:t>
            </a:r>
          </a:p>
        </p:txBody>
      </p:sp>
    </p:spTree>
    <p:extLst>
      <p:ext uri="{BB962C8B-B14F-4D97-AF65-F5344CB8AC3E}">
        <p14:creationId xmlns:p14="http://schemas.microsoft.com/office/powerpoint/2010/main" val="1281565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35940-C881-43BE-9EC4-F5D805001DAA}"/>
              </a:ext>
            </a:extLst>
          </p:cNvPr>
          <p:cNvSpPr>
            <a:spLocks noGrp="1"/>
          </p:cNvSpPr>
          <p:nvPr>
            <p:ph type="title" idx="4294967295"/>
          </p:nvPr>
        </p:nvSpPr>
        <p:spPr>
          <a:xfrm>
            <a:off x="528889" y="304351"/>
            <a:ext cx="11319399" cy="679450"/>
          </a:xfrm>
        </p:spPr>
        <p:txBody>
          <a:bodyPr/>
          <a:lstStyle/>
          <a:p>
            <a:r>
              <a:rPr lang="en-US" sz="4000" dirty="0">
                <a:solidFill>
                  <a:srgbClr val="0563C1"/>
                </a:solidFill>
                <a:latin typeface="Arial" panose="020B0604020202020204" pitchFamily="34" charset="0"/>
                <a:cs typeface="Arial" panose="020B0604020202020204" pitchFamily="34" charset="0"/>
              </a:rPr>
              <a:t>Step 1: Log in to the Security Portal and </a:t>
            </a:r>
            <a:br>
              <a:rPr lang="en-US" sz="4000" dirty="0">
                <a:solidFill>
                  <a:srgbClr val="0563C1"/>
                </a:solidFill>
                <a:latin typeface="Arial" panose="020B0604020202020204" pitchFamily="34" charset="0"/>
                <a:cs typeface="Arial" panose="020B0604020202020204" pitchFamily="34" charset="0"/>
              </a:rPr>
            </a:br>
            <a:r>
              <a:rPr lang="en-US" sz="4000" dirty="0">
                <a:solidFill>
                  <a:srgbClr val="0563C1"/>
                </a:solidFill>
                <a:latin typeface="Arial" panose="020B0604020202020204" pitchFamily="34" charset="0"/>
                <a:cs typeface="Arial" panose="020B0604020202020204" pitchFamily="34" charset="0"/>
              </a:rPr>
              <a:t>Select the MCAS Appeals Application</a:t>
            </a:r>
          </a:p>
        </p:txBody>
      </p:sp>
      <p:sp>
        <p:nvSpPr>
          <p:cNvPr id="8" name="Content Placeholder 2">
            <a:extLst>
              <a:ext uri="{FF2B5EF4-FFF2-40B4-BE49-F238E27FC236}">
                <a16:creationId xmlns:a16="http://schemas.microsoft.com/office/drawing/2014/main" id="{F8655D64-8EE8-4FEB-B13A-9388515C4978}"/>
              </a:ext>
            </a:extLst>
          </p:cNvPr>
          <p:cNvSpPr txBox="1">
            <a:spLocks/>
          </p:cNvSpPr>
          <p:nvPr/>
        </p:nvSpPr>
        <p:spPr>
          <a:xfrm>
            <a:off x="528889" y="1693146"/>
            <a:ext cx="5758190" cy="4845766"/>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Clr>
                <a:srgbClr val="000000"/>
              </a:buClr>
              <a:buNone/>
            </a:pPr>
            <a:r>
              <a:rPr lang="en-US" sz="2400" dirty="0">
                <a:solidFill>
                  <a:srgbClr val="000000"/>
                </a:solidFill>
                <a:latin typeface="Arial" panose="020B0604020202020204" pitchFamily="34" charset="0"/>
                <a:cs typeface="Arial" panose="020B0604020202020204" pitchFamily="34" charset="0"/>
              </a:rPr>
              <a:t>District MCAS Appeals user will log in to Security Portal using their </a:t>
            </a:r>
            <a:r>
              <a:rPr lang="en-US" sz="2400" b="1" dirty="0">
                <a:solidFill>
                  <a:srgbClr val="000000"/>
                </a:solidFill>
                <a:latin typeface="Arial" panose="020B0604020202020204" pitchFamily="34" charset="0"/>
                <a:cs typeface="Arial" panose="020B0604020202020204" pitchFamily="34" charset="0"/>
              </a:rPr>
              <a:t>User Name </a:t>
            </a:r>
            <a:r>
              <a:rPr lang="en-US" sz="2400" dirty="0">
                <a:solidFill>
                  <a:srgbClr val="000000"/>
                </a:solidFill>
                <a:latin typeface="Arial" panose="020B0604020202020204" pitchFamily="34" charset="0"/>
                <a:cs typeface="Arial" panose="020B0604020202020204" pitchFamily="34" charset="0"/>
              </a:rPr>
              <a:t>and </a:t>
            </a:r>
            <a:r>
              <a:rPr lang="en-US" sz="2400" b="1" dirty="0">
                <a:solidFill>
                  <a:srgbClr val="000000"/>
                </a:solidFill>
                <a:latin typeface="Arial" panose="020B0604020202020204" pitchFamily="34" charset="0"/>
                <a:cs typeface="Arial" panose="020B0604020202020204" pitchFamily="34" charset="0"/>
              </a:rPr>
              <a:t>Password. </a:t>
            </a:r>
          </a:p>
          <a:p>
            <a:pPr lvl="1">
              <a:lnSpc>
                <a:spcPct val="100000"/>
              </a:lnSpc>
              <a:spcBef>
                <a:spcPts val="0"/>
              </a:spcBef>
              <a:spcAft>
                <a:spcPts val="1200"/>
              </a:spcAft>
              <a:buClr>
                <a:srgbClr val="000000"/>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Contact the district’s </a:t>
            </a:r>
            <a:r>
              <a:rPr lang="en-US" sz="2400" dirty="0">
                <a:solidFill>
                  <a:srgbClr val="000000"/>
                </a:solidFill>
                <a:latin typeface="Arial" panose="020B0604020202020204" pitchFamily="34" charset="0"/>
                <a:cs typeface="Arial" panose="020B0604020202020204" pitchFamily="34" charset="0"/>
                <a:hlinkClick r:id="rId3"/>
              </a:rPr>
              <a:t>Directory Administrator</a:t>
            </a:r>
            <a:r>
              <a:rPr lang="en-US" sz="2400" dirty="0">
                <a:solidFill>
                  <a:srgbClr val="000000"/>
                </a:solidFill>
                <a:latin typeface="Arial" panose="020B0604020202020204" pitchFamily="34" charset="0"/>
                <a:cs typeface="Arial" panose="020B0604020202020204" pitchFamily="34" charset="0"/>
              </a:rPr>
              <a:t> for assistance, if user cannot access Security Portal. </a:t>
            </a:r>
          </a:p>
          <a:p>
            <a:pPr marL="0" indent="0">
              <a:lnSpc>
                <a:spcPct val="100000"/>
              </a:lnSpc>
              <a:spcBef>
                <a:spcPts val="600"/>
              </a:spcBef>
              <a:buClr>
                <a:srgbClr val="000000"/>
              </a:buClr>
              <a:buNone/>
            </a:pPr>
            <a:r>
              <a:rPr lang="en-US" sz="2400" dirty="0">
                <a:solidFill>
                  <a:srgbClr val="000000"/>
                </a:solidFill>
                <a:latin typeface="Arial" panose="020B0604020202020204" pitchFamily="34" charset="0"/>
                <a:cs typeface="Arial" panose="020B0604020202020204" pitchFamily="34" charset="0"/>
              </a:rPr>
              <a:t>Then, find </a:t>
            </a:r>
            <a:r>
              <a:rPr lang="en-US" sz="2400" b="1" dirty="0">
                <a:solidFill>
                  <a:srgbClr val="000000"/>
                </a:solidFill>
                <a:latin typeface="Arial" panose="020B0604020202020204" pitchFamily="34" charset="0"/>
                <a:cs typeface="Arial" panose="020B0604020202020204" pitchFamily="34" charset="0"/>
              </a:rPr>
              <a:t>Applications List</a:t>
            </a:r>
            <a:r>
              <a:rPr lang="en-US" sz="2400" dirty="0">
                <a:solidFill>
                  <a:srgbClr val="000000"/>
                </a:solidFill>
                <a:latin typeface="Arial" panose="020B0604020202020204" pitchFamily="34" charset="0"/>
                <a:cs typeface="Arial" panose="020B0604020202020204" pitchFamily="34" charset="0"/>
              </a:rPr>
              <a:t> and click </a:t>
            </a:r>
            <a:r>
              <a:rPr lang="en-US" sz="2400" b="1" dirty="0">
                <a:solidFill>
                  <a:srgbClr val="000000"/>
                </a:solidFill>
                <a:latin typeface="Arial" panose="020B0604020202020204" pitchFamily="34" charset="0"/>
                <a:cs typeface="Arial" panose="020B0604020202020204" pitchFamily="34" charset="0"/>
              </a:rPr>
              <a:t>MCAS Appeals </a:t>
            </a:r>
            <a:r>
              <a:rPr lang="en-US" sz="2400" dirty="0">
                <a:solidFill>
                  <a:srgbClr val="000000"/>
                </a:solidFill>
                <a:latin typeface="Arial" panose="020B0604020202020204" pitchFamily="34" charset="0"/>
                <a:cs typeface="Arial" panose="020B0604020202020204" pitchFamily="34" charset="0"/>
              </a:rPr>
              <a:t>application to begin entering an appeal.</a:t>
            </a:r>
          </a:p>
          <a:p>
            <a:pPr marL="0" lvl="1" indent="0">
              <a:lnSpc>
                <a:spcPct val="100000"/>
              </a:lnSpc>
              <a:spcBef>
                <a:spcPts val="0"/>
              </a:spcBef>
              <a:buNone/>
            </a:pPr>
            <a:endParaRPr lang="en-US" sz="2200" b="1" dirty="0"/>
          </a:p>
          <a:p>
            <a:pPr marL="0" lvl="1" indent="0">
              <a:lnSpc>
                <a:spcPct val="100000"/>
              </a:lnSpc>
              <a:spcBef>
                <a:spcPts val="0"/>
              </a:spcBef>
              <a:buNone/>
            </a:pPr>
            <a:endParaRPr lang="en-US" sz="2000" b="1" dirty="0"/>
          </a:p>
        </p:txBody>
      </p:sp>
      <p:pic>
        <p:nvPicPr>
          <p:cNvPr id="4" name="Picture 3" descr="Image displays where to log in to the Security Portal">
            <a:extLst>
              <a:ext uri="{FF2B5EF4-FFF2-40B4-BE49-F238E27FC236}">
                <a16:creationId xmlns:a16="http://schemas.microsoft.com/office/drawing/2014/main" id="{071DF175-3A37-4DE8-BC61-5ADD9090AE6F}"/>
              </a:ext>
            </a:extLst>
          </p:cNvPr>
          <p:cNvPicPr>
            <a:picLocks noChangeAspect="1"/>
          </p:cNvPicPr>
          <p:nvPr/>
        </p:nvPicPr>
        <p:blipFill>
          <a:blip r:embed="rId4"/>
          <a:stretch>
            <a:fillRect/>
          </a:stretch>
        </p:blipFill>
        <p:spPr>
          <a:xfrm>
            <a:off x="6881560" y="1153754"/>
            <a:ext cx="4619625" cy="2962275"/>
          </a:xfrm>
          <a:prstGeom prst="rect">
            <a:avLst/>
          </a:prstGeom>
        </p:spPr>
      </p:pic>
      <p:pic>
        <p:nvPicPr>
          <p:cNvPr id="7" name="Picture 6" descr="Image displays where to select the Appeals application">
            <a:extLst>
              <a:ext uri="{FF2B5EF4-FFF2-40B4-BE49-F238E27FC236}">
                <a16:creationId xmlns:a16="http://schemas.microsoft.com/office/drawing/2014/main" id="{BC33939F-728E-4058-9F62-BCB2B092630A}"/>
              </a:ext>
            </a:extLst>
          </p:cNvPr>
          <p:cNvPicPr>
            <a:picLocks noChangeAspect="1"/>
          </p:cNvPicPr>
          <p:nvPr/>
        </p:nvPicPr>
        <p:blipFill rotWithShape="1">
          <a:blip r:embed="rId5"/>
          <a:srcRect b="34291"/>
          <a:stretch/>
        </p:blipFill>
        <p:spPr>
          <a:xfrm>
            <a:off x="6881560" y="4190731"/>
            <a:ext cx="4641686" cy="2348181"/>
          </a:xfrm>
          <a:prstGeom prst="rect">
            <a:avLst/>
          </a:prstGeom>
        </p:spPr>
      </p:pic>
      <p:sp>
        <p:nvSpPr>
          <p:cNvPr id="12" name="Rectangle: Rounded Corners 11" descr="Selection of new appeal">
            <a:extLst>
              <a:ext uri="{FF2B5EF4-FFF2-40B4-BE49-F238E27FC236}">
                <a16:creationId xmlns:a16="http://schemas.microsoft.com/office/drawing/2014/main" id="{0EF5BCEC-C590-46D0-BECD-0E16E69C3D78}"/>
              </a:ext>
            </a:extLst>
          </p:cNvPr>
          <p:cNvSpPr/>
          <p:nvPr/>
        </p:nvSpPr>
        <p:spPr>
          <a:xfrm>
            <a:off x="7160217" y="4810349"/>
            <a:ext cx="1153433" cy="411421"/>
          </a:xfrm>
          <a:prstGeom prst="roundRect">
            <a:avLst/>
          </a:prstGeom>
          <a:noFill/>
          <a:ln w="28575">
            <a:solidFill>
              <a:srgbClr val="E3852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5383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D7393-1969-4BCC-BAA6-5566A1BAF23E}"/>
              </a:ext>
            </a:extLst>
          </p:cNvPr>
          <p:cNvSpPr>
            <a:spLocks noGrp="1"/>
          </p:cNvSpPr>
          <p:nvPr>
            <p:ph type="title" idx="4294967295"/>
          </p:nvPr>
        </p:nvSpPr>
        <p:spPr>
          <a:xfrm>
            <a:off x="586655" y="307253"/>
            <a:ext cx="11369675" cy="679450"/>
          </a:xfrm>
        </p:spPr>
        <p:txBody>
          <a:bodyPr/>
          <a:lstStyle/>
          <a:p>
            <a:r>
              <a:rPr lang="en-US" sz="4000" dirty="0">
                <a:solidFill>
                  <a:srgbClr val="0563C1"/>
                </a:solidFill>
                <a:latin typeface="Arial" panose="020B0604020202020204" pitchFamily="34" charset="0"/>
                <a:cs typeface="Arial" panose="020B0604020202020204" pitchFamily="34" charset="0"/>
              </a:rPr>
              <a:t>Step 2: Select Your Organization </a:t>
            </a:r>
          </a:p>
        </p:txBody>
      </p:sp>
      <p:sp>
        <p:nvSpPr>
          <p:cNvPr id="7" name="Content Placeholder 2">
            <a:extLst>
              <a:ext uri="{FF2B5EF4-FFF2-40B4-BE49-F238E27FC236}">
                <a16:creationId xmlns:a16="http://schemas.microsoft.com/office/drawing/2014/main" id="{E6D7AE0E-4F59-42EB-A6C1-A45728BD8D5C}"/>
              </a:ext>
            </a:extLst>
          </p:cNvPr>
          <p:cNvSpPr txBox="1">
            <a:spLocks/>
          </p:cNvSpPr>
          <p:nvPr/>
        </p:nvSpPr>
        <p:spPr>
          <a:xfrm>
            <a:off x="432253" y="5417257"/>
            <a:ext cx="10800040" cy="1182072"/>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a:spcBef>
                <a:spcPts val="0"/>
              </a:spcBef>
              <a:spcAft>
                <a:spcPts val="600"/>
              </a:spcAft>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Select an organization in the “</a:t>
            </a:r>
            <a:r>
              <a:rPr lang="en-US" dirty="0">
                <a:solidFill>
                  <a:srgbClr val="0033CC"/>
                </a:solidFill>
                <a:latin typeface="Arial" panose="020B0604020202020204" pitchFamily="34" charset="0"/>
                <a:cs typeface="Arial" panose="020B0604020202020204" pitchFamily="34" charset="0"/>
              </a:rPr>
              <a:t>Select Your Organization below</a:t>
            </a:r>
            <a:r>
              <a:rPr lang="en-US" dirty="0">
                <a:solidFill>
                  <a:srgbClr val="000000"/>
                </a:solidFill>
                <a:latin typeface="Arial" panose="020B0604020202020204" pitchFamily="34" charset="0"/>
                <a:cs typeface="Arial" panose="020B0604020202020204" pitchFamily="34" charset="0"/>
              </a:rPr>
              <a:t>” box then select “Next” to proceed</a:t>
            </a:r>
            <a:r>
              <a:rPr lang="en-US" sz="1800" b="1" dirty="0">
                <a:solidFill>
                  <a:srgbClr val="000000"/>
                </a:solidFill>
                <a:latin typeface="Arial" panose="020B0604020202020204" pitchFamily="34" charset="0"/>
                <a:cs typeface="Arial" panose="020B0604020202020204" pitchFamily="34" charset="0"/>
              </a:rPr>
              <a:t>.</a:t>
            </a:r>
          </a:p>
          <a:p>
            <a:pPr marL="0" lvl="1" indent="0">
              <a:spcBef>
                <a:spcPts val="0"/>
              </a:spcBef>
              <a:buNone/>
            </a:pPr>
            <a:endParaRPr lang="en-US" sz="1600" b="1" dirty="0"/>
          </a:p>
          <a:p>
            <a:pPr marL="0" lvl="1" indent="0">
              <a:spcBef>
                <a:spcPts val="0"/>
              </a:spcBef>
              <a:buNone/>
            </a:pPr>
            <a:endParaRPr lang="en-US" sz="1600" b="1" dirty="0"/>
          </a:p>
        </p:txBody>
      </p:sp>
      <p:pic>
        <p:nvPicPr>
          <p:cNvPr id="9" name="Picture 8" descr="Image displays where to select organization in the Appeals application">
            <a:extLst>
              <a:ext uri="{FF2B5EF4-FFF2-40B4-BE49-F238E27FC236}">
                <a16:creationId xmlns:a16="http://schemas.microsoft.com/office/drawing/2014/main" id="{A39580D0-140F-4538-B82D-98CBD01B761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1657351" y="1250100"/>
            <a:ext cx="8153400" cy="3964719"/>
          </a:xfrm>
          <a:prstGeom prst="rect">
            <a:avLst/>
          </a:prstGeom>
        </p:spPr>
      </p:pic>
    </p:spTree>
    <p:extLst>
      <p:ext uri="{BB962C8B-B14F-4D97-AF65-F5344CB8AC3E}">
        <p14:creationId xmlns:p14="http://schemas.microsoft.com/office/powerpoint/2010/main" val="191966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8E062-5526-4687-B297-281AD3EC2DD2}"/>
              </a:ext>
            </a:extLst>
          </p:cNvPr>
          <p:cNvSpPr>
            <a:spLocks noGrp="1"/>
          </p:cNvSpPr>
          <p:nvPr>
            <p:ph type="title" idx="4294967295"/>
          </p:nvPr>
        </p:nvSpPr>
        <p:spPr>
          <a:xfrm>
            <a:off x="624362" y="208141"/>
            <a:ext cx="11369675" cy="679450"/>
          </a:xfrm>
        </p:spPr>
        <p:txBody>
          <a:bodyPr/>
          <a:lstStyle/>
          <a:p>
            <a:r>
              <a:rPr lang="en-US" sz="4000" dirty="0">
                <a:solidFill>
                  <a:srgbClr val="0563C1"/>
                </a:solidFill>
                <a:latin typeface="Arial" panose="020B0604020202020204" pitchFamily="34" charset="0"/>
                <a:cs typeface="Arial" panose="020B0604020202020204" pitchFamily="34" charset="0"/>
              </a:rPr>
              <a:t>Step 3: Create a “New Appeal”</a:t>
            </a:r>
          </a:p>
        </p:txBody>
      </p:sp>
      <p:sp>
        <p:nvSpPr>
          <p:cNvPr id="3" name="Rectangle 2">
            <a:extLst>
              <a:ext uri="{FF2B5EF4-FFF2-40B4-BE49-F238E27FC236}">
                <a16:creationId xmlns:a16="http://schemas.microsoft.com/office/drawing/2014/main" id="{8F8980F2-9F6C-40AE-9B35-E10F57F81224}"/>
              </a:ext>
            </a:extLst>
          </p:cNvPr>
          <p:cNvSpPr/>
          <p:nvPr/>
        </p:nvSpPr>
        <p:spPr>
          <a:xfrm>
            <a:off x="410420" y="5386450"/>
            <a:ext cx="11356355" cy="892552"/>
          </a:xfrm>
          <a:prstGeom prst="rect">
            <a:avLst/>
          </a:prstGeom>
        </p:spPr>
        <p:txBody>
          <a:bodyPr wrap="square">
            <a:spAutoFit/>
          </a:bodyPr>
          <a:lstStyle/>
          <a:p>
            <a:pPr marL="342900" lvl="1" indent="-342900">
              <a:spcBef>
                <a:spcPts val="0"/>
              </a:spcBef>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At the MCAS Appeals Search page, select the “New Appeal” link to begin a new appeal for a student</a:t>
            </a:r>
            <a:r>
              <a:rPr lang="en-US" sz="2800" dirty="0">
                <a:solidFill>
                  <a:srgbClr val="000000"/>
                </a:solidFill>
              </a:rPr>
              <a:t>.</a:t>
            </a:r>
            <a:endParaRPr lang="en-US" sz="1400" dirty="0"/>
          </a:p>
        </p:txBody>
      </p:sp>
      <p:grpSp>
        <p:nvGrpSpPr>
          <p:cNvPr id="5" name="Group 4" descr="Image displays where to create a new appeal">
            <a:extLst>
              <a:ext uri="{FF2B5EF4-FFF2-40B4-BE49-F238E27FC236}">
                <a16:creationId xmlns:a16="http://schemas.microsoft.com/office/drawing/2014/main" id="{17A4DA34-EF99-4606-B4FC-3B438F2645B1}"/>
              </a:ext>
            </a:extLst>
          </p:cNvPr>
          <p:cNvGrpSpPr/>
          <p:nvPr/>
        </p:nvGrpSpPr>
        <p:grpSpPr>
          <a:xfrm>
            <a:off x="302217" y="1082244"/>
            <a:ext cx="11464558" cy="4304206"/>
            <a:chOff x="317022" y="1227469"/>
            <a:chExt cx="11464558" cy="4304206"/>
          </a:xfrm>
        </p:grpSpPr>
        <p:pic>
          <p:nvPicPr>
            <p:cNvPr id="6" name="Picture 5">
              <a:extLst>
                <a:ext uri="{FF2B5EF4-FFF2-40B4-BE49-F238E27FC236}">
                  <a16:creationId xmlns:a16="http://schemas.microsoft.com/office/drawing/2014/main" id="{2B7BB0E0-85B3-4E74-910B-09D427B4852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5224" y="1227469"/>
              <a:ext cx="11356356" cy="4304206"/>
            </a:xfrm>
            <a:prstGeom prst="rect">
              <a:avLst/>
            </a:prstGeom>
          </p:spPr>
        </p:pic>
        <p:sp>
          <p:nvSpPr>
            <p:cNvPr id="8" name="Rectangle: Rounded Corners 7" descr="Selection of new appeal">
              <a:extLst>
                <a:ext uri="{FF2B5EF4-FFF2-40B4-BE49-F238E27FC236}">
                  <a16:creationId xmlns:a16="http://schemas.microsoft.com/office/drawing/2014/main" id="{550B9F3C-012E-4B81-8F8F-EBEBA7F220E7}"/>
                </a:ext>
              </a:extLst>
            </p:cNvPr>
            <p:cNvSpPr/>
            <p:nvPr/>
          </p:nvSpPr>
          <p:spPr>
            <a:xfrm>
              <a:off x="317022" y="1964724"/>
              <a:ext cx="1153433" cy="411421"/>
            </a:xfrm>
            <a:prstGeom prst="roundRect">
              <a:avLst/>
            </a:prstGeom>
            <a:noFill/>
            <a:ln w="28575">
              <a:solidFill>
                <a:srgbClr val="E3852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15618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e displays a sample appeals application for a specific student">
            <a:extLst>
              <a:ext uri="{FF2B5EF4-FFF2-40B4-BE49-F238E27FC236}">
                <a16:creationId xmlns:a16="http://schemas.microsoft.com/office/drawing/2014/main" id="{EA2865A1-3F91-4B92-9B52-6D984B9A1CBE}"/>
              </a:ext>
            </a:extLst>
          </p:cNvPr>
          <p:cNvPicPr>
            <a:picLocks noChangeAspect="1"/>
          </p:cNvPicPr>
          <p:nvPr/>
        </p:nvPicPr>
        <p:blipFill>
          <a:blip r:embed="rId3"/>
          <a:stretch>
            <a:fillRect/>
          </a:stretch>
        </p:blipFill>
        <p:spPr>
          <a:xfrm>
            <a:off x="5028591" y="1087038"/>
            <a:ext cx="6774421" cy="5704458"/>
          </a:xfrm>
          <a:prstGeom prst="rect">
            <a:avLst/>
          </a:prstGeom>
        </p:spPr>
      </p:pic>
      <p:sp>
        <p:nvSpPr>
          <p:cNvPr id="2" name="Title 1">
            <a:extLst>
              <a:ext uri="{FF2B5EF4-FFF2-40B4-BE49-F238E27FC236}">
                <a16:creationId xmlns:a16="http://schemas.microsoft.com/office/drawing/2014/main" id="{F27E8BBC-962E-4E17-AC8C-DEC4668701C5}"/>
              </a:ext>
            </a:extLst>
          </p:cNvPr>
          <p:cNvSpPr>
            <a:spLocks noGrp="1"/>
          </p:cNvSpPr>
          <p:nvPr>
            <p:ph type="title" idx="4294967295"/>
          </p:nvPr>
        </p:nvSpPr>
        <p:spPr>
          <a:xfrm>
            <a:off x="538264" y="515168"/>
            <a:ext cx="11369675" cy="679450"/>
          </a:xfrm>
        </p:spPr>
        <p:txBody>
          <a:bodyPr/>
          <a:lstStyle/>
          <a:p>
            <a:r>
              <a:rPr lang="en-US" sz="4000" dirty="0">
                <a:solidFill>
                  <a:srgbClr val="0563C1"/>
                </a:solidFill>
                <a:latin typeface="Arial" panose="020B0604020202020204" pitchFamily="34" charset="0"/>
                <a:cs typeface="Arial" panose="020B0604020202020204" pitchFamily="34" charset="0"/>
              </a:rPr>
              <a:t>Step 4: Begin an appeals application for a specific student: </a:t>
            </a:r>
          </a:p>
        </p:txBody>
      </p:sp>
      <p:sp>
        <p:nvSpPr>
          <p:cNvPr id="24" name="Rectangle 23">
            <a:extLst>
              <a:ext uri="{FF2B5EF4-FFF2-40B4-BE49-F238E27FC236}">
                <a16:creationId xmlns:a16="http://schemas.microsoft.com/office/drawing/2014/main" id="{98A4EC12-002C-4907-86DD-53EE698684C0}"/>
              </a:ext>
            </a:extLst>
          </p:cNvPr>
          <p:cNvSpPr/>
          <p:nvPr/>
        </p:nvSpPr>
        <p:spPr>
          <a:xfrm>
            <a:off x="388987" y="1735028"/>
            <a:ext cx="4325962" cy="2246769"/>
          </a:xfrm>
          <a:prstGeom prst="rect">
            <a:avLst/>
          </a:prstGeom>
        </p:spPr>
        <p:txBody>
          <a:bodyPr wrap="square">
            <a:spAutoFit/>
          </a:bodyPr>
          <a:lstStyle/>
          <a:p>
            <a:pPr marL="342900" indent="-342900">
              <a:spcAft>
                <a:spcPts val="600"/>
              </a:spcAft>
              <a:buClr>
                <a:srgbClr val="000000"/>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Complete all required fields. </a:t>
            </a:r>
            <a:endParaRPr lang="en-US" sz="2400" b="1" dirty="0">
              <a:solidFill>
                <a:srgbClr val="000000"/>
              </a:solidFill>
              <a:latin typeface="Arial" panose="020B0604020202020204" pitchFamily="34" charset="0"/>
              <a:cs typeface="Arial" panose="020B0604020202020204" pitchFamily="34" charset="0"/>
            </a:endParaRPr>
          </a:p>
          <a:p>
            <a:pPr marL="342900" lvl="1" indent="-342900">
              <a:spcBef>
                <a:spcPts val="600"/>
              </a:spcBef>
              <a:spcAft>
                <a:spcPts val="600"/>
              </a:spcAft>
              <a:buClr>
                <a:srgbClr val="000000"/>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Then select “</a:t>
            </a:r>
            <a:r>
              <a:rPr lang="en-US" sz="2400" b="1" dirty="0">
                <a:solidFill>
                  <a:srgbClr val="0033CC"/>
                </a:solidFill>
                <a:latin typeface="Arial" panose="020B0604020202020204" pitchFamily="34" charset="0"/>
                <a:cs typeface="Arial" panose="020B0604020202020204" pitchFamily="34" charset="0"/>
              </a:rPr>
              <a:t>Continue</a:t>
            </a:r>
            <a:r>
              <a:rPr lang="en-US" sz="2400" dirty="0">
                <a:solidFill>
                  <a:srgbClr val="000000"/>
                </a:solidFill>
                <a:latin typeface="Arial" panose="020B0604020202020204" pitchFamily="34" charset="0"/>
                <a:cs typeface="Arial" panose="020B0604020202020204" pitchFamily="34" charset="0"/>
              </a:rPr>
              <a:t>”</a:t>
            </a:r>
          </a:p>
          <a:p>
            <a:pPr marL="577850" lvl="1" indent="-342900">
              <a:spcBef>
                <a:spcPts val="600"/>
              </a:spcBef>
              <a:buClr>
                <a:srgbClr val="000000"/>
              </a:buClr>
              <a:buFont typeface="Arial" panose="020B0604020202020204" pitchFamily="34" charset="0"/>
              <a:buChar char="•"/>
              <a:tabLst>
                <a:tab pos="284163" algn="l"/>
              </a:tabLst>
            </a:pPr>
            <a:r>
              <a:rPr lang="en-US" sz="2400" dirty="0">
                <a:solidFill>
                  <a:srgbClr val="000000"/>
                </a:solidFill>
                <a:latin typeface="Arial" panose="020B0604020202020204" pitchFamily="34" charset="0"/>
                <a:cs typeface="Arial" panose="020B0604020202020204" pitchFamily="34" charset="0"/>
              </a:rPr>
              <a:t>The first section of the     appeal application will be automatically saved.</a:t>
            </a:r>
          </a:p>
        </p:txBody>
      </p:sp>
      <p:sp>
        <p:nvSpPr>
          <p:cNvPr id="11" name="Rectangle: Rounded Corners 10">
            <a:extLst>
              <a:ext uri="{FF2B5EF4-FFF2-40B4-BE49-F238E27FC236}">
                <a16:creationId xmlns:a16="http://schemas.microsoft.com/office/drawing/2014/main" id="{C0B6A21C-4AF1-4CB6-B32A-0D005161627E}"/>
              </a:ext>
              <a:ext uri="{C183D7F6-B498-43B3-948B-1728B52AA6E4}">
                <adec:decorative xmlns:adec="http://schemas.microsoft.com/office/drawing/2017/decorative" val="1"/>
              </a:ext>
            </a:extLst>
          </p:cNvPr>
          <p:cNvSpPr/>
          <p:nvPr/>
        </p:nvSpPr>
        <p:spPr>
          <a:xfrm>
            <a:off x="5727560" y="6356350"/>
            <a:ext cx="753627" cy="365125"/>
          </a:xfrm>
          <a:prstGeom prst="roundRect">
            <a:avLst/>
          </a:prstGeom>
          <a:noFill/>
          <a:ln w="28575">
            <a:solidFill>
              <a:srgbClr val="E3852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n w="38100">
                <a:solidFill>
                  <a:srgbClr val="E38526"/>
                </a:solidFill>
              </a:ln>
            </a:endParaRPr>
          </a:p>
        </p:txBody>
      </p:sp>
    </p:spTree>
    <p:extLst>
      <p:ext uri="{BB962C8B-B14F-4D97-AF65-F5344CB8AC3E}">
        <p14:creationId xmlns:p14="http://schemas.microsoft.com/office/powerpoint/2010/main" val="3585029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C1D8-9752-495E-9E72-7958720DCB14}"/>
              </a:ext>
            </a:extLst>
          </p:cNvPr>
          <p:cNvSpPr>
            <a:spLocks noGrp="1"/>
          </p:cNvSpPr>
          <p:nvPr>
            <p:ph type="title" idx="4294967295"/>
          </p:nvPr>
        </p:nvSpPr>
        <p:spPr>
          <a:xfrm>
            <a:off x="596081" y="260644"/>
            <a:ext cx="11369675" cy="679450"/>
          </a:xfrm>
        </p:spPr>
        <p:txBody>
          <a:bodyPr/>
          <a:lstStyle/>
          <a:p>
            <a:r>
              <a:rPr lang="en-US" sz="4000" dirty="0">
                <a:solidFill>
                  <a:srgbClr val="0563C1"/>
                </a:solidFill>
                <a:latin typeface="Arial" panose="020B0604020202020204" pitchFamily="34" charset="0"/>
                <a:cs typeface="Arial" panose="020B0604020202020204" pitchFamily="34" charset="0"/>
              </a:rPr>
              <a:t>Step 5: Complete the required </a:t>
            </a:r>
            <a:r>
              <a:rPr lang="en-US" sz="4000" i="1" dirty="0">
                <a:solidFill>
                  <a:srgbClr val="0563C1"/>
                </a:solidFill>
                <a:latin typeface="Arial" panose="020B0604020202020204" pitchFamily="34" charset="0"/>
                <a:cs typeface="Arial" panose="020B0604020202020204" pitchFamily="34" charset="0"/>
              </a:rPr>
              <a:t>Eligibility </a:t>
            </a:r>
            <a:r>
              <a:rPr lang="en-US" sz="4000" dirty="0">
                <a:solidFill>
                  <a:srgbClr val="0563C1"/>
                </a:solidFill>
                <a:latin typeface="Arial" panose="020B0604020202020204" pitchFamily="34" charset="0"/>
                <a:cs typeface="Arial" panose="020B0604020202020204" pitchFamily="34" charset="0"/>
              </a:rPr>
              <a:t>section</a:t>
            </a:r>
            <a:r>
              <a:rPr lang="en-US" sz="4000" i="1" dirty="0">
                <a:solidFill>
                  <a:srgbClr val="0563C1"/>
                </a:solidFill>
                <a:latin typeface="Arial" panose="020B0604020202020204" pitchFamily="34" charset="0"/>
                <a:cs typeface="Arial" panose="020B0604020202020204" pitchFamily="34" charset="0"/>
              </a:rPr>
              <a:t>.</a:t>
            </a:r>
            <a:endParaRPr lang="en-US" sz="4000" dirty="0">
              <a:solidFill>
                <a:srgbClr val="0563C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28840F2-3C3A-476A-9012-966B4C5745B1}"/>
              </a:ext>
            </a:extLst>
          </p:cNvPr>
          <p:cNvSpPr/>
          <p:nvPr/>
        </p:nvSpPr>
        <p:spPr>
          <a:xfrm>
            <a:off x="191837" y="1131685"/>
            <a:ext cx="3126398" cy="4062651"/>
          </a:xfrm>
          <a:prstGeom prst="rect">
            <a:avLst/>
          </a:prstGeom>
        </p:spPr>
        <p:txBody>
          <a:bodyPr wrap="square">
            <a:spAutoFit/>
          </a:bodyPr>
          <a:lstStyle/>
          <a:p>
            <a:pPr>
              <a:spcAft>
                <a:spcPts val="600"/>
              </a:spcAft>
            </a:pPr>
            <a:r>
              <a:rPr lang="en-US" sz="2200" dirty="0">
                <a:solidFill>
                  <a:srgbClr val="000000"/>
                </a:solidFill>
                <a:latin typeface="Arial" panose="020B0604020202020204" pitchFamily="34" charset="0"/>
                <a:cs typeface="Arial" panose="020B0604020202020204" pitchFamily="34" charset="0"/>
              </a:rPr>
              <a:t>Each type of appeal has specific eligibility requirements.</a:t>
            </a:r>
          </a:p>
          <a:p>
            <a:pPr marL="171450" indent="-171450">
              <a:spcBef>
                <a:spcPts val="600"/>
              </a:spcBef>
              <a:spcAft>
                <a:spcPts val="600"/>
              </a:spcAft>
              <a:buClr>
                <a:srgbClr val="000000"/>
              </a:buClr>
              <a:buFont typeface="Arial" panose="020B0604020202020204" pitchFamily="34" charset="0"/>
              <a:buChar char="•"/>
            </a:pPr>
            <a:r>
              <a:rPr lang="en-US" sz="2200" b="1" dirty="0">
                <a:solidFill>
                  <a:srgbClr val="000000"/>
                </a:solidFill>
                <a:latin typeface="Arial" panose="020B0604020202020204" pitchFamily="34" charset="0"/>
                <a:cs typeface="Arial" panose="020B0604020202020204" pitchFamily="34" charset="0"/>
              </a:rPr>
              <a:t>Answer</a:t>
            </a:r>
            <a:r>
              <a:rPr lang="en-US" sz="2200" dirty="0">
                <a:solidFill>
                  <a:srgbClr val="000000"/>
                </a:solidFill>
                <a:latin typeface="Arial" panose="020B0604020202020204" pitchFamily="34" charset="0"/>
                <a:cs typeface="Arial" panose="020B0604020202020204" pitchFamily="34" charset="0"/>
              </a:rPr>
              <a:t> each eligibility question. </a:t>
            </a:r>
            <a:endParaRPr lang="en-US" sz="2200" b="1" dirty="0">
              <a:solidFill>
                <a:srgbClr val="000000"/>
              </a:solidFill>
              <a:latin typeface="Arial" panose="020B0604020202020204" pitchFamily="34" charset="0"/>
              <a:cs typeface="Arial" panose="020B0604020202020204" pitchFamily="34" charset="0"/>
            </a:endParaRPr>
          </a:p>
          <a:p>
            <a:pPr marL="171450" lvl="1" indent="-171450">
              <a:spcBef>
                <a:spcPts val="600"/>
              </a:spcBef>
              <a:buClr>
                <a:srgbClr val="000000"/>
              </a:buCl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Then select “</a:t>
            </a:r>
            <a:r>
              <a:rPr lang="en-US" sz="2200" b="1" dirty="0">
                <a:solidFill>
                  <a:srgbClr val="0033CC"/>
                </a:solidFill>
                <a:latin typeface="Arial" panose="020B0604020202020204" pitchFamily="34" charset="0"/>
                <a:cs typeface="Arial" panose="020B0604020202020204" pitchFamily="34" charset="0"/>
              </a:rPr>
              <a:t>Continue</a:t>
            </a:r>
            <a:r>
              <a:rPr lang="en-US" sz="2200" dirty="0">
                <a:solidFill>
                  <a:srgbClr val="000000"/>
                </a:solidFill>
                <a:latin typeface="Arial" panose="020B0604020202020204" pitchFamily="34" charset="0"/>
                <a:cs typeface="Arial" panose="020B0604020202020204" pitchFamily="34" charset="0"/>
              </a:rPr>
              <a:t>” to proceed and save the second section of the appeal application.</a:t>
            </a:r>
          </a:p>
          <a:p>
            <a:endParaRPr lang="en-US" dirty="0"/>
          </a:p>
        </p:txBody>
      </p:sp>
      <p:pic>
        <p:nvPicPr>
          <p:cNvPr id="7" name="Picture 6" descr="Image displays eligibility section of appeal">
            <a:extLst>
              <a:ext uri="{FF2B5EF4-FFF2-40B4-BE49-F238E27FC236}">
                <a16:creationId xmlns:a16="http://schemas.microsoft.com/office/drawing/2014/main" id="{38CF76A4-BB8D-431F-BA80-32EF1FBDA0C6}"/>
              </a:ext>
            </a:extLst>
          </p:cNvPr>
          <p:cNvPicPr>
            <a:picLocks noChangeAspect="1"/>
          </p:cNvPicPr>
          <p:nvPr/>
        </p:nvPicPr>
        <p:blipFill>
          <a:blip r:embed="rId3"/>
          <a:stretch>
            <a:fillRect/>
          </a:stretch>
        </p:blipFill>
        <p:spPr>
          <a:xfrm>
            <a:off x="3490912" y="1131685"/>
            <a:ext cx="8296275" cy="5334000"/>
          </a:xfrm>
          <a:prstGeom prst="rect">
            <a:avLst/>
          </a:prstGeom>
        </p:spPr>
      </p:pic>
    </p:spTree>
    <p:extLst>
      <p:ext uri="{BB962C8B-B14F-4D97-AF65-F5344CB8AC3E}">
        <p14:creationId xmlns:p14="http://schemas.microsoft.com/office/powerpoint/2010/main" val="3820906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D74F0-FD4A-4D0C-9763-B59567360384}"/>
              </a:ext>
            </a:extLst>
          </p:cNvPr>
          <p:cNvSpPr>
            <a:spLocks noGrp="1"/>
          </p:cNvSpPr>
          <p:nvPr>
            <p:ph type="title" idx="4294967295"/>
          </p:nvPr>
        </p:nvSpPr>
        <p:spPr>
          <a:xfrm>
            <a:off x="622775" y="300136"/>
            <a:ext cx="11371262" cy="679450"/>
          </a:xfrm>
        </p:spPr>
        <p:txBody>
          <a:bodyPr/>
          <a:lstStyle/>
          <a:p>
            <a:r>
              <a:rPr lang="en-US" sz="4000" dirty="0">
                <a:solidFill>
                  <a:srgbClr val="0563C1"/>
                </a:solidFill>
                <a:latin typeface="Arial" panose="020B0604020202020204" pitchFamily="34" charset="0"/>
                <a:cs typeface="Arial" panose="020B0604020202020204" pitchFamily="34" charset="0"/>
              </a:rPr>
              <a:t>Step 6: Upload Supporting Documents</a:t>
            </a:r>
          </a:p>
        </p:txBody>
      </p:sp>
      <p:sp>
        <p:nvSpPr>
          <p:cNvPr id="7" name="Rectangle 6">
            <a:extLst>
              <a:ext uri="{FF2B5EF4-FFF2-40B4-BE49-F238E27FC236}">
                <a16:creationId xmlns:a16="http://schemas.microsoft.com/office/drawing/2014/main" id="{5235863C-8AC6-466C-9F8B-12D1E9EB5CD4}"/>
              </a:ext>
            </a:extLst>
          </p:cNvPr>
          <p:cNvSpPr/>
          <p:nvPr/>
        </p:nvSpPr>
        <p:spPr>
          <a:xfrm>
            <a:off x="166181" y="1428854"/>
            <a:ext cx="4930812" cy="3060646"/>
          </a:xfrm>
          <a:prstGeom prst="rect">
            <a:avLst/>
          </a:prstGeom>
        </p:spPr>
        <p:txBody>
          <a:bodyPr wrap="square">
            <a:spAutoFit/>
          </a:bodyPr>
          <a:lstStyle/>
          <a:p>
            <a:pPr marL="342900" indent="-342900">
              <a:lnSpc>
                <a:spcPct val="107000"/>
              </a:lnSpc>
              <a:spcAft>
                <a:spcPts val="600"/>
              </a:spcAft>
              <a:buClr>
                <a:srgbClr val="000000"/>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U</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pload </a:t>
            </a:r>
            <a:r>
              <a:rPr lang="en-US" sz="2400" b="1" dirty="0">
                <a:solidFill>
                  <a:srgbClr val="000000"/>
                </a:solidFill>
                <a:latin typeface="Arial" panose="020B0604020202020204" pitchFamily="34" charset="0"/>
                <a:ea typeface="Calibri" panose="020F0502020204030204" pitchFamily="34" charset="0"/>
                <a:cs typeface="Arial" panose="020B0604020202020204" pitchFamily="34" charset="0"/>
              </a:rPr>
              <a:t>Eligibility Waiver Request(s)</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i="1" dirty="0">
                <a:solidFill>
                  <a:srgbClr val="000000"/>
                </a:solidFill>
                <a:latin typeface="Arial" panose="020B0604020202020204" pitchFamily="34" charset="0"/>
                <a:ea typeface="Calibri" panose="020F0502020204030204" pitchFamily="34" charset="0"/>
                <a:cs typeface="Arial" panose="020B0604020202020204" pitchFamily="34" charset="0"/>
              </a:rPr>
              <a:t>if required.</a:t>
            </a:r>
          </a:p>
          <a:p>
            <a:pPr marL="566737" marR="0" lvl="0" indent="-342900">
              <a:lnSpc>
                <a:spcPct val="107000"/>
              </a:lnSpc>
              <a:spcBef>
                <a:spcPts val="0"/>
              </a:spcBef>
              <a:spcAft>
                <a:spcPts val="600"/>
              </a:spcAft>
              <a:buClr>
                <a:srgbClr val="000000"/>
              </a:buClr>
              <a:buFont typeface="Arial" panose="020B0604020202020204" pitchFamily="34" charset="0"/>
              <a:buChar char="•"/>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Select “</a:t>
            </a:r>
            <a:r>
              <a:rPr lang="en-US" sz="2400" b="1" dirty="0">
                <a:solidFill>
                  <a:srgbClr val="0033CC"/>
                </a:solidFill>
                <a:latin typeface="Arial" panose="020B0604020202020204" pitchFamily="34" charset="0"/>
                <a:ea typeface="Calibri" panose="020F0502020204030204" pitchFamily="34" charset="0"/>
                <a:cs typeface="Arial" panose="020B0604020202020204" pitchFamily="34" charset="0"/>
              </a:rPr>
              <a:t>Choose File</a:t>
            </a:r>
            <a:r>
              <a:rPr lang="en-US" sz="2400" dirty="0">
                <a:solidFill>
                  <a:srgbClr val="0033CC"/>
                </a:solidFill>
                <a:latin typeface="Arial" panose="020B0604020202020204" pitchFamily="34" charset="0"/>
                <a:ea typeface="Calibri" panose="020F0502020204030204" pitchFamily="34" charset="0"/>
                <a:cs typeface="Arial" panose="020B0604020202020204" pitchFamily="34" charset="0"/>
              </a:rPr>
              <a:t>.</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566737" marR="0" lvl="0" indent="-342900">
              <a:lnSpc>
                <a:spcPct val="107000"/>
              </a:lnSpc>
              <a:spcBef>
                <a:spcPts val="0"/>
              </a:spcBef>
              <a:spcAft>
                <a:spcPts val="600"/>
              </a:spcAft>
              <a:buClr>
                <a:srgbClr val="000000"/>
              </a:buClr>
              <a:buFont typeface="Arial" panose="020B0604020202020204" pitchFamily="34" charset="0"/>
              <a:buChar char="•"/>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Locate the file saved on your computer or drive and select the file to be uploaded.</a:t>
            </a:r>
          </a:p>
          <a:p>
            <a:pPr marL="566737" marR="0" lvl="0" indent="-342900">
              <a:lnSpc>
                <a:spcPct val="107000"/>
              </a:lnSpc>
              <a:spcBef>
                <a:spcPts val="0"/>
              </a:spcBef>
              <a:spcAft>
                <a:spcPts val="600"/>
              </a:spcAft>
              <a:buClr>
                <a:srgbClr val="000000"/>
              </a:buClr>
              <a:buFont typeface="Arial" panose="020B0604020202020204" pitchFamily="34" charset="0"/>
              <a:buChar char="•"/>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Then select “</a:t>
            </a:r>
            <a:r>
              <a:rPr lang="en-US" sz="2400" b="1" dirty="0">
                <a:solidFill>
                  <a:srgbClr val="0033CC"/>
                </a:solidFill>
                <a:latin typeface="Arial" panose="020B0604020202020204" pitchFamily="34" charset="0"/>
                <a:ea typeface="Calibri" panose="020F0502020204030204" pitchFamily="34" charset="0"/>
                <a:cs typeface="Arial" panose="020B0604020202020204" pitchFamily="34" charset="0"/>
              </a:rPr>
              <a:t>Upload</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a:t>
            </a:r>
          </a:p>
        </p:txBody>
      </p:sp>
      <p:pic>
        <p:nvPicPr>
          <p:cNvPr id="5" name="Picture 4" descr="Image displays where to upload supporting documents">
            <a:extLst>
              <a:ext uri="{FF2B5EF4-FFF2-40B4-BE49-F238E27FC236}">
                <a16:creationId xmlns:a16="http://schemas.microsoft.com/office/drawing/2014/main" id="{47BB61E3-A9CF-4676-9F90-B29FD1A37B57}"/>
              </a:ext>
            </a:extLst>
          </p:cNvPr>
          <p:cNvPicPr>
            <a:picLocks noChangeAspect="1"/>
          </p:cNvPicPr>
          <p:nvPr/>
        </p:nvPicPr>
        <p:blipFill>
          <a:blip r:embed="rId3"/>
          <a:stretch>
            <a:fillRect/>
          </a:stretch>
        </p:blipFill>
        <p:spPr>
          <a:xfrm>
            <a:off x="5209728" y="2045708"/>
            <a:ext cx="6601272" cy="2786767"/>
          </a:xfrm>
          <a:prstGeom prst="rect">
            <a:avLst/>
          </a:prstGeom>
        </p:spPr>
      </p:pic>
    </p:spTree>
    <p:extLst>
      <p:ext uri="{BB962C8B-B14F-4D97-AF65-F5344CB8AC3E}">
        <p14:creationId xmlns:p14="http://schemas.microsoft.com/office/powerpoint/2010/main" val="3529343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D74F0-FD4A-4D0C-9763-B59567360384}"/>
              </a:ext>
            </a:extLst>
          </p:cNvPr>
          <p:cNvSpPr>
            <a:spLocks noGrp="1"/>
          </p:cNvSpPr>
          <p:nvPr>
            <p:ph type="title" idx="4294967295"/>
          </p:nvPr>
        </p:nvSpPr>
        <p:spPr>
          <a:xfrm>
            <a:off x="603922" y="305968"/>
            <a:ext cx="11371262" cy="679450"/>
          </a:xfrm>
        </p:spPr>
        <p:txBody>
          <a:bodyPr/>
          <a:lstStyle/>
          <a:p>
            <a:r>
              <a:rPr lang="en-US" sz="4000" dirty="0">
                <a:solidFill>
                  <a:srgbClr val="0563C1"/>
                </a:solidFill>
                <a:latin typeface="Arial" panose="020B0604020202020204" pitchFamily="34" charset="0"/>
                <a:cs typeface="Arial" panose="020B0604020202020204" pitchFamily="34" charset="0"/>
              </a:rPr>
              <a:t>Step 6: Upload Other Supporting Documents </a:t>
            </a:r>
            <a:r>
              <a:rPr lang="en-US" sz="4000" i="1" dirty="0">
                <a:solidFill>
                  <a:srgbClr val="0563C1"/>
                </a:solidFill>
                <a:latin typeface="Arial" panose="020B0604020202020204" pitchFamily="34" charset="0"/>
                <a:cs typeface="Arial" panose="020B0604020202020204" pitchFamily="34" charset="0"/>
              </a:rPr>
              <a:t>(Continued)</a:t>
            </a:r>
          </a:p>
        </p:txBody>
      </p:sp>
      <p:sp>
        <p:nvSpPr>
          <p:cNvPr id="7" name="Rectangle 6">
            <a:extLst>
              <a:ext uri="{FF2B5EF4-FFF2-40B4-BE49-F238E27FC236}">
                <a16:creationId xmlns:a16="http://schemas.microsoft.com/office/drawing/2014/main" id="{5235863C-8AC6-466C-9F8B-12D1E9EB5CD4}"/>
              </a:ext>
            </a:extLst>
          </p:cNvPr>
          <p:cNvSpPr/>
          <p:nvPr/>
        </p:nvSpPr>
        <p:spPr>
          <a:xfrm>
            <a:off x="151371" y="1347694"/>
            <a:ext cx="4825441" cy="4814138"/>
          </a:xfrm>
          <a:prstGeom prst="rect">
            <a:avLst/>
          </a:prstGeom>
        </p:spPr>
        <p:txBody>
          <a:bodyPr wrap="square">
            <a:spAutoFit/>
          </a:bodyPr>
          <a:lstStyle/>
          <a:p>
            <a:pPr>
              <a:lnSpc>
                <a:spcPct val="107000"/>
              </a:lnSpc>
              <a:spcAft>
                <a:spcPts val="800"/>
              </a:spcAft>
              <a:buClr>
                <a:srgbClr val="000000"/>
              </a:buClr>
            </a:pPr>
            <a:r>
              <a:rPr lang="en-US" sz="2200" dirty="0">
                <a:solidFill>
                  <a:srgbClr val="000000"/>
                </a:solidFill>
                <a:latin typeface="Arial" panose="020B0604020202020204" pitchFamily="34" charset="0"/>
                <a:cs typeface="Arial" panose="020B0604020202020204" pitchFamily="34" charset="0"/>
              </a:rPr>
              <a:t>U</a:t>
            </a: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pload Supporting “</a:t>
            </a:r>
            <a:r>
              <a:rPr lang="en-US" sz="2200" b="1" dirty="0">
                <a:solidFill>
                  <a:srgbClr val="000000"/>
                </a:solidFill>
                <a:latin typeface="Arial" panose="020B0604020202020204" pitchFamily="34" charset="0"/>
                <a:ea typeface="Calibri" panose="020F0502020204030204" pitchFamily="34" charset="0"/>
                <a:cs typeface="Arial" panose="020B0604020202020204" pitchFamily="34" charset="0"/>
              </a:rPr>
              <a:t>Appeals Documents</a:t>
            </a: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569913" indent="-342900">
              <a:spcAft>
                <a:spcPts val="600"/>
              </a:spcAft>
              <a:buClr>
                <a:srgbClr val="000000"/>
              </a:buClr>
              <a:buFont typeface="Arial" panose="020B0604020202020204" pitchFamily="34" charset="0"/>
              <a:buChar char="•"/>
            </a:pP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Use the “</a:t>
            </a:r>
            <a:r>
              <a:rPr lang="en-US" sz="2200" b="1" dirty="0">
                <a:solidFill>
                  <a:srgbClr val="0033CC"/>
                </a:solidFill>
                <a:latin typeface="Arial" panose="020B0604020202020204" pitchFamily="34" charset="0"/>
                <a:ea typeface="Calibri" panose="020F0502020204030204" pitchFamily="34" charset="0"/>
                <a:cs typeface="Arial" panose="020B0604020202020204" pitchFamily="34" charset="0"/>
              </a:rPr>
              <a:t>Select Document type</a:t>
            </a: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 drop-down and select the correct document.</a:t>
            </a:r>
          </a:p>
          <a:p>
            <a:pPr marL="569913" indent="-342900">
              <a:lnSpc>
                <a:spcPct val="107000"/>
              </a:lnSpc>
              <a:spcBef>
                <a:spcPts val="600"/>
              </a:spcBef>
              <a:spcAft>
                <a:spcPts val="600"/>
              </a:spcAft>
              <a:buClr>
                <a:srgbClr val="000000"/>
              </a:buClr>
              <a:buFont typeface="Arial" panose="020B0604020202020204" pitchFamily="34" charset="0"/>
              <a:buChar char="•"/>
            </a:pP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Select “</a:t>
            </a:r>
            <a:r>
              <a:rPr lang="en-US" sz="2200" b="1" dirty="0">
                <a:solidFill>
                  <a:srgbClr val="0033CC"/>
                </a:solidFill>
                <a:latin typeface="Arial" panose="020B0604020202020204" pitchFamily="34" charset="0"/>
                <a:ea typeface="Calibri" panose="020F0502020204030204" pitchFamily="34" charset="0"/>
                <a:cs typeface="Arial" panose="020B0604020202020204" pitchFamily="34" charset="0"/>
              </a:rPr>
              <a:t>Choose File</a:t>
            </a: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 and then locate the correct file on your computer or drive and select the file to be uploaded.</a:t>
            </a:r>
          </a:p>
          <a:p>
            <a:pPr marL="569913" indent="-342900">
              <a:lnSpc>
                <a:spcPct val="107000"/>
              </a:lnSpc>
              <a:spcBef>
                <a:spcPts val="600"/>
              </a:spcBef>
              <a:spcAft>
                <a:spcPts val="600"/>
              </a:spcAft>
              <a:buClr>
                <a:srgbClr val="000000"/>
              </a:buClr>
              <a:buFont typeface="Arial" panose="020B0604020202020204" pitchFamily="34" charset="0"/>
              <a:buChar char="•"/>
            </a:pP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Then, select </a:t>
            </a:r>
            <a:r>
              <a:rPr lang="en-US" sz="2200" b="1" dirty="0">
                <a:solidFill>
                  <a:srgbClr val="0033CC"/>
                </a:solidFill>
                <a:latin typeface="Arial" panose="020B0604020202020204" pitchFamily="34" charset="0"/>
                <a:ea typeface="Calibri" panose="020F0502020204030204" pitchFamily="34" charset="0"/>
                <a:cs typeface="Arial" panose="020B0604020202020204" pitchFamily="34" charset="0"/>
              </a:rPr>
              <a:t>Upload</a:t>
            </a: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342900" indent="-342900">
              <a:buClr>
                <a:srgbClr val="000000"/>
              </a:buCl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Select “</a:t>
            </a:r>
            <a:r>
              <a:rPr lang="en-US" sz="2200" b="1" dirty="0">
                <a:solidFill>
                  <a:srgbClr val="0033CC"/>
                </a:solidFill>
                <a:latin typeface="Arial" panose="020B0604020202020204" pitchFamily="34" charset="0"/>
                <a:cs typeface="Arial" panose="020B0604020202020204" pitchFamily="34" charset="0"/>
              </a:rPr>
              <a:t>Continue</a:t>
            </a:r>
            <a:r>
              <a:rPr lang="en-US" sz="2200" dirty="0">
                <a:solidFill>
                  <a:srgbClr val="000000"/>
                </a:solidFill>
                <a:latin typeface="Arial" panose="020B0604020202020204" pitchFamily="34" charset="0"/>
                <a:cs typeface="Arial" panose="020B0604020202020204" pitchFamily="34" charset="0"/>
              </a:rPr>
              <a:t>” to proceed and save.</a:t>
            </a:r>
          </a:p>
        </p:txBody>
      </p:sp>
      <p:pic>
        <p:nvPicPr>
          <p:cNvPr id="3" name="Picture 2" descr="Image displays where to upload supporting documents continued">
            <a:extLst>
              <a:ext uri="{FF2B5EF4-FFF2-40B4-BE49-F238E27FC236}">
                <a16:creationId xmlns:a16="http://schemas.microsoft.com/office/drawing/2014/main" id="{117E47E5-BDFB-4921-A2E7-D68EC248ECEF}"/>
              </a:ext>
            </a:extLst>
          </p:cNvPr>
          <p:cNvPicPr>
            <a:picLocks noChangeAspect="1"/>
          </p:cNvPicPr>
          <p:nvPr/>
        </p:nvPicPr>
        <p:blipFill>
          <a:blip r:embed="rId3"/>
          <a:stretch>
            <a:fillRect/>
          </a:stretch>
        </p:blipFill>
        <p:spPr>
          <a:xfrm>
            <a:off x="4976812" y="1479880"/>
            <a:ext cx="7134225" cy="4829175"/>
          </a:xfrm>
          <a:prstGeom prst="rect">
            <a:avLst/>
          </a:prstGeom>
        </p:spPr>
      </p:pic>
    </p:spTree>
    <p:extLst>
      <p:ext uri="{BB962C8B-B14F-4D97-AF65-F5344CB8AC3E}">
        <p14:creationId xmlns:p14="http://schemas.microsoft.com/office/powerpoint/2010/main" val="3267556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7A8C4-6FC9-4E3B-B1F3-9BF16E993E11}"/>
              </a:ext>
            </a:extLst>
          </p:cNvPr>
          <p:cNvSpPr>
            <a:spLocks noGrp="1"/>
          </p:cNvSpPr>
          <p:nvPr>
            <p:ph type="title" idx="4294967295"/>
          </p:nvPr>
        </p:nvSpPr>
        <p:spPr>
          <a:xfrm>
            <a:off x="608215" y="332109"/>
            <a:ext cx="11369675" cy="679450"/>
          </a:xfrm>
        </p:spPr>
        <p:txBody>
          <a:bodyPr/>
          <a:lstStyle/>
          <a:p>
            <a:r>
              <a:rPr lang="en-US" sz="4000" dirty="0">
                <a:solidFill>
                  <a:srgbClr val="0563C1"/>
                </a:solidFill>
                <a:latin typeface="Arial" panose="020B0604020202020204" pitchFamily="34" charset="0"/>
                <a:cs typeface="Arial" panose="020B0604020202020204" pitchFamily="34" charset="0"/>
              </a:rPr>
              <a:t>Step 7: Complete Sign-Off Section and Submit Appeal Application</a:t>
            </a:r>
          </a:p>
        </p:txBody>
      </p:sp>
      <p:sp>
        <p:nvSpPr>
          <p:cNvPr id="5" name="Rectangle 4">
            <a:extLst>
              <a:ext uri="{FF2B5EF4-FFF2-40B4-BE49-F238E27FC236}">
                <a16:creationId xmlns:a16="http://schemas.microsoft.com/office/drawing/2014/main" id="{3707C2EB-2E5B-422D-A0C3-E943A93D04D8}"/>
              </a:ext>
            </a:extLst>
          </p:cNvPr>
          <p:cNvSpPr/>
          <p:nvPr/>
        </p:nvSpPr>
        <p:spPr>
          <a:xfrm>
            <a:off x="562901" y="1552400"/>
            <a:ext cx="3496041" cy="4524315"/>
          </a:xfrm>
          <a:prstGeom prst="rect">
            <a:avLst/>
          </a:prstGeom>
        </p:spPr>
        <p:txBody>
          <a:bodyPr wrap="square">
            <a:spAutoFit/>
          </a:bodyPr>
          <a:lstStyle/>
          <a:p>
            <a:pPr marL="342900" indent="-342900">
              <a:buClr>
                <a:srgbClr val="000000"/>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Before submitting appeal, complete the </a:t>
            </a:r>
            <a:r>
              <a:rPr lang="en-US" sz="2400" b="1" dirty="0">
                <a:solidFill>
                  <a:srgbClr val="0033CC"/>
                </a:solidFill>
                <a:latin typeface="Arial" panose="020B0604020202020204" pitchFamily="34" charset="0"/>
                <a:cs typeface="Arial" panose="020B0604020202020204" pitchFamily="34" charset="0"/>
              </a:rPr>
              <a:t>Teacher’s Evaluation </a:t>
            </a:r>
            <a:r>
              <a:rPr lang="en-US" sz="2400" dirty="0">
                <a:solidFill>
                  <a:srgbClr val="000000"/>
                </a:solidFill>
                <a:latin typeface="Arial" panose="020B0604020202020204" pitchFamily="34" charset="0"/>
                <a:cs typeface="Arial" panose="020B0604020202020204" pitchFamily="34" charset="0"/>
              </a:rPr>
              <a:t>section and</a:t>
            </a:r>
            <a:r>
              <a:rPr lang="en-US" sz="2400" dirty="0">
                <a:solidFill>
                  <a:srgbClr val="E38526"/>
                </a:solidFill>
                <a:latin typeface="Arial" panose="020B0604020202020204" pitchFamily="34" charset="0"/>
                <a:cs typeface="Arial" panose="020B0604020202020204" pitchFamily="34" charset="0"/>
              </a:rPr>
              <a:t> </a:t>
            </a:r>
            <a:r>
              <a:rPr lang="en-US" sz="2400" b="1" dirty="0">
                <a:solidFill>
                  <a:srgbClr val="0033CC"/>
                </a:solidFill>
                <a:latin typeface="Arial" panose="020B0604020202020204" pitchFamily="34" charset="0"/>
                <a:cs typeface="Arial" panose="020B0604020202020204" pitchFamily="34" charset="0"/>
              </a:rPr>
              <a:t>Superintendent’s Verification</a:t>
            </a:r>
            <a:r>
              <a:rPr lang="en-US" sz="2400" dirty="0">
                <a:solidFill>
                  <a:srgbClr val="000000"/>
                </a:solidFill>
                <a:latin typeface="Arial" panose="020B0604020202020204" pitchFamily="34" charset="0"/>
                <a:cs typeface="Arial" panose="020B0604020202020204" pitchFamily="34" charset="0"/>
              </a:rPr>
              <a:t>. </a:t>
            </a:r>
          </a:p>
          <a:p>
            <a:pPr marL="342900" indent="-342900">
              <a:buClr>
                <a:srgbClr val="000000"/>
              </a:buClr>
              <a:buFont typeface="Arial" panose="020B0604020202020204" pitchFamily="34" charset="0"/>
              <a:buChar char="•"/>
            </a:pPr>
            <a:endParaRPr lang="en-US" sz="2400" dirty="0">
              <a:solidFill>
                <a:srgbClr val="000000"/>
              </a:solidFill>
              <a:latin typeface="Arial" panose="020B0604020202020204" pitchFamily="34" charset="0"/>
              <a:cs typeface="Arial" panose="020B0604020202020204" pitchFamily="34" charset="0"/>
            </a:endParaRPr>
          </a:p>
          <a:p>
            <a:pPr marL="342900" indent="-342900">
              <a:spcAft>
                <a:spcPts val="600"/>
              </a:spcAft>
              <a:buClr>
                <a:srgbClr val="000000"/>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Complete the required fields, then select “</a:t>
            </a:r>
            <a:r>
              <a:rPr lang="en-US" sz="2400" b="1" dirty="0">
                <a:solidFill>
                  <a:srgbClr val="0033CC"/>
                </a:solidFill>
                <a:latin typeface="Arial" panose="020B0604020202020204" pitchFamily="34" charset="0"/>
                <a:cs typeface="Arial" panose="020B0604020202020204" pitchFamily="34" charset="0"/>
              </a:rPr>
              <a:t>Sign-Off</a:t>
            </a:r>
            <a:r>
              <a:rPr lang="en-US" sz="2400" dirty="0">
                <a:solidFill>
                  <a:srgbClr val="000000"/>
                </a:solidFill>
                <a:latin typeface="Arial" panose="020B0604020202020204" pitchFamily="34" charset="0"/>
                <a:cs typeface="Arial" panose="020B0604020202020204" pitchFamily="34" charset="0"/>
              </a:rPr>
              <a:t>” to submit the appeal.</a:t>
            </a:r>
          </a:p>
        </p:txBody>
      </p:sp>
      <p:pic>
        <p:nvPicPr>
          <p:cNvPr id="10" name="Picture 9" descr="Image displays where to sign off and submit appeal">
            <a:extLst>
              <a:ext uri="{FF2B5EF4-FFF2-40B4-BE49-F238E27FC236}">
                <a16:creationId xmlns:a16="http://schemas.microsoft.com/office/drawing/2014/main" id="{EF664DE3-0C12-4011-AED7-FB114FAA6FF4}"/>
              </a:ext>
            </a:extLst>
          </p:cNvPr>
          <p:cNvPicPr>
            <a:picLocks noChangeAspect="1"/>
          </p:cNvPicPr>
          <p:nvPr/>
        </p:nvPicPr>
        <p:blipFill>
          <a:blip r:embed="rId3"/>
          <a:stretch>
            <a:fillRect/>
          </a:stretch>
        </p:blipFill>
        <p:spPr>
          <a:xfrm>
            <a:off x="3957840" y="1150616"/>
            <a:ext cx="8020050" cy="4695825"/>
          </a:xfrm>
          <a:prstGeom prst="rect">
            <a:avLst/>
          </a:prstGeom>
        </p:spPr>
      </p:pic>
    </p:spTree>
    <p:extLst>
      <p:ext uri="{BB962C8B-B14F-4D97-AF65-F5344CB8AC3E}">
        <p14:creationId xmlns:p14="http://schemas.microsoft.com/office/powerpoint/2010/main" val="2578686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7A8C4-6FC9-4E3B-B1F3-9BF16E993E11}"/>
              </a:ext>
            </a:extLst>
          </p:cNvPr>
          <p:cNvSpPr>
            <a:spLocks noGrp="1"/>
          </p:cNvSpPr>
          <p:nvPr>
            <p:ph type="title" idx="4294967295"/>
          </p:nvPr>
        </p:nvSpPr>
        <p:spPr>
          <a:xfrm>
            <a:off x="567743" y="260645"/>
            <a:ext cx="11369675" cy="679450"/>
          </a:xfrm>
        </p:spPr>
        <p:txBody>
          <a:bodyPr/>
          <a:lstStyle/>
          <a:p>
            <a:r>
              <a:rPr lang="en-US" sz="4000" dirty="0">
                <a:solidFill>
                  <a:srgbClr val="0563C1"/>
                </a:solidFill>
                <a:latin typeface="Arial" panose="020B0604020202020204" pitchFamily="34" charset="0"/>
                <a:cs typeface="Arial" panose="020B0604020202020204" pitchFamily="34" charset="0"/>
              </a:rPr>
              <a:t>Complete an Appeal Started on an Earlier Date</a:t>
            </a:r>
          </a:p>
        </p:txBody>
      </p:sp>
      <p:sp>
        <p:nvSpPr>
          <p:cNvPr id="5" name="Rectangle 4">
            <a:extLst>
              <a:ext uri="{FF2B5EF4-FFF2-40B4-BE49-F238E27FC236}">
                <a16:creationId xmlns:a16="http://schemas.microsoft.com/office/drawing/2014/main" id="{3707C2EB-2E5B-422D-A0C3-E943A93D04D8}"/>
              </a:ext>
            </a:extLst>
          </p:cNvPr>
          <p:cNvSpPr/>
          <p:nvPr/>
        </p:nvSpPr>
        <p:spPr>
          <a:xfrm>
            <a:off x="567743" y="4558611"/>
            <a:ext cx="10697908" cy="1708160"/>
          </a:xfrm>
          <a:prstGeom prst="rect">
            <a:avLst/>
          </a:prstGeom>
        </p:spPr>
        <p:txBody>
          <a:bodyPr wrap="square">
            <a:spAutoFit/>
          </a:bodyPr>
          <a:lstStyle/>
          <a:p>
            <a:pPr marL="0" lvl="1">
              <a:spcBef>
                <a:spcPts val="0"/>
              </a:spcBef>
              <a:spcAft>
                <a:spcPts val="600"/>
              </a:spcAft>
            </a:pPr>
            <a:r>
              <a:rPr lang="en-US" b="1" dirty="0">
                <a:solidFill>
                  <a:srgbClr val="000000"/>
                </a:solidFill>
                <a:latin typeface="Arial" panose="020B0604020202020204" pitchFamily="34" charset="0"/>
                <a:cs typeface="Arial" panose="020B0604020202020204" pitchFamily="34" charset="0"/>
              </a:rPr>
              <a:t>Steps</a:t>
            </a:r>
            <a:r>
              <a:rPr lang="en-US" dirty="0">
                <a:solidFill>
                  <a:srgbClr val="000000"/>
                </a:solidFill>
                <a:latin typeface="Arial" panose="020B0604020202020204" pitchFamily="34" charset="0"/>
                <a:cs typeface="Arial" panose="020B0604020202020204" pitchFamily="34" charset="0"/>
              </a:rPr>
              <a:t>:</a:t>
            </a:r>
          </a:p>
          <a:p>
            <a:pPr marL="287338" lvl="1" indent="-287338">
              <a:spcBef>
                <a:spcPts val="0"/>
              </a:spcBef>
              <a:spcAft>
                <a:spcPts val="600"/>
              </a:spcAft>
              <a:buFont typeface="+mj-lt"/>
              <a:buAutoNum type="arabicPeriod"/>
            </a:pPr>
            <a:r>
              <a:rPr lang="en-US" dirty="0">
                <a:solidFill>
                  <a:srgbClr val="000000"/>
                </a:solidFill>
                <a:latin typeface="Arial" panose="020B0604020202020204" pitchFamily="34" charset="0"/>
                <a:cs typeface="Arial" panose="020B0604020202020204" pitchFamily="34" charset="0"/>
              </a:rPr>
              <a:t>Log-in to MCAS Appeals application and select </a:t>
            </a:r>
            <a:r>
              <a:rPr lang="en-US" dirty="0">
                <a:solidFill>
                  <a:srgbClr val="0033CC"/>
                </a:solidFill>
                <a:latin typeface="Arial" panose="020B0604020202020204" pitchFamily="34" charset="0"/>
                <a:cs typeface="Arial" panose="020B0604020202020204" pitchFamily="34" charset="0"/>
              </a:rPr>
              <a:t>“</a:t>
            </a:r>
            <a:r>
              <a:rPr lang="en-US" b="1" dirty="0">
                <a:solidFill>
                  <a:srgbClr val="0033CC"/>
                </a:solidFill>
                <a:latin typeface="Arial" panose="020B0604020202020204" pitchFamily="34" charset="0"/>
                <a:cs typeface="Arial" panose="020B0604020202020204" pitchFamily="34" charset="0"/>
              </a:rPr>
              <a:t>Appeals Search</a:t>
            </a:r>
            <a:r>
              <a:rPr lang="en-US" dirty="0">
                <a:solidFill>
                  <a:srgbClr val="0033CC"/>
                </a:solidFill>
                <a:latin typeface="Arial" panose="020B0604020202020204" pitchFamily="34" charset="0"/>
                <a:cs typeface="Arial" panose="020B0604020202020204" pitchFamily="34" charset="0"/>
              </a:rPr>
              <a:t>” </a:t>
            </a:r>
          </a:p>
          <a:p>
            <a:pPr marL="287338" lvl="1" indent="-287338">
              <a:spcBef>
                <a:spcPts val="0"/>
              </a:spcBef>
              <a:spcAft>
                <a:spcPts val="600"/>
              </a:spcAft>
              <a:buFont typeface="+mj-lt"/>
              <a:buAutoNum type="arabicPeriod"/>
            </a:pPr>
            <a:r>
              <a:rPr lang="en-US" dirty="0">
                <a:solidFill>
                  <a:srgbClr val="000000"/>
                </a:solidFill>
                <a:latin typeface="Arial" panose="020B0604020202020204" pitchFamily="34" charset="0"/>
                <a:cs typeface="Arial" panose="020B0604020202020204" pitchFamily="34" charset="0"/>
              </a:rPr>
              <a:t>Select a</a:t>
            </a:r>
            <a:r>
              <a:rPr lang="en-US" dirty="0">
                <a:solidFill>
                  <a:schemeClr val="tx2">
                    <a:lumMod val="75000"/>
                  </a:schemeClr>
                </a:solidFill>
                <a:latin typeface="Arial" panose="020B0604020202020204" pitchFamily="34" charset="0"/>
                <a:cs typeface="Arial" panose="020B0604020202020204" pitchFamily="34" charset="0"/>
              </a:rPr>
              <a:t>ppeal</a:t>
            </a:r>
            <a:r>
              <a:rPr lang="en-US" dirty="0">
                <a:solidFill>
                  <a:srgbClr val="0033CC"/>
                </a:solidFill>
                <a:latin typeface="Arial" panose="020B0604020202020204" pitchFamily="34" charset="0"/>
                <a:cs typeface="Arial" panose="020B0604020202020204" pitchFamily="34" charset="0"/>
              </a:rPr>
              <a:t> “</a:t>
            </a:r>
            <a:r>
              <a:rPr lang="en-US" b="1" dirty="0">
                <a:solidFill>
                  <a:srgbClr val="0033CC"/>
                </a:solidFill>
                <a:latin typeface="Arial" panose="020B0604020202020204" pitchFamily="34" charset="0"/>
                <a:cs typeface="Arial" panose="020B0604020202020204" pitchFamily="34" charset="0"/>
              </a:rPr>
              <a:t>Status</a:t>
            </a:r>
            <a:r>
              <a:rPr lang="en-US" dirty="0">
                <a:solidFill>
                  <a:srgbClr val="0033CC"/>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to search for “In Progress” appeals (not yet submitted).</a:t>
            </a:r>
            <a:endParaRPr lang="en-US" dirty="0">
              <a:latin typeface="Arial" panose="020B0604020202020204" pitchFamily="34" charset="0"/>
              <a:cs typeface="Arial" panose="020B0604020202020204" pitchFamily="34" charset="0"/>
            </a:endParaRPr>
          </a:p>
          <a:p>
            <a:pPr marL="287338" lvl="1" indent="-287338">
              <a:spcBef>
                <a:spcPts val="0"/>
              </a:spcBef>
              <a:buFont typeface="+mj-lt"/>
              <a:buAutoNum type="arabicPeriod"/>
            </a:pPr>
            <a:r>
              <a:rPr lang="en-US" dirty="0">
                <a:solidFill>
                  <a:srgbClr val="000000"/>
                </a:solidFill>
                <a:latin typeface="Arial" panose="020B0604020202020204" pitchFamily="34" charset="0"/>
                <a:cs typeface="Arial" panose="020B0604020202020204" pitchFamily="34" charset="0"/>
              </a:rPr>
              <a:t>Select </a:t>
            </a:r>
            <a:r>
              <a:rPr lang="en-US" dirty="0">
                <a:solidFill>
                  <a:srgbClr val="0033CC"/>
                </a:solidFill>
                <a:latin typeface="Arial" panose="020B0604020202020204" pitchFamily="34" charset="0"/>
                <a:cs typeface="Arial" panose="020B0604020202020204" pitchFamily="34" charset="0"/>
              </a:rPr>
              <a:t>“</a:t>
            </a:r>
            <a:r>
              <a:rPr lang="en-US" b="1" dirty="0">
                <a:solidFill>
                  <a:srgbClr val="0033CC"/>
                </a:solidFill>
                <a:latin typeface="Arial" panose="020B0604020202020204" pitchFamily="34" charset="0"/>
                <a:cs typeface="Arial" panose="020B0604020202020204" pitchFamily="34" charset="0"/>
              </a:rPr>
              <a:t>Appeal ID</a:t>
            </a:r>
            <a:r>
              <a:rPr lang="en-US" dirty="0">
                <a:solidFill>
                  <a:srgbClr val="0033CC"/>
                </a:solidFill>
                <a:latin typeface="Arial" panose="020B0604020202020204" pitchFamily="34" charset="0"/>
                <a:cs typeface="Arial" panose="020B0604020202020204" pitchFamily="34" charset="0"/>
              </a:rPr>
              <a:t>”</a:t>
            </a:r>
            <a:r>
              <a:rPr lang="en-US" dirty="0">
                <a:solidFill>
                  <a:srgbClr val="E38526"/>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to edit the application; or select </a:t>
            </a:r>
            <a:r>
              <a:rPr lang="en-US" dirty="0">
                <a:solidFill>
                  <a:srgbClr val="0033CC"/>
                </a:solidFill>
                <a:latin typeface="Arial" panose="020B0604020202020204" pitchFamily="34" charset="0"/>
                <a:cs typeface="Arial" panose="020B0604020202020204" pitchFamily="34" charset="0"/>
              </a:rPr>
              <a:t>“</a:t>
            </a:r>
            <a:r>
              <a:rPr lang="en-US" b="1" dirty="0">
                <a:solidFill>
                  <a:srgbClr val="0033CC"/>
                </a:solidFill>
                <a:latin typeface="Arial" panose="020B0604020202020204" pitchFamily="34" charset="0"/>
                <a:cs typeface="Arial" panose="020B0604020202020204" pitchFamily="34" charset="0"/>
              </a:rPr>
              <a:t>Delete Appeal</a:t>
            </a:r>
            <a:r>
              <a:rPr lang="en-US" dirty="0">
                <a:solidFill>
                  <a:srgbClr val="0033CC"/>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to remove “In Progress” application.</a:t>
            </a:r>
          </a:p>
        </p:txBody>
      </p:sp>
      <p:pic>
        <p:nvPicPr>
          <p:cNvPr id="3" name="Picture 2" descr="Image displays where to access an appeal started at an earlier date">
            <a:extLst>
              <a:ext uri="{FF2B5EF4-FFF2-40B4-BE49-F238E27FC236}">
                <a16:creationId xmlns:a16="http://schemas.microsoft.com/office/drawing/2014/main" id="{72D390CE-27CD-49ED-9C07-D71A3C364B1B}"/>
              </a:ext>
            </a:extLst>
          </p:cNvPr>
          <p:cNvPicPr>
            <a:picLocks noChangeAspect="1"/>
          </p:cNvPicPr>
          <p:nvPr/>
        </p:nvPicPr>
        <p:blipFill>
          <a:blip r:embed="rId3"/>
          <a:stretch>
            <a:fillRect/>
          </a:stretch>
        </p:blipFill>
        <p:spPr>
          <a:xfrm>
            <a:off x="742950" y="1085850"/>
            <a:ext cx="10610850" cy="3562350"/>
          </a:xfrm>
          <a:prstGeom prst="rect">
            <a:avLst/>
          </a:prstGeom>
        </p:spPr>
      </p:pic>
    </p:spTree>
    <p:extLst>
      <p:ext uri="{BB962C8B-B14F-4D97-AF65-F5344CB8AC3E}">
        <p14:creationId xmlns:p14="http://schemas.microsoft.com/office/powerpoint/2010/main" val="1149420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600805" y="454875"/>
            <a:ext cx="10990385" cy="800851"/>
          </a:xfrm>
        </p:spPr>
        <p:txBody>
          <a:bodyPr>
            <a:normAutofit/>
          </a:bodyPr>
          <a:lstStyle/>
          <a:p>
            <a:r>
              <a:rPr lang="en-US" sz="4000" dirty="0">
                <a:latin typeface="Arial" panose="020B0604020202020204" pitchFamily="34" charset="0"/>
                <a:cs typeface="Arial" panose="020B0604020202020204" pitchFamily="34" charset="0"/>
              </a:rPr>
              <a:t>Logistics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99692" y="1529993"/>
            <a:ext cx="11192609" cy="4873132"/>
          </a:xfrm>
        </p:spPr>
        <p:txBody>
          <a:bodyPr>
            <a:normAutofit lnSpcReduction="10000"/>
          </a:bodyPr>
          <a:lstStyle/>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Use the Q&amp;A feature to ask a question.  </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We will answer some questions aloud at specified times during this training session, and we will email the Q&amp;A afterwards.</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Type your questions anytime, but we may not answer them in real time as some questions may be covered during the presentation. </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Use the thumbs-up icon to “upvote” someone else’s question. </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Email student-specific questions to </a:t>
            </a:r>
            <a:r>
              <a:rPr lang="en-US" dirty="0">
                <a:latin typeface="Arial" panose="020B0604020202020204" pitchFamily="34" charset="0"/>
                <a:cs typeface="Arial" panose="020B0604020202020204" pitchFamily="34" charset="0"/>
                <a:hlinkClick r:id="rId2"/>
              </a:rPr>
              <a:t>mcas@doe.mass.edu</a:t>
            </a:r>
            <a:r>
              <a:rPr lang="en-US" dirty="0">
                <a:latin typeface="Arial" panose="020B0604020202020204" pitchFamily="34" charset="0"/>
                <a:cs typeface="Arial" panose="020B0604020202020204" pitchFamily="34" charset="0"/>
              </a:rPr>
              <a:t> </a:t>
            </a:r>
            <a:r>
              <a:rPr lang="en-US" dirty="0">
                <a:solidFill>
                  <a:srgbClr val="101D35"/>
                </a:solidFill>
                <a:latin typeface="Arial" panose="020B0604020202020204" pitchFamily="34" charset="0"/>
                <a:cs typeface="Arial" panose="020B0604020202020204" pitchFamily="34" charset="0"/>
              </a:rPr>
              <a:t>instead of asking here.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This session is being recorded and will be available in about a week in the </a:t>
            </a:r>
            <a:r>
              <a:rPr lang="en-US" dirty="0">
                <a:latin typeface="Arial" panose="020B0604020202020204" pitchFamily="34" charset="0"/>
                <a:cs typeface="Arial" panose="020B0604020202020204" pitchFamily="34" charset="0"/>
                <a:hlinkClick r:id="rId3"/>
              </a:rPr>
              <a:t>MCAS Resource Center</a:t>
            </a:r>
            <a:r>
              <a:rPr lang="en-US" dirty="0">
                <a:solidFill>
                  <a:srgbClr val="101D35"/>
                </a:solidFill>
                <a:latin typeface="Arial" panose="020B0604020202020204" pitchFamily="34" charset="0"/>
                <a:cs typeface="Arial" panose="020B0604020202020204" pitchFamily="34" charset="0"/>
              </a:rPr>
              <a:t>, along with the slides.</a:t>
            </a:r>
          </a:p>
          <a:p>
            <a:pPr marL="800100" lvl="1" indent="-3429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Slides were also emailed out beforehand, and are being posted in the chat.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Closed captioning has been enabled for participants who need it.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This session is being interpreted into ASL. Our interpreting team will be onscreen with the presenters. </a:t>
            </a:r>
          </a:p>
          <a:p>
            <a:endParaRPr lang="en-US" dirty="0"/>
          </a:p>
        </p:txBody>
      </p:sp>
    </p:spTree>
    <p:extLst>
      <p:ext uri="{BB962C8B-B14F-4D97-AF65-F5344CB8AC3E}">
        <p14:creationId xmlns:p14="http://schemas.microsoft.com/office/powerpoint/2010/main" val="3273459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C9E595D-B290-4F97-8EB4-4C69E5CDB8B3}"/>
              </a:ext>
            </a:extLst>
          </p:cNvPr>
          <p:cNvSpPr txBox="1">
            <a:spLocks noGrp="1"/>
          </p:cNvSpPr>
          <p:nvPr>
            <p:ph type="title" idx="4294967295"/>
          </p:nvPr>
        </p:nvSpPr>
        <p:spPr>
          <a:xfrm>
            <a:off x="2260979" y="1173028"/>
            <a:ext cx="8190588" cy="958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b="0" i="0" u="none" strike="noStrike" kern="1200" cap="none" spc="0" normalizeH="0" baseline="0" noProof="0" dirty="0">
                <a:ln>
                  <a:noFill/>
                </a:ln>
                <a:solidFill>
                  <a:srgbClr val="0563C1"/>
                </a:solidFill>
                <a:effectLst/>
                <a:uLnTx/>
                <a:uFillTx/>
                <a:latin typeface="Arial" panose="020B0604020202020204" pitchFamily="34" charset="0"/>
                <a:ea typeface="+mn-ea"/>
                <a:cs typeface="Arial" panose="020B0604020202020204" pitchFamily="34" charset="0"/>
              </a:rPr>
              <a:t>Questions &amp; Answers 2</a:t>
            </a:r>
          </a:p>
        </p:txBody>
      </p:sp>
      <p:sp>
        <p:nvSpPr>
          <p:cNvPr id="3" name="Content Placeholder 2"/>
          <p:cNvSpPr>
            <a:spLocks noGrp="1"/>
          </p:cNvSpPr>
          <p:nvPr>
            <p:ph idx="4294967295"/>
          </p:nvPr>
        </p:nvSpPr>
        <p:spPr>
          <a:xfrm>
            <a:off x="0" y="2132013"/>
            <a:ext cx="7391400" cy="3813175"/>
          </a:xfrm>
        </p:spPr>
        <p:txBody>
          <a:bodyPr anchor="ctr"/>
          <a:lstStyle/>
          <a:p>
            <a:pPr algn="ctr">
              <a:buNone/>
            </a:pPr>
            <a:r>
              <a:rPr lang="en-US" sz="4000" dirty="0">
                <a:latin typeface="Arial" panose="020B0604020202020204" pitchFamily="34" charset="0"/>
                <a:cs typeface="Arial" panose="020B0604020202020204" pitchFamily="34" charset="0"/>
              </a:rPr>
              <a:t>Use the “Q&amp;A” feature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to ask questions.</a:t>
            </a:r>
          </a:p>
        </p:txBody>
      </p:sp>
      <p:grpSp>
        <p:nvGrpSpPr>
          <p:cNvPr id="10" name="Group 9" descr="Image displays Q &amp; A">
            <a:extLst>
              <a:ext uri="{FF2B5EF4-FFF2-40B4-BE49-F238E27FC236}">
                <a16:creationId xmlns:a16="http://schemas.microsoft.com/office/drawing/2014/main" id="{56784EC9-8324-435D-9799-DC8C165EA414}"/>
              </a:ext>
            </a:extLst>
          </p:cNvPr>
          <p:cNvGrpSpPr/>
          <p:nvPr/>
        </p:nvGrpSpPr>
        <p:grpSpPr>
          <a:xfrm>
            <a:off x="9306464" y="2288214"/>
            <a:ext cx="1351472" cy="958850"/>
            <a:chOff x="10086680" y="2047821"/>
            <a:chExt cx="1351472" cy="958850"/>
          </a:xfrm>
        </p:grpSpPr>
        <p:pic>
          <p:nvPicPr>
            <p:cNvPr id="11" name="Picture 10">
              <a:extLst>
                <a:ext uri="{FF2B5EF4-FFF2-40B4-BE49-F238E27FC236}">
                  <a16:creationId xmlns:a16="http://schemas.microsoft.com/office/drawing/2014/main" id="{D4BCD13F-519A-48EB-A42B-56C854BB2933}"/>
                </a:ext>
              </a:extLst>
            </p:cNvPr>
            <p:cNvPicPr>
              <a:picLocks noChangeAspect="1"/>
            </p:cNvPicPr>
            <p:nvPr/>
          </p:nvPicPr>
          <p:blipFill rotWithShape="1">
            <a:blip r:embed="rId2">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D4EC109F-D28E-4E1D-BD27-6766324F6596}"/>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a:extLst>
              <a:ext uri="{FF2B5EF4-FFF2-40B4-BE49-F238E27FC236}">
                <a16:creationId xmlns:a16="http://schemas.microsoft.com/office/drawing/2014/main" id="{E6220CA8-8518-4F6B-BA96-CDBBE13452B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3979759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p:nvPr>
        </p:nvSpPr>
        <p:spPr>
          <a:xfrm>
            <a:off x="329545" y="2513377"/>
            <a:ext cx="11532910" cy="18312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lnSpc>
                <a:spcPct val="100000"/>
              </a:lnSpc>
              <a:spcBef>
                <a:spcPts val="0"/>
              </a:spcBef>
              <a:defRPr/>
            </a:pPr>
            <a:r>
              <a:rPr lang="en-US" altLang="zh-CN" dirty="0">
                <a:solidFill>
                  <a:srgbClr val="0563C1"/>
                </a:solidFill>
                <a:latin typeface="Arial" panose="020B0604020202020204" pitchFamily="34" charset="0"/>
                <a:cs typeface="Arial" panose="020B0604020202020204" pitchFamily="34" charset="0"/>
              </a:rPr>
              <a:t>3. View and Develop Customized Reports</a:t>
            </a:r>
            <a:endParaRPr kumimoji="0" lang="en-US" altLang="zh-CN" b="0" i="0" u="none" strike="noStrike" kern="1200" cap="none" spc="0" normalizeH="0" baseline="0" noProof="0" dirty="0">
              <a:ln>
                <a:noFill/>
              </a:ln>
              <a:solidFill>
                <a:srgbClr val="0563C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4384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0C8F26-93D0-4205-8F36-D28D04566808}"/>
              </a:ext>
            </a:extLst>
          </p:cNvPr>
          <p:cNvSpPr>
            <a:spLocks noGrp="1"/>
          </p:cNvSpPr>
          <p:nvPr>
            <p:ph type="title" idx="4294967295"/>
          </p:nvPr>
        </p:nvSpPr>
        <p:spPr>
          <a:xfrm>
            <a:off x="627062" y="270071"/>
            <a:ext cx="11369675" cy="679450"/>
          </a:xfrm>
        </p:spPr>
        <p:txBody>
          <a:bodyPr/>
          <a:lstStyle/>
          <a:p>
            <a:r>
              <a:rPr lang="en-US" sz="4000" dirty="0">
                <a:solidFill>
                  <a:srgbClr val="0563C1"/>
                </a:solidFill>
                <a:latin typeface="Arial" panose="020B0604020202020204" pitchFamily="34" charset="0"/>
                <a:cs typeface="Arial" panose="020B0604020202020204" pitchFamily="34" charset="0"/>
              </a:rPr>
              <a:t>Viewing Results and Additional Features</a:t>
            </a:r>
          </a:p>
        </p:txBody>
      </p:sp>
      <p:sp>
        <p:nvSpPr>
          <p:cNvPr id="7" name="Content Placeholder 6">
            <a:extLst>
              <a:ext uri="{FF2B5EF4-FFF2-40B4-BE49-F238E27FC236}">
                <a16:creationId xmlns:a16="http://schemas.microsoft.com/office/drawing/2014/main" id="{9176C751-BF4F-4B25-ACDD-CB1206A9639D}"/>
              </a:ext>
            </a:extLst>
          </p:cNvPr>
          <p:cNvSpPr>
            <a:spLocks noGrp="1"/>
          </p:cNvSpPr>
          <p:nvPr>
            <p:ph idx="4294967295"/>
          </p:nvPr>
        </p:nvSpPr>
        <p:spPr>
          <a:xfrm>
            <a:off x="431800" y="1127125"/>
            <a:ext cx="11760200" cy="5391150"/>
          </a:xfrm>
        </p:spPr>
        <p:txBody>
          <a:bodyPr/>
          <a:lstStyle/>
          <a:p>
            <a:pPr marL="0" indent="0">
              <a:buClr>
                <a:srgbClr val="000000"/>
              </a:buClr>
              <a:buNone/>
            </a:pPr>
            <a:r>
              <a:rPr lang="en-US" dirty="0">
                <a:latin typeface="Arial" panose="020B0604020202020204" pitchFamily="34" charset="0"/>
                <a:cs typeface="Arial" panose="020B0604020202020204" pitchFamily="34" charset="0"/>
              </a:rPr>
              <a:t>View appeal status, decisions, search, print, resubmit, and create reports.</a:t>
            </a:r>
          </a:p>
          <a:p>
            <a:pPr lvl="1">
              <a:buClr>
                <a:srgbClr val="000000"/>
              </a:buClr>
              <a:buFont typeface="Arial" panose="020B0604020202020204" pitchFamily="34" charset="0"/>
              <a:buChar char="•"/>
            </a:pPr>
            <a:r>
              <a:rPr lang="en-US" dirty="0">
                <a:latin typeface="Arial" panose="020B0604020202020204" pitchFamily="34" charset="0"/>
                <a:cs typeface="Arial" panose="020B0604020202020204" pitchFamily="34" charset="0"/>
              </a:rPr>
              <a:t>MCAS Appeals Search</a:t>
            </a:r>
          </a:p>
          <a:p>
            <a:pPr lvl="2">
              <a:buClr>
                <a:srgbClr val="000000"/>
              </a:buClr>
              <a:buFont typeface="Arial" panose="020B0604020202020204" pitchFamily="34" charset="0"/>
              <a:buChar char="•"/>
            </a:pPr>
            <a:r>
              <a:rPr lang="en-US" dirty="0">
                <a:latin typeface="Arial" panose="020B0604020202020204" pitchFamily="34" charset="0"/>
                <a:cs typeface="Arial" panose="020B0604020202020204" pitchFamily="34" charset="0"/>
              </a:rPr>
              <a:t>District user can </a:t>
            </a:r>
            <a:r>
              <a:rPr lang="en-US" b="1" dirty="0">
                <a:latin typeface="Arial" panose="020B0604020202020204" pitchFamily="34" charset="0"/>
                <a:cs typeface="Arial" panose="020B0604020202020204" pitchFamily="34" charset="0"/>
              </a:rPr>
              <a:t>sort, filter, and review all appeals entered by the district</a:t>
            </a:r>
            <a:r>
              <a:rPr lang="en-US" dirty="0">
                <a:latin typeface="Arial" panose="020B0604020202020204" pitchFamily="34" charset="0"/>
                <a:cs typeface="Arial" panose="020B0604020202020204" pitchFamily="34" charset="0"/>
              </a:rPr>
              <a:t>.</a:t>
            </a:r>
          </a:p>
          <a:p>
            <a:pPr lvl="2">
              <a:buClr>
                <a:srgbClr val="000000"/>
              </a:buClr>
              <a:buFont typeface="Arial" panose="020B0604020202020204" pitchFamily="34" charset="0"/>
              <a:buChar char="•"/>
            </a:pPr>
            <a:r>
              <a:rPr lang="en-US" dirty="0">
                <a:latin typeface="Arial" panose="020B0604020202020204" pitchFamily="34" charset="0"/>
                <a:cs typeface="Arial" panose="020B0604020202020204" pitchFamily="34" charset="0"/>
              </a:rPr>
              <a:t>Appeals Search status is available in real time.</a:t>
            </a:r>
          </a:p>
          <a:p>
            <a:pPr lvl="1">
              <a:buClr>
                <a:srgbClr val="000000"/>
              </a:buClr>
              <a:buFont typeface="Arial" panose="020B0604020202020204" pitchFamily="34" charset="0"/>
              <a:buChar char="•"/>
            </a:pPr>
            <a:r>
              <a:rPr lang="en-US" dirty="0">
                <a:latin typeface="Arial" panose="020B0604020202020204" pitchFamily="34" charset="0"/>
                <a:cs typeface="Arial" panose="020B0604020202020204" pitchFamily="34" charset="0"/>
              </a:rPr>
              <a:t>Download and Print Decisions</a:t>
            </a:r>
          </a:p>
          <a:p>
            <a:pPr lvl="2">
              <a:buClr>
                <a:srgbClr val="000000"/>
              </a:buClr>
              <a:buFont typeface="Arial" panose="020B0604020202020204" pitchFamily="34" charset="0"/>
              <a:buChar char="•"/>
            </a:pPr>
            <a:r>
              <a:rPr lang="en-US" dirty="0">
                <a:latin typeface="Arial" panose="020B0604020202020204" pitchFamily="34" charset="0"/>
                <a:cs typeface="Arial" panose="020B0604020202020204" pitchFamily="34" charset="0"/>
              </a:rPr>
              <a:t>Users will </a:t>
            </a:r>
            <a:r>
              <a:rPr lang="en-US" b="1" dirty="0">
                <a:latin typeface="Arial" panose="020B0604020202020204" pitchFamily="34" charset="0"/>
                <a:cs typeface="Arial" panose="020B0604020202020204" pitchFamily="34" charset="0"/>
              </a:rPr>
              <a:t>download decisions that must be shared with the student and/or parent </a:t>
            </a:r>
            <a:r>
              <a:rPr lang="en-US" dirty="0">
                <a:latin typeface="Arial" panose="020B0604020202020204" pitchFamily="34" charset="0"/>
                <a:cs typeface="Arial" panose="020B0604020202020204" pitchFamily="34" charset="0"/>
              </a:rPr>
              <a:t>(e.g., Parent Letter and Record of Performance).</a:t>
            </a:r>
          </a:p>
          <a:p>
            <a:pPr lvl="1">
              <a:buClr>
                <a:srgbClr val="000000"/>
              </a:buClr>
              <a:buFont typeface="Arial" panose="020B0604020202020204" pitchFamily="34" charset="0"/>
              <a:buChar char="•"/>
            </a:pPr>
            <a:r>
              <a:rPr lang="en-US" dirty="0">
                <a:latin typeface="Arial" panose="020B0604020202020204" pitchFamily="34" charset="0"/>
                <a:cs typeface="Arial" panose="020B0604020202020204" pitchFamily="34" charset="0"/>
              </a:rPr>
              <a:t>Resubmit an Appeal</a:t>
            </a:r>
          </a:p>
          <a:p>
            <a:pPr lvl="2">
              <a:buClr>
                <a:srgbClr val="000000"/>
              </a:buClr>
              <a:buFont typeface="Arial" panose="020B0604020202020204" pitchFamily="34" charset="0"/>
              <a:buChar char="•"/>
            </a:pPr>
            <a:r>
              <a:rPr lang="en-US" dirty="0">
                <a:latin typeface="Arial" panose="020B0604020202020204" pitchFamily="34" charset="0"/>
                <a:cs typeface="Arial" panose="020B0604020202020204" pitchFamily="34" charset="0"/>
              </a:rPr>
              <a:t>Appeals with a </a:t>
            </a:r>
            <a:r>
              <a:rPr lang="en-US" i="1" dirty="0">
                <a:latin typeface="Arial" panose="020B0604020202020204" pitchFamily="34" charset="0"/>
                <a:cs typeface="Arial" panose="020B0604020202020204" pitchFamily="34" charset="0"/>
              </a:rPr>
              <a:t>No-Determination </a:t>
            </a:r>
            <a:r>
              <a:rPr lang="en-US" dirty="0">
                <a:latin typeface="Arial" panose="020B0604020202020204" pitchFamily="34" charset="0"/>
                <a:cs typeface="Arial" panose="020B0604020202020204" pitchFamily="34" charset="0"/>
              </a:rPr>
              <a:t>or </a:t>
            </a:r>
            <a:r>
              <a:rPr lang="en-US" i="1" dirty="0">
                <a:latin typeface="Arial" panose="020B0604020202020204" pitchFamily="34" charset="0"/>
                <a:cs typeface="Arial" panose="020B0604020202020204" pitchFamily="34" charset="0"/>
              </a:rPr>
              <a:t>Denied </a:t>
            </a:r>
            <a:r>
              <a:rPr lang="en-US" dirty="0">
                <a:latin typeface="Arial" panose="020B0604020202020204" pitchFamily="34" charset="0"/>
                <a:cs typeface="Arial" panose="020B0604020202020204" pitchFamily="34" charset="0"/>
              </a:rPr>
              <a:t>decision can be </a:t>
            </a:r>
            <a:r>
              <a:rPr lang="en-US" b="1" dirty="0">
                <a:latin typeface="Arial" panose="020B0604020202020204" pitchFamily="34" charset="0"/>
                <a:cs typeface="Arial" panose="020B0604020202020204" pitchFamily="34" charset="0"/>
              </a:rPr>
              <a:t>resubmitted </a:t>
            </a:r>
            <a:r>
              <a:rPr lang="en-US" dirty="0">
                <a:latin typeface="Arial" panose="020B0604020202020204" pitchFamily="34" charset="0"/>
                <a:cs typeface="Arial" panose="020B0604020202020204" pitchFamily="34" charset="0"/>
              </a:rPr>
              <a:t>with additional information.</a:t>
            </a:r>
          </a:p>
        </p:txBody>
      </p:sp>
    </p:spTree>
    <p:extLst>
      <p:ext uri="{BB962C8B-B14F-4D97-AF65-F5344CB8AC3E}">
        <p14:creationId xmlns:p14="http://schemas.microsoft.com/office/powerpoint/2010/main" val="1690787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E1DA5-DFED-4926-8130-839E095639D7}"/>
              </a:ext>
            </a:extLst>
          </p:cNvPr>
          <p:cNvSpPr>
            <a:spLocks noGrp="1"/>
          </p:cNvSpPr>
          <p:nvPr>
            <p:ph type="title" idx="4294967295"/>
          </p:nvPr>
        </p:nvSpPr>
        <p:spPr>
          <a:xfrm>
            <a:off x="0" y="446228"/>
            <a:ext cx="12192000" cy="552450"/>
          </a:xfrm>
        </p:spPr>
        <p:txBody>
          <a:bodyPr/>
          <a:lstStyle/>
          <a:p>
            <a:r>
              <a:rPr lang="en-US" sz="4000" dirty="0">
                <a:solidFill>
                  <a:srgbClr val="0563C1"/>
                </a:solidFill>
                <a:latin typeface="Arial" panose="020B0604020202020204" pitchFamily="34" charset="0"/>
                <a:cs typeface="Arial" panose="020B0604020202020204" pitchFamily="34" charset="0"/>
              </a:rPr>
              <a:t>Review Appeals Status Using MCAS Appeals Search</a:t>
            </a:r>
          </a:p>
        </p:txBody>
      </p:sp>
      <p:pic>
        <p:nvPicPr>
          <p:cNvPr id="6" name="Picture 5" descr="Image displays where to review an appeal's status&#10;">
            <a:extLst>
              <a:ext uri="{FF2B5EF4-FFF2-40B4-BE49-F238E27FC236}">
                <a16:creationId xmlns:a16="http://schemas.microsoft.com/office/drawing/2014/main" id="{1328FC1F-72C2-428C-91C5-C575A94AD29F}"/>
              </a:ext>
            </a:extLst>
          </p:cNvPr>
          <p:cNvPicPr>
            <a:picLocks noChangeAspect="1"/>
          </p:cNvPicPr>
          <p:nvPr/>
        </p:nvPicPr>
        <p:blipFill>
          <a:blip r:embed="rId3"/>
          <a:stretch>
            <a:fillRect/>
          </a:stretch>
        </p:blipFill>
        <p:spPr>
          <a:xfrm>
            <a:off x="1887913" y="1146315"/>
            <a:ext cx="8642838" cy="3825843"/>
          </a:xfrm>
          <a:prstGeom prst="rect">
            <a:avLst/>
          </a:prstGeom>
        </p:spPr>
      </p:pic>
      <p:pic>
        <p:nvPicPr>
          <p:cNvPr id="9" name="Picture 8">
            <a:extLst>
              <a:ext uri="{FF2B5EF4-FFF2-40B4-BE49-F238E27FC236}">
                <a16:creationId xmlns:a16="http://schemas.microsoft.com/office/drawing/2014/main" id="{67ADC03F-F6D1-418A-8055-E56B840A0BF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3462" y="1146315"/>
            <a:ext cx="1457325" cy="1695450"/>
          </a:xfrm>
          <a:prstGeom prst="rect">
            <a:avLst/>
          </a:prstGeom>
        </p:spPr>
      </p:pic>
      <p:sp>
        <p:nvSpPr>
          <p:cNvPr id="10" name="Rectangle: Rounded Corners 9">
            <a:extLst>
              <a:ext uri="{FF2B5EF4-FFF2-40B4-BE49-F238E27FC236}">
                <a16:creationId xmlns:a16="http://schemas.microsoft.com/office/drawing/2014/main" id="{14519587-078F-4784-BB39-F3C577411E72}"/>
              </a:ext>
              <a:ext uri="{C183D7F6-B498-43B3-948B-1728B52AA6E4}">
                <adec:decorative xmlns:adec="http://schemas.microsoft.com/office/drawing/2017/decorative" val="1"/>
              </a:ext>
            </a:extLst>
          </p:cNvPr>
          <p:cNvSpPr/>
          <p:nvPr/>
        </p:nvSpPr>
        <p:spPr>
          <a:xfrm>
            <a:off x="296336" y="1994040"/>
            <a:ext cx="1543159" cy="408692"/>
          </a:xfrm>
          <a:prstGeom prst="roundRect">
            <a:avLst/>
          </a:prstGeom>
          <a:noFill/>
          <a:ln w="28575">
            <a:solidFill>
              <a:srgbClr val="E3852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A68A59B1-1204-46B1-8111-6DD74B985462}"/>
              </a:ext>
              <a:ext uri="{C183D7F6-B498-43B3-948B-1728B52AA6E4}">
                <adec:decorative xmlns:adec="http://schemas.microsoft.com/office/drawing/2017/decorative" val="1"/>
              </a:ext>
            </a:extLst>
          </p:cNvPr>
          <p:cNvSpPr/>
          <p:nvPr/>
        </p:nvSpPr>
        <p:spPr>
          <a:xfrm>
            <a:off x="6643991" y="3988340"/>
            <a:ext cx="698117" cy="785048"/>
          </a:xfrm>
          <a:prstGeom prst="roundRect">
            <a:avLst/>
          </a:prstGeom>
          <a:noFill/>
          <a:ln w="28575">
            <a:solidFill>
              <a:srgbClr val="E3852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08720BC6-8679-47F7-A566-AEC3F32A80EE}"/>
              </a:ext>
              <a:ext uri="{C183D7F6-B498-43B3-948B-1728B52AA6E4}">
                <adec:decorative xmlns:adec="http://schemas.microsoft.com/office/drawing/2017/decorative" val="1"/>
              </a:ext>
            </a:extLst>
          </p:cNvPr>
          <p:cNvSpPr/>
          <p:nvPr/>
        </p:nvSpPr>
        <p:spPr>
          <a:xfrm>
            <a:off x="9873573" y="4203093"/>
            <a:ext cx="535023" cy="660737"/>
          </a:xfrm>
          <a:prstGeom prst="roundRect">
            <a:avLst/>
          </a:prstGeom>
          <a:noFill/>
          <a:ln w="28575">
            <a:solidFill>
              <a:srgbClr val="E3852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604F6E7E-5DA6-4920-8165-CE01E84D1977}"/>
              </a:ext>
            </a:extLst>
          </p:cNvPr>
          <p:cNvSpPr txBox="1"/>
          <p:nvPr/>
        </p:nvSpPr>
        <p:spPr>
          <a:xfrm>
            <a:off x="2961050" y="4892712"/>
            <a:ext cx="11113611" cy="1938992"/>
          </a:xfrm>
          <a:prstGeom prst="rect">
            <a:avLst/>
          </a:prstGeom>
          <a:noFill/>
        </p:spPr>
        <p:txBody>
          <a:bodyPr wrap="square">
            <a:spAutoFit/>
          </a:bodyPr>
          <a:lstStyle/>
          <a:p>
            <a:r>
              <a:rPr lang="en-US" sz="2000" dirty="0">
                <a:solidFill>
                  <a:srgbClr val="000000"/>
                </a:solidFill>
                <a:latin typeface="Arial" panose="020B0604020202020204" pitchFamily="34" charset="0"/>
                <a:cs typeface="Arial" panose="020B0604020202020204" pitchFamily="34" charset="0"/>
              </a:rPr>
              <a:t>Steps:</a:t>
            </a:r>
          </a:p>
          <a:p>
            <a:pPr marL="342900" indent="-342900">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Log in and select “</a:t>
            </a:r>
            <a:r>
              <a:rPr lang="en-US" sz="2000" b="1" dirty="0">
                <a:solidFill>
                  <a:srgbClr val="000000"/>
                </a:solidFill>
                <a:latin typeface="Arial" panose="020B0604020202020204" pitchFamily="34" charset="0"/>
                <a:cs typeface="Arial" panose="020B0604020202020204" pitchFamily="34" charset="0"/>
              </a:rPr>
              <a:t>Appeals Search</a:t>
            </a:r>
            <a:r>
              <a:rPr lang="en-US" sz="2000" dirty="0">
                <a:solidFill>
                  <a:srgbClr val="000000"/>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Use following fields to search for appeals for specific students:</a:t>
            </a:r>
          </a:p>
          <a:p>
            <a:pPr marL="800100" lvl="1" indent="-342900">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Subject, Status, Appeal Type, Student Name, SASID</a:t>
            </a:r>
          </a:p>
          <a:p>
            <a:pPr marL="342900" indent="-342900">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View results in real time by viewing appeal “</a:t>
            </a:r>
            <a:r>
              <a:rPr lang="en-US" sz="2000" b="1" dirty="0">
                <a:solidFill>
                  <a:srgbClr val="000000"/>
                </a:solidFill>
                <a:latin typeface="Arial" panose="020B0604020202020204" pitchFamily="34" charset="0"/>
                <a:cs typeface="Arial" panose="020B0604020202020204" pitchFamily="34" charset="0"/>
              </a:rPr>
              <a:t>Status</a:t>
            </a:r>
            <a:r>
              <a:rPr lang="en-US" sz="2000" dirty="0">
                <a:solidFill>
                  <a:srgbClr val="000000"/>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Click on “</a:t>
            </a:r>
            <a:r>
              <a:rPr lang="en-US" sz="2000" b="1" dirty="0">
                <a:solidFill>
                  <a:srgbClr val="000000"/>
                </a:solidFill>
                <a:latin typeface="Arial" panose="020B0604020202020204" pitchFamily="34" charset="0"/>
                <a:cs typeface="Arial" panose="020B0604020202020204" pitchFamily="34" charset="0"/>
              </a:rPr>
              <a:t>View Decision</a:t>
            </a:r>
            <a:r>
              <a:rPr lang="en-US" sz="2000" dirty="0">
                <a:solidFill>
                  <a:srgbClr val="000000"/>
                </a:solidFill>
                <a:latin typeface="Arial" panose="020B0604020202020204" pitchFamily="34" charset="0"/>
                <a:cs typeface="Arial" panose="020B0604020202020204" pitchFamily="34" charset="0"/>
              </a:rPr>
              <a:t>” to see results.</a:t>
            </a:r>
          </a:p>
        </p:txBody>
      </p:sp>
    </p:spTree>
    <p:extLst>
      <p:ext uri="{BB962C8B-B14F-4D97-AF65-F5344CB8AC3E}">
        <p14:creationId xmlns:p14="http://schemas.microsoft.com/office/powerpoint/2010/main" val="599735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E1DA5-DFED-4926-8130-839E095639D7}"/>
              </a:ext>
            </a:extLst>
          </p:cNvPr>
          <p:cNvSpPr>
            <a:spLocks noGrp="1"/>
          </p:cNvSpPr>
          <p:nvPr>
            <p:ph type="title" idx="4294967295"/>
          </p:nvPr>
        </p:nvSpPr>
        <p:spPr>
          <a:xfrm>
            <a:off x="596081" y="328908"/>
            <a:ext cx="11369675" cy="552450"/>
          </a:xfrm>
        </p:spPr>
        <p:txBody>
          <a:bodyPr/>
          <a:lstStyle/>
          <a:p>
            <a:r>
              <a:rPr lang="en-US" sz="4000" dirty="0">
                <a:solidFill>
                  <a:srgbClr val="0563C1"/>
                </a:solidFill>
                <a:latin typeface="Arial" panose="020B0604020202020204" pitchFamily="34" charset="0"/>
                <a:cs typeface="Arial" panose="020B0604020202020204" pitchFamily="34" charset="0"/>
              </a:rPr>
              <a:t>Download and Print Decisions and Parent Letters</a:t>
            </a:r>
          </a:p>
        </p:txBody>
      </p:sp>
      <p:pic>
        <p:nvPicPr>
          <p:cNvPr id="9" name="Picture 8" descr="Image displays where to download and print decisions and parent letters">
            <a:extLst>
              <a:ext uri="{FF2B5EF4-FFF2-40B4-BE49-F238E27FC236}">
                <a16:creationId xmlns:a16="http://schemas.microsoft.com/office/drawing/2014/main" id="{DEE70270-62BB-46C5-847D-65EDCC020120}"/>
              </a:ext>
            </a:extLst>
          </p:cNvPr>
          <p:cNvPicPr>
            <a:picLocks noChangeAspect="1"/>
          </p:cNvPicPr>
          <p:nvPr/>
        </p:nvPicPr>
        <p:blipFill>
          <a:blip r:embed="rId3"/>
          <a:stretch>
            <a:fillRect/>
          </a:stretch>
        </p:blipFill>
        <p:spPr>
          <a:xfrm>
            <a:off x="252412" y="1119756"/>
            <a:ext cx="11858625" cy="5734050"/>
          </a:xfrm>
          <a:prstGeom prst="rect">
            <a:avLst/>
          </a:prstGeom>
        </p:spPr>
      </p:pic>
      <p:sp>
        <p:nvSpPr>
          <p:cNvPr id="4" name="Slide Number Placeholder 3">
            <a:extLst>
              <a:ext uri="{FF2B5EF4-FFF2-40B4-BE49-F238E27FC236}">
                <a16:creationId xmlns:a16="http://schemas.microsoft.com/office/drawing/2014/main" id="{B6DD0CB0-D89C-46BB-9991-2A44F455D8E7}"/>
              </a:ext>
            </a:extLst>
          </p:cNvPr>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34</a:t>
            </a:fld>
            <a:endParaRPr lang="zh-CN" altLang="en-US" dirty="0"/>
          </a:p>
        </p:txBody>
      </p:sp>
    </p:spTree>
    <p:extLst>
      <p:ext uri="{BB962C8B-B14F-4D97-AF65-F5344CB8AC3E}">
        <p14:creationId xmlns:p14="http://schemas.microsoft.com/office/powerpoint/2010/main" val="587434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E1DA5-DFED-4926-8130-839E095639D7}"/>
              </a:ext>
            </a:extLst>
          </p:cNvPr>
          <p:cNvSpPr>
            <a:spLocks noGrp="1"/>
          </p:cNvSpPr>
          <p:nvPr>
            <p:ph type="title" idx="4294967295"/>
          </p:nvPr>
        </p:nvSpPr>
        <p:spPr>
          <a:xfrm>
            <a:off x="458788" y="357188"/>
            <a:ext cx="11733212" cy="552450"/>
          </a:xfrm>
        </p:spPr>
        <p:txBody>
          <a:bodyPr/>
          <a:lstStyle/>
          <a:p>
            <a:r>
              <a:rPr lang="en-US" sz="4000" dirty="0">
                <a:solidFill>
                  <a:srgbClr val="0563C1"/>
                </a:solidFill>
                <a:latin typeface="Arial" panose="020B0604020202020204" pitchFamily="34" charset="0"/>
                <a:cs typeface="Arial" panose="020B0604020202020204" pitchFamily="34" charset="0"/>
              </a:rPr>
              <a:t>Resubmit an Appeal with a “No Determination” or “Denied” Status </a:t>
            </a:r>
          </a:p>
        </p:txBody>
      </p:sp>
      <p:sp>
        <p:nvSpPr>
          <p:cNvPr id="7" name="Text Placeholder 6">
            <a:extLst>
              <a:ext uri="{FF2B5EF4-FFF2-40B4-BE49-F238E27FC236}">
                <a16:creationId xmlns:a16="http://schemas.microsoft.com/office/drawing/2014/main" id="{EA62587C-7844-407C-8345-57F819F6627C}"/>
              </a:ext>
            </a:extLst>
          </p:cNvPr>
          <p:cNvSpPr>
            <a:spLocks noGrp="1"/>
          </p:cNvSpPr>
          <p:nvPr>
            <p:ph type="body" sz="half" idx="4294967295"/>
          </p:nvPr>
        </p:nvSpPr>
        <p:spPr>
          <a:xfrm>
            <a:off x="197963" y="1020207"/>
            <a:ext cx="11134725" cy="496888"/>
          </a:xfrm>
        </p:spPr>
        <p:txBody>
          <a:bodyPr/>
          <a:lstStyle/>
          <a:p>
            <a:pPr marL="0" indent="0">
              <a:buNone/>
            </a:pPr>
            <a:r>
              <a:rPr lang="en-US" sz="2800" dirty="0">
                <a:latin typeface="Arial" panose="020B0604020202020204" pitchFamily="34" charset="0"/>
                <a:cs typeface="Arial" panose="020B0604020202020204" pitchFamily="34" charset="0"/>
              </a:rPr>
              <a:t>Steps to resubmit an appeal:</a:t>
            </a:r>
          </a:p>
        </p:txBody>
      </p:sp>
      <p:sp>
        <p:nvSpPr>
          <p:cNvPr id="3" name="Content Placeholder 2">
            <a:extLst>
              <a:ext uri="{FF2B5EF4-FFF2-40B4-BE49-F238E27FC236}">
                <a16:creationId xmlns:a16="http://schemas.microsoft.com/office/drawing/2014/main" id="{B209C38E-C0F7-4E56-9ACB-5176A29474AD}"/>
              </a:ext>
            </a:extLst>
          </p:cNvPr>
          <p:cNvSpPr>
            <a:spLocks noGrp="1"/>
          </p:cNvSpPr>
          <p:nvPr>
            <p:ph type="body" sz="half" idx="4294967295"/>
          </p:nvPr>
        </p:nvSpPr>
        <p:spPr>
          <a:xfrm>
            <a:off x="96154" y="1399108"/>
            <a:ext cx="3646488" cy="5210175"/>
          </a:xfrm>
        </p:spPr>
        <p:txBody>
          <a:bodyPr/>
          <a:lstStyle/>
          <a:p>
            <a:pPr marL="346075" lvl="1" indent="-346075">
              <a:spcBef>
                <a:spcPts val="0"/>
              </a:spcBef>
              <a:spcAft>
                <a:spcPts val="600"/>
              </a:spcAft>
              <a:buClr>
                <a:srgbClr val="000000"/>
              </a:buClr>
              <a:buFont typeface="+mj-lt"/>
              <a:buAutoNum type="arabicPeriod"/>
            </a:pPr>
            <a:r>
              <a:rPr lang="en-US" sz="2200" dirty="0">
                <a:solidFill>
                  <a:srgbClr val="000000"/>
                </a:solidFill>
                <a:latin typeface="Arial" panose="020B0604020202020204" pitchFamily="34" charset="0"/>
                <a:cs typeface="Arial" panose="020B0604020202020204" pitchFamily="34" charset="0"/>
              </a:rPr>
              <a:t>On MCAS Appeals Search page, view decision and why appeal was either </a:t>
            </a:r>
            <a:r>
              <a:rPr lang="en-US" sz="2200" i="1" dirty="0">
                <a:solidFill>
                  <a:srgbClr val="000000"/>
                </a:solidFill>
                <a:latin typeface="Arial" panose="020B0604020202020204" pitchFamily="34" charset="0"/>
                <a:cs typeface="Arial" panose="020B0604020202020204" pitchFamily="34" charset="0"/>
              </a:rPr>
              <a:t>Denied</a:t>
            </a:r>
            <a:r>
              <a:rPr lang="en-US" sz="2200" dirty="0">
                <a:solidFill>
                  <a:srgbClr val="000000"/>
                </a:solidFill>
                <a:latin typeface="Arial" panose="020B0604020202020204" pitchFamily="34" charset="0"/>
                <a:cs typeface="Arial" panose="020B0604020202020204" pitchFamily="34" charset="0"/>
              </a:rPr>
              <a:t> or </a:t>
            </a:r>
            <a:r>
              <a:rPr lang="en-US" sz="2200" i="1" dirty="0">
                <a:solidFill>
                  <a:srgbClr val="000000"/>
                </a:solidFill>
                <a:latin typeface="Arial" panose="020B0604020202020204" pitchFamily="34" charset="0"/>
                <a:cs typeface="Arial" panose="020B0604020202020204" pitchFamily="34" charset="0"/>
              </a:rPr>
              <a:t>No Determination</a:t>
            </a:r>
            <a:r>
              <a:rPr lang="en-US" sz="2200" dirty="0">
                <a:solidFill>
                  <a:srgbClr val="000000"/>
                </a:solidFill>
                <a:latin typeface="Arial" panose="020B0604020202020204" pitchFamily="34" charset="0"/>
                <a:cs typeface="Arial" panose="020B0604020202020204" pitchFamily="34" charset="0"/>
              </a:rPr>
              <a:t>.</a:t>
            </a:r>
          </a:p>
          <a:p>
            <a:pPr marL="346075" lvl="1" indent="-346075">
              <a:spcBef>
                <a:spcPts val="600"/>
              </a:spcBef>
              <a:spcAft>
                <a:spcPts val="600"/>
              </a:spcAft>
              <a:buClr>
                <a:srgbClr val="000000"/>
              </a:buClr>
              <a:buFont typeface="+mj-lt"/>
              <a:buAutoNum type="arabicPeriod"/>
            </a:pPr>
            <a:r>
              <a:rPr lang="en-US" sz="2200" dirty="0">
                <a:solidFill>
                  <a:srgbClr val="000000"/>
                </a:solidFill>
                <a:latin typeface="Arial" panose="020B0604020202020204" pitchFamily="34" charset="0"/>
                <a:cs typeface="Arial" panose="020B0604020202020204" pitchFamily="34" charset="0"/>
              </a:rPr>
              <a:t>Select “</a:t>
            </a:r>
            <a:r>
              <a:rPr lang="en-US" sz="2200" b="1" dirty="0">
                <a:solidFill>
                  <a:srgbClr val="000000"/>
                </a:solidFill>
                <a:latin typeface="Arial" panose="020B0604020202020204" pitchFamily="34" charset="0"/>
                <a:cs typeface="Arial" panose="020B0604020202020204" pitchFamily="34" charset="0"/>
              </a:rPr>
              <a:t>Resubmit Appeal</a:t>
            </a:r>
            <a:r>
              <a:rPr lang="en-US" sz="2200" dirty="0">
                <a:solidFill>
                  <a:srgbClr val="000000"/>
                </a:solidFill>
                <a:latin typeface="Arial" panose="020B0604020202020204" pitchFamily="34" charset="0"/>
                <a:cs typeface="Arial" panose="020B0604020202020204" pitchFamily="34" charset="0"/>
              </a:rPr>
              <a:t>”</a:t>
            </a:r>
          </a:p>
          <a:p>
            <a:pPr marL="346075" lvl="1" indent="-346075">
              <a:spcBef>
                <a:spcPts val="600"/>
              </a:spcBef>
              <a:spcAft>
                <a:spcPts val="600"/>
              </a:spcAft>
              <a:buClr>
                <a:srgbClr val="000000"/>
              </a:buClr>
              <a:buFont typeface="+mj-lt"/>
              <a:buAutoNum type="arabicPeriod"/>
            </a:pPr>
            <a:r>
              <a:rPr lang="en-US" sz="2200" dirty="0">
                <a:solidFill>
                  <a:srgbClr val="000000"/>
                </a:solidFill>
                <a:latin typeface="Arial" panose="020B0604020202020204" pitchFamily="34" charset="0"/>
                <a:cs typeface="Arial" panose="020B0604020202020204" pitchFamily="34" charset="0"/>
              </a:rPr>
              <a:t>Add missing or new information.</a:t>
            </a:r>
          </a:p>
          <a:p>
            <a:pPr marL="346075" lvl="1" indent="-346075">
              <a:spcBef>
                <a:spcPts val="600"/>
              </a:spcBef>
              <a:spcAft>
                <a:spcPts val="600"/>
              </a:spcAft>
              <a:buClr>
                <a:srgbClr val="000000"/>
              </a:buClr>
              <a:buFont typeface="+mj-lt"/>
              <a:buAutoNum type="arabicPeriod"/>
            </a:pPr>
            <a:r>
              <a:rPr lang="en-US" sz="2200" dirty="0">
                <a:solidFill>
                  <a:srgbClr val="000000"/>
                </a:solidFill>
                <a:latin typeface="Arial" panose="020B0604020202020204" pitchFamily="34" charset="0"/>
                <a:cs typeface="Arial" panose="020B0604020202020204" pitchFamily="34" charset="0"/>
              </a:rPr>
              <a:t>District must complete sign-off section again.</a:t>
            </a:r>
            <a:endParaRPr lang="en-US" sz="1000" dirty="0">
              <a:solidFill>
                <a:srgbClr val="000000"/>
              </a:solidFill>
              <a:latin typeface="Arial" panose="020B0604020202020204" pitchFamily="34" charset="0"/>
              <a:cs typeface="Arial" panose="020B0604020202020204" pitchFamily="34" charset="0"/>
            </a:endParaRPr>
          </a:p>
          <a:p>
            <a:pPr marL="0" lvl="1" indent="0">
              <a:spcBef>
                <a:spcPts val="600"/>
              </a:spcBef>
              <a:spcAft>
                <a:spcPts val="600"/>
              </a:spcAft>
              <a:buNone/>
            </a:pPr>
            <a:r>
              <a:rPr lang="en-US" sz="1800" dirty="0">
                <a:solidFill>
                  <a:srgbClr val="000000"/>
                </a:solidFill>
                <a:latin typeface="Arial" panose="020B0604020202020204" pitchFamily="34" charset="0"/>
                <a:cs typeface="Arial" panose="020B0604020202020204" pitchFamily="34" charset="0"/>
              </a:rPr>
              <a:t>NOTE:</a:t>
            </a:r>
          </a:p>
          <a:p>
            <a:pPr marL="117475" lvl="2" indent="0">
              <a:spcBef>
                <a:spcPts val="0"/>
              </a:spcBef>
              <a:spcAft>
                <a:spcPts val="600"/>
              </a:spcAft>
              <a:buNone/>
            </a:pPr>
            <a:r>
              <a:rPr lang="en-US" sz="1800" dirty="0">
                <a:solidFill>
                  <a:srgbClr val="000000"/>
                </a:solidFill>
                <a:latin typeface="Arial" panose="020B0604020202020204" pitchFamily="34" charset="0"/>
                <a:cs typeface="Arial" panose="020B0604020202020204" pitchFamily="34" charset="0"/>
              </a:rPr>
              <a:t>All previously entered information will be saved.</a:t>
            </a:r>
          </a:p>
        </p:txBody>
      </p:sp>
      <p:pic>
        <p:nvPicPr>
          <p:cNvPr id="5" name="Picture 4" descr="Image displays where to resubmit an appeal">
            <a:extLst>
              <a:ext uri="{FF2B5EF4-FFF2-40B4-BE49-F238E27FC236}">
                <a16:creationId xmlns:a16="http://schemas.microsoft.com/office/drawing/2014/main" id="{3AA80B5E-78C7-4DF5-A35A-3AB6055085E6}"/>
              </a:ext>
            </a:extLst>
          </p:cNvPr>
          <p:cNvPicPr>
            <a:picLocks noChangeAspect="1"/>
          </p:cNvPicPr>
          <p:nvPr/>
        </p:nvPicPr>
        <p:blipFill>
          <a:blip r:embed="rId3"/>
          <a:stretch>
            <a:fillRect/>
          </a:stretch>
        </p:blipFill>
        <p:spPr>
          <a:xfrm>
            <a:off x="3666221" y="1579982"/>
            <a:ext cx="8429625" cy="4638675"/>
          </a:xfrm>
          <a:prstGeom prst="rect">
            <a:avLst/>
          </a:prstGeom>
        </p:spPr>
      </p:pic>
    </p:spTree>
    <p:extLst>
      <p:ext uri="{BB962C8B-B14F-4D97-AF65-F5344CB8AC3E}">
        <p14:creationId xmlns:p14="http://schemas.microsoft.com/office/powerpoint/2010/main" val="3686713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E1DA5-DFED-4926-8130-839E095639D7}"/>
              </a:ext>
            </a:extLst>
          </p:cNvPr>
          <p:cNvSpPr>
            <a:spLocks noGrp="1"/>
          </p:cNvSpPr>
          <p:nvPr>
            <p:ph type="title" idx="4294967295"/>
          </p:nvPr>
        </p:nvSpPr>
        <p:spPr>
          <a:xfrm>
            <a:off x="614935" y="412750"/>
            <a:ext cx="11369675" cy="552450"/>
          </a:xfrm>
        </p:spPr>
        <p:txBody>
          <a:bodyPr/>
          <a:lstStyle/>
          <a:p>
            <a:r>
              <a:rPr lang="en-US" sz="4000" dirty="0">
                <a:solidFill>
                  <a:srgbClr val="0563C1"/>
                </a:solidFill>
                <a:latin typeface="Arial" panose="020B0604020202020204" pitchFamily="34" charset="0"/>
                <a:cs typeface="Arial" panose="020B0604020202020204" pitchFamily="34" charset="0"/>
              </a:rPr>
              <a:t>Districts Can Create Customized Searches</a:t>
            </a:r>
          </a:p>
        </p:txBody>
      </p:sp>
      <p:sp>
        <p:nvSpPr>
          <p:cNvPr id="7" name="Text Placeholder 6">
            <a:extLst>
              <a:ext uri="{FF2B5EF4-FFF2-40B4-BE49-F238E27FC236}">
                <a16:creationId xmlns:a16="http://schemas.microsoft.com/office/drawing/2014/main" id="{EA62587C-7844-407C-8345-57F819F6627C}"/>
              </a:ext>
            </a:extLst>
          </p:cNvPr>
          <p:cNvSpPr>
            <a:spLocks noGrp="1"/>
          </p:cNvSpPr>
          <p:nvPr>
            <p:ph type="body" sz="half" idx="4294967295"/>
          </p:nvPr>
        </p:nvSpPr>
        <p:spPr>
          <a:xfrm>
            <a:off x="536165" y="1160778"/>
            <a:ext cx="10922000" cy="871538"/>
          </a:xfrm>
          <a:ln>
            <a:solidFill>
              <a:schemeClr val="tx1"/>
            </a:solidFill>
          </a:ln>
        </p:spPr>
        <p:txBody>
          <a:bodyPr/>
          <a:lstStyle/>
          <a:p>
            <a:pPr>
              <a:buClr>
                <a:srgbClr val="000000"/>
              </a:buClr>
            </a:pPr>
            <a:r>
              <a:rPr lang="en-US" sz="2400" dirty="0">
                <a:solidFill>
                  <a:srgbClr val="000000"/>
                </a:solidFill>
                <a:latin typeface="Arial" panose="020B0604020202020204" pitchFamily="34" charset="0"/>
                <a:cs typeface="Arial" panose="020B0604020202020204" pitchFamily="34" charset="0"/>
              </a:rPr>
              <a:t>Sample Customized Search </a:t>
            </a:r>
            <a:r>
              <a:rPr lang="en-US" sz="2400" b="0" dirty="0">
                <a:solidFill>
                  <a:srgbClr val="000000"/>
                </a:solidFill>
                <a:latin typeface="Arial" panose="020B0604020202020204" pitchFamily="34" charset="0"/>
                <a:cs typeface="Arial" panose="020B0604020202020204" pitchFamily="34" charset="0"/>
              </a:rPr>
              <a:t>–</a:t>
            </a:r>
            <a:r>
              <a:rPr lang="en-US" sz="2400" dirty="0">
                <a:solidFill>
                  <a:srgbClr val="000000"/>
                </a:solidFill>
                <a:latin typeface="Arial" panose="020B0604020202020204" pitchFamily="34" charset="0"/>
                <a:cs typeface="Arial" panose="020B0604020202020204" pitchFamily="34" charset="0"/>
              </a:rPr>
              <a:t> </a:t>
            </a:r>
            <a:r>
              <a:rPr lang="en-US" sz="2400" b="0" dirty="0">
                <a:solidFill>
                  <a:srgbClr val="000000"/>
                </a:solidFill>
                <a:latin typeface="Arial" panose="020B0604020202020204" pitchFamily="34" charset="0"/>
                <a:cs typeface="Arial" panose="020B0604020202020204" pitchFamily="34" charset="0"/>
              </a:rPr>
              <a:t>View all current Mathematics cohort appeals in the district for which a finding of </a:t>
            </a:r>
            <a:r>
              <a:rPr lang="en-US" sz="2400" b="0" i="1" dirty="0">
                <a:solidFill>
                  <a:srgbClr val="000000"/>
                </a:solidFill>
                <a:latin typeface="Arial" panose="020B0604020202020204" pitchFamily="34" charset="0"/>
                <a:cs typeface="Arial" panose="020B0604020202020204" pitchFamily="34" charset="0"/>
              </a:rPr>
              <a:t>No Determination </a:t>
            </a:r>
            <a:r>
              <a:rPr lang="en-US" sz="2400" b="0" dirty="0">
                <a:solidFill>
                  <a:srgbClr val="000000"/>
                </a:solidFill>
                <a:latin typeface="Arial" panose="020B0604020202020204" pitchFamily="34" charset="0"/>
                <a:cs typeface="Arial" panose="020B0604020202020204" pitchFamily="34" charset="0"/>
              </a:rPr>
              <a:t>was made.</a:t>
            </a:r>
          </a:p>
          <a:p>
            <a:pPr>
              <a:spcBef>
                <a:spcPts val="1200"/>
              </a:spcBef>
              <a:buClr>
                <a:srgbClr val="000000"/>
              </a:buClr>
            </a:pPr>
            <a:r>
              <a:rPr lang="en-US" sz="2600" dirty="0">
                <a:latin typeface="Arial" panose="020B0604020202020204" pitchFamily="34" charset="0"/>
                <a:cs typeface="Arial" panose="020B0604020202020204" pitchFamily="34" charset="0"/>
              </a:rPr>
              <a:t>Steps:</a:t>
            </a:r>
          </a:p>
          <a:p>
            <a:pPr marL="274320" indent="-274320">
              <a:lnSpc>
                <a:spcPct val="0"/>
              </a:lnSpc>
              <a:spcBef>
                <a:spcPts val="600"/>
              </a:spcBef>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209C38E-C0F7-4E56-9ACB-5176A29474AD}"/>
              </a:ext>
            </a:extLst>
          </p:cNvPr>
          <p:cNvSpPr>
            <a:spLocks noGrp="1"/>
          </p:cNvSpPr>
          <p:nvPr>
            <p:ph type="body" sz="half" idx="4294967295"/>
          </p:nvPr>
        </p:nvSpPr>
        <p:spPr>
          <a:xfrm>
            <a:off x="449263" y="2474913"/>
            <a:ext cx="9816527" cy="1154112"/>
          </a:xfrm>
        </p:spPr>
        <p:txBody>
          <a:bodyPr/>
          <a:lstStyle/>
          <a:p>
            <a:pPr lvl="1" indent="-339725">
              <a:spcBef>
                <a:spcPts val="0"/>
              </a:spcBef>
              <a:buClr>
                <a:schemeClr val="tx1"/>
              </a:buClr>
              <a:buFont typeface="+mj-lt"/>
              <a:buAutoNum type="arabicPeriod"/>
            </a:pPr>
            <a:r>
              <a:rPr lang="en-US" sz="2200" dirty="0">
                <a:latin typeface="Arial" panose="020B0604020202020204" pitchFamily="34" charset="0"/>
                <a:cs typeface="Arial" panose="020B0604020202020204" pitchFamily="34" charset="0"/>
              </a:rPr>
              <a:t>At MCAS Appeals Search,</a:t>
            </a:r>
            <a:r>
              <a:rPr lang="en-US" sz="2200" b="1" dirty="0">
                <a:latin typeface="Arial" panose="020B0604020202020204" pitchFamily="34" charset="0"/>
                <a:cs typeface="Arial" panose="020B0604020202020204" pitchFamily="34" charset="0"/>
              </a:rPr>
              <a:t> </a:t>
            </a:r>
            <a:r>
              <a:rPr lang="en-US" sz="2200" dirty="0">
                <a:solidFill>
                  <a:srgbClr val="000000"/>
                </a:solidFill>
                <a:latin typeface="Arial" panose="020B0604020202020204" pitchFamily="34" charset="0"/>
                <a:cs typeface="Arial" panose="020B0604020202020204" pitchFamily="34" charset="0"/>
              </a:rPr>
              <a:t>select the </a:t>
            </a:r>
            <a:r>
              <a:rPr lang="en-US" sz="2200" dirty="0">
                <a:solidFill>
                  <a:srgbClr val="0033CC"/>
                </a:solidFill>
                <a:latin typeface="Arial" panose="020B0604020202020204" pitchFamily="34" charset="0"/>
                <a:cs typeface="Arial" panose="020B0604020202020204" pitchFamily="34" charset="0"/>
              </a:rPr>
              <a:t>“</a:t>
            </a:r>
            <a:r>
              <a:rPr lang="en-US" sz="2200" b="1" dirty="0">
                <a:solidFill>
                  <a:srgbClr val="0033CC"/>
                </a:solidFill>
                <a:latin typeface="Arial" panose="020B0604020202020204" pitchFamily="34" charset="0"/>
                <a:cs typeface="Arial" panose="020B0604020202020204" pitchFamily="34" charset="0"/>
              </a:rPr>
              <a:t>No Determination</a:t>
            </a:r>
            <a:r>
              <a:rPr lang="en-US" sz="2200" dirty="0">
                <a:solidFill>
                  <a:srgbClr val="0033CC"/>
                </a:solidFill>
                <a:latin typeface="Arial" panose="020B0604020202020204" pitchFamily="34" charset="0"/>
                <a:cs typeface="Arial" panose="020B0604020202020204" pitchFamily="34" charset="0"/>
              </a:rPr>
              <a:t>,” “</a:t>
            </a:r>
            <a:r>
              <a:rPr lang="en-US" sz="2200" b="1" dirty="0">
                <a:solidFill>
                  <a:srgbClr val="0033CC"/>
                </a:solidFill>
                <a:latin typeface="Arial" panose="020B0604020202020204" pitchFamily="34" charset="0"/>
                <a:cs typeface="Arial" panose="020B0604020202020204" pitchFamily="34" charset="0"/>
              </a:rPr>
              <a:t>Mathematics</a:t>
            </a:r>
            <a:r>
              <a:rPr lang="en-US" sz="2200" dirty="0">
                <a:solidFill>
                  <a:srgbClr val="0033CC"/>
                </a:solidFill>
                <a:latin typeface="Arial" panose="020B0604020202020204" pitchFamily="34" charset="0"/>
                <a:cs typeface="Arial" panose="020B0604020202020204" pitchFamily="34" charset="0"/>
              </a:rPr>
              <a:t>,” </a:t>
            </a:r>
            <a:r>
              <a:rPr lang="en-US" sz="2200" dirty="0">
                <a:solidFill>
                  <a:srgbClr val="000000"/>
                </a:solidFill>
                <a:latin typeface="Arial" panose="020B0604020202020204" pitchFamily="34" charset="0"/>
                <a:cs typeface="Arial" panose="020B0604020202020204" pitchFamily="34" charset="0"/>
              </a:rPr>
              <a:t>and </a:t>
            </a:r>
            <a:r>
              <a:rPr lang="en-US" sz="2200" dirty="0">
                <a:solidFill>
                  <a:srgbClr val="0033CC"/>
                </a:solidFill>
                <a:latin typeface="Arial" panose="020B0604020202020204" pitchFamily="34" charset="0"/>
                <a:cs typeface="Arial" panose="020B0604020202020204" pitchFamily="34" charset="0"/>
              </a:rPr>
              <a:t>“</a:t>
            </a:r>
            <a:r>
              <a:rPr lang="en-US" sz="2200" b="1" dirty="0">
                <a:solidFill>
                  <a:srgbClr val="0033CC"/>
                </a:solidFill>
                <a:latin typeface="Arial" panose="020B0604020202020204" pitchFamily="34" charset="0"/>
                <a:cs typeface="Arial" panose="020B0604020202020204" pitchFamily="34" charset="0"/>
              </a:rPr>
              <a:t>Cohort</a:t>
            </a:r>
            <a:r>
              <a:rPr lang="en-US" sz="2200" dirty="0">
                <a:solidFill>
                  <a:srgbClr val="0033CC"/>
                </a:solidFill>
                <a:latin typeface="Arial" panose="020B0604020202020204" pitchFamily="34" charset="0"/>
                <a:cs typeface="Arial" panose="020B0604020202020204" pitchFamily="34" charset="0"/>
              </a:rPr>
              <a:t>” </a:t>
            </a:r>
            <a:r>
              <a:rPr lang="en-US" sz="2200" dirty="0">
                <a:solidFill>
                  <a:srgbClr val="000000"/>
                </a:solidFill>
                <a:latin typeface="Arial" panose="020B0604020202020204" pitchFamily="34" charset="0"/>
                <a:cs typeface="Arial" panose="020B0604020202020204" pitchFamily="34" charset="0"/>
              </a:rPr>
              <a:t>search fields.</a:t>
            </a:r>
          </a:p>
          <a:p>
            <a:pPr lvl="1" indent="-339725">
              <a:spcBef>
                <a:spcPts val="0"/>
              </a:spcBef>
              <a:buClr>
                <a:schemeClr val="tx1"/>
              </a:buClr>
              <a:buFont typeface="+mj-lt"/>
              <a:buAutoNum type="arabicPeriod"/>
            </a:pPr>
            <a:r>
              <a:rPr lang="en-US" sz="2200" dirty="0">
                <a:solidFill>
                  <a:srgbClr val="000000"/>
                </a:solidFill>
                <a:latin typeface="Arial" panose="020B0604020202020204" pitchFamily="34" charset="0"/>
                <a:cs typeface="Arial" panose="020B0604020202020204" pitchFamily="34" charset="0"/>
              </a:rPr>
              <a:t>Then, select </a:t>
            </a:r>
            <a:r>
              <a:rPr lang="en-US" sz="2200" dirty="0">
                <a:solidFill>
                  <a:srgbClr val="0033CC"/>
                </a:solidFill>
                <a:latin typeface="Arial" panose="020B0604020202020204" pitchFamily="34" charset="0"/>
                <a:cs typeface="Arial" panose="020B0604020202020204" pitchFamily="34" charset="0"/>
              </a:rPr>
              <a:t>“</a:t>
            </a:r>
            <a:r>
              <a:rPr lang="en-US" sz="2200" b="1" dirty="0">
                <a:solidFill>
                  <a:srgbClr val="0033CC"/>
                </a:solidFill>
                <a:latin typeface="Arial" panose="020B0604020202020204" pitchFamily="34" charset="0"/>
                <a:cs typeface="Arial" panose="020B0604020202020204" pitchFamily="34" charset="0"/>
              </a:rPr>
              <a:t>Search</a:t>
            </a:r>
            <a:r>
              <a:rPr lang="en-US" sz="2200" dirty="0">
                <a:solidFill>
                  <a:srgbClr val="0033CC"/>
                </a:solidFill>
                <a:latin typeface="Arial" panose="020B0604020202020204" pitchFamily="34" charset="0"/>
                <a:cs typeface="Arial" panose="020B0604020202020204" pitchFamily="34" charset="0"/>
              </a:rPr>
              <a:t>” </a:t>
            </a:r>
            <a:r>
              <a:rPr lang="en-US" sz="2200" dirty="0">
                <a:solidFill>
                  <a:srgbClr val="000000"/>
                </a:solidFill>
                <a:latin typeface="Arial" panose="020B0604020202020204" pitchFamily="34" charset="0"/>
                <a:cs typeface="Arial" panose="020B0604020202020204" pitchFamily="34" charset="0"/>
              </a:rPr>
              <a:t>to view all filtered results.</a:t>
            </a:r>
          </a:p>
          <a:p>
            <a:pPr marL="0" lvl="1">
              <a:spcBef>
                <a:spcPts val="0"/>
              </a:spcBef>
            </a:pPr>
            <a:endParaRPr lang="en-US" sz="2200" dirty="0">
              <a:solidFill>
                <a:srgbClr val="000000"/>
              </a:solidFill>
              <a:latin typeface="Arial" panose="020B0604020202020204" pitchFamily="34" charset="0"/>
              <a:cs typeface="Arial" panose="020B0604020202020204" pitchFamily="34" charset="0"/>
            </a:endParaRPr>
          </a:p>
        </p:txBody>
      </p:sp>
      <p:pic>
        <p:nvPicPr>
          <p:cNvPr id="5" name="Picture 4" descr="Image displays screen to create a customized search">
            <a:extLst>
              <a:ext uri="{FF2B5EF4-FFF2-40B4-BE49-F238E27FC236}">
                <a16:creationId xmlns:a16="http://schemas.microsoft.com/office/drawing/2014/main" id="{C55E893D-1252-48E6-860B-42F01DF698E1}"/>
              </a:ext>
            </a:extLst>
          </p:cNvPr>
          <p:cNvPicPr>
            <a:picLocks noChangeAspect="1"/>
          </p:cNvPicPr>
          <p:nvPr/>
        </p:nvPicPr>
        <p:blipFill>
          <a:blip r:embed="rId3"/>
          <a:stretch>
            <a:fillRect/>
          </a:stretch>
        </p:blipFill>
        <p:spPr>
          <a:xfrm>
            <a:off x="1325153" y="3642681"/>
            <a:ext cx="9344025" cy="2857500"/>
          </a:xfrm>
          <a:prstGeom prst="rect">
            <a:avLst/>
          </a:prstGeom>
        </p:spPr>
      </p:pic>
    </p:spTree>
    <p:extLst>
      <p:ext uri="{BB962C8B-B14F-4D97-AF65-F5344CB8AC3E}">
        <p14:creationId xmlns:p14="http://schemas.microsoft.com/office/powerpoint/2010/main" val="2580902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E1DA5-DFED-4926-8130-839E095639D7}"/>
              </a:ext>
            </a:extLst>
          </p:cNvPr>
          <p:cNvSpPr>
            <a:spLocks noGrp="1"/>
          </p:cNvSpPr>
          <p:nvPr>
            <p:ph type="title" idx="4294967295"/>
          </p:nvPr>
        </p:nvSpPr>
        <p:spPr>
          <a:xfrm>
            <a:off x="555625" y="355843"/>
            <a:ext cx="11369675" cy="552450"/>
          </a:xfrm>
        </p:spPr>
        <p:txBody>
          <a:bodyPr/>
          <a:lstStyle/>
          <a:p>
            <a:r>
              <a:rPr lang="en-US" sz="4000" dirty="0">
                <a:solidFill>
                  <a:srgbClr val="0563C1"/>
                </a:solidFill>
                <a:latin typeface="Arial" panose="020B0604020202020204" pitchFamily="34" charset="0"/>
                <a:cs typeface="Arial" panose="020B0604020202020204" pitchFamily="34" charset="0"/>
              </a:rPr>
              <a:t>Exporting and Using Customized Search Results</a:t>
            </a:r>
          </a:p>
        </p:txBody>
      </p:sp>
      <p:sp>
        <p:nvSpPr>
          <p:cNvPr id="3" name="Content Placeholder 2">
            <a:extLst>
              <a:ext uri="{FF2B5EF4-FFF2-40B4-BE49-F238E27FC236}">
                <a16:creationId xmlns:a16="http://schemas.microsoft.com/office/drawing/2014/main" id="{B209C38E-C0F7-4E56-9ACB-5176A29474AD}"/>
              </a:ext>
            </a:extLst>
          </p:cNvPr>
          <p:cNvSpPr>
            <a:spLocks noGrp="1"/>
          </p:cNvSpPr>
          <p:nvPr>
            <p:ph type="body" sz="half" idx="4294967295"/>
          </p:nvPr>
        </p:nvSpPr>
        <p:spPr>
          <a:xfrm>
            <a:off x="555625" y="1124130"/>
            <a:ext cx="11709400" cy="779462"/>
          </a:xfrm>
        </p:spPr>
        <p:txBody>
          <a:bodyPr/>
          <a:lstStyle/>
          <a:p>
            <a:pPr marL="63500" lvl="1" indent="-228600">
              <a:lnSpc>
                <a:spcPct val="100000"/>
              </a:lnSpc>
              <a:spcBef>
                <a:spcPts val="0"/>
              </a:spcBef>
              <a:spcAft>
                <a:spcPts val="600"/>
              </a:spcAft>
              <a:buClr>
                <a:srgbClr val="000000"/>
              </a:buClr>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Once filtered results appear, they can be exported to an Excel file.</a:t>
            </a:r>
          </a:p>
          <a:p>
            <a:pPr marL="231775">
              <a:lnSpc>
                <a:spcPct val="100000"/>
              </a:lnSpc>
              <a:spcBef>
                <a:spcPts val="0"/>
              </a:spcBef>
              <a:spcAft>
                <a:spcPts val="600"/>
              </a:spcAft>
              <a:buClr>
                <a:srgbClr val="000000"/>
              </a:buClr>
            </a:pPr>
            <a:r>
              <a:rPr lang="en-US" sz="2000" dirty="0">
                <a:solidFill>
                  <a:srgbClr val="000000"/>
                </a:solidFill>
                <a:latin typeface="Arial" panose="020B0604020202020204" pitchFamily="34" charset="0"/>
                <a:cs typeface="Arial" panose="020B0604020202020204" pitchFamily="34" charset="0"/>
              </a:rPr>
              <a:t>Select </a:t>
            </a:r>
            <a:r>
              <a:rPr lang="en-US" sz="2000" dirty="0">
                <a:solidFill>
                  <a:srgbClr val="0033CC"/>
                </a:solidFill>
                <a:latin typeface="Arial" panose="020B0604020202020204" pitchFamily="34" charset="0"/>
                <a:cs typeface="Arial" panose="020B0604020202020204" pitchFamily="34" charset="0"/>
              </a:rPr>
              <a:t>“</a:t>
            </a:r>
            <a:r>
              <a:rPr lang="en-US" sz="2000" b="1" dirty="0">
                <a:solidFill>
                  <a:srgbClr val="0033CC"/>
                </a:solidFill>
                <a:latin typeface="Arial" panose="020B0604020202020204" pitchFamily="34" charset="0"/>
                <a:cs typeface="Arial" panose="020B0604020202020204" pitchFamily="34" charset="0"/>
              </a:rPr>
              <a:t>Export to Excel</a:t>
            </a:r>
            <a:r>
              <a:rPr lang="en-US" sz="2000" dirty="0">
                <a:solidFill>
                  <a:srgbClr val="0033CC"/>
                </a:solidFill>
                <a:latin typeface="Arial" panose="020B0604020202020204" pitchFamily="34" charset="0"/>
                <a:cs typeface="Arial" panose="020B0604020202020204" pitchFamily="34" charset="0"/>
              </a:rPr>
              <a:t>.”</a:t>
            </a:r>
            <a:endParaRPr lang="en-US" sz="2000" dirty="0">
              <a:solidFill>
                <a:srgbClr val="000000"/>
              </a:solidFill>
              <a:latin typeface="Arial" panose="020B0604020202020204" pitchFamily="34" charset="0"/>
              <a:cs typeface="Arial" panose="020B0604020202020204" pitchFamily="34" charset="0"/>
            </a:endParaRPr>
          </a:p>
          <a:p>
            <a:pPr marL="231775">
              <a:lnSpc>
                <a:spcPct val="100000"/>
              </a:lnSpc>
              <a:spcBef>
                <a:spcPts val="0"/>
              </a:spcBef>
              <a:spcAft>
                <a:spcPts val="600"/>
              </a:spcAft>
              <a:buClr>
                <a:srgbClr val="000000"/>
              </a:buClr>
            </a:pPr>
            <a:r>
              <a:rPr lang="en-US" sz="2000" dirty="0">
                <a:solidFill>
                  <a:srgbClr val="000000"/>
                </a:solidFill>
                <a:latin typeface="Arial" panose="020B0604020202020204" pitchFamily="34" charset="0"/>
                <a:cs typeface="Arial" panose="020B0604020202020204" pitchFamily="34" charset="0"/>
              </a:rPr>
              <a:t>Can be used to review appeals that need to be resubmitted.</a:t>
            </a:r>
          </a:p>
        </p:txBody>
      </p:sp>
      <p:pic>
        <p:nvPicPr>
          <p:cNvPr id="7" name="Picture 6" descr="Image displays where to export customized search results">
            <a:extLst>
              <a:ext uri="{FF2B5EF4-FFF2-40B4-BE49-F238E27FC236}">
                <a16:creationId xmlns:a16="http://schemas.microsoft.com/office/drawing/2014/main" id="{71565D01-6048-4BE4-AC83-8B151D946760}"/>
              </a:ext>
            </a:extLst>
          </p:cNvPr>
          <p:cNvPicPr>
            <a:picLocks noChangeAspect="1"/>
          </p:cNvPicPr>
          <p:nvPr/>
        </p:nvPicPr>
        <p:blipFill>
          <a:blip r:embed="rId3"/>
          <a:stretch>
            <a:fillRect/>
          </a:stretch>
        </p:blipFill>
        <p:spPr>
          <a:xfrm>
            <a:off x="266700" y="3120782"/>
            <a:ext cx="11658600" cy="3028950"/>
          </a:xfrm>
          <a:prstGeom prst="rect">
            <a:avLst/>
          </a:prstGeom>
        </p:spPr>
      </p:pic>
    </p:spTree>
    <p:extLst>
      <p:ext uri="{BB962C8B-B14F-4D97-AF65-F5344CB8AC3E}">
        <p14:creationId xmlns:p14="http://schemas.microsoft.com/office/powerpoint/2010/main" val="2872100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8BBC-962E-4E17-AC8C-DEC4668701C5}"/>
              </a:ext>
            </a:extLst>
          </p:cNvPr>
          <p:cNvSpPr>
            <a:spLocks noGrp="1"/>
          </p:cNvSpPr>
          <p:nvPr>
            <p:ph type="title" idx="4294967295"/>
          </p:nvPr>
        </p:nvSpPr>
        <p:spPr>
          <a:xfrm>
            <a:off x="558375" y="288925"/>
            <a:ext cx="11369675" cy="679450"/>
          </a:xfrm>
        </p:spPr>
        <p:txBody>
          <a:bodyPr/>
          <a:lstStyle/>
          <a:p>
            <a:r>
              <a:rPr lang="en-US" sz="4000" dirty="0">
                <a:solidFill>
                  <a:srgbClr val="0563C1"/>
                </a:solidFill>
                <a:latin typeface="Arial" panose="020B0604020202020204" pitchFamily="34" charset="0"/>
                <a:cs typeface="Arial" panose="020B0604020202020204" pitchFamily="34" charset="0"/>
              </a:rPr>
              <a:t>Options for Generating Specialized Reports</a:t>
            </a:r>
          </a:p>
        </p:txBody>
      </p:sp>
      <p:sp>
        <p:nvSpPr>
          <p:cNvPr id="24" name="Rectangle 23">
            <a:extLst>
              <a:ext uri="{FF2B5EF4-FFF2-40B4-BE49-F238E27FC236}">
                <a16:creationId xmlns:a16="http://schemas.microsoft.com/office/drawing/2014/main" id="{98A4EC12-002C-4907-86DD-53EE698684C0}"/>
              </a:ext>
            </a:extLst>
          </p:cNvPr>
          <p:cNvSpPr/>
          <p:nvPr/>
        </p:nvSpPr>
        <p:spPr>
          <a:xfrm>
            <a:off x="137911" y="982930"/>
            <a:ext cx="11488032" cy="4785926"/>
          </a:xfrm>
          <a:prstGeom prst="rect">
            <a:avLst/>
          </a:prstGeom>
        </p:spPr>
        <p:txBody>
          <a:bodyPr wrap="square">
            <a:spAutoFit/>
          </a:bodyPr>
          <a:lstStyle/>
          <a:p>
            <a:pPr>
              <a:spcAft>
                <a:spcPts val="600"/>
              </a:spcAft>
              <a:buClr>
                <a:srgbClr val="E38526"/>
              </a:buClr>
            </a:pPr>
            <a:r>
              <a:rPr lang="en-US" sz="2000" dirty="0">
                <a:solidFill>
                  <a:srgbClr val="000000"/>
                </a:solidFill>
                <a:latin typeface="Arial" panose="020B0604020202020204" pitchFamily="34" charset="0"/>
                <a:cs typeface="Arial" panose="020B0604020202020204" pitchFamily="34" charset="0"/>
              </a:rPr>
              <a:t>Four report options:</a:t>
            </a:r>
          </a:p>
          <a:p>
            <a:pPr marL="573087" indent="-342900">
              <a:spcAft>
                <a:spcPts val="600"/>
              </a:spcAft>
              <a:buClr>
                <a:srgbClr val="000000"/>
              </a:buClr>
              <a:buFont typeface="Arial" panose="020B0604020202020204" pitchFamily="34" charset="0"/>
              <a:buChar char="•"/>
            </a:pPr>
            <a:r>
              <a:rPr lang="en-US" sz="2000" b="1" dirty="0">
                <a:solidFill>
                  <a:srgbClr val="000000"/>
                </a:solidFill>
                <a:latin typeface="Arial" panose="020B0604020202020204" pitchFamily="34" charset="0"/>
                <a:cs typeface="Arial" panose="020B0604020202020204" pitchFamily="34" charset="0"/>
              </a:rPr>
              <a:t>Decisions by School/District</a:t>
            </a:r>
          </a:p>
          <a:p>
            <a:pPr marL="1030287" lvl="1" indent="-342900">
              <a:spcAft>
                <a:spcPts val="600"/>
              </a:spcAft>
              <a:buClr>
                <a:srgbClr val="000000"/>
              </a:buClr>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displays specific decision codes provided for all appeals </a:t>
            </a:r>
          </a:p>
          <a:p>
            <a:pPr marL="573087" indent="-342900">
              <a:spcAft>
                <a:spcPts val="600"/>
              </a:spcAft>
              <a:buClr>
                <a:srgbClr val="000000"/>
              </a:buClr>
              <a:buFont typeface="Arial" panose="020B0604020202020204" pitchFamily="34" charset="0"/>
              <a:buChar char="•"/>
            </a:pPr>
            <a:r>
              <a:rPr lang="en-US" sz="2000" b="1" dirty="0">
                <a:solidFill>
                  <a:srgbClr val="000000"/>
                </a:solidFill>
                <a:latin typeface="Arial" panose="020B0604020202020204" pitchFamily="34" charset="0"/>
                <a:cs typeface="Arial" panose="020B0604020202020204" pitchFamily="34" charset="0"/>
              </a:rPr>
              <a:t>Number of Appeals by Student Status, Content Area, and Review Month/Year</a:t>
            </a:r>
          </a:p>
          <a:p>
            <a:pPr marL="1030287" lvl="1" indent="-342900">
              <a:spcAft>
                <a:spcPts val="600"/>
              </a:spcAft>
              <a:buClr>
                <a:srgbClr val="000000"/>
              </a:buClr>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a numerical tabulation of appeals granted and denied and organized by student status (SWD or Non-SWD) and content area of appeal </a:t>
            </a:r>
          </a:p>
          <a:p>
            <a:pPr marL="573087" indent="-342900">
              <a:spcAft>
                <a:spcPts val="600"/>
              </a:spcAft>
              <a:buClr>
                <a:srgbClr val="000000"/>
              </a:buClr>
              <a:buFont typeface="Arial" panose="020B0604020202020204" pitchFamily="34" charset="0"/>
              <a:buChar char="•"/>
            </a:pPr>
            <a:r>
              <a:rPr lang="en-US" sz="2000" b="1" i="1" dirty="0">
                <a:solidFill>
                  <a:srgbClr val="000000"/>
                </a:solidFill>
                <a:latin typeface="Arial" panose="020B0604020202020204" pitchFamily="34" charset="0"/>
                <a:cs typeface="Arial" panose="020B0604020202020204" pitchFamily="34" charset="0"/>
              </a:rPr>
              <a:t>Records of Performance by Date</a:t>
            </a:r>
          </a:p>
          <a:p>
            <a:pPr marL="1030287" lvl="1" indent="-342900">
              <a:spcAft>
                <a:spcPts val="600"/>
              </a:spcAft>
              <a:buClr>
                <a:srgbClr val="000000"/>
              </a:buClr>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provides verification letter indicating students whose appeals were granted (a copy should be mailed to student/parent when the decision was made)</a:t>
            </a:r>
          </a:p>
          <a:p>
            <a:pPr marL="573087" indent="-342900">
              <a:spcAft>
                <a:spcPts val="600"/>
              </a:spcAft>
              <a:buClr>
                <a:srgbClr val="000000"/>
              </a:buClr>
              <a:buFont typeface="Arial" panose="020B0604020202020204" pitchFamily="34" charset="0"/>
              <a:buChar char="•"/>
            </a:pPr>
            <a:r>
              <a:rPr lang="en-US" sz="2000" b="1" dirty="0">
                <a:solidFill>
                  <a:srgbClr val="000000"/>
                </a:solidFill>
                <a:latin typeface="Arial" panose="020B0604020202020204" pitchFamily="34" charset="0"/>
                <a:cs typeface="Arial" panose="020B0604020202020204" pitchFamily="34" charset="0"/>
              </a:rPr>
              <a:t>Appeals by Subgroup</a:t>
            </a:r>
          </a:p>
          <a:p>
            <a:pPr marL="1030287" lvl="1" indent="-342900">
              <a:spcAft>
                <a:spcPts val="600"/>
              </a:spcAft>
              <a:buClr>
                <a:srgbClr val="000000"/>
              </a:buClr>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results disaggregated by student status, gender, and race/ethnicity</a:t>
            </a:r>
          </a:p>
          <a:p>
            <a:pPr>
              <a:spcAft>
                <a:spcPts val="600"/>
              </a:spcAft>
              <a:buClr>
                <a:srgbClr val="E38526"/>
              </a:buClr>
            </a:pPr>
            <a:r>
              <a:rPr lang="en-US" sz="2000" dirty="0">
                <a:solidFill>
                  <a:srgbClr val="000000"/>
                </a:solidFill>
                <a:latin typeface="Arial" panose="020B0604020202020204" pitchFamily="34" charset="0"/>
                <a:cs typeface="Arial" panose="020B0604020202020204" pitchFamily="34" charset="0"/>
              </a:rPr>
              <a:t>For each report option, district user can further disaggregate the results using the search filter tools. All reports can be printed.</a:t>
            </a:r>
          </a:p>
        </p:txBody>
      </p:sp>
    </p:spTree>
    <p:extLst>
      <p:ext uri="{BB962C8B-B14F-4D97-AF65-F5344CB8AC3E}">
        <p14:creationId xmlns:p14="http://schemas.microsoft.com/office/powerpoint/2010/main" val="3423754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8BBC-962E-4E17-AC8C-DEC4668701C5}"/>
              </a:ext>
            </a:extLst>
          </p:cNvPr>
          <p:cNvSpPr>
            <a:spLocks noGrp="1"/>
          </p:cNvSpPr>
          <p:nvPr>
            <p:ph type="title" idx="4294967295"/>
          </p:nvPr>
        </p:nvSpPr>
        <p:spPr>
          <a:xfrm>
            <a:off x="633789" y="305840"/>
            <a:ext cx="11369675" cy="679450"/>
          </a:xfrm>
        </p:spPr>
        <p:txBody>
          <a:bodyPr/>
          <a:lstStyle/>
          <a:p>
            <a:r>
              <a:rPr lang="en-US" sz="4000" dirty="0">
                <a:solidFill>
                  <a:srgbClr val="0563C1"/>
                </a:solidFill>
                <a:latin typeface="Arial" panose="020B0604020202020204" pitchFamily="34" charset="0"/>
                <a:cs typeface="Arial" panose="020B0604020202020204" pitchFamily="34" charset="0"/>
              </a:rPr>
              <a:t>Select Type of Report</a:t>
            </a:r>
          </a:p>
        </p:txBody>
      </p:sp>
      <p:sp>
        <p:nvSpPr>
          <p:cNvPr id="24" name="Rectangle 23">
            <a:extLst>
              <a:ext uri="{FF2B5EF4-FFF2-40B4-BE49-F238E27FC236}">
                <a16:creationId xmlns:a16="http://schemas.microsoft.com/office/drawing/2014/main" id="{98A4EC12-002C-4907-86DD-53EE698684C0}"/>
              </a:ext>
            </a:extLst>
          </p:cNvPr>
          <p:cNvSpPr/>
          <p:nvPr/>
        </p:nvSpPr>
        <p:spPr>
          <a:xfrm>
            <a:off x="137912" y="1170384"/>
            <a:ext cx="3519688" cy="4216539"/>
          </a:xfrm>
          <a:prstGeom prst="rect">
            <a:avLst/>
          </a:prstGeom>
        </p:spPr>
        <p:txBody>
          <a:bodyPr wrap="square">
            <a:spAutoFit/>
          </a:bodyPr>
          <a:lstStyle/>
          <a:p>
            <a:pPr marL="457200" indent="-457200">
              <a:spcAft>
                <a:spcPts val="600"/>
              </a:spcAft>
              <a:buClr>
                <a:srgbClr val="000000"/>
              </a:buClr>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Select a specific type of report:</a:t>
            </a:r>
          </a:p>
          <a:p>
            <a:pPr marL="573087" indent="-342900">
              <a:spcAft>
                <a:spcPts val="600"/>
              </a:spcAft>
              <a:buClr>
                <a:srgbClr val="000000"/>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Decisions by School/District</a:t>
            </a:r>
          </a:p>
          <a:p>
            <a:pPr marL="573087" indent="-342900">
              <a:spcAft>
                <a:spcPts val="600"/>
              </a:spcAft>
              <a:buClr>
                <a:srgbClr val="000000"/>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Number of Appeals</a:t>
            </a:r>
          </a:p>
          <a:p>
            <a:pPr marL="573087" indent="-342900">
              <a:spcAft>
                <a:spcPts val="600"/>
              </a:spcAft>
              <a:buClr>
                <a:srgbClr val="000000"/>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Records of Performance by Date</a:t>
            </a:r>
          </a:p>
          <a:p>
            <a:pPr marL="573087" indent="-342900">
              <a:spcAft>
                <a:spcPts val="600"/>
              </a:spcAft>
              <a:buClr>
                <a:srgbClr val="000000"/>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Appeals by Subgroup</a:t>
            </a:r>
          </a:p>
        </p:txBody>
      </p:sp>
      <p:pic>
        <p:nvPicPr>
          <p:cNvPr id="6" name="Picture 5" descr="Image displays options for selecting reports">
            <a:extLst>
              <a:ext uri="{FF2B5EF4-FFF2-40B4-BE49-F238E27FC236}">
                <a16:creationId xmlns:a16="http://schemas.microsoft.com/office/drawing/2014/main" id="{31E1800D-7CE4-48DF-BE14-088A2F4AEDF3}"/>
              </a:ext>
              <a:ext uri="{C183D7F6-B498-43B3-948B-1728B52AA6E4}">
                <adec:decorative xmlns:adec="http://schemas.microsoft.com/office/drawing/2017/decorative" val="0"/>
              </a:ext>
            </a:extLst>
          </p:cNvPr>
          <p:cNvPicPr>
            <a:picLocks noChangeAspect="1"/>
          </p:cNvPicPr>
          <p:nvPr/>
        </p:nvPicPr>
        <p:blipFill rotWithShape="1">
          <a:blip r:embed="rId3"/>
          <a:srcRect l="2012" t="25122" r="23446" b="12554"/>
          <a:stretch/>
        </p:blipFill>
        <p:spPr>
          <a:xfrm>
            <a:off x="3557239" y="1076452"/>
            <a:ext cx="8036115" cy="4310471"/>
          </a:xfrm>
          <a:prstGeom prst="rect">
            <a:avLst/>
          </a:prstGeom>
        </p:spPr>
      </p:pic>
      <p:sp>
        <p:nvSpPr>
          <p:cNvPr id="7" name="Rectangle: Rounded Corners 6" descr="Selection of new appeal">
            <a:extLst>
              <a:ext uri="{FF2B5EF4-FFF2-40B4-BE49-F238E27FC236}">
                <a16:creationId xmlns:a16="http://schemas.microsoft.com/office/drawing/2014/main" id="{A8EF826C-6E56-473F-851E-31BB29D2F8C0}"/>
              </a:ext>
            </a:extLst>
          </p:cNvPr>
          <p:cNvSpPr/>
          <p:nvPr/>
        </p:nvSpPr>
        <p:spPr>
          <a:xfrm>
            <a:off x="5341434" y="2631689"/>
            <a:ext cx="6251920" cy="2364058"/>
          </a:xfrm>
          <a:prstGeom prst="roundRect">
            <a:avLst>
              <a:gd name="adj" fmla="val 16667"/>
            </a:avLst>
          </a:prstGeom>
          <a:noFill/>
          <a:ln w="28575">
            <a:solidFill>
              <a:srgbClr val="E3852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3422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7459" y="219894"/>
            <a:ext cx="10987523" cy="800642"/>
          </a:xfrm>
        </p:spPr>
        <p:txBody>
          <a:bodyPr>
            <a:normAutofit/>
          </a:bodyPr>
          <a:lstStyle/>
          <a:p>
            <a:r>
              <a:rPr lang="en-US" sz="3999" dirty="0">
                <a:latin typeface="Arial" panose="020B0604020202020204" pitchFamily="34" charset="0"/>
                <a:cs typeface="Arial" panose="020B0604020202020204" pitchFamily="34" charset="0"/>
              </a:rPr>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7459" y="1310607"/>
            <a:ext cx="10987523" cy="4746609"/>
          </a:xfrm>
        </p:spPr>
        <p:txBody>
          <a:bodyPr>
            <a:normAutofit/>
          </a:bodyPr>
          <a:lstStyle/>
          <a:p>
            <a:pPr marL="514350" indent="-514350">
              <a:buClr>
                <a:srgbClr val="010203"/>
              </a:buClr>
              <a:buFont typeface="+mj-lt"/>
              <a:buAutoNum type="arabicPeriod"/>
            </a:pPr>
            <a:r>
              <a:rPr lang="en-US" sz="3200" dirty="0">
                <a:solidFill>
                  <a:srgbClr val="010203"/>
                </a:solidFill>
                <a:latin typeface="Arial" panose="020B0604020202020204" pitchFamily="34" charset="0"/>
                <a:cs typeface="Arial" panose="020B0604020202020204" pitchFamily="34" charset="0"/>
              </a:rPr>
              <a:t>The MCAS Performance Appeals Process </a:t>
            </a:r>
          </a:p>
          <a:p>
            <a:pPr marL="514350" indent="-514350">
              <a:buClr>
                <a:srgbClr val="010203"/>
              </a:buClr>
              <a:buFont typeface="+mj-lt"/>
              <a:buAutoNum type="arabicPeriod"/>
            </a:pPr>
            <a:r>
              <a:rPr lang="en-US" sz="3200" dirty="0">
                <a:solidFill>
                  <a:srgbClr val="010203"/>
                </a:solidFill>
                <a:latin typeface="Arial" panose="020B0604020202020204" pitchFamily="34" charset="0"/>
                <a:cs typeface="Arial" panose="020B0604020202020204" pitchFamily="34" charset="0"/>
              </a:rPr>
              <a:t>How to Submit MCAS Performance Appeals</a:t>
            </a:r>
          </a:p>
          <a:p>
            <a:pPr marL="514350" indent="-514350">
              <a:buClr>
                <a:srgbClr val="010203"/>
              </a:buClr>
              <a:buFont typeface="+mj-lt"/>
              <a:buAutoNum type="arabicPeriod"/>
            </a:pPr>
            <a:r>
              <a:rPr lang="en-US" sz="3200" dirty="0">
                <a:solidFill>
                  <a:srgbClr val="010203"/>
                </a:solidFill>
                <a:latin typeface="Arial" panose="020B0604020202020204" pitchFamily="34" charset="0"/>
                <a:cs typeface="Arial" panose="020B0604020202020204" pitchFamily="34" charset="0"/>
              </a:rPr>
              <a:t>View and Develop Customized Reports </a:t>
            </a:r>
          </a:p>
          <a:p>
            <a:pPr marL="514350" indent="-514350">
              <a:buClr>
                <a:srgbClr val="010203"/>
              </a:buClr>
              <a:buFont typeface="+mj-lt"/>
              <a:buAutoNum type="arabicPeriod"/>
            </a:pPr>
            <a:endParaRPr lang="en-US" sz="3200" dirty="0">
              <a:solidFill>
                <a:srgbClr val="01020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8697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C1D8-9752-495E-9E72-7958720DCB14}"/>
              </a:ext>
            </a:extLst>
          </p:cNvPr>
          <p:cNvSpPr>
            <a:spLocks noGrp="1"/>
          </p:cNvSpPr>
          <p:nvPr>
            <p:ph type="title" idx="4294967295"/>
          </p:nvPr>
        </p:nvSpPr>
        <p:spPr>
          <a:xfrm>
            <a:off x="536069" y="325797"/>
            <a:ext cx="11369675" cy="679450"/>
          </a:xfrm>
        </p:spPr>
        <p:txBody>
          <a:bodyPr/>
          <a:lstStyle/>
          <a:p>
            <a:r>
              <a:rPr lang="en-US" sz="4000" dirty="0">
                <a:solidFill>
                  <a:srgbClr val="0563C1"/>
                </a:solidFill>
                <a:latin typeface="Arial" panose="020B0604020202020204" pitchFamily="34" charset="0"/>
                <a:cs typeface="Arial" panose="020B0604020202020204" pitchFamily="34" charset="0"/>
              </a:rPr>
              <a:t>Report Option: Decisions by School/District</a:t>
            </a:r>
          </a:p>
        </p:txBody>
      </p:sp>
      <p:sp>
        <p:nvSpPr>
          <p:cNvPr id="8" name="Rectangle 7">
            <a:extLst>
              <a:ext uri="{FF2B5EF4-FFF2-40B4-BE49-F238E27FC236}">
                <a16:creationId xmlns:a16="http://schemas.microsoft.com/office/drawing/2014/main" id="{728840F2-3C3A-476A-9012-966B4C5745B1}"/>
              </a:ext>
            </a:extLst>
          </p:cNvPr>
          <p:cNvSpPr/>
          <p:nvPr/>
        </p:nvSpPr>
        <p:spPr>
          <a:xfrm>
            <a:off x="341893" y="4839432"/>
            <a:ext cx="11758029" cy="1015663"/>
          </a:xfrm>
          <a:prstGeom prst="rect">
            <a:avLst/>
          </a:prstGeom>
        </p:spPr>
        <p:txBody>
          <a:bodyPr wrap="square">
            <a:spAutoFit/>
          </a:bodyPr>
          <a:lstStyle/>
          <a:p>
            <a:pPr>
              <a:spcAft>
                <a:spcPts val="600"/>
              </a:spcAft>
            </a:pPr>
            <a:r>
              <a:rPr lang="en-US" sz="2000" dirty="0">
                <a:solidFill>
                  <a:srgbClr val="000000"/>
                </a:solidFill>
                <a:latin typeface="Arial" panose="020B0604020202020204" pitchFamily="34" charset="0"/>
                <a:cs typeface="Arial" panose="020B0604020202020204" pitchFamily="34" charset="0"/>
              </a:rPr>
              <a:t>If desired, use filters to disaggregate results by Review Date, Appeal Type, School (some districts may have more than once high school), SASID, Appeal Status, and Decision Code. Then select “View Report.” (See sample report on next slide.) </a:t>
            </a:r>
          </a:p>
        </p:txBody>
      </p:sp>
      <p:pic>
        <p:nvPicPr>
          <p:cNvPr id="6" name="Picture 5" descr="Image displays report options">
            <a:extLst>
              <a:ext uri="{FF2B5EF4-FFF2-40B4-BE49-F238E27FC236}">
                <a16:creationId xmlns:a16="http://schemas.microsoft.com/office/drawing/2014/main" id="{7942487A-DB93-465F-867C-98E375A5543E}"/>
              </a:ext>
              <a:ext uri="{C183D7F6-B498-43B3-948B-1728B52AA6E4}">
                <adec:decorative xmlns:adec="http://schemas.microsoft.com/office/drawing/2017/decorative" val="0"/>
              </a:ext>
            </a:extLst>
          </p:cNvPr>
          <p:cNvPicPr>
            <a:picLocks noChangeAspect="1"/>
          </p:cNvPicPr>
          <p:nvPr/>
        </p:nvPicPr>
        <p:blipFill rotWithShape="1">
          <a:blip r:embed="rId3"/>
          <a:srcRect l="1574" t="14531" r="5060" b="20301"/>
          <a:stretch/>
        </p:blipFill>
        <p:spPr>
          <a:xfrm>
            <a:off x="378194" y="1176533"/>
            <a:ext cx="11435612" cy="3662899"/>
          </a:xfrm>
          <a:prstGeom prst="rect">
            <a:avLst/>
          </a:prstGeom>
        </p:spPr>
      </p:pic>
    </p:spTree>
    <p:extLst>
      <p:ext uri="{BB962C8B-B14F-4D97-AF65-F5344CB8AC3E}">
        <p14:creationId xmlns:p14="http://schemas.microsoft.com/office/powerpoint/2010/main" val="15372421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2E098-F06F-44D8-BA6F-0790CA25C37C}"/>
              </a:ext>
            </a:extLst>
          </p:cNvPr>
          <p:cNvSpPr>
            <a:spLocks noGrp="1"/>
          </p:cNvSpPr>
          <p:nvPr>
            <p:ph type="title" idx="4294967295"/>
          </p:nvPr>
        </p:nvSpPr>
        <p:spPr>
          <a:xfrm>
            <a:off x="596082" y="298352"/>
            <a:ext cx="11369675" cy="679450"/>
          </a:xfrm>
        </p:spPr>
        <p:txBody>
          <a:bodyPr/>
          <a:lstStyle/>
          <a:p>
            <a:r>
              <a:rPr lang="en-US" sz="4000" dirty="0">
                <a:solidFill>
                  <a:srgbClr val="0563C1"/>
                </a:solidFill>
                <a:latin typeface="Arial" panose="020B0604020202020204" pitchFamily="34" charset="0"/>
                <a:cs typeface="Arial" panose="020B0604020202020204" pitchFamily="34" charset="0"/>
              </a:rPr>
              <a:t>Sample Report for Decisions by School/District</a:t>
            </a:r>
          </a:p>
        </p:txBody>
      </p:sp>
      <p:pic>
        <p:nvPicPr>
          <p:cNvPr id="5" name="Picture 4" descr="Image displays sample report">
            <a:extLst>
              <a:ext uri="{FF2B5EF4-FFF2-40B4-BE49-F238E27FC236}">
                <a16:creationId xmlns:a16="http://schemas.microsoft.com/office/drawing/2014/main" id="{722E5FF6-AADF-485F-9863-AD2000EDAAB9}"/>
              </a:ext>
              <a:ext uri="{C183D7F6-B498-43B3-948B-1728B52AA6E4}">
                <adec:decorative xmlns:adec="http://schemas.microsoft.com/office/drawing/2017/decorative" val="0"/>
              </a:ext>
            </a:extLst>
          </p:cNvPr>
          <p:cNvPicPr>
            <a:picLocks noChangeAspect="1"/>
          </p:cNvPicPr>
          <p:nvPr/>
        </p:nvPicPr>
        <p:blipFill rotWithShape="1">
          <a:blip r:embed="rId2"/>
          <a:srcRect l="17235" t="11347" r="1903" b="2209"/>
          <a:stretch/>
        </p:blipFill>
        <p:spPr>
          <a:xfrm>
            <a:off x="721586" y="977802"/>
            <a:ext cx="10172093" cy="5407899"/>
          </a:xfrm>
          <a:prstGeom prst="rect">
            <a:avLst/>
          </a:prstGeom>
        </p:spPr>
      </p:pic>
    </p:spTree>
    <p:extLst>
      <p:ext uri="{BB962C8B-B14F-4D97-AF65-F5344CB8AC3E}">
        <p14:creationId xmlns:p14="http://schemas.microsoft.com/office/powerpoint/2010/main" val="3623775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C1D8-9752-495E-9E72-7958720DCB14}"/>
              </a:ext>
            </a:extLst>
          </p:cNvPr>
          <p:cNvSpPr>
            <a:spLocks noGrp="1"/>
          </p:cNvSpPr>
          <p:nvPr>
            <p:ph type="title" idx="4294967295"/>
          </p:nvPr>
        </p:nvSpPr>
        <p:spPr>
          <a:xfrm>
            <a:off x="490195" y="288925"/>
            <a:ext cx="11701806" cy="679450"/>
          </a:xfrm>
        </p:spPr>
        <p:txBody>
          <a:bodyPr/>
          <a:lstStyle/>
          <a:p>
            <a:r>
              <a:rPr lang="en-US" sz="4000" dirty="0">
                <a:solidFill>
                  <a:srgbClr val="0563C1"/>
                </a:solidFill>
                <a:latin typeface="Arial" panose="020B0604020202020204" pitchFamily="34" charset="0"/>
                <a:cs typeface="Arial" panose="020B0604020202020204" pitchFamily="34" charset="0"/>
              </a:rPr>
              <a:t>Report Option: Number of Appeals by Student Status, Content Area, and Review Month/Year</a:t>
            </a:r>
          </a:p>
        </p:txBody>
      </p:sp>
      <p:sp>
        <p:nvSpPr>
          <p:cNvPr id="8" name="Rectangle 7">
            <a:extLst>
              <a:ext uri="{FF2B5EF4-FFF2-40B4-BE49-F238E27FC236}">
                <a16:creationId xmlns:a16="http://schemas.microsoft.com/office/drawing/2014/main" id="{728840F2-3C3A-476A-9012-966B4C5745B1}"/>
              </a:ext>
            </a:extLst>
          </p:cNvPr>
          <p:cNvSpPr/>
          <p:nvPr/>
        </p:nvSpPr>
        <p:spPr>
          <a:xfrm>
            <a:off x="496478" y="5345514"/>
            <a:ext cx="11199043" cy="830997"/>
          </a:xfrm>
          <a:prstGeom prst="rect">
            <a:avLst/>
          </a:prstGeom>
        </p:spPr>
        <p:txBody>
          <a:bodyPr wrap="square">
            <a:spAutoFit/>
          </a:bodyPr>
          <a:lstStyle/>
          <a:p>
            <a:pPr>
              <a:spcAft>
                <a:spcPts val="600"/>
              </a:spcAft>
            </a:pPr>
            <a:r>
              <a:rPr lang="en-US" sz="2400" dirty="0">
                <a:solidFill>
                  <a:srgbClr val="000000"/>
                </a:solidFill>
                <a:latin typeface="Arial" panose="020B0604020202020204" pitchFamily="34" charset="0"/>
                <a:cs typeface="Arial" panose="020B0604020202020204" pitchFamily="34" charset="0"/>
              </a:rPr>
              <a:t>If desired, use filters to disaggregate results by Review Date, Appeal Type, School, and Subject (see sample report on next slide). Then select “View Report.”</a:t>
            </a:r>
          </a:p>
        </p:txBody>
      </p:sp>
      <p:pic>
        <p:nvPicPr>
          <p:cNvPr id="7" name="Picture 6" descr="Image displays report options">
            <a:extLst>
              <a:ext uri="{FF2B5EF4-FFF2-40B4-BE49-F238E27FC236}">
                <a16:creationId xmlns:a16="http://schemas.microsoft.com/office/drawing/2014/main" id="{9B75A38A-9232-432F-86E9-1D73B376F3FA}"/>
              </a:ext>
              <a:ext uri="{C183D7F6-B498-43B3-948B-1728B52AA6E4}">
                <adec:decorative xmlns:adec="http://schemas.microsoft.com/office/drawing/2017/decorative" val="0"/>
              </a:ext>
            </a:extLst>
          </p:cNvPr>
          <p:cNvPicPr>
            <a:picLocks noChangeAspect="1"/>
          </p:cNvPicPr>
          <p:nvPr/>
        </p:nvPicPr>
        <p:blipFill rotWithShape="1">
          <a:blip r:embed="rId3"/>
          <a:srcRect l="3751" t="37518" r="5061" b="-834"/>
          <a:stretch/>
        </p:blipFill>
        <p:spPr>
          <a:xfrm>
            <a:off x="411882" y="1170612"/>
            <a:ext cx="11117766" cy="4100939"/>
          </a:xfrm>
          <a:prstGeom prst="rect">
            <a:avLst/>
          </a:prstGeom>
        </p:spPr>
      </p:pic>
    </p:spTree>
    <p:extLst>
      <p:ext uri="{BB962C8B-B14F-4D97-AF65-F5344CB8AC3E}">
        <p14:creationId xmlns:p14="http://schemas.microsoft.com/office/powerpoint/2010/main" val="38490434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2E098-F06F-44D8-BA6F-0790CA25C37C}"/>
              </a:ext>
            </a:extLst>
          </p:cNvPr>
          <p:cNvSpPr>
            <a:spLocks noGrp="1"/>
          </p:cNvSpPr>
          <p:nvPr>
            <p:ph type="title" idx="4294967295"/>
          </p:nvPr>
        </p:nvSpPr>
        <p:spPr>
          <a:xfrm>
            <a:off x="652643" y="342271"/>
            <a:ext cx="11369675" cy="679450"/>
          </a:xfrm>
        </p:spPr>
        <p:txBody>
          <a:bodyPr/>
          <a:lstStyle/>
          <a:p>
            <a:r>
              <a:rPr lang="en-US" sz="4000" dirty="0">
                <a:solidFill>
                  <a:srgbClr val="0563C1"/>
                </a:solidFill>
                <a:latin typeface="Arial" panose="020B0604020202020204" pitchFamily="34" charset="0"/>
                <a:cs typeface="Arial" panose="020B0604020202020204" pitchFamily="34" charset="0"/>
              </a:rPr>
              <a:t>Sample Report for Number of Appeals</a:t>
            </a:r>
          </a:p>
        </p:txBody>
      </p:sp>
      <p:pic>
        <p:nvPicPr>
          <p:cNvPr id="6" name="Picture 5" descr="Image displays sample report for number of appeals">
            <a:extLst>
              <a:ext uri="{FF2B5EF4-FFF2-40B4-BE49-F238E27FC236}">
                <a16:creationId xmlns:a16="http://schemas.microsoft.com/office/drawing/2014/main" id="{774E5A5A-20F1-4F30-BEAB-637465012EF7}"/>
              </a:ext>
              <a:ext uri="{C183D7F6-B498-43B3-948B-1728B52AA6E4}">
                <adec:decorative xmlns:adec="http://schemas.microsoft.com/office/drawing/2017/decorative" val="0"/>
              </a:ext>
            </a:extLst>
          </p:cNvPr>
          <p:cNvPicPr>
            <a:picLocks noChangeAspect="1"/>
          </p:cNvPicPr>
          <p:nvPr/>
        </p:nvPicPr>
        <p:blipFill rotWithShape="1">
          <a:blip r:embed="rId2"/>
          <a:srcRect l="16646" t="22023" r="2078" b="9454"/>
          <a:stretch/>
        </p:blipFill>
        <p:spPr>
          <a:xfrm>
            <a:off x="1037063" y="1021721"/>
            <a:ext cx="9909193" cy="4438185"/>
          </a:xfrm>
          <a:prstGeom prst="rect">
            <a:avLst/>
          </a:prstGeom>
        </p:spPr>
      </p:pic>
      <p:sp>
        <p:nvSpPr>
          <p:cNvPr id="8" name="Rectangle: Rounded Corners 7" descr="Selection of new appeal">
            <a:extLst>
              <a:ext uri="{FF2B5EF4-FFF2-40B4-BE49-F238E27FC236}">
                <a16:creationId xmlns:a16="http://schemas.microsoft.com/office/drawing/2014/main" id="{A5703E07-5EEC-4A57-A53A-CA19828012B3}"/>
              </a:ext>
            </a:extLst>
          </p:cNvPr>
          <p:cNvSpPr/>
          <p:nvPr/>
        </p:nvSpPr>
        <p:spPr>
          <a:xfrm>
            <a:off x="2631688" y="2480561"/>
            <a:ext cx="8196146" cy="574873"/>
          </a:xfrm>
          <a:prstGeom prst="roundRect">
            <a:avLst>
              <a:gd name="adj" fmla="val 16667"/>
            </a:avLst>
          </a:prstGeom>
          <a:noFill/>
          <a:ln w="28575">
            <a:solidFill>
              <a:srgbClr val="E3852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0152A86-670B-4B16-B6C8-D243619493C9}"/>
              </a:ext>
            </a:extLst>
          </p:cNvPr>
          <p:cNvSpPr txBox="1"/>
          <p:nvPr/>
        </p:nvSpPr>
        <p:spPr>
          <a:xfrm>
            <a:off x="442673" y="5507980"/>
            <a:ext cx="10786057" cy="769441"/>
          </a:xfrm>
          <a:prstGeom prst="rect">
            <a:avLst/>
          </a:prstGeom>
          <a:noFill/>
        </p:spPr>
        <p:txBody>
          <a:bodyPr wrap="square">
            <a:spAutoFit/>
          </a:bodyPr>
          <a:lstStyle/>
          <a:p>
            <a:pPr>
              <a:spcAft>
                <a:spcPts val="600"/>
              </a:spcAft>
            </a:pPr>
            <a:r>
              <a:rPr lang="en-US" sz="2200" b="1" dirty="0">
                <a:solidFill>
                  <a:srgbClr val="000000"/>
                </a:solidFill>
                <a:latin typeface="Arial" panose="020B0604020202020204" pitchFamily="34" charset="0"/>
                <a:cs typeface="Arial" panose="020B0604020202020204" pitchFamily="34" charset="0"/>
              </a:rPr>
              <a:t>Note:</a:t>
            </a:r>
            <a:r>
              <a:rPr lang="en-US" sz="2200" dirty="0">
                <a:solidFill>
                  <a:srgbClr val="000000"/>
                </a:solidFill>
                <a:latin typeface="Arial" panose="020B0604020202020204" pitchFamily="34" charset="0"/>
                <a:cs typeface="Arial" panose="020B0604020202020204" pitchFamily="34" charset="0"/>
              </a:rPr>
              <a:t> Since Mathematics filter was selected, only Mathematics content area appeals are displayed.</a:t>
            </a:r>
          </a:p>
        </p:txBody>
      </p:sp>
    </p:spTree>
    <p:extLst>
      <p:ext uri="{BB962C8B-B14F-4D97-AF65-F5344CB8AC3E}">
        <p14:creationId xmlns:p14="http://schemas.microsoft.com/office/powerpoint/2010/main" val="2977380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C1D8-9752-495E-9E72-7958720DCB14}"/>
              </a:ext>
            </a:extLst>
          </p:cNvPr>
          <p:cNvSpPr>
            <a:spLocks noGrp="1"/>
          </p:cNvSpPr>
          <p:nvPr>
            <p:ph type="title" idx="4294967295"/>
          </p:nvPr>
        </p:nvSpPr>
        <p:spPr>
          <a:xfrm>
            <a:off x="567743" y="501650"/>
            <a:ext cx="11369675" cy="679450"/>
          </a:xfrm>
        </p:spPr>
        <p:txBody>
          <a:bodyPr/>
          <a:lstStyle/>
          <a:p>
            <a:r>
              <a:rPr lang="en-US" sz="4000" dirty="0">
                <a:solidFill>
                  <a:srgbClr val="0563C1"/>
                </a:solidFill>
                <a:latin typeface="Arial" panose="020B0604020202020204" pitchFamily="34" charset="0"/>
                <a:cs typeface="Arial" panose="020B0604020202020204" pitchFamily="34" charset="0"/>
              </a:rPr>
              <a:t>Report Option: Records of Performance by Date</a:t>
            </a:r>
          </a:p>
        </p:txBody>
      </p:sp>
      <p:sp>
        <p:nvSpPr>
          <p:cNvPr id="8" name="Rectangle 7">
            <a:extLst>
              <a:ext uri="{FF2B5EF4-FFF2-40B4-BE49-F238E27FC236}">
                <a16:creationId xmlns:a16="http://schemas.microsoft.com/office/drawing/2014/main" id="{728840F2-3C3A-476A-9012-966B4C5745B1}"/>
              </a:ext>
            </a:extLst>
          </p:cNvPr>
          <p:cNvSpPr/>
          <p:nvPr/>
        </p:nvSpPr>
        <p:spPr>
          <a:xfrm>
            <a:off x="433971" y="4932743"/>
            <a:ext cx="11758029" cy="1277273"/>
          </a:xfrm>
          <a:prstGeom prst="rect">
            <a:avLst/>
          </a:prstGeom>
        </p:spPr>
        <p:txBody>
          <a:bodyPr wrap="square">
            <a:spAutoFit/>
          </a:bodyPr>
          <a:lstStyle/>
          <a:p>
            <a:pPr>
              <a:spcAft>
                <a:spcPts val="600"/>
              </a:spcAft>
            </a:pPr>
            <a:r>
              <a:rPr lang="en-US" sz="2400" dirty="0">
                <a:solidFill>
                  <a:srgbClr val="000000"/>
                </a:solidFill>
                <a:latin typeface="Arial" panose="020B0604020202020204" pitchFamily="34" charset="0"/>
                <a:cs typeface="Arial" panose="020B0604020202020204" pitchFamily="34" charset="0"/>
              </a:rPr>
              <a:t>If desired, use filter results by Review Date, School (if district has more than one high school), and SASID. (See sample report on next slide.) Then select “View Report.”</a:t>
            </a:r>
          </a:p>
          <a:p>
            <a:pPr>
              <a:spcAft>
                <a:spcPts val="600"/>
              </a:spcAft>
            </a:pPr>
            <a:endParaRPr lang="en-US" sz="2400" dirty="0">
              <a:solidFill>
                <a:srgbClr val="000000"/>
              </a:solidFill>
            </a:endParaRPr>
          </a:p>
        </p:txBody>
      </p:sp>
      <p:pic>
        <p:nvPicPr>
          <p:cNvPr id="7" name="Picture 6" descr="Image displays report options for Records of Performance by Date">
            <a:extLst>
              <a:ext uri="{FF2B5EF4-FFF2-40B4-BE49-F238E27FC236}">
                <a16:creationId xmlns:a16="http://schemas.microsoft.com/office/drawing/2014/main" id="{891F8D8A-05EB-45E9-B200-FD6844385B78}"/>
              </a:ext>
              <a:ext uri="{C183D7F6-B498-43B3-948B-1728B52AA6E4}">
                <adec:decorative xmlns:adec="http://schemas.microsoft.com/office/drawing/2017/decorative" val="0"/>
              </a:ext>
            </a:extLst>
          </p:cNvPr>
          <p:cNvPicPr>
            <a:picLocks noChangeAspect="1"/>
          </p:cNvPicPr>
          <p:nvPr/>
        </p:nvPicPr>
        <p:blipFill rotWithShape="1">
          <a:blip r:embed="rId3"/>
          <a:srcRect l="4657" t="35796" r="3930" b="15653"/>
          <a:stretch/>
        </p:blipFill>
        <p:spPr>
          <a:xfrm>
            <a:off x="567743" y="1286620"/>
            <a:ext cx="11145123" cy="3144644"/>
          </a:xfrm>
          <a:prstGeom prst="rect">
            <a:avLst/>
          </a:prstGeom>
        </p:spPr>
      </p:pic>
    </p:spTree>
    <p:extLst>
      <p:ext uri="{BB962C8B-B14F-4D97-AF65-F5344CB8AC3E}">
        <p14:creationId xmlns:p14="http://schemas.microsoft.com/office/powerpoint/2010/main" val="3121708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ADAA113-99B9-417A-ACB9-23AB3E551F07}"/>
              </a:ext>
            </a:extLst>
          </p:cNvPr>
          <p:cNvSpPr>
            <a:spLocks noGrp="1"/>
          </p:cNvSpPr>
          <p:nvPr>
            <p:ph type="title" idx="4294967295"/>
          </p:nvPr>
        </p:nvSpPr>
        <p:spPr>
          <a:xfrm>
            <a:off x="635297" y="386899"/>
            <a:ext cx="11369675" cy="679450"/>
          </a:xfrm>
        </p:spPr>
        <p:txBody>
          <a:bodyPr/>
          <a:lstStyle/>
          <a:p>
            <a:r>
              <a:rPr lang="en-US" sz="4000" dirty="0">
                <a:solidFill>
                  <a:srgbClr val="0563C1"/>
                </a:solidFill>
                <a:latin typeface="Arial" panose="020B0604020202020204" pitchFamily="34" charset="0"/>
                <a:cs typeface="Arial" panose="020B0604020202020204" pitchFamily="34" charset="0"/>
              </a:rPr>
              <a:t>Sample Report: Record of Performance by Date</a:t>
            </a:r>
          </a:p>
        </p:txBody>
      </p:sp>
      <p:sp>
        <p:nvSpPr>
          <p:cNvPr id="11" name="Rectangle 10">
            <a:extLst>
              <a:ext uri="{FF2B5EF4-FFF2-40B4-BE49-F238E27FC236}">
                <a16:creationId xmlns:a16="http://schemas.microsoft.com/office/drawing/2014/main" id="{FD78A2C4-5F41-4AC0-85A7-91DC3492239D}"/>
              </a:ext>
            </a:extLst>
          </p:cNvPr>
          <p:cNvSpPr/>
          <p:nvPr/>
        </p:nvSpPr>
        <p:spPr>
          <a:xfrm>
            <a:off x="603241" y="1427277"/>
            <a:ext cx="3519757" cy="4678204"/>
          </a:xfrm>
          <a:prstGeom prst="rect">
            <a:avLst/>
          </a:prstGeom>
        </p:spPr>
        <p:txBody>
          <a:bodyPr wrap="square">
            <a:spAutoFit/>
          </a:bodyPr>
          <a:lstStyle/>
          <a:p>
            <a:pPr>
              <a:spcAft>
                <a:spcPts val="600"/>
              </a:spcAft>
            </a:pPr>
            <a:r>
              <a:rPr lang="en-US" sz="2400" dirty="0">
                <a:solidFill>
                  <a:srgbClr val="000000"/>
                </a:solidFill>
                <a:latin typeface="Arial" panose="020B0604020202020204" pitchFamily="34" charset="0"/>
                <a:cs typeface="Arial" panose="020B0604020202020204" pitchFamily="34" charset="0"/>
              </a:rPr>
              <a:t>District is required to keep one copy and give one copy to student for evidence that the student met the </a:t>
            </a:r>
            <a:r>
              <a:rPr lang="en-US" sz="2400" i="1" dirty="0">
                <a:solidFill>
                  <a:srgbClr val="000000"/>
                </a:solidFill>
                <a:latin typeface="Arial" panose="020B0604020202020204" pitchFamily="34" charset="0"/>
                <a:cs typeface="Arial" panose="020B0604020202020204" pitchFamily="34" charset="0"/>
              </a:rPr>
              <a:t>subject-specific</a:t>
            </a:r>
            <a:r>
              <a:rPr lang="en-US" sz="2400" dirty="0">
                <a:solidFill>
                  <a:srgbClr val="000000"/>
                </a:solidFill>
                <a:latin typeface="Arial" panose="020B0604020202020204" pitchFamily="34" charset="0"/>
                <a:cs typeface="Arial" panose="020B0604020202020204" pitchFamily="34" charset="0"/>
              </a:rPr>
              <a:t> CD requirement.</a:t>
            </a:r>
          </a:p>
          <a:p>
            <a:pPr>
              <a:spcAft>
                <a:spcPts val="600"/>
              </a:spcAft>
            </a:pPr>
            <a:endParaRPr lang="en-US" sz="2400" dirty="0">
              <a:solidFill>
                <a:srgbClr val="000000"/>
              </a:solidFill>
              <a:latin typeface="Arial" panose="020B0604020202020204" pitchFamily="34" charset="0"/>
              <a:cs typeface="Arial" panose="020B0604020202020204" pitchFamily="34" charset="0"/>
            </a:endParaRPr>
          </a:p>
          <a:p>
            <a:pPr>
              <a:spcAft>
                <a:spcPts val="600"/>
              </a:spcAft>
            </a:pPr>
            <a:r>
              <a:rPr lang="en-US" sz="2400" b="1" dirty="0">
                <a:solidFill>
                  <a:srgbClr val="000000"/>
                </a:solidFill>
                <a:latin typeface="Arial" panose="020B0604020202020204" pitchFamily="34" charset="0"/>
                <a:cs typeface="Arial" panose="020B0604020202020204" pitchFamily="34" charset="0"/>
              </a:rPr>
              <a:t>Note: </a:t>
            </a:r>
            <a:r>
              <a:rPr lang="en-US" sz="2400" dirty="0">
                <a:solidFill>
                  <a:srgbClr val="000000"/>
                </a:solidFill>
                <a:latin typeface="Arial" panose="020B0604020202020204" pitchFamily="34" charset="0"/>
                <a:cs typeface="Arial" panose="020B0604020202020204" pitchFamily="34" charset="0"/>
              </a:rPr>
              <a:t>Dates are only provided for appeals submitted after October 2019</a:t>
            </a:r>
            <a:r>
              <a:rPr lang="en-US" sz="2400" dirty="0">
                <a:effectLst/>
                <a:latin typeface="Arial" panose="020B0604020202020204" pitchFamily="34" charset="0"/>
                <a:ea typeface="Calibri" panose="020F0502020204030204" pitchFamily="34" charset="0"/>
                <a:cs typeface="Arial" panose="020B0604020202020204" pitchFamily="34" charset="0"/>
              </a:rPr>
              <a:t>.</a:t>
            </a:r>
            <a:r>
              <a:rPr lang="en-US" sz="2400" dirty="0">
                <a:solidFill>
                  <a:srgbClr val="000000"/>
                </a:solidFill>
                <a:latin typeface="Arial" panose="020B0604020202020204" pitchFamily="34" charset="0"/>
                <a:cs typeface="Arial" panose="020B0604020202020204" pitchFamily="34" charset="0"/>
              </a:rPr>
              <a:t> </a:t>
            </a:r>
          </a:p>
        </p:txBody>
      </p:sp>
      <p:grpSp>
        <p:nvGrpSpPr>
          <p:cNvPr id="5" name="Group 4" descr="Image displays sample report&#10;&#10;">
            <a:extLst>
              <a:ext uri="{FF2B5EF4-FFF2-40B4-BE49-F238E27FC236}">
                <a16:creationId xmlns:a16="http://schemas.microsoft.com/office/drawing/2014/main" id="{CE6E0590-CB28-4B28-8D47-F1E8BA69F2AA}"/>
              </a:ext>
            </a:extLst>
          </p:cNvPr>
          <p:cNvGrpSpPr/>
          <p:nvPr/>
        </p:nvGrpSpPr>
        <p:grpSpPr>
          <a:xfrm>
            <a:off x="4222204" y="1260294"/>
            <a:ext cx="6763058" cy="5461181"/>
            <a:chOff x="4188751" y="1150451"/>
            <a:chExt cx="6763058" cy="5461181"/>
          </a:xfrm>
        </p:grpSpPr>
        <p:pic>
          <p:nvPicPr>
            <p:cNvPr id="6" name="Picture 5">
              <a:extLst>
                <a:ext uri="{FF2B5EF4-FFF2-40B4-BE49-F238E27FC236}">
                  <a16:creationId xmlns:a16="http://schemas.microsoft.com/office/drawing/2014/main" id="{347CD634-9432-48AA-83CA-B52AD77E4EB3}"/>
                </a:ext>
                <a:ext uri="{C183D7F6-B498-43B3-948B-1728B52AA6E4}">
                  <adec:decorative xmlns:adec="http://schemas.microsoft.com/office/drawing/2017/decorative" val="1"/>
                </a:ext>
              </a:extLst>
            </p:cNvPr>
            <p:cNvPicPr>
              <a:picLocks noChangeAspect="1"/>
            </p:cNvPicPr>
            <p:nvPr/>
          </p:nvPicPr>
          <p:blipFill rotWithShape="1">
            <a:blip r:embed="rId3"/>
            <a:srcRect l="35283" t="20719" r="24090" b="4916"/>
            <a:stretch/>
          </p:blipFill>
          <p:spPr>
            <a:xfrm>
              <a:off x="4188751" y="1150451"/>
              <a:ext cx="6763058" cy="5461181"/>
            </a:xfrm>
            <a:prstGeom prst="rect">
              <a:avLst/>
            </a:prstGeom>
          </p:spPr>
        </p:pic>
        <p:sp>
          <p:nvSpPr>
            <p:cNvPr id="2" name="Rectangle 1">
              <a:extLst>
                <a:ext uri="{FF2B5EF4-FFF2-40B4-BE49-F238E27FC236}">
                  <a16:creationId xmlns:a16="http://schemas.microsoft.com/office/drawing/2014/main" id="{B73AD509-1B0D-4FAA-A185-01DCC839E74A}"/>
                </a:ext>
              </a:extLst>
            </p:cNvPr>
            <p:cNvSpPr/>
            <p:nvPr/>
          </p:nvSpPr>
          <p:spPr>
            <a:xfrm>
              <a:off x="5405736" y="5817219"/>
              <a:ext cx="1761892" cy="356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9" name="Rectangle 8">
              <a:extLst>
                <a:ext uri="{FF2B5EF4-FFF2-40B4-BE49-F238E27FC236}">
                  <a16:creationId xmlns:a16="http://schemas.microsoft.com/office/drawing/2014/main" id="{D9305FEA-A055-426B-A16C-DC4404E1D7FB}"/>
                </a:ext>
              </a:extLst>
            </p:cNvPr>
            <p:cNvSpPr/>
            <p:nvPr/>
          </p:nvSpPr>
          <p:spPr>
            <a:xfrm>
              <a:off x="7092881" y="3821756"/>
              <a:ext cx="1761892" cy="434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grpSp>
      <p:sp>
        <p:nvSpPr>
          <p:cNvPr id="12" name="Rectangle: Rounded Corners 11" descr="Selection of new appeal">
            <a:extLst>
              <a:ext uri="{FF2B5EF4-FFF2-40B4-BE49-F238E27FC236}">
                <a16:creationId xmlns:a16="http://schemas.microsoft.com/office/drawing/2014/main" id="{FEB89D6A-F0B0-4CBE-ADD7-6ED775C9D1A7}"/>
              </a:ext>
            </a:extLst>
          </p:cNvPr>
          <p:cNvSpPr/>
          <p:nvPr/>
        </p:nvSpPr>
        <p:spPr>
          <a:xfrm flipV="1">
            <a:off x="7940374" y="5982769"/>
            <a:ext cx="1427357" cy="434911"/>
          </a:xfrm>
          <a:prstGeom prst="roundRect">
            <a:avLst>
              <a:gd name="adj" fmla="val 16667"/>
            </a:avLst>
          </a:prstGeom>
          <a:noFill/>
          <a:ln w="28575">
            <a:solidFill>
              <a:srgbClr val="E3852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8552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C1D8-9752-495E-9E72-7958720DCB14}"/>
              </a:ext>
            </a:extLst>
          </p:cNvPr>
          <p:cNvSpPr>
            <a:spLocks noGrp="1"/>
          </p:cNvSpPr>
          <p:nvPr>
            <p:ph type="title" idx="4294967295"/>
          </p:nvPr>
        </p:nvSpPr>
        <p:spPr>
          <a:xfrm>
            <a:off x="633790" y="388109"/>
            <a:ext cx="10952328" cy="679450"/>
          </a:xfrm>
        </p:spPr>
        <p:txBody>
          <a:bodyPr/>
          <a:lstStyle/>
          <a:p>
            <a:r>
              <a:rPr lang="en-US" sz="4000" dirty="0">
                <a:solidFill>
                  <a:srgbClr val="0563C1"/>
                </a:solidFill>
                <a:latin typeface="Arial" panose="020B0604020202020204" pitchFamily="34" charset="0"/>
                <a:cs typeface="Arial" panose="020B0604020202020204" pitchFamily="34" charset="0"/>
              </a:rPr>
              <a:t>Report Option: Appeals by Subgroup</a:t>
            </a:r>
          </a:p>
        </p:txBody>
      </p:sp>
      <p:sp>
        <p:nvSpPr>
          <p:cNvPr id="8" name="Rectangle 7">
            <a:extLst>
              <a:ext uri="{FF2B5EF4-FFF2-40B4-BE49-F238E27FC236}">
                <a16:creationId xmlns:a16="http://schemas.microsoft.com/office/drawing/2014/main" id="{728840F2-3C3A-476A-9012-966B4C5745B1}"/>
              </a:ext>
            </a:extLst>
          </p:cNvPr>
          <p:cNvSpPr/>
          <p:nvPr/>
        </p:nvSpPr>
        <p:spPr>
          <a:xfrm>
            <a:off x="633789" y="5207563"/>
            <a:ext cx="11159143" cy="1277273"/>
          </a:xfrm>
          <a:prstGeom prst="rect">
            <a:avLst/>
          </a:prstGeom>
        </p:spPr>
        <p:txBody>
          <a:bodyPr wrap="square">
            <a:spAutoFit/>
          </a:bodyPr>
          <a:lstStyle/>
          <a:p>
            <a:pPr>
              <a:spcAft>
                <a:spcPts val="600"/>
              </a:spcAft>
            </a:pPr>
            <a:r>
              <a:rPr lang="en-US" sz="2400" dirty="0">
                <a:solidFill>
                  <a:srgbClr val="000000"/>
                </a:solidFill>
                <a:latin typeface="Arial" panose="020B0604020202020204" pitchFamily="34" charset="0"/>
                <a:cs typeface="Arial" panose="020B0604020202020204" pitchFamily="34" charset="0"/>
              </a:rPr>
              <a:t>If desired, use filters to disaggregate results by Review Date, School, and Appeal Type and Subject. (See sample report on next slide.) Then, select “View Report.”</a:t>
            </a:r>
          </a:p>
          <a:p>
            <a:pPr>
              <a:spcAft>
                <a:spcPts val="600"/>
              </a:spcAft>
            </a:pPr>
            <a:endParaRPr lang="en-US" sz="2400" dirty="0">
              <a:solidFill>
                <a:srgbClr val="000000"/>
              </a:solidFill>
            </a:endParaRPr>
          </a:p>
        </p:txBody>
      </p:sp>
      <p:pic>
        <p:nvPicPr>
          <p:cNvPr id="10" name="Picture 9" descr="Image displays report option of appeal by subgroup">
            <a:extLst>
              <a:ext uri="{FF2B5EF4-FFF2-40B4-BE49-F238E27FC236}">
                <a16:creationId xmlns:a16="http://schemas.microsoft.com/office/drawing/2014/main" id="{D24CE235-4E3F-4CDD-BD5A-0C2A13B9E396}"/>
              </a:ext>
              <a:ext uri="{C183D7F6-B498-43B3-948B-1728B52AA6E4}">
                <adec:decorative xmlns:adec="http://schemas.microsoft.com/office/drawing/2017/decorative" val="0"/>
              </a:ext>
            </a:extLst>
          </p:cNvPr>
          <p:cNvPicPr>
            <a:picLocks noChangeAspect="1"/>
          </p:cNvPicPr>
          <p:nvPr/>
        </p:nvPicPr>
        <p:blipFill rotWithShape="1">
          <a:blip r:embed="rId3"/>
          <a:srcRect l="2805" t="37518" r="4238" b="4804"/>
          <a:stretch/>
        </p:blipFill>
        <p:spPr>
          <a:xfrm>
            <a:off x="567743" y="1325649"/>
            <a:ext cx="11018374" cy="3631961"/>
          </a:xfrm>
          <a:prstGeom prst="rect">
            <a:avLst/>
          </a:prstGeom>
        </p:spPr>
      </p:pic>
    </p:spTree>
    <p:extLst>
      <p:ext uri="{BB962C8B-B14F-4D97-AF65-F5344CB8AC3E}">
        <p14:creationId xmlns:p14="http://schemas.microsoft.com/office/powerpoint/2010/main" val="3416405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C1D8-9752-495E-9E72-7958720DCB14}"/>
              </a:ext>
            </a:extLst>
          </p:cNvPr>
          <p:cNvSpPr>
            <a:spLocks noGrp="1"/>
          </p:cNvSpPr>
          <p:nvPr>
            <p:ph type="title" idx="4294967295"/>
          </p:nvPr>
        </p:nvSpPr>
        <p:spPr>
          <a:xfrm>
            <a:off x="614936" y="354913"/>
            <a:ext cx="11369675" cy="679450"/>
          </a:xfrm>
        </p:spPr>
        <p:txBody>
          <a:bodyPr/>
          <a:lstStyle/>
          <a:p>
            <a:r>
              <a:rPr lang="en-US" sz="4000" dirty="0">
                <a:solidFill>
                  <a:srgbClr val="0563C1"/>
                </a:solidFill>
                <a:latin typeface="Arial" panose="020B0604020202020204" pitchFamily="34" charset="0"/>
                <a:cs typeface="Arial" panose="020B0604020202020204" pitchFamily="34" charset="0"/>
              </a:rPr>
              <a:t>Sample Report: Appeals by Subgroup</a:t>
            </a:r>
          </a:p>
        </p:txBody>
      </p:sp>
      <p:pic>
        <p:nvPicPr>
          <p:cNvPr id="5" name="Picture 4" descr="Image displays sample report of appeal by subgroup">
            <a:extLst>
              <a:ext uri="{FF2B5EF4-FFF2-40B4-BE49-F238E27FC236}">
                <a16:creationId xmlns:a16="http://schemas.microsoft.com/office/drawing/2014/main" id="{4A08845A-5508-4DE1-B2DA-928E4497294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057400" y="1109624"/>
            <a:ext cx="7892715" cy="5632039"/>
          </a:xfrm>
          <a:prstGeom prst="rect">
            <a:avLst/>
          </a:prstGeom>
        </p:spPr>
      </p:pic>
    </p:spTree>
    <p:extLst>
      <p:ext uri="{BB962C8B-B14F-4D97-AF65-F5344CB8AC3E}">
        <p14:creationId xmlns:p14="http://schemas.microsoft.com/office/powerpoint/2010/main" val="2169730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C1D8-9752-495E-9E72-7958720DCB14}"/>
              </a:ext>
            </a:extLst>
          </p:cNvPr>
          <p:cNvSpPr>
            <a:spLocks noGrp="1"/>
          </p:cNvSpPr>
          <p:nvPr>
            <p:ph type="title" idx="4294967295"/>
          </p:nvPr>
        </p:nvSpPr>
        <p:spPr>
          <a:xfrm>
            <a:off x="567743" y="656570"/>
            <a:ext cx="11369675" cy="679450"/>
          </a:xfrm>
        </p:spPr>
        <p:txBody>
          <a:bodyPr/>
          <a:lstStyle/>
          <a:p>
            <a:r>
              <a:rPr lang="en-US" sz="4000" dirty="0">
                <a:solidFill>
                  <a:srgbClr val="0563C1"/>
                </a:solidFill>
                <a:latin typeface="Arial" panose="020B0604020202020204" pitchFamily="34" charset="0"/>
                <a:cs typeface="Arial" panose="020B0604020202020204" pitchFamily="34" charset="0"/>
              </a:rPr>
              <a:t> Print Feature</a:t>
            </a:r>
          </a:p>
        </p:txBody>
      </p:sp>
      <p:sp>
        <p:nvSpPr>
          <p:cNvPr id="8" name="Rectangle 7">
            <a:extLst>
              <a:ext uri="{FF2B5EF4-FFF2-40B4-BE49-F238E27FC236}">
                <a16:creationId xmlns:a16="http://schemas.microsoft.com/office/drawing/2014/main" id="{728840F2-3C3A-476A-9012-966B4C5745B1}"/>
              </a:ext>
            </a:extLst>
          </p:cNvPr>
          <p:cNvSpPr/>
          <p:nvPr/>
        </p:nvSpPr>
        <p:spPr>
          <a:xfrm>
            <a:off x="567743" y="5181081"/>
            <a:ext cx="11325574" cy="461665"/>
          </a:xfrm>
          <a:prstGeom prst="rect">
            <a:avLst/>
          </a:prstGeom>
        </p:spPr>
        <p:txBody>
          <a:bodyPr wrap="square">
            <a:spAutoFit/>
          </a:bodyPr>
          <a:lstStyle/>
          <a:p>
            <a:pPr>
              <a:spcAft>
                <a:spcPts val="600"/>
              </a:spcAft>
            </a:pPr>
            <a:r>
              <a:rPr lang="en-US" sz="2400" dirty="0">
                <a:solidFill>
                  <a:srgbClr val="000000"/>
                </a:solidFill>
                <a:latin typeface="Arial" panose="020B0604020202020204" pitchFamily="34" charset="0"/>
                <a:cs typeface="Arial" panose="020B0604020202020204" pitchFamily="34" charset="0"/>
              </a:rPr>
              <a:t>Once report is generated, select “</a:t>
            </a:r>
            <a:r>
              <a:rPr lang="en-US" sz="2400" b="1" i="1" dirty="0">
                <a:solidFill>
                  <a:srgbClr val="0563C1"/>
                </a:solidFill>
                <a:latin typeface="Arial" panose="020B0604020202020204" pitchFamily="34" charset="0"/>
                <a:cs typeface="Arial" panose="020B0604020202020204" pitchFamily="34" charset="0"/>
              </a:rPr>
              <a:t>Print</a:t>
            </a:r>
            <a:r>
              <a:rPr lang="en-US" sz="2400" dirty="0">
                <a:solidFill>
                  <a:srgbClr val="000000"/>
                </a:solidFill>
                <a:latin typeface="Arial" panose="020B0604020202020204" pitchFamily="34" charset="0"/>
                <a:cs typeface="Arial" panose="020B0604020202020204" pitchFamily="34" charset="0"/>
              </a:rPr>
              <a:t>” to use the web browser’s printing feature.</a:t>
            </a:r>
          </a:p>
        </p:txBody>
      </p:sp>
      <p:pic>
        <p:nvPicPr>
          <p:cNvPr id="7" name="Picture 6" descr="Image displays print feature&#10;&#10;">
            <a:extLst>
              <a:ext uri="{FF2B5EF4-FFF2-40B4-BE49-F238E27FC236}">
                <a16:creationId xmlns:a16="http://schemas.microsoft.com/office/drawing/2014/main" id="{EC2DE094-F637-4CA5-8323-D9FA2DC0DE32}"/>
              </a:ext>
            </a:extLst>
          </p:cNvPr>
          <p:cNvPicPr>
            <a:picLocks noChangeAspect="1"/>
          </p:cNvPicPr>
          <p:nvPr/>
        </p:nvPicPr>
        <p:blipFill>
          <a:blip r:embed="rId3"/>
          <a:stretch>
            <a:fillRect/>
          </a:stretch>
        </p:blipFill>
        <p:spPr>
          <a:xfrm>
            <a:off x="1752600" y="1483666"/>
            <a:ext cx="8191500" cy="3668831"/>
          </a:xfrm>
          <a:prstGeom prst="rect">
            <a:avLst/>
          </a:prstGeom>
        </p:spPr>
      </p:pic>
    </p:spTree>
    <p:extLst>
      <p:ext uri="{BB962C8B-B14F-4D97-AF65-F5344CB8AC3E}">
        <p14:creationId xmlns:p14="http://schemas.microsoft.com/office/powerpoint/2010/main" val="15137474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AC074-8798-4925-8C52-3DE396FAE6A3}"/>
              </a:ext>
            </a:extLst>
          </p:cNvPr>
          <p:cNvSpPr>
            <a:spLocks noGrp="1"/>
          </p:cNvSpPr>
          <p:nvPr>
            <p:ph type="title" idx="4294967295"/>
          </p:nvPr>
        </p:nvSpPr>
        <p:spPr>
          <a:xfrm>
            <a:off x="643216" y="649287"/>
            <a:ext cx="11369675" cy="679450"/>
          </a:xfrm>
        </p:spPr>
        <p:txBody>
          <a:bodyPr/>
          <a:lstStyle/>
          <a:p>
            <a:r>
              <a:rPr lang="en-US" sz="4000" dirty="0">
                <a:solidFill>
                  <a:srgbClr val="0563C1"/>
                </a:solidFill>
                <a:latin typeface="Arial" panose="020B0604020202020204" pitchFamily="34" charset="0"/>
                <a:cs typeface="Arial" panose="020B0604020202020204" pitchFamily="34" charset="0"/>
              </a:rPr>
              <a:t>Overview of Statewide Results</a:t>
            </a:r>
          </a:p>
        </p:txBody>
      </p:sp>
      <p:sp>
        <p:nvSpPr>
          <p:cNvPr id="3" name="Content Placeholder 2">
            <a:extLst>
              <a:ext uri="{FF2B5EF4-FFF2-40B4-BE49-F238E27FC236}">
                <a16:creationId xmlns:a16="http://schemas.microsoft.com/office/drawing/2014/main" id="{7BBC2EA0-658A-417F-B783-FF00E53C2D11}"/>
              </a:ext>
            </a:extLst>
          </p:cNvPr>
          <p:cNvSpPr>
            <a:spLocks noGrp="1"/>
          </p:cNvSpPr>
          <p:nvPr>
            <p:ph idx="4294967295"/>
          </p:nvPr>
        </p:nvSpPr>
        <p:spPr>
          <a:xfrm>
            <a:off x="643215" y="1563065"/>
            <a:ext cx="11369675" cy="5049838"/>
          </a:xfrm>
        </p:spPr>
        <p:txBody>
          <a:bodyPr/>
          <a:lstStyle/>
          <a:p>
            <a:pPr>
              <a:buClr>
                <a:srgbClr val="000000"/>
              </a:buClr>
            </a:pPr>
            <a:r>
              <a:rPr lang="en-US" altLang="en-US" sz="3000" dirty="0">
                <a:latin typeface="Arial" panose="020B0604020202020204" pitchFamily="34" charset="0"/>
                <a:cs typeface="Arial" panose="020B0604020202020204" pitchFamily="34" charset="0"/>
              </a:rPr>
              <a:t>About 16,500 total appeals were submitted between 2004 and 2023</a:t>
            </a:r>
          </a:p>
          <a:p>
            <a:pPr lvl="1">
              <a:buClr>
                <a:srgbClr val="000000"/>
              </a:buClr>
              <a:buFont typeface="Arial" panose="020B0604020202020204" pitchFamily="34" charset="0"/>
              <a:buChar char="•"/>
            </a:pPr>
            <a:r>
              <a:rPr lang="en-US" altLang="en-US" sz="3000" dirty="0">
                <a:latin typeface="Arial" panose="020B0604020202020204" pitchFamily="34" charset="0"/>
                <a:cs typeface="Arial" panose="020B0604020202020204" pitchFamily="34" charset="0"/>
              </a:rPr>
              <a:t>~ 11,500 (70%) were granted.</a:t>
            </a:r>
          </a:p>
          <a:p>
            <a:pPr lvl="1">
              <a:buClr>
                <a:srgbClr val="000000"/>
              </a:buClr>
              <a:buFont typeface="Arial" panose="020B0604020202020204" pitchFamily="34" charset="0"/>
              <a:buChar char="•"/>
            </a:pPr>
            <a:r>
              <a:rPr lang="en-US" altLang="en-US" sz="3000" dirty="0">
                <a:latin typeface="Arial" panose="020B0604020202020204" pitchFamily="34" charset="0"/>
                <a:cs typeface="Arial" panose="020B0604020202020204" pitchFamily="34" charset="0"/>
              </a:rPr>
              <a:t>~ 5,000 appeals were granted for students with disabilities (66%).</a:t>
            </a:r>
          </a:p>
          <a:p>
            <a:pPr lvl="1">
              <a:buClr>
                <a:srgbClr val="000000"/>
              </a:buClr>
              <a:buFont typeface="Arial" panose="020B0604020202020204" pitchFamily="34" charset="0"/>
              <a:buChar char="•"/>
            </a:pPr>
            <a:r>
              <a:rPr lang="en-US" altLang="en-US" sz="3000" dirty="0">
                <a:latin typeface="Arial" panose="020B0604020202020204" pitchFamily="34" charset="0"/>
                <a:cs typeface="Arial" panose="020B0604020202020204" pitchFamily="34" charset="0"/>
              </a:rPr>
              <a:t>~870 of 2,200 </a:t>
            </a:r>
            <a:r>
              <a:rPr lang="en-US" altLang="en-US" sz="3000" b="1" dirty="0">
                <a:latin typeface="Arial" panose="020B0604020202020204" pitchFamily="34" charset="0"/>
                <a:cs typeface="Arial" panose="020B0604020202020204" pitchFamily="34" charset="0"/>
              </a:rPr>
              <a:t>portfolio</a:t>
            </a:r>
            <a:r>
              <a:rPr lang="en-US" altLang="en-US" sz="3000" dirty="0">
                <a:latin typeface="Arial" panose="020B0604020202020204" pitchFamily="34" charset="0"/>
                <a:cs typeface="Arial" panose="020B0604020202020204" pitchFamily="34" charset="0"/>
              </a:rPr>
              <a:t> appeals were granted (40%).</a:t>
            </a:r>
          </a:p>
          <a:p>
            <a:pPr lvl="2">
              <a:buClr>
                <a:srgbClr val="000000"/>
              </a:buClr>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Portfolio appeals are often submitted multiple times before they are granted. Since portfolio appeals are cumulative, schools may submit incomplete portfolio appeals in order to receive feedback over the course of multiple years.</a:t>
            </a:r>
          </a:p>
          <a:p>
            <a:pPr marL="0" indent="0">
              <a:spcBef>
                <a:spcPts val="300"/>
              </a:spcBef>
              <a:spcAft>
                <a:spcPts val="600"/>
              </a:spcAft>
              <a:buNone/>
            </a:pPr>
            <a:endParaRPr lang="en-US" sz="2800" dirty="0"/>
          </a:p>
        </p:txBody>
      </p:sp>
    </p:spTree>
    <p:extLst>
      <p:ext uri="{BB962C8B-B14F-4D97-AF65-F5344CB8AC3E}">
        <p14:creationId xmlns:p14="http://schemas.microsoft.com/office/powerpoint/2010/main" val="811087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p:nvPr>
        </p:nvSpPr>
        <p:spPr>
          <a:xfrm>
            <a:off x="659090" y="2552218"/>
            <a:ext cx="10926451" cy="18312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lnSpc>
                <a:spcPct val="100000"/>
              </a:lnSpc>
              <a:spcBef>
                <a:spcPts val="0"/>
              </a:spcBef>
              <a:defRPr/>
            </a:pPr>
            <a:r>
              <a:rPr lang="en-US" altLang="zh-CN" dirty="0">
                <a:solidFill>
                  <a:srgbClr val="0563C1"/>
                </a:solidFill>
                <a:latin typeface="Arial" panose="020B0604020202020204" pitchFamily="34" charset="0"/>
                <a:cs typeface="Arial" panose="020B0604020202020204" pitchFamily="34" charset="0"/>
              </a:rPr>
              <a:t>1.The MCAS Performance Appeals Process</a:t>
            </a:r>
            <a:endParaRPr kumimoji="0" lang="en-US" altLang="zh-CN" b="0" i="0" u="none" strike="noStrike" kern="1200" cap="none" spc="0" normalizeH="0" baseline="0" noProof="0" dirty="0">
              <a:ln>
                <a:noFill/>
              </a:ln>
              <a:solidFill>
                <a:srgbClr val="0563C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6477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C9E595D-B290-4F97-8EB4-4C69E5CDB8B3}"/>
              </a:ext>
            </a:extLst>
          </p:cNvPr>
          <p:cNvSpPr txBox="1">
            <a:spLocks noGrp="1"/>
          </p:cNvSpPr>
          <p:nvPr>
            <p:ph type="title" idx="4294967295"/>
          </p:nvPr>
        </p:nvSpPr>
        <p:spPr>
          <a:xfrm>
            <a:off x="2260979" y="1173028"/>
            <a:ext cx="8190588" cy="958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b="0" i="0" u="none" strike="noStrike" kern="1200" cap="none" spc="0" normalizeH="0" baseline="0" noProof="0" dirty="0">
                <a:ln>
                  <a:noFill/>
                </a:ln>
                <a:solidFill>
                  <a:srgbClr val="0563C1"/>
                </a:solidFill>
                <a:effectLst/>
                <a:uLnTx/>
                <a:uFillTx/>
                <a:latin typeface="Arial" panose="020B0604020202020204" pitchFamily="34" charset="0"/>
                <a:ea typeface="+mn-ea"/>
                <a:cs typeface="Arial" panose="020B0604020202020204" pitchFamily="34" charset="0"/>
              </a:rPr>
              <a:t>Questions </a:t>
            </a:r>
            <a:r>
              <a:rPr kumimoji="0" lang="en-US" sz="5998" b="0" i="0" u="none" strike="noStrike" kern="1200" cap="none" spc="0" normalizeH="0" baseline="0" noProof="0">
                <a:ln>
                  <a:noFill/>
                </a:ln>
                <a:solidFill>
                  <a:srgbClr val="0563C1"/>
                </a:solidFill>
                <a:effectLst/>
                <a:uLnTx/>
                <a:uFillTx/>
                <a:latin typeface="Arial" panose="020B0604020202020204" pitchFamily="34" charset="0"/>
                <a:ea typeface="+mn-ea"/>
                <a:cs typeface="Arial" panose="020B0604020202020204" pitchFamily="34" charset="0"/>
              </a:rPr>
              <a:t>&amp; Answers 3</a:t>
            </a:r>
            <a:endParaRPr kumimoji="0" lang="en-US" sz="5998" b="0" i="0" u="none" strike="noStrike" kern="1200" cap="none" spc="0" normalizeH="0" baseline="0" noProof="0" dirty="0">
              <a:ln>
                <a:noFill/>
              </a:ln>
              <a:solidFill>
                <a:srgbClr val="0563C1"/>
              </a:solidFill>
              <a:effectLst/>
              <a:uLnTx/>
              <a:uFillTx/>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4294967295"/>
          </p:nvPr>
        </p:nvSpPr>
        <p:spPr>
          <a:xfrm>
            <a:off x="0" y="2132013"/>
            <a:ext cx="7391400" cy="3813175"/>
          </a:xfrm>
        </p:spPr>
        <p:txBody>
          <a:bodyPr anchor="ctr"/>
          <a:lstStyle/>
          <a:p>
            <a:pPr algn="ctr">
              <a:buNone/>
            </a:pPr>
            <a:r>
              <a:rPr lang="en-US" sz="4000" dirty="0">
                <a:latin typeface="Arial" panose="020B0604020202020204" pitchFamily="34" charset="0"/>
                <a:cs typeface="Arial" panose="020B0604020202020204" pitchFamily="34" charset="0"/>
              </a:rPr>
              <a:t>Use the “Q&amp;A” feature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to ask questions.</a:t>
            </a:r>
          </a:p>
        </p:txBody>
      </p:sp>
      <p:pic>
        <p:nvPicPr>
          <p:cNvPr id="8" name="Picture 7">
            <a:extLst>
              <a:ext uri="{FF2B5EF4-FFF2-40B4-BE49-F238E27FC236}">
                <a16:creationId xmlns:a16="http://schemas.microsoft.com/office/drawing/2014/main" id="{E6220CA8-8518-4F6B-BA96-CDBBE13452B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grpSp>
        <p:nvGrpSpPr>
          <p:cNvPr id="10" name="Group 9" descr="Image displays Q &amp; A">
            <a:extLst>
              <a:ext uri="{FF2B5EF4-FFF2-40B4-BE49-F238E27FC236}">
                <a16:creationId xmlns:a16="http://schemas.microsoft.com/office/drawing/2014/main" id="{56784EC9-8324-435D-9799-DC8C165EA414}"/>
              </a:ext>
            </a:extLst>
          </p:cNvPr>
          <p:cNvGrpSpPr/>
          <p:nvPr/>
        </p:nvGrpSpPr>
        <p:grpSpPr>
          <a:xfrm>
            <a:off x="9306464" y="2288214"/>
            <a:ext cx="1351472" cy="958850"/>
            <a:chOff x="10086680" y="2047821"/>
            <a:chExt cx="1351472" cy="958850"/>
          </a:xfrm>
        </p:grpSpPr>
        <p:pic>
          <p:nvPicPr>
            <p:cNvPr id="11" name="Picture 10">
              <a:extLst>
                <a:ext uri="{FF2B5EF4-FFF2-40B4-BE49-F238E27FC236}">
                  <a16:creationId xmlns:a16="http://schemas.microsoft.com/office/drawing/2014/main" id="{D4BCD13F-519A-48EB-A42B-56C854BB2933}"/>
                </a:ext>
              </a:extLst>
            </p:cNvPr>
            <p:cNvPicPr>
              <a:picLocks noChangeAspect="1"/>
            </p:cNvPicPr>
            <p:nvPr/>
          </p:nvPicPr>
          <p:blipFill rotWithShape="1">
            <a:blip r:embed="rId3">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D4EC109F-D28E-4E1D-BD27-6766324F6596}"/>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603121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6ECE3-F650-4378-934E-EE8C413AE02A}"/>
              </a:ext>
            </a:extLst>
          </p:cNvPr>
          <p:cNvSpPr>
            <a:spLocks noGrp="1"/>
          </p:cNvSpPr>
          <p:nvPr>
            <p:ph type="title"/>
          </p:nvPr>
        </p:nvSpPr>
        <p:spPr>
          <a:xfrm>
            <a:off x="691055" y="958391"/>
            <a:ext cx="10515600" cy="1093686"/>
          </a:xfrm>
        </p:spPr>
        <p:txBody>
          <a:bodyPr>
            <a:normAutofit/>
          </a:bodyPr>
          <a:lstStyle/>
          <a:p>
            <a:pPr algn="ctr"/>
            <a:r>
              <a:rPr lang="en-US" sz="5400" b="1">
                <a:latin typeface="Arial" panose="020B0604020202020204" pitchFamily="34" charset="0"/>
                <a:cs typeface="Arial" panose="020B0604020202020204" pitchFamily="34" charset="0"/>
              </a:rPr>
              <a:t>THANK YOU</a:t>
            </a:r>
          </a:p>
        </p:txBody>
      </p:sp>
      <p:sp>
        <p:nvSpPr>
          <p:cNvPr id="2" name="文本框 10">
            <a:extLst>
              <a:ext uri="{FF2B5EF4-FFF2-40B4-BE49-F238E27FC236}">
                <a16:creationId xmlns:a16="http://schemas.microsoft.com/office/drawing/2014/main" id="{65AC4342-977A-FE94-C667-6CC1EC805FF2}"/>
              </a:ext>
            </a:extLst>
          </p:cNvPr>
          <p:cNvSpPr txBox="1">
            <a:spLocks noChangeArrowheads="1"/>
          </p:cNvSpPr>
          <p:nvPr/>
        </p:nvSpPr>
        <p:spPr bwMode="auto">
          <a:xfrm>
            <a:off x="-147145" y="1976741"/>
            <a:ext cx="12192000" cy="400050"/>
          </a:xfrm>
          <a:prstGeom prst="rect">
            <a:avLst/>
          </a:prstGeom>
          <a:noFill/>
          <a:ln w="9525">
            <a:noFill/>
            <a:miter lim="800000"/>
            <a:headEnd/>
            <a:tailEnd/>
          </a:ln>
        </p:spPr>
        <p:txBody>
          <a:bodyPr>
            <a:spAutoFit/>
          </a:bodyPr>
          <a:lstStyle/>
          <a:p>
            <a:pPr algn="ctr" eaLnBrk="1" hangingPunct="1"/>
            <a:r>
              <a:rPr lang="en-US" altLang="zh-CN" sz="2000" b="1">
                <a:latin typeface="Arial" panose="020B0604020202020204" pitchFamily="34" charset="0"/>
                <a:ea typeface="Segoe SemiBold"/>
                <a:cs typeface="Arial" panose="020B0604020202020204" pitchFamily="34" charset="0"/>
              </a:rPr>
              <a:t>The Office of Student Assessment Services </a:t>
            </a:r>
            <a:endParaRPr lang="zh-CN" altLang="en-US" sz="2000" b="1">
              <a:latin typeface="Arial" panose="020B0604020202020204" pitchFamily="34" charset="0"/>
              <a:ea typeface="Segoe SemiBold"/>
              <a:cs typeface="Arial" panose="020B0604020202020204" pitchFamily="34" charset="0"/>
            </a:endParaRPr>
          </a:p>
        </p:txBody>
      </p:sp>
      <p:pic>
        <p:nvPicPr>
          <p:cNvPr id="11" name="Graphic 10" descr="phone icon">
            <a:extLst>
              <a:ext uri="{FF2B5EF4-FFF2-40B4-BE49-F238E27FC236}">
                <a16:creationId xmlns:a16="http://schemas.microsoft.com/office/drawing/2014/main" id="{50CF37C7-7697-49B2-8F01-E2F7AB7B2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9832" y="2971800"/>
            <a:ext cx="457200" cy="457200"/>
          </a:xfrm>
          <a:prstGeom prst="rect">
            <a:avLst/>
          </a:prstGeom>
        </p:spPr>
      </p:pic>
      <p:sp>
        <p:nvSpPr>
          <p:cNvPr id="8" name="TextBox 7">
            <a:extLst>
              <a:ext uri="{FF2B5EF4-FFF2-40B4-BE49-F238E27FC236}">
                <a16:creationId xmlns:a16="http://schemas.microsoft.com/office/drawing/2014/main" id="{D52364A7-580D-AE8D-F784-8563D39CE920}"/>
              </a:ext>
            </a:extLst>
          </p:cNvPr>
          <p:cNvSpPr txBox="1"/>
          <p:nvPr/>
        </p:nvSpPr>
        <p:spPr>
          <a:xfrm>
            <a:off x="1917032" y="3009521"/>
            <a:ext cx="2377378"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781-338-3625</a:t>
            </a:r>
          </a:p>
        </p:txBody>
      </p:sp>
      <p:pic>
        <p:nvPicPr>
          <p:cNvPr id="70" name="Graphic 69" descr="wifi icon">
            <a:extLst>
              <a:ext uri="{FF2B5EF4-FFF2-40B4-BE49-F238E27FC236}">
                <a16:creationId xmlns:a16="http://schemas.microsoft.com/office/drawing/2014/main" id="{A0F0B6FE-BDBA-4605-BD46-20A654F1A4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5995" y="3659009"/>
            <a:ext cx="544873" cy="544873"/>
          </a:xfrm>
          <a:prstGeom prst="rect">
            <a:avLst/>
          </a:prstGeom>
        </p:spPr>
      </p:pic>
      <p:sp>
        <p:nvSpPr>
          <p:cNvPr id="10" name="TextBox 9">
            <a:extLst>
              <a:ext uri="{FF2B5EF4-FFF2-40B4-BE49-F238E27FC236}">
                <a16:creationId xmlns:a16="http://schemas.microsoft.com/office/drawing/2014/main" id="{7BE3C942-6A76-228B-CC15-6292752AB424}"/>
              </a:ext>
            </a:extLst>
          </p:cNvPr>
          <p:cNvSpPr txBox="1"/>
          <p:nvPr/>
        </p:nvSpPr>
        <p:spPr>
          <a:xfrm>
            <a:off x="1960868" y="3742217"/>
            <a:ext cx="5086754"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hlinkClick r:id="rId7"/>
              </a:rPr>
              <a:t>www.doe.mass.edu/mcas</a:t>
            </a:r>
            <a:r>
              <a:rPr lang="en-US" sz="2000">
                <a:latin typeface="Arial" panose="020B0604020202020204" pitchFamily="34" charset="0"/>
                <a:cs typeface="Arial" panose="020B0604020202020204" pitchFamily="34" charset="0"/>
              </a:rPr>
              <a:t>  </a:t>
            </a:r>
          </a:p>
        </p:txBody>
      </p:sp>
      <p:pic>
        <p:nvPicPr>
          <p:cNvPr id="12" name="Graphic 11" descr="Email icon">
            <a:extLst>
              <a:ext uri="{FF2B5EF4-FFF2-40B4-BE49-F238E27FC236}">
                <a16:creationId xmlns:a16="http://schemas.microsoft.com/office/drawing/2014/main" id="{A09C4642-67BC-4D06-A3AD-DFA1158F15E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50796" y="2874535"/>
            <a:ext cx="540834" cy="540834"/>
          </a:xfrm>
          <a:prstGeom prst="rect">
            <a:avLst/>
          </a:prstGeom>
        </p:spPr>
      </p:pic>
      <p:sp>
        <p:nvSpPr>
          <p:cNvPr id="9" name="TextBox 8">
            <a:extLst>
              <a:ext uri="{FF2B5EF4-FFF2-40B4-BE49-F238E27FC236}">
                <a16:creationId xmlns:a16="http://schemas.microsoft.com/office/drawing/2014/main" id="{D7D507E8-7DBC-71DC-71C9-20BC9E38067A}"/>
              </a:ext>
            </a:extLst>
          </p:cNvPr>
          <p:cNvSpPr txBox="1"/>
          <p:nvPr/>
        </p:nvSpPr>
        <p:spPr>
          <a:xfrm>
            <a:off x="7388206" y="2971800"/>
            <a:ext cx="3000720"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hlinkClick r:id="rId10"/>
              </a:rPr>
              <a:t>mcas@doe.mass.edu</a:t>
            </a:r>
            <a:r>
              <a:rPr lang="en-US" sz="2000">
                <a:latin typeface="Arial" panose="020B0604020202020204" pitchFamily="34" charset="0"/>
                <a:cs typeface="Arial" panose="020B0604020202020204" pitchFamily="34" charset="0"/>
              </a:rPr>
              <a:t> </a:t>
            </a:r>
          </a:p>
        </p:txBody>
      </p:sp>
      <p:pic>
        <p:nvPicPr>
          <p:cNvPr id="15" name="Graphic 14" descr="Building icon">
            <a:extLst>
              <a:ext uri="{FF2B5EF4-FFF2-40B4-BE49-F238E27FC236}">
                <a16:creationId xmlns:a16="http://schemas.microsoft.com/office/drawing/2014/main" id="{52358C72-268A-4136-8497-230A4AC0E8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37283" y="3628552"/>
            <a:ext cx="544874" cy="544874"/>
          </a:xfrm>
          <a:prstGeom prst="rect">
            <a:avLst/>
          </a:prstGeom>
        </p:spPr>
      </p:pic>
      <p:sp>
        <p:nvSpPr>
          <p:cNvPr id="14" name="TextBox 13">
            <a:extLst>
              <a:ext uri="{FF2B5EF4-FFF2-40B4-BE49-F238E27FC236}">
                <a16:creationId xmlns:a16="http://schemas.microsoft.com/office/drawing/2014/main" id="{82763777-05D3-0160-67F6-BC78C18C3576}"/>
              </a:ext>
            </a:extLst>
          </p:cNvPr>
          <p:cNvSpPr txBox="1"/>
          <p:nvPr/>
        </p:nvSpPr>
        <p:spPr>
          <a:xfrm>
            <a:off x="7184135" y="3731390"/>
            <a:ext cx="6093994" cy="400110"/>
          </a:xfrm>
          <a:prstGeom prst="rect">
            <a:avLst/>
          </a:prstGeom>
          <a:noFill/>
        </p:spPr>
        <p:txBody>
          <a:bodyPr wrap="square">
            <a:spAutoFit/>
          </a:bodyPr>
          <a:lstStyle/>
          <a:p>
            <a:r>
              <a:rPr lang="en-US" sz="2000">
                <a:latin typeface="Arial" panose="020B0604020202020204" pitchFamily="34" charset="0"/>
                <a:cs typeface="Arial" panose="020B0604020202020204" pitchFamily="34" charset="0"/>
              </a:rPr>
              <a:t> 75 Pleasant Street, Malden, MA 02148</a:t>
            </a:r>
          </a:p>
        </p:txBody>
      </p:sp>
    </p:spTree>
    <p:extLst>
      <p:ext uri="{BB962C8B-B14F-4D97-AF65-F5344CB8AC3E}">
        <p14:creationId xmlns:p14="http://schemas.microsoft.com/office/powerpoint/2010/main" val="2091440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600807" y="399675"/>
            <a:ext cx="10990385" cy="800851"/>
          </a:xfrm>
        </p:spPr>
        <p:txBody>
          <a:bodyPr>
            <a:normAutofit/>
          </a:bodyPr>
          <a:lstStyle/>
          <a:p>
            <a:r>
              <a:rPr lang="en-US" sz="4000" dirty="0">
                <a:latin typeface="Arial" panose="020B0604020202020204" pitchFamily="34" charset="0"/>
                <a:cs typeface="Arial" panose="020B0604020202020204" pitchFamily="34" charset="0"/>
              </a:rPr>
              <a:t>MCAS Performance Appeals is…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600807" y="1451456"/>
            <a:ext cx="11283557" cy="4747845"/>
          </a:xfrm>
        </p:spPr>
        <p:txBody>
          <a:bodyPr>
            <a:normAutofit lnSpcReduction="10000"/>
          </a:bodyPr>
          <a:lstStyle/>
          <a:p>
            <a:pPr>
              <a:lnSpc>
                <a:spcPct val="100000"/>
              </a:lnSpc>
              <a:spcBef>
                <a:spcPts val="600"/>
              </a:spcBef>
              <a:spcAft>
                <a:spcPts val="600"/>
              </a:spcAft>
            </a:pPr>
            <a:r>
              <a:rPr kumimoji="0" lang="en-US" sz="3600" b="0" i="0" u="none" strike="noStrike" kern="1200" cap="none" spc="0" normalizeH="0" baseline="0" noProof="0" dirty="0">
                <a:ln>
                  <a:noFill/>
                </a:ln>
                <a:solidFill>
                  <a:srgbClr val="203B6A">
                    <a:lumMod val="50000"/>
                  </a:srgbClr>
                </a:solidFill>
                <a:effectLst/>
                <a:uLnTx/>
                <a:uFillTx/>
                <a:latin typeface="Arial" panose="020B0604020202020204" pitchFamily="34" charset="0"/>
                <a:cs typeface="Arial" panose="020B0604020202020204" pitchFamily="34" charset="0"/>
              </a:rPr>
              <a:t>An alternative pathway to meeting CD requirement:</a:t>
            </a:r>
            <a:br>
              <a:rPr kumimoji="0" lang="en-US" sz="3600" b="0" i="0" u="none" strike="noStrike" kern="1200" cap="none" spc="0" normalizeH="0" baseline="0" noProof="0" dirty="0">
                <a:ln>
                  <a:noFill/>
                </a:ln>
                <a:solidFill>
                  <a:srgbClr val="203B6A">
                    <a:lumMod val="50000"/>
                  </a:srgbClr>
                </a:solidFill>
                <a:effectLst/>
                <a:uLnTx/>
                <a:uFillTx/>
                <a:latin typeface="Arial" panose="020B0604020202020204" pitchFamily="34" charset="0"/>
                <a:cs typeface="Arial" panose="020B0604020202020204" pitchFamily="34" charset="0"/>
              </a:rPr>
            </a:br>
            <a:r>
              <a:rPr kumimoji="0" lang="en-US" sz="3600" b="0" i="0" u="none" strike="noStrike" kern="1200" cap="none" spc="0" normalizeH="0" baseline="0" noProof="0" dirty="0">
                <a:ln>
                  <a:noFill/>
                </a:ln>
                <a:solidFill>
                  <a:srgbClr val="203B6A">
                    <a:lumMod val="50000"/>
                  </a:srgbClr>
                </a:solidFill>
                <a:effectLst/>
                <a:uLnTx/>
                <a:uFillTx/>
                <a:latin typeface="Arial" panose="020B0604020202020204" pitchFamily="34" charset="0"/>
                <a:cs typeface="Arial" panose="020B0604020202020204" pitchFamily="34" charset="0"/>
              </a:rPr>
              <a:t>“The MCAS Performance Appeals process was established in 2002 to provide eligible high school students who have been unable to pass the required MCAS tests with an additional opportunity to demonstrate through their course work that they meet or exceed the state's Competency Determination (CD) standard in order to earn a diploma.”</a:t>
            </a:r>
            <a:br>
              <a:rPr kumimoji="0" lang="en-US" sz="3600" b="0" i="0" u="none" strike="noStrike" kern="1200" cap="none" spc="0" normalizeH="0" baseline="0" noProof="0" dirty="0">
                <a:ln>
                  <a:noFill/>
                </a:ln>
                <a:solidFill>
                  <a:srgbClr val="203B6A">
                    <a:lumMod val="50000"/>
                  </a:srgbClr>
                </a:solidFill>
                <a:effectLst/>
                <a:uLnTx/>
                <a:uFillTx/>
                <a:latin typeface="Arial" panose="020B0604020202020204" pitchFamily="34" charset="0"/>
                <a:cs typeface="Arial" panose="020B0604020202020204" pitchFamily="34" charset="0"/>
              </a:rPr>
            </a:br>
            <a:r>
              <a:rPr kumimoji="0" lang="en-US" sz="3600" b="0" i="0" u="none" strike="noStrike" kern="1200" cap="none" spc="0" normalizeH="0" baseline="0" noProof="0" dirty="0">
                <a:ln>
                  <a:noFill/>
                </a:ln>
                <a:solidFill>
                  <a:srgbClr val="203B6A">
                    <a:lumMod val="50000"/>
                  </a:srgbClr>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hlinkClick r:id="rId2"/>
              </a:rPr>
              <a:t>www.doe.mass.edu/mcasappeals/</a:t>
            </a:r>
            <a:r>
              <a:rPr kumimoji="0" lang="en-US" sz="3600" b="0"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endParaRPr lang="en-US" sz="3600" dirty="0">
              <a:solidFill>
                <a:srgbClr val="101D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2345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600807" y="509203"/>
            <a:ext cx="10990385" cy="800851"/>
          </a:xfrm>
        </p:spPr>
        <p:txBody>
          <a:bodyPr>
            <a:normAutofit fontScale="90000"/>
          </a:bodyPr>
          <a:lstStyle/>
          <a:p>
            <a:r>
              <a:rPr lang="en-US" altLang="en-US" sz="4400" dirty="0">
                <a:latin typeface="Arial" panose="020B0604020202020204" pitchFamily="34" charset="0"/>
                <a:cs typeface="Arial" panose="020B0604020202020204" pitchFamily="34" charset="0"/>
              </a:rPr>
              <a:t>Appeals Options </a:t>
            </a:r>
            <a:br>
              <a:rPr lang="en-US" altLang="en-US" sz="4400" dirty="0">
                <a:latin typeface="Arial" panose="020B0604020202020204" pitchFamily="34" charset="0"/>
                <a:cs typeface="Arial" panose="020B0604020202020204" pitchFamily="34" charset="0"/>
              </a:rPr>
            </a:br>
            <a:r>
              <a:rPr lang="en-US" altLang="en-US" sz="2700" dirty="0">
                <a:latin typeface="Arial" panose="020B0604020202020204" pitchFamily="34" charset="0"/>
                <a:cs typeface="Arial" panose="020B0604020202020204" pitchFamily="34" charset="0"/>
              </a:rPr>
              <a:t>(*plus one option for students in military families)</a:t>
            </a:r>
            <a:endParaRPr lang="en-US" sz="31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600807" y="1527379"/>
            <a:ext cx="11283557" cy="4747845"/>
          </a:xfrm>
        </p:spPr>
        <p:txBody>
          <a:bodyPr>
            <a:normAutofit fontScale="62500" lnSpcReduction="20000"/>
          </a:bodyPr>
          <a:lstStyle/>
          <a:p>
            <a:pPr>
              <a:lnSpc>
                <a:spcPct val="120000"/>
              </a:lnSpc>
              <a:spcBef>
                <a:spcPts val="600"/>
              </a:spcBef>
              <a:spcAft>
                <a:spcPts val="600"/>
              </a:spcAft>
            </a:pPr>
            <a:r>
              <a:rPr lang="en-US" altLang="en-US" sz="3600" b="1" dirty="0">
                <a:solidFill>
                  <a:srgbClr val="000000"/>
                </a:solidFill>
                <a:latin typeface="Arial" panose="020B0604020202020204" pitchFamily="34" charset="0"/>
                <a:cs typeface="Arial" panose="020B0604020202020204" pitchFamily="34" charset="0"/>
              </a:rPr>
              <a:t>MCAS cohort appeal </a:t>
            </a:r>
            <a:r>
              <a:rPr lang="en-US" altLang="en-US" sz="3600" dirty="0">
                <a:solidFill>
                  <a:srgbClr val="000000"/>
                </a:solidFill>
                <a:latin typeface="Arial" panose="020B0604020202020204" pitchFamily="34" charset="0"/>
                <a:cs typeface="Arial" panose="020B0604020202020204" pitchFamily="34" charset="0"/>
              </a:rPr>
              <a:t>- Comparison of student’s (appellant’s) GPA to all other students in the school (at least 6) who took the same courses at the same time as student, but who passed the test in that subject</a:t>
            </a:r>
          </a:p>
          <a:p>
            <a:pPr>
              <a:lnSpc>
                <a:spcPct val="120000"/>
              </a:lnSpc>
              <a:spcBef>
                <a:spcPts val="600"/>
              </a:spcBef>
              <a:spcAft>
                <a:spcPts val="600"/>
              </a:spcAft>
            </a:pPr>
            <a:r>
              <a:rPr lang="en-US" altLang="en-US" sz="3600" b="1" dirty="0">
                <a:solidFill>
                  <a:srgbClr val="000000"/>
                </a:solidFill>
                <a:latin typeface="Arial" panose="020B0604020202020204" pitchFamily="34" charset="0"/>
                <a:cs typeface="Arial" panose="020B0604020202020204" pitchFamily="34" charset="0"/>
              </a:rPr>
              <a:t>MCAS portfolio appeal </a:t>
            </a:r>
            <a:r>
              <a:rPr lang="en-US" altLang="en-US" sz="3600" dirty="0">
                <a:solidFill>
                  <a:srgbClr val="000000"/>
                </a:solidFill>
                <a:latin typeface="Arial" panose="020B0604020202020204" pitchFamily="34" charset="0"/>
                <a:cs typeface="Arial" panose="020B0604020202020204" pitchFamily="34" charset="0"/>
              </a:rPr>
              <a:t>- A “competency portfolio” of work samples is submitted documenting achievement of specific learning standards in each subject.</a:t>
            </a:r>
          </a:p>
          <a:p>
            <a:pPr>
              <a:lnSpc>
                <a:spcPct val="120000"/>
              </a:lnSpc>
              <a:spcBef>
                <a:spcPts val="600"/>
              </a:spcBef>
              <a:spcAft>
                <a:spcPts val="600"/>
              </a:spcAft>
            </a:pPr>
            <a:r>
              <a:rPr lang="en-US" altLang="en-US" sz="3600" b="1" dirty="0">
                <a:solidFill>
                  <a:srgbClr val="000000"/>
                </a:solidFill>
                <a:latin typeface="Arial" panose="020B0604020202020204" pitchFamily="34" charset="0"/>
                <a:cs typeface="Arial" panose="020B0604020202020204" pitchFamily="34" charset="0"/>
              </a:rPr>
              <a:t>MCAS transcript appeal </a:t>
            </a:r>
            <a:r>
              <a:rPr lang="en-US" altLang="en-US" sz="3600" dirty="0">
                <a:solidFill>
                  <a:srgbClr val="000000"/>
                </a:solidFill>
                <a:latin typeface="Arial" panose="020B0604020202020204" pitchFamily="34" charset="0"/>
                <a:cs typeface="Arial" panose="020B0604020202020204" pitchFamily="34" charset="0"/>
              </a:rPr>
              <a:t>– For students who transfer to a publicly funded Massachusetts high school in mid-March or later of their senior year </a:t>
            </a:r>
          </a:p>
          <a:p>
            <a:pPr>
              <a:lnSpc>
                <a:spcPct val="120000"/>
              </a:lnSpc>
              <a:spcBef>
                <a:spcPts val="600"/>
              </a:spcBef>
              <a:spcAft>
                <a:spcPts val="600"/>
              </a:spcAft>
            </a:pPr>
            <a:r>
              <a:rPr lang="en-US" altLang="en-US" sz="3600" b="1" dirty="0">
                <a:solidFill>
                  <a:srgbClr val="000000"/>
                </a:solidFill>
                <a:latin typeface="Arial" panose="020B0604020202020204" pitchFamily="34" charset="0"/>
                <a:cs typeface="Arial" panose="020B0604020202020204" pitchFamily="34" charset="0"/>
              </a:rPr>
              <a:t>*Valor Act </a:t>
            </a:r>
            <a:r>
              <a:rPr lang="en-US" altLang="en-US" sz="3600" dirty="0">
                <a:solidFill>
                  <a:srgbClr val="000000"/>
                </a:solidFill>
                <a:latin typeface="Arial" panose="020B0604020202020204" pitchFamily="34" charset="0"/>
                <a:cs typeface="Arial" panose="020B0604020202020204" pitchFamily="34" charset="0"/>
              </a:rPr>
              <a:t>– </a:t>
            </a:r>
            <a:r>
              <a:rPr lang="en-US" sz="3600" dirty="0">
                <a:solidFill>
                  <a:srgbClr val="000000"/>
                </a:solidFill>
                <a:latin typeface="Arial" panose="020B0604020202020204" pitchFamily="34" charset="0"/>
                <a:cs typeface="Arial" panose="020B0604020202020204" pitchFamily="34" charset="0"/>
              </a:rPr>
              <a:t>If a high school student in an active military family moves from another state and enrolls in a Massachusetts high school in grade 11 or later, the district may, in lieu of having the student participate in MCAS retests, submit to the Department alternative evidence.</a:t>
            </a:r>
          </a:p>
        </p:txBody>
      </p:sp>
    </p:spTree>
    <p:extLst>
      <p:ext uri="{BB962C8B-B14F-4D97-AF65-F5344CB8AC3E}">
        <p14:creationId xmlns:p14="http://schemas.microsoft.com/office/powerpoint/2010/main" val="2800205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C517AFF-8B17-42CF-8C52-92BEDCC42F83}"/>
              </a:ext>
            </a:extLst>
          </p:cNvPr>
          <p:cNvSpPr>
            <a:spLocks noGrp="1"/>
          </p:cNvSpPr>
          <p:nvPr>
            <p:ph type="title"/>
          </p:nvPr>
        </p:nvSpPr>
        <p:spPr>
          <a:xfrm>
            <a:off x="641023" y="395927"/>
            <a:ext cx="10909954" cy="895546"/>
          </a:xfrm>
        </p:spPr>
        <p:txBody>
          <a:bodyPr/>
          <a:lstStyle/>
          <a:p>
            <a:r>
              <a:rPr lang="en-US" altLang="en-US" sz="4000" dirty="0">
                <a:latin typeface="Arial" panose="020B0604020202020204" pitchFamily="34" charset="0"/>
                <a:cs typeface="Arial" panose="020B0604020202020204" pitchFamily="34" charset="0"/>
              </a:rPr>
              <a:t>Who may file an MCAS Performance Appeal?</a:t>
            </a:r>
          </a:p>
        </p:txBody>
      </p:sp>
      <p:sp>
        <p:nvSpPr>
          <p:cNvPr id="3" name="Content Placeholder 2">
            <a:extLst>
              <a:ext uri="{FF2B5EF4-FFF2-40B4-BE49-F238E27FC236}">
                <a16:creationId xmlns:a16="http://schemas.microsoft.com/office/drawing/2014/main" id="{A91EE140-B00C-4270-97DE-CCDD6DDDF81C}"/>
              </a:ext>
            </a:extLst>
          </p:cNvPr>
          <p:cNvSpPr>
            <a:spLocks noGrp="1"/>
          </p:cNvSpPr>
          <p:nvPr>
            <p:ph type="body" idx="1"/>
          </p:nvPr>
        </p:nvSpPr>
        <p:spPr>
          <a:xfrm>
            <a:off x="641023" y="1611983"/>
            <a:ext cx="10953946" cy="4449451"/>
          </a:xfrm>
        </p:spPr>
        <p:txBody>
          <a:bodyPr rtlCol="0">
            <a:noAutofit/>
          </a:bodyPr>
          <a:lstStyle/>
          <a:p>
            <a:pPr>
              <a:lnSpc>
                <a:spcPct val="100000"/>
              </a:lnSpc>
              <a:spcBef>
                <a:spcPts val="600"/>
              </a:spcBef>
              <a:spcAft>
                <a:spcPts val="600"/>
              </a:spcAft>
              <a:defRPr/>
            </a:pPr>
            <a:r>
              <a:rPr lang="en-US" sz="3200" dirty="0">
                <a:solidFill>
                  <a:srgbClr val="000000"/>
                </a:solidFill>
                <a:latin typeface="Arial" panose="020B0604020202020204" pitchFamily="34" charset="0"/>
                <a:cs typeface="Arial" panose="020B0604020202020204" pitchFamily="34" charset="0"/>
              </a:rPr>
              <a:t>Only a student’s home school district, collaborative, or approved private school can file an appeal on behalf of a student. All appeal applications require the signature (i.e., sign-off) of the superintendent or designee.</a:t>
            </a:r>
          </a:p>
          <a:p>
            <a:pPr>
              <a:lnSpc>
                <a:spcPct val="100000"/>
              </a:lnSpc>
              <a:spcBef>
                <a:spcPts val="600"/>
              </a:spcBef>
              <a:spcAft>
                <a:spcPts val="600"/>
              </a:spcAft>
              <a:defRPr/>
            </a:pPr>
            <a:r>
              <a:rPr lang="en-US" sz="3200" dirty="0">
                <a:solidFill>
                  <a:srgbClr val="000000"/>
                </a:solidFill>
                <a:latin typeface="Arial" panose="020B0604020202020204" pitchFamily="34" charset="0"/>
                <a:cs typeface="Arial" panose="020B0604020202020204" pitchFamily="34" charset="0"/>
              </a:rPr>
              <a:t>If an appeal is requested by a student with a disability (age 18 or over) or the student’s parent/guardian, the district </a:t>
            </a:r>
            <a:r>
              <a:rPr lang="en-US" sz="3200" b="1" dirty="0">
                <a:solidFill>
                  <a:srgbClr val="000000"/>
                </a:solidFill>
                <a:latin typeface="Arial" panose="020B0604020202020204" pitchFamily="34" charset="0"/>
                <a:cs typeface="Arial" panose="020B0604020202020204" pitchFamily="34" charset="0"/>
              </a:rPr>
              <a:t>MUST</a:t>
            </a:r>
            <a:r>
              <a:rPr lang="en-US" sz="3200" dirty="0">
                <a:solidFill>
                  <a:srgbClr val="000000"/>
                </a:solidFill>
                <a:latin typeface="Arial" panose="020B0604020202020204" pitchFamily="34" charset="0"/>
                <a:cs typeface="Arial" panose="020B0604020202020204" pitchFamily="34" charset="0"/>
              </a:rPr>
              <a:t> file an appeal as described in </a:t>
            </a:r>
            <a:r>
              <a:rPr lang="en-US" sz="3200" dirty="0">
                <a:solidFill>
                  <a:srgbClr val="000000"/>
                </a:solidFill>
                <a:latin typeface="Arial" panose="020B0604020202020204" pitchFamily="34" charset="0"/>
                <a:cs typeface="Arial" panose="020B0604020202020204" pitchFamily="34" charset="0"/>
                <a:hlinkClick r:id="rId2"/>
              </a:rPr>
              <a:t>603 CMR 35.05(2)(C)</a:t>
            </a:r>
            <a:r>
              <a:rPr lang="en-US" sz="3200" dirty="0">
                <a:solidFill>
                  <a:srgbClr val="000000"/>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557EE-90A9-4E37-8EF1-EC875BEC57ED}"/>
              </a:ext>
            </a:extLst>
          </p:cNvPr>
          <p:cNvSpPr>
            <a:spLocks noGrp="1"/>
          </p:cNvSpPr>
          <p:nvPr>
            <p:ph type="title" idx="4294967295"/>
          </p:nvPr>
        </p:nvSpPr>
        <p:spPr>
          <a:xfrm>
            <a:off x="584200" y="491763"/>
            <a:ext cx="10954208" cy="679450"/>
          </a:xfrm>
        </p:spPr>
        <p:txBody>
          <a:bodyPr/>
          <a:lstStyle/>
          <a:p>
            <a:r>
              <a:rPr lang="en-US" sz="4000" dirty="0">
                <a:solidFill>
                  <a:srgbClr val="0563C1"/>
                </a:solidFill>
                <a:latin typeface="Arial" panose="020B0604020202020204" pitchFamily="34" charset="0"/>
                <a:cs typeface="Arial" panose="020B0604020202020204" pitchFamily="34" charset="0"/>
              </a:rPr>
              <a:t>Eligibility Requirements</a:t>
            </a:r>
          </a:p>
        </p:txBody>
      </p:sp>
      <p:sp>
        <p:nvSpPr>
          <p:cNvPr id="3" name="Content Placeholder 2">
            <a:extLst>
              <a:ext uri="{FF2B5EF4-FFF2-40B4-BE49-F238E27FC236}">
                <a16:creationId xmlns:a16="http://schemas.microsoft.com/office/drawing/2014/main" id="{2F5E01E2-F934-4039-A0E7-6CA1162B8DDD}"/>
              </a:ext>
            </a:extLst>
          </p:cNvPr>
          <p:cNvSpPr>
            <a:spLocks noGrp="1"/>
          </p:cNvSpPr>
          <p:nvPr>
            <p:ph idx="4294967295"/>
          </p:nvPr>
        </p:nvSpPr>
        <p:spPr>
          <a:xfrm>
            <a:off x="584200" y="1263192"/>
            <a:ext cx="11195995" cy="5205702"/>
          </a:xfrm>
        </p:spPr>
        <p:txBody>
          <a:bodyPr/>
          <a:lstStyle/>
          <a:p>
            <a:pPr marL="0" indent="0">
              <a:lnSpc>
                <a:spcPct val="100000"/>
              </a:lnSpc>
              <a:spcBef>
                <a:spcPts val="600"/>
              </a:spcBef>
              <a:buClr>
                <a:srgbClr val="000000"/>
              </a:buClr>
              <a:buNone/>
              <a:defRPr/>
            </a:pPr>
            <a:r>
              <a:rPr lang="en-US" sz="2000" dirty="0">
                <a:latin typeface="Arial" panose="020B0604020202020204" pitchFamily="34" charset="0"/>
                <a:cs typeface="Arial" panose="020B0604020202020204" pitchFamily="34" charset="0"/>
              </a:rPr>
              <a:t>An appeal can be submitted for any student or former student who meets these eligibility requirements:</a:t>
            </a:r>
          </a:p>
          <a:p>
            <a:pPr>
              <a:lnSpc>
                <a:spcPct val="100000"/>
              </a:lnSpc>
              <a:spcBef>
                <a:spcPts val="600"/>
              </a:spcBef>
              <a:buClr>
                <a:srgbClr val="000000"/>
              </a:buClr>
            </a:pPr>
            <a:r>
              <a:rPr lang="en-US" sz="2000" b="1" dirty="0">
                <a:latin typeface="Arial" panose="020B0604020202020204" pitchFamily="34" charset="0"/>
                <a:cs typeface="Arial" panose="020B0604020202020204" pitchFamily="34" charset="0"/>
              </a:rPr>
              <a:t>Testing Requirement for Cohort or Portfolio Appeal</a:t>
            </a:r>
          </a:p>
          <a:p>
            <a:pPr marL="747713" lvl="1" indent="-347663" fontAlgn="auto">
              <a:lnSpc>
                <a:spcPct val="100000"/>
              </a:lnSpc>
              <a:spcBef>
                <a:spcPts val="600"/>
              </a:spcBef>
              <a:buClr>
                <a:srgbClr val="000000"/>
              </a:buClr>
              <a:buFont typeface="Arial" panose="020B0604020202020204" pitchFamily="34" charset="0"/>
              <a:buChar char="•"/>
              <a:defRPr/>
            </a:pPr>
            <a:r>
              <a:rPr lang="en-US" sz="1800" dirty="0">
                <a:latin typeface="Arial" panose="020B0604020202020204" pitchFamily="34" charset="0"/>
                <a:cs typeface="Arial" panose="020B0604020202020204" pitchFamily="34" charset="0"/>
              </a:rPr>
              <a:t>Has taken high school </a:t>
            </a:r>
            <a:r>
              <a:rPr lang="en-US" sz="1800" b="1" dirty="0">
                <a:latin typeface="Arial" panose="020B0604020202020204" pitchFamily="34" charset="0"/>
                <a:cs typeface="Arial" panose="020B0604020202020204" pitchFamily="34" charset="0"/>
              </a:rPr>
              <a:t>ELA </a:t>
            </a:r>
            <a:r>
              <a:rPr lang="en-US" sz="1800" dirty="0">
                <a:latin typeface="Arial" panose="020B0604020202020204" pitchFamily="34" charset="0"/>
                <a:cs typeface="Arial" panose="020B0604020202020204" pitchFamily="34" charset="0"/>
              </a:rPr>
              <a:t>or </a:t>
            </a:r>
            <a:r>
              <a:rPr lang="en-US" sz="1800" b="1" dirty="0">
                <a:latin typeface="Arial" panose="020B0604020202020204" pitchFamily="34" charset="0"/>
                <a:cs typeface="Arial" panose="020B0604020202020204" pitchFamily="34" charset="0"/>
              </a:rPr>
              <a:t>Math </a:t>
            </a:r>
            <a:r>
              <a:rPr lang="en-US" sz="1800" dirty="0">
                <a:latin typeface="Arial" panose="020B0604020202020204" pitchFamily="34" charset="0"/>
                <a:cs typeface="Arial" panose="020B0604020202020204" pitchFamily="34" charset="0"/>
              </a:rPr>
              <a:t>test at least 3 times (or MCAS-Alt twice) without meeting the CD score; or </a:t>
            </a:r>
          </a:p>
          <a:p>
            <a:pPr marL="747713" lvl="1" indent="-347663" fontAlgn="auto">
              <a:lnSpc>
                <a:spcPct val="100000"/>
              </a:lnSpc>
              <a:spcBef>
                <a:spcPts val="600"/>
              </a:spcBef>
              <a:buClr>
                <a:srgbClr val="000000"/>
              </a:buClr>
              <a:buFont typeface="Arial" panose="020B0604020202020204" pitchFamily="34" charset="0"/>
              <a:buChar char="•"/>
              <a:defRPr/>
            </a:pPr>
            <a:r>
              <a:rPr lang="en-US" sz="1800" dirty="0">
                <a:latin typeface="Arial" panose="020B0604020202020204" pitchFamily="34" charset="0"/>
                <a:cs typeface="Arial" panose="020B0604020202020204" pitchFamily="34" charset="0"/>
              </a:rPr>
              <a:t>Has taken a </a:t>
            </a:r>
            <a:r>
              <a:rPr lang="en-US" sz="1800" b="1" dirty="0">
                <a:latin typeface="Arial" panose="020B0604020202020204" pitchFamily="34" charset="0"/>
                <a:cs typeface="Arial" panose="020B0604020202020204" pitchFamily="34" charset="0"/>
              </a:rPr>
              <a:t>Science </a:t>
            </a:r>
            <a:r>
              <a:rPr lang="en-US" sz="1800" dirty="0">
                <a:latin typeface="Arial" panose="020B0604020202020204" pitchFamily="34" charset="0"/>
                <a:cs typeface="Arial" panose="020B0604020202020204" pitchFamily="34" charset="0"/>
              </a:rPr>
              <a:t>test or MCAS-Alt once and is currently enrolled in a science course (If not currently enrolled in high school, the student is not required to be currently enrolled in a course.)</a:t>
            </a:r>
            <a:endParaRPr lang="en-US" sz="2000" dirty="0">
              <a:latin typeface="Arial" panose="020B0604020202020204" pitchFamily="34" charset="0"/>
              <a:cs typeface="Arial" panose="020B0604020202020204" pitchFamily="34" charset="0"/>
            </a:endParaRPr>
          </a:p>
          <a:p>
            <a:pPr marL="239713" indent="-347663">
              <a:lnSpc>
                <a:spcPct val="100000"/>
              </a:lnSpc>
              <a:spcBef>
                <a:spcPts val="600"/>
              </a:spcBef>
              <a:buClr>
                <a:srgbClr val="000000"/>
              </a:buClr>
              <a:defRPr/>
            </a:pPr>
            <a:r>
              <a:rPr lang="en-US" sz="2000" b="1" dirty="0">
                <a:latin typeface="Arial" panose="020B0604020202020204" pitchFamily="34" charset="0"/>
                <a:cs typeface="Arial" panose="020B0604020202020204" pitchFamily="34" charset="0"/>
              </a:rPr>
              <a:t>Attendance Requirement</a:t>
            </a:r>
            <a:endParaRPr lang="en-US" sz="2400" dirty="0">
              <a:latin typeface="Arial" panose="020B0604020202020204" pitchFamily="34" charset="0"/>
              <a:cs typeface="Arial" panose="020B0604020202020204" pitchFamily="34" charset="0"/>
            </a:endParaRPr>
          </a:p>
          <a:p>
            <a:pPr lvl="1" fontAlgn="auto">
              <a:lnSpc>
                <a:spcPct val="100000"/>
              </a:lnSpc>
              <a:spcBef>
                <a:spcPts val="600"/>
              </a:spcBef>
              <a:buClr>
                <a:srgbClr val="000000"/>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Maintained 95% attendance in the year of and prior to the appeal (Written waiver requests will be considered for hardship reasons.)</a:t>
            </a:r>
          </a:p>
          <a:p>
            <a:pPr>
              <a:lnSpc>
                <a:spcPct val="100000"/>
              </a:lnSpc>
              <a:spcBef>
                <a:spcPts val="600"/>
              </a:spcBef>
              <a:buClr>
                <a:srgbClr val="000000"/>
              </a:buClr>
              <a:defRPr/>
            </a:pPr>
            <a:r>
              <a:rPr lang="en-US" sz="2000" b="1" dirty="0">
                <a:latin typeface="Arial" panose="020B0604020202020204" pitchFamily="34" charset="0"/>
                <a:cs typeface="Arial" panose="020B0604020202020204" pitchFamily="34" charset="0"/>
              </a:rPr>
              <a:t>Tutoring Requirement</a:t>
            </a:r>
            <a:endParaRPr lang="en-US" sz="2000" dirty="0">
              <a:latin typeface="Arial" panose="020B0604020202020204" pitchFamily="34" charset="0"/>
              <a:cs typeface="Arial" panose="020B0604020202020204" pitchFamily="34" charset="0"/>
            </a:endParaRPr>
          </a:p>
          <a:p>
            <a:pPr lvl="1" fontAlgn="auto">
              <a:lnSpc>
                <a:spcPct val="100000"/>
              </a:lnSpc>
              <a:spcBef>
                <a:spcPts val="600"/>
              </a:spcBef>
              <a:buClr>
                <a:srgbClr val="000000"/>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Participates or participated in school-sponsored academic support and remediation in the subject of the appeal</a:t>
            </a:r>
          </a:p>
          <a:p>
            <a:pPr>
              <a:spcBef>
                <a:spcPts val="0"/>
              </a:spcBef>
            </a:pPr>
            <a:endParaRPr lang="en-US" sz="2400" dirty="0"/>
          </a:p>
        </p:txBody>
      </p:sp>
    </p:spTree>
    <p:extLst>
      <p:ext uri="{BB962C8B-B14F-4D97-AF65-F5344CB8AC3E}">
        <p14:creationId xmlns:p14="http://schemas.microsoft.com/office/powerpoint/2010/main" val="402997733"/>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5FB14DB3FE6C4CA721D3340365D5E8" ma:contentTypeVersion="36" ma:contentTypeDescription="Create a new document." ma:contentTypeScope="" ma:versionID="e25aef6f7a747909e2cef85274f3e893">
  <xsd:schema xmlns:xsd="http://www.w3.org/2001/XMLSchema" xmlns:xs="http://www.w3.org/2001/XMLSchema" xmlns:p="http://schemas.microsoft.com/office/2006/metadata/properties" xmlns:ns2="1d01d358-fb5c-480b-94c0-87be6b23463f" xmlns:ns3="0dca7aa4-7fee-4083-94e1-2adc3ae970bc" targetNamespace="http://schemas.microsoft.com/office/2006/metadata/properties" ma:root="true" ma:fieldsID="066102ec44fe03f6a84d8397e417fd16" ns2:_="" ns3:_="">
    <xsd:import namespace="1d01d358-fb5c-480b-94c0-87be6b23463f"/>
    <xsd:import namespace="0dca7aa4-7fee-4083-94e1-2adc3ae970bc"/>
    <xsd:element name="properties">
      <xsd:complexType>
        <xsd:sequence>
          <xsd:element name="documentManagement">
            <xsd:complexType>
              <xsd:all>
                <xsd:element ref="ns2:Category0" minOccurs="0"/>
                <xsd:element ref="ns2:Category" minOccurs="0"/>
                <xsd:element ref="ns2:Meeting_x0020_Name" minOccurs="0"/>
                <xsd:element ref="ns2:Admin_x0020_Year" minOccurs="0"/>
                <xsd:element ref="ns2:Date" minOccurs="0"/>
                <xsd:element ref="ns2:File_x0020_Status" minOccurs="0"/>
                <xsd:element ref="ns2:Required_x0020_Document"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Metadata" minOccurs="0"/>
                <xsd:element ref="ns2:Archive" minOccurs="0"/>
                <xsd:element ref="ns2:Approval_x0020_Record"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1d358-fb5c-480b-94c0-87be6b23463f" elementFormDefault="qualified">
    <xsd:import namespace="http://schemas.microsoft.com/office/2006/documentManagement/types"/>
    <xsd:import namespace="http://schemas.microsoft.com/office/infopath/2007/PartnerControls"/>
    <xsd:element name="Category0" ma:index="2" nillable="true" ma:displayName="Category" ma:default="To be assigned" ma:format="Dropdown" ma:internalName="Category0">
      <xsd:simpleType>
        <xsd:restriction base="dms:Choice">
          <xsd:enumeration value="Content/ABBI Support"/>
          <xsd:enumeration value="Contracts"/>
          <xsd:enumeration value="Forms"/>
          <xsd:enumeration value="IT Docs"/>
          <xsd:enumeration value="Manuals and Trainings"/>
          <xsd:enumeration value="MCAS Project Documentation"/>
          <xsd:enumeration value="MCAS Support Page"/>
          <xsd:enumeration value="PearsonAccess Next/Test Nav"/>
          <xsd:enumeration value="Psychometrics"/>
          <xsd:enumeration value="Resource Center"/>
          <xsd:enumeration value="Reporting"/>
          <xsd:enumeration value="Scoring"/>
          <xsd:enumeration value="Service Center"/>
          <xsd:enumeration value="System Integration"/>
          <xsd:enumeration value="Team Information"/>
          <xsd:enumeration value="To be assigned"/>
        </xsd:restriction>
      </xsd:simpleType>
    </xsd:element>
    <xsd:element name="Category" ma:index="3" nillable="true" ma:displayName="Document Type" ma:description="Document Type" ma:format="Dropdown" ma:indexed="true" ma:internalName="Category">
      <xsd:simpleType>
        <xsd:restriction base="dms:Choice">
          <xsd:enumeration value="Change Requests"/>
          <xsd:enumeration value="Checklists"/>
          <xsd:enumeration value="Customer Deliverables"/>
          <xsd:enumeration value="Customer Satisfaction Surveys"/>
          <xsd:enumeration value="Lessons Learned"/>
          <xsd:enumeration value="Links"/>
          <xsd:enumeration value="Meeting Minutes"/>
          <xsd:enumeration value="Post Project/Phase End"/>
          <xsd:enumeration value="Presentations"/>
          <xsd:enumeration value="Project Management"/>
          <xsd:enumeration value="Project Specifications"/>
          <xsd:enumeration value="Requirements"/>
          <xsd:enumeration value="Schedules"/>
          <xsd:enumeration value="Scope"/>
          <xsd:enumeration value="Templates"/>
          <xsd:enumeration value="Tools"/>
          <xsd:enumeration value="Tracking"/>
          <xsd:enumeration value="Waivers"/>
          <xsd:enumeration value="Work Instructions"/>
        </xsd:restriction>
      </xsd:simpleType>
    </xsd:element>
    <xsd:element name="Meeting_x0020_Name" ma:index="4" nillable="true" ma:displayName="Meeting Name" ma:format="Dropdown" ma:indexed="true" ma:internalName="Meeting_x0020_Name">
      <xsd:simpleType>
        <xsd:union memberTypes="dms:Text">
          <xsd:simpleType>
            <xsd:restriction base="dms:Choice">
              <xsd:enumeration value="Assistive Technology Web Extension"/>
              <xsd:enumeration value="Content"/>
              <xsd:enumeration value="Cross Functional"/>
              <xsd:enumeration value="Forms"/>
              <xsd:enumeration value="Leadership w/Cognia"/>
              <xsd:enumeration value="Leadership w/DESE"/>
              <xsd:enumeration value="MA Monthly Management Meeting"/>
              <xsd:enumeration value="MCAS and RICAS Internal Team"/>
              <xsd:enumeration value="MCAS Risks and Issues Review"/>
              <xsd:enumeration value="Online Administration and Testing"/>
              <xsd:enumeration value="Production w/Cognia"/>
              <xsd:enumeration value="Production w/DESE"/>
              <xsd:enumeration value="Psychometrics w/Cognia"/>
              <xsd:enumeration value="Psychometrics w/DESE"/>
              <xsd:enumeration value="Remote Proctor Pilot"/>
              <xsd:enumeration value="Reporting w/DESE"/>
              <xsd:enumeration value="RI Monthly Management Meeting"/>
              <xsd:enumeration value="RICAS"/>
              <xsd:enumeration value="SCM Team"/>
              <xsd:enumeration value="Scoring w/Cognia"/>
              <xsd:enumeration value="Scoring w/DESE"/>
              <xsd:enumeration value="Systems Integration"/>
            </xsd:restriction>
          </xsd:simpleType>
        </xsd:union>
      </xsd:simpleType>
    </xsd:element>
    <xsd:element name="Admin_x0020_Year" ma:index="5" nillable="true" ma:displayName="Admin Year" ma:default="2020" ma:internalName="Admin_x0020_Year">
      <xsd:complexType>
        <xsd:complexContent>
          <xsd:extension base="dms:MultiChoice">
            <xsd:sequence>
              <xsd:element name="Value" maxOccurs="unbounded" minOccurs="0" nillable="true">
                <xsd:simpleType>
                  <xsd:restriction base="dms:Choice">
                    <xsd:enumeration value="2019"/>
                    <xsd:enumeration value="2020"/>
                    <xsd:enumeration value="2021"/>
                  </xsd:restriction>
                </xsd:simpleType>
              </xsd:element>
            </xsd:sequence>
          </xsd:extension>
        </xsd:complexContent>
      </xsd:complexType>
    </xsd:element>
    <xsd:element name="Date" ma:index="6" nillable="true" ma:displayName="Date" ma:format="DateOnly" ma:indexed="true" ma:internalName="Date">
      <xsd:simpleType>
        <xsd:restriction base="dms:DateTime"/>
      </xsd:simpleType>
    </xsd:element>
    <xsd:element name="File_x0020_Status" ma:index="7" nillable="true" ma:displayName="File Status" ma:default="Draft" ma:format="Dropdown" ma:internalName="File_x0020_Status">
      <xsd:simpleType>
        <xsd:restriction base="dms:Choice">
          <xsd:enumeration value="Archive"/>
          <xsd:enumeration value="Baselined"/>
          <xsd:enumeration value="Delivered"/>
          <xsd:enumeration value="Draft"/>
        </xsd:restriction>
      </xsd:simpleType>
    </xsd:element>
    <xsd:element name="Required_x0020_Document" ma:index="8" nillable="true" ma:displayName="Required Document" ma:description="PR-00044 Deliverable - this column is draft" ma:format="Dropdown" ma:indexed="true" ma:internalName="Required_x0020_Document">
      <xsd:simpleType>
        <xsd:restriction base="dms:Choice">
          <xsd:enumeration value="Business Requirements Document (BRD)"/>
          <xsd:enumeration value="PR-00003 Risk Management Procedure"/>
          <xsd:enumeration value="Customer Satisfaction Surveys"/>
          <xsd:enumeration value="Lessons Learned"/>
          <xsd:enumeration value="Project Management Plan"/>
        </xsd:restriction>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Metadata" ma:index="17" nillable="true" ma:displayName="MediaServiceMetadata" ma:hidden="true" ma:internalName="MediaServiceMetadata" ma:readOnly="true">
      <xsd:simpleType>
        <xsd:restriction base="dms:Note"/>
      </xsd:simpleType>
    </xsd:element>
    <xsd:element name="Archive" ma:index="21" nillable="true" ma:displayName="Archive" ma:default="0" ma:internalName="Archive">
      <xsd:simpleType>
        <xsd:restriction base="dms:Boolean"/>
      </xsd:simpleType>
    </xsd:element>
    <xsd:element name="Approval_x0020_Record" ma:index="22" nillable="true" ma:displayName="Approval Record" ma:default="0" ma:description="BRD approvals, emails, documented customer approvals etc." ma:internalName="Approval_x0020_Record">
      <xsd:simpleType>
        <xsd:restriction base="dms:Boolean"/>
      </xsd:simpleType>
    </xsd:element>
    <xsd:element name="MediaServiceDateTaken" ma:index="25" nillable="true" ma:displayName="MediaServiceDateTaken" ma:hidden="true" ma:internalName="MediaServiceDateTaken" ma:readOnly="true">
      <xsd:simpleType>
        <xsd:restriction base="dms:Text"/>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ca7aa4-7fee-4083-94e1-2adc3ae970b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9" nillable="true" ma:displayName="Taxonomy Catch All Column" ma:hidden="true" ma:list="{45c7d4eb-f99c-41c4-8537-a09014e06515}" ma:internalName="TaxCatchAll" ma:showField="CatchAllData" ma:web="0dca7aa4-7fee-4083-94e1-2adc3ae970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dca7aa4-7fee-4083-94e1-2adc3ae970bc">
      <UserInfo>
        <DisplayName>Zalk, Jodie (DESE)</DisplayName>
        <AccountId>18</AccountId>
        <AccountType/>
      </UserInfo>
      <UserInfo>
        <DisplayName>Cullen, Shannon (DESE)</DisplayName>
        <AccountId>17</AccountId>
        <AccountType/>
      </UserInfo>
      <UserInfo>
        <DisplayName>Kelley, R. Scott (DESE)</DisplayName>
        <AccountId>23</AccountId>
        <AccountType/>
      </UserInfo>
      <UserInfo>
        <DisplayName>Jennifer Kash</DisplayName>
        <AccountId>87</AccountId>
        <AccountType/>
      </UserInfo>
      <UserInfo>
        <DisplayName>Pelychaty, Robert (DESE)</DisplayName>
        <AccountId>38</AccountId>
        <AccountType/>
      </UserInfo>
    </SharedWithUsers>
    <lcf76f155ced4ddcb4097134ff3c332f xmlns="1d01d358-fb5c-480b-94c0-87be6b23463f">
      <Terms xmlns="http://schemas.microsoft.com/office/infopath/2007/PartnerControls"/>
    </lcf76f155ced4ddcb4097134ff3c332f>
    <TaxCatchAll xmlns="0dca7aa4-7fee-4083-94e1-2adc3ae970bc" xsi:nil="true"/>
    <File_x0020_Status xmlns="1d01d358-fb5c-480b-94c0-87be6b23463f">Draft</File_x0020_Status>
    <Admin_x0020_Year xmlns="1d01d358-fb5c-480b-94c0-87be6b23463f">
      <Value>2020</Value>
    </Admin_x0020_Year>
    <Required_x0020_Document xmlns="1d01d358-fb5c-480b-94c0-87be6b23463f" xsi:nil="true"/>
    <Approval_x0020_Record xmlns="1d01d358-fb5c-480b-94c0-87be6b23463f">false</Approval_x0020_Record>
    <Category0 xmlns="1d01d358-fb5c-480b-94c0-87be6b23463f">To be assigned</Category0>
    <Date xmlns="1d01d358-fb5c-480b-94c0-87be6b23463f" xsi:nil="true"/>
    <Meeting_x0020_Name xmlns="1d01d358-fb5c-480b-94c0-87be6b23463f" xsi:nil="true"/>
    <Category xmlns="1d01d358-fb5c-480b-94c0-87be6b23463f" xsi:nil="true"/>
    <Archive xmlns="1d01d358-fb5c-480b-94c0-87be6b23463f">false</Archive>
  </documentManagement>
</p:properties>
</file>

<file path=customXml/itemProps1.xml><?xml version="1.0" encoding="utf-8"?>
<ds:datastoreItem xmlns:ds="http://schemas.openxmlformats.org/officeDocument/2006/customXml" ds:itemID="{94663B6E-8A01-464C-A77C-291CD90529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01d358-fb5c-480b-94c0-87be6b23463f"/>
    <ds:schemaRef ds:uri="0dca7aa4-7fee-4083-94e1-2adc3ae970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70C1E0-D73F-4393-AF8B-EC030DBF27CE}">
  <ds:schemaRefs>
    <ds:schemaRef ds:uri="http://schemas.microsoft.com/sharepoint/v3/contenttype/forms"/>
  </ds:schemaRefs>
</ds:datastoreItem>
</file>

<file path=customXml/itemProps3.xml><?xml version="1.0" encoding="utf-8"?>
<ds:datastoreItem xmlns:ds="http://schemas.openxmlformats.org/officeDocument/2006/customXml" ds:itemID="{9EAF0FD2-44B7-49AE-A44E-FF3F2848CDD7}">
  <ds:schemaRef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purl.org/dc/dcmitype/"/>
    <ds:schemaRef ds:uri="http://schemas.microsoft.com/office/2006/metadata/properties"/>
    <ds:schemaRef ds:uri="0dca7aa4-7fee-4083-94e1-2adc3ae970bc"/>
    <ds:schemaRef ds:uri="1d01d358-fb5c-480b-94c0-87be6b23463f"/>
    <ds:schemaRef ds:uri="http://www.w3.org/XML/1998/namespace"/>
    <ds:schemaRef ds:uri="0f5bef07-f5f5-40da-8e2e-589709a1e173"/>
    <ds:schemaRef ds:uri="0285ebdb-5a9a-4eee-8319-5b3bdbf0e58a"/>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8383</TotalTime>
  <Words>3414</Words>
  <Application>Microsoft Office PowerPoint</Application>
  <PresentationFormat>Widescreen</PresentationFormat>
  <Paragraphs>278</Paragraphs>
  <Slides>51</Slides>
  <Notes>30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ESE PowerPoint Template 2017</vt:lpstr>
      <vt:lpstr>MCAS Performance Appeals</vt:lpstr>
      <vt:lpstr>Presenters</vt:lpstr>
      <vt:lpstr>Logistics for This Session </vt:lpstr>
      <vt:lpstr>Today’s Agenda</vt:lpstr>
      <vt:lpstr>1.The MCAS Performance Appeals Process</vt:lpstr>
      <vt:lpstr>MCAS Performance Appeals is…</vt:lpstr>
      <vt:lpstr>Appeals Options  (*plus one option for students in military families)</vt:lpstr>
      <vt:lpstr>Who may file an MCAS Performance Appeal?</vt:lpstr>
      <vt:lpstr>Eligibility Requirements</vt:lpstr>
      <vt:lpstr>Exceptions to Eligibility Requirements</vt:lpstr>
      <vt:lpstr>Preparing Cohort Appeals</vt:lpstr>
      <vt:lpstr>Cohort Worksheet Analysis</vt:lpstr>
      <vt:lpstr>Questions &amp; Answers</vt:lpstr>
      <vt:lpstr>Portfolio Appeals</vt:lpstr>
      <vt:lpstr>Portfolio Requirements for ELA and Mathematics</vt:lpstr>
      <vt:lpstr>Science Portfolio Requirements</vt:lpstr>
      <vt:lpstr>Transcript Appeals</vt:lpstr>
      <vt:lpstr>Valor Act – Appeal for High School Students in a Military Family</vt:lpstr>
      <vt:lpstr>2. How to Submit MCAS Performance Appeals</vt:lpstr>
      <vt:lpstr>Online MCAS Appeals Application Process</vt:lpstr>
      <vt:lpstr>Step 1: Log in to the Security Portal and  Select the MCAS Appeals Application</vt:lpstr>
      <vt:lpstr>Step 2: Select Your Organization </vt:lpstr>
      <vt:lpstr>Step 3: Create a “New Appeal”</vt:lpstr>
      <vt:lpstr>Step 4: Begin an appeals application for a specific student: </vt:lpstr>
      <vt:lpstr>Step 5: Complete the required Eligibility section.</vt:lpstr>
      <vt:lpstr>Step 6: Upload Supporting Documents</vt:lpstr>
      <vt:lpstr>Step 6: Upload Other Supporting Documents (Continued)</vt:lpstr>
      <vt:lpstr>Step 7: Complete Sign-Off Section and Submit Appeal Application</vt:lpstr>
      <vt:lpstr>Complete an Appeal Started on an Earlier Date</vt:lpstr>
      <vt:lpstr>Questions &amp; Answers 2</vt:lpstr>
      <vt:lpstr>3. View and Develop Customized Reports</vt:lpstr>
      <vt:lpstr>Viewing Results and Additional Features</vt:lpstr>
      <vt:lpstr>Review Appeals Status Using MCAS Appeals Search</vt:lpstr>
      <vt:lpstr>Download and Print Decisions and Parent Letters</vt:lpstr>
      <vt:lpstr>Resubmit an Appeal with a “No Determination” or “Denied” Status </vt:lpstr>
      <vt:lpstr>Districts Can Create Customized Searches</vt:lpstr>
      <vt:lpstr>Exporting and Using Customized Search Results</vt:lpstr>
      <vt:lpstr>Options for Generating Specialized Reports</vt:lpstr>
      <vt:lpstr>Select Type of Report</vt:lpstr>
      <vt:lpstr>Report Option: Decisions by School/District</vt:lpstr>
      <vt:lpstr>Sample Report for Decisions by School/District</vt:lpstr>
      <vt:lpstr>Report Option: Number of Appeals by Student Status, Content Area, and Review Month/Year</vt:lpstr>
      <vt:lpstr>Sample Report for Number of Appeals</vt:lpstr>
      <vt:lpstr>Report Option: Records of Performance by Date</vt:lpstr>
      <vt:lpstr>Sample Report: Record of Performance by Date</vt:lpstr>
      <vt:lpstr>Report Option: Appeals by Subgroup</vt:lpstr>
      <vt:lpstr>Sample Report: Appeals by Subgroup</vt:lpstr>
      <vt:lpstr> Print Feature</vt:lpstr>
      <vt:lpstr>Overview of Statewide Results</vt:lpstr>
      <vt:lpstr>Questions &amp; Answers 3</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Infrastructure Trials</dc:title>
  <dc:creator>Pennington, Elizabeth</dc:creator>
  <cp:lastModifiedBy>Danielle Van Demark</cp:lastModifiedBy>
  <cp:revision>26</cp:revision>
  <cp:lastPrinted>2020-01-24T16:15:48Z</cp:lastPrinted>
  <dcterms:created xsi:type="dcterms:W3CDTF">2018-01-22T18:15:09Z</dcterms:created>
  <dcterms:modified xsi:type="dcterms:W3CDTF">2023-10-23T19:01:48Z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0x010100D75FB14DB3FE6C4CA721D3340365D5E8</vt:lpwstr>
  </property>
  <property fmtid="{D5CDD505-2E9C-101B-9397-08002B2CF9AE}" pid="3" name="File Status">
    <vt:lpwstr>Draft</vt:lpwstr>
  </property>
  <property fmtid="{D5CDD505-2E9C-101B-9397-08002B2CF9AE}" pid="4" name="Archive">
    <vt:bool>false</vt:bool>
  </property>
  <property fmtid="{D5CDD505-2E9C-101B-9397-08002B2CF9AE}" pid="5" name="SharedWithUsers">
    <vt:lpwstr>18;#Zalk, Jodie (DESE)</vt:lpwstr>
  </property>
  <property fmtid="{D5CDD505-2E9C-101B-9397-08002B2CF9AE}" pid="6" name="Category0">
    <vt:lpwstr>To be assigned</vt:lpwstr>
  </property>
  <property fmtid="{D5CDD505-2E9C-101B-9397-08002B2CF9AE}" pid="7" name="Approval Record">
    <vt:bool>false</vt:bool>
  </property>
  <property fmtid="{D5CDD505-2E9C-101B-9397-08002B2CF9AE}" pid="8" name="Admin Year">
    <vt:lpwstr>2020</vt:lpwstr>
  </property>
  <property fmtid="{D5CDD505-2E9C-101B-9397-08002B2CF9AE}" pid="9" name="MediaServiceImageTags">
    <vt:lpwstr/>
  </property>
</Properties>
</file>