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4"/>
    <p:sldMasterId id="2147483779" r:id="rId5"/>
  </p:sldMasterIdLst>
  <p:notesMasterIdLst>
    <p:notesMasterId r:id="rId73"/>
  </p:notesMasterIdLst>
  <p:handoutMasterIdLst>
    <p:handoutMasterId r:id="rId74"/>
  </p:handoutMasterIdLst>
  <p:sldIdLst>
    <p:sldId id="1109" r:id="rId6"/>
    <p:sldId id="1169" r:id="rId7"/>
    <p:sldId id="1170" r:id="rId8"/>
    <p:sldId id="1206" r:id="rId9"/>
    <p:sldId id="1171" r:id="rId10"/>
    <p:sldId id="1235" r:id="rId11"/>
    <p:sldId id="1281" r:id="rId12"/>
    <p:sldId id="278" r:id="rId13"/>
    <p:sldId id="270" r:id="rId14"/>
    <p:sldId id="1202" r:id="rId15"/>
    <p:sldId id="1172" r:id="rId16"/>
    <p:sldId id="1256" r:id="rId17"/>
    <p:sldId id="1271" r:id="rId18"/>
    <p:sldId id="266" r:id="rId19"/>
    <p:sldId id="1222" r:id="rId20"/>
    <p:sldId id="1282" r:id="rId21"/>
    <p:sldId id="1276" r:id="rId22"/>
    <p:sldId id="1178" r:id="rId23"/>
    <p:sldId id="1285" r:id="rId24"/>
    <p:sldId id="1224" r:id="rId25"/>
    <p:sldId id="1226" r:id="rId26"/>
    <p:sldId id="1225" r:id="rId27"/>
    <p:sldId id="1249" r:id="rId28"/>
    <p:sldId id="1284" r:id="rId29"/>
    <p:sldId id="1127" r:id="rId30"/>
    <p:sldId id="1223" r:id="rId31"/>
    <p:sldId id="1232" r:id="rId32"/>
    <p:sldId id="1233" r:id="rId33"/>
    <p:sldId id="1163" r:id="rId34"/>
    <p:sldId id="1229" r:id="rId35"/>
    <p:sldId id="1219" r:id="rId36"/>
    <p:sldId id="1283" r:id="rId37"/>
    <p:sldId id="1119" r:id="rId38"/>
    <p:sldId id="1103" r:id="rId39"/>
    <p:sldId id="1160" r:id="rId40"/>
    <p:sldId id="1161" r:id="rId41"/>
    <p:sldId id="1164" r:id="rId42"/>
    <p:sldId id="1140" r:id="rId43"/>
    <p:sldId id="288" r:id="rId44"/>
    <p:sldId id="1275" r:id="rId45"/>
    <p:sldId id="1267" r:id="rId46"/>
    <p:sldId id="1254" r:id="rId47"/>
    <p:sldId id="1227" r:id="rId48"/>
    <p:sldId id="1228" r:id="rId49"/>
    <p:sldId id="1117" r:id="rId50"/>
    <p:sldId id="1217" r:id="rId51"/>
    <p:sldId id="1107" r:id="rId52"/>
    <p:sldId id="615" r:id="rId53"/>
    <p:sldId id="1108" r:id="rId54"/>
    <p:sldId id="1116" r:id="rId55"/>
    <p:sldId id="1115" r:id="rId56"/>
    <p:sldId id="1274" r:id="rId57"/>
    <p:sldId id="1230" r:id="rId58"/>
    <p:sldId id="1220" r:id="rId59"/>
    <p:sldId id="1231" r:id="rId60"/>
    <p:sldId id="296" r:id="rId61"/>
    <p:sldId id="1252" r:id="rId62"/>
    <p:sldId id="1204" r:id="rId63"/>
    <p:sldId id="1211" r:id="rId64"/>
    <p:sldId id="1234" r:id="rId65"/>
    <p:sldId id="357" r:id="rId66"/>
    <p:sldId id="1277" r:id="rId67"/>
    <p:sldId id="1201" r:id="rId68"/>
    <p:sldId id="311" r:id="rId69"/>
    <p:sldId id="1221" r:id="rId70"/>
    <p:sldId id="1255" r:id="rId71"/>
    <p:sldId id="1148" r:id="rId7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36D118-7E36-6742-3942-2CE1B181468D}" name="Joseph Henkelman" initials="JH" userId="S::Joseph.Henkelman@pearson.com::e82eaec1-b45c-47cd-b767-52b36deebf6c" providerId="AD"/>
  <p188:author id="{0BB9605B-0CD8-A33A-E83F-766CF09D5E67}" name="Whitney Woods" initials="WW" userId="S::whitney.woods@pearson.com::38c549b7-54d6-4a1e-b2f6-c31572cbe78b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D2B726C1-6B67-7C9B-17B0-EF1B90BE53D0}" name="Pelychaty, Robert (DESE)" initials="P(" userId="S::robert.pelychaty@mass.gov::4b7f82dc-9b90-4364-a63e-8be2ecd61eb5" providerId="AD"/>
  <p188:author id="{AC1B4EE8-4084-98B1-F997-4D5515B25781}" name="Odle, Jonathan" initials="OJ" userId="S::jonathan.odle@pearson.com::fae4563b-2397-45b0-88a3-99fb064ca9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hn, LeAnn E" initials="LED" lastIdx="17" clrIdx="0"/>
  <p:cmAuthor id="1" name="jlz" initials="j" lastIdx="56" clrIdx="1"/>
  <p:cmAuthor id="2" name="bkelly" initials="BK" lastIdx="3" clrIdx="2"/>
  <p:cmAuthor id="3" name="Kenny Taylor EXTERNAL" initials="KTE" lastIdx="11" clrIdx="3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4" name="bkelly" initials="bkelly" lastIdx="6" clrIdx="4"/>
  <p:cmAuthor id="5" name="Kenny Taylor" initials="KT" lastIdx="1" clrIdx="5">
    <p:extLst>
      <p:ext uri="{19B8F6BF-5375-455C-9EA6-DF929625EA0E}">
        <p15:presenceInfo xmlns:p15="http://schemas.microsoft.com/office/powerpoint/2012/main" userId="Kenny Taylor" providerId="None"/>
      </p:ext>
    </p:extLst>
  </p:cmAuthor>
  <p:cmAuthor id="6" name="Jodie Zalk" initials="JZ" lastIdx="19" clrIdx="6">
    <p:extLst>
      <p:ext uri="{19B8F6BF-5375-455C-9EA6-DF929625EA0E}">
        <p15:presenceInfo xmlns:p15="http://schemas.microsoft.com/office/powerpoint/2012/main" userId="Jodie Zalk" providerId="None"/>
      </p:ext>
    </p:extLst>
  </p:cmAuthor>
  <p:cmAuthor id="7" name="Zalk, Jodie" initials="ZJ [2]" lastIdx="22" clrIdx="7">
    <p:extLst>
      <p:ext uri="{19B8F6BF-5375-455C-9EA6-DF929625EA0E}">
        <p15:presenceInfo xmlns:p15="http://schemas.microsoft.com/office/powerpoint/2012/main" userId="Zalk, Jodie" providerId="None"/>
      </p:ext>
    </p:extLst>
  </p:cmAuthor>
  <p:cmAuthor id="8" name="Henkelman, Joseph" initials="HJ" lastIdx="7" clrIdx="8">
    <p:extLst>
      <p:ext uri="{19B8F6BF-5375-455C-9EA6-DF929625EA0E}">
        <p15:presenceInfo xmlns:p15="http://schemas.microsoft.com/office/powerpoint/2012/main" userId="S-1-5-21-1085031214-2000478354-839522115-790316" providerId="AD"/>
      </p:ext>
    </p:extLst>
  </p:cmAuthor>
  <p:cmAuthor id="9" name="Odle, Jonathan" initials="OJ" lastIdx="70" clrIdx="9">
    <p:extLst>
      <p:ext uri="{19B8F6BF-5375-455C-9EA6-DF929625EA0E}">
        <p15:presenceInfo xmlns:p15="http://schemas.microsoft.com/office/powerpoint/2012/main" userId="S::jonathan.odle@pearson.com::fae4563b-2397-45b0-88a3-99fb064ca978" providerId="AD"/>
      </p:ext>
    </p:extLst>
  </p:cmAuthor>
  <p:cmAuthor id="10" name="Zalk, Jodie (DESE)" initials="ZJ(" lastIdx="10" clrIdx="10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11" name="Cullen, Shannon (DESE)" initials="CS(" lastIdx="3" clrIdx="11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  <p:cmAuthor id="12" name="Cullen, Shannon (DESE)" initials="CS( [2]" lastIdx="69" clrIdx="12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13" name="Zalk, Jodie (DESE)" initials="ZJ( [2]" lastIdx="32" clrIdx="13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4" name="Kelley, R. Scott (DESE)" initials="KRS(" lastIdx="8" clrIdx="14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15" name="Pelychaty, Robert (DESE)" initials="P(" lastIdx="24" clrIdx="15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3"/>
    <a:srgbClr val="3647B6"/>
    <a:srgbClr val="555D95"/>
    <a:srgbClr val="F8F8F9"/>
    <a:srgbClr val="F3F3F4"/>
    <a:srgbClr val="F2F2F3"/>
    <a:srgbClr val="F3F2F4"/>
    <a:srgbClr val="FAFAFB"/>
    <a:srgbClr val="F7F7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3B336-019B-41B3-9453-464E4B155808}" v="799" dt="2024-02-28T17:23:14.030"/>
    <p1510:client id="{52980E17-2831-4A30-86E1-5108D10928A5}" v="12" dt="2024-02-27T19:01:31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3"/>
    <p:restoredTop sz="94663"/>
  </p:normalViewPr>
  <p:slideViewPr>
    <p:cSldViewPr snapToGrid="0">
      <p:cViewPr varScale="1">
        <p:scale>
          <a:sx n="101" d="100"/>
          <a:sy n="101" d="100"/>
        </p:scale>
        <p:origin x="208" y="816"/>
      </p:cViewPr>
      <p:guideLst>
        <p:guide orient="horz" pos="2160"/>
        <p:guide pos="4223"/>
      </p:guideLst>
    </p:cSldViewPr>
  </p:slideViewPr>
  <p:outlineViewPr>
    <p:cViewPr>
      <p:scale>
        <a:sx n="33" d="100"/>
        <a:sy n="33" d="100"/>
      </p:scale>
      <p:origin x="0" y="-55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8AE5D3-7EC3-498C-8A93-D1F55A96F4C1}" type="datetimeFigureOut">
              <a:rPr lang="en-US" smtClean="0"/>
              <a:pPr/>
              <a:t>3/18/24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820B25-C917-4208-BDDF-C72B78E7CC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18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3F597-CE17-476A-A5CB-91589ED997B7}" type="datetimeFigureOut">
              <a:rPr lang="en-US" smtClean="0"/>
              <a:pPr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724FF-A098-4B60-9000-6891DF09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1C635-6ABC-7121-02A2-FD50D82D9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49D75-E813-D706-1FFF-FC2F72AB8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18568-6B05-E346-CDC1-3DB6E30DA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9B3D3-5C9F-8F9E-543A-FA48C1ADC7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4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5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07" y="690351"/>
            <a:ext cx="8629429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07" y="5466945"/>
            <a:ext cx="6768688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83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07" y="690351"/>
            <a:ext cx="8629429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07" y="5466945"/>
            <a:ext cx="6768688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3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086985"/>
            <a:ext cx="10512862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28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086985"/>
            <a:ext cx="10512862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69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30526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3712388"/>
            <a:ext cx="10512862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2119257"/>
            <a:ext cx="5180251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2119257"/>
            <a:ext cx="5180251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725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395" y="2109864"/>
            <a:ext cx="5156444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861535"/>
            <a:ext cx="5156444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2109863"/>
            <a:ext cx="518183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861535"/>
            <a:ext cx="518183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61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882157"/>
            <a:ext cx="10512862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0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45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55" y="996950"/>
            <a:ext cx="3931213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956" y="2774374"/>
            <a:ext cx="3931213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55" y="996950"/>
            <a:ext cx="3931213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956" y="2774374"/>
            <a:ext cx="3931213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30526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3712388"/>
            <a:ext cx="10512862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1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882157"/>
            <a:ext cx="10512862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1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086985"/>
            <a:ext cx="10512862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23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1286" y="6132352"/>
            <a:ext cx="756381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06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316" y="212727"/>
            <a:ext cx="11753509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95" y="288926"/>
            <a:ext cx="11368011" cy="679905"/>
          </a:xfrm>
        </p:spPr>
        <p:txBody>
          <a:bodyPr>
            <a:noAutofit/>
          </a:bodyPr>
          <a:lstStyle>
            <a:lvl1pPr>
              <a:defRPr sz="2999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595" y="1230403"/>
            <a:ext cx="11368011" cy="5049746"/>
          </a:xfrm>
        </p:spPr>
        <p:txBody>
          <a:bodyPr>
            <a:noAutofit/>
          </a:bodyPr>
          <a:lstStyle>
            <a:lvl1pPr marL="228531" indent="-228531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199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379" indent="-279316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799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657" indent="-228531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399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0505" indent="-279316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999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5503" indent="-287252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999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06" y="6356350"/>
            <a:ext cx="77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799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799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799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799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676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22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5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2371-60CA-4147-A4C9-1D7022A867E1}" type="datetime1">
              <a:rPr lang="en-US" smtClean="0"/>
              <a:pPr/>
              <a:t>3/18/24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1" r:id="rId5"/>
    <p:sldLayoutId id="2147483791" r:id="rId6"/>
    <p:sldLayoutId id="2147483792" r:id="rId7"/>
    <p:sldLayoutId id="214748379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8882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2089013"/>
            <a:ext cx="10512862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0843" y="6379285"/>
            <a:ext cx="56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estadmin/faq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cas.pearsonsupport.com/resources/resources-training/accessibility-and-accommodations-raw-tfwWaFpn/content/" TargetMode="External"/><Relationship Id="rId3" Type="http://schemas.openxmlformats.org/officeDocument/2006/relationships/hyperlink" Target="http://mcas.pearsonsupport.com/resources/resources-training/Accessibility%20and%20Accommodations/Accessibility%20and%20Accommodations%20Training.html" TargetMode="External"/><Relationship Id="rId7" Type="http://schemas.openxmlformats.org/officeDocument/2006/relationships/hyperlink" Target="https://www.doe.mass.edu/mcas/accessibility/manual.docx" TargetMode="External"/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cas.pearsonsupport.com/resources/resources-training/Test%20Admin%20and%20S_P%20for%20Return%20Staff/MCAS%20Test%20Administration%20and%20Security%20Protocols%20for%20Returning%20Staff.html" TargetMode="External"/><Relationship Id="rId5" Type="http://schemas.openxmlformats.org/officeDocument/2006/relationships/hyperlink" Target="http://mcas.pearsonsupport.com/resources/resources-training/Test_Admin_S_P_New_Staff/MCAS%20Test%20Admin_Security%20Protocols_New%20Staff_2.2.24_FINAL.html" TargetMode="External"/><Relationship Id="rId10" Type="http://schemas.openxmlformats.org/officeDocument/2006/relationships/hyperlink" Target="https://www.doe.mass.edu/mcas/accessibility/default.html" TargetMode="External"/><Relationship Id="rId4" Type="http://schemas.openxmlformats.org/officeDocument/2006/relationships/hyperlink" Target="http://mcas.pearsonsupport.com/resources/resources-training/Accessibility%20and%20Accommodations%202_1/Accessibility%20and%20Accommodations%20Training%202_1.html" TargetMode="External"/><Relationship Id="rId9" Type="http://schemas.openxmlformats.org/officeDocument/2006/relationships/hyperlink" Target="http://mcas.pearsonsupport.com/resources/resources-training/resolving-incorrect-accomm/conten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trainin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updates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manuals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a.zoom.us/webinar/register/WN_5KXic649R5mrUogvq35orA#/registration" TargetMode="External"/><Relationship Id="rId2" Type="http://schemas.openxmlformats.org/officeDocument/2006/relationships/hyperlink" Target="https://www.doe.mass.edu/mcas/accessibility/manual-appx-d.docx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ccessibility/" TargetMode="External"/><Relationship Id="rId2" Type="http://schemas.openxmlformats.org/officeDocument/2006/relationships/hyperlink" Target="http://mcas.pearsonsupport.com/student/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oe.mass.edu/mcas/accessibility/default.html" TargetMode="External"/><Relationship Id="rId5" Type="http://schemas.openxmlformats.org/officeDocument/2006/relationships/hyperlink" Target="https://www.doe.mass.edu/mcas/admin.html" TargetMode="External"/><Relationship Id="rId4" Type="http://schemas.openxmlformats.org/officeDocument/2006/relationships/hyperlink" Target="https://support.assessment.pearson.com/PAsup/reporting/operational-reports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updates.html" TargetMode="External"/><Relationship Id="rId2" Type="http://schemas.openxmlformats.org/officeDocument/2006/relationships/hyperlink" Target="http://www.doe.mass.edu/mca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epurl.com/ghSOhH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a.zoom.us/webinar/register/WN_QBgO2kl8TS2pq_3oMCB1iA#/registration" TargetMode="External"/><Relationship Id="rId2" Type="http://schemas.openxmlformats.org/officeDocument/2006/relationships/hyperlink" Target="https://cognia.zoom.us/webinar/register/WN_nETXxZquSgSwR-2lR8fMCw#/registra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mcas.pearsonsupport.com/training/" TargetMode="External"/><Relationship Id="rId4" Type="http://schemas.openxmlformats.org/officeDocument/2006/relationships/hyperlink" Target="http://www.doe.mass.edu/mcas/training.html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http://mcas.pearsonsupport.com/technology-setup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hyperlink" Target="mailto:mcas@mass.gov" TargetMode="External"/><Relationship Id="rId4" Type="http://schemas.openxmlformats.org/officeDocument/2006/relationships/image" Target="../media/image29.sv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resources/manuals/Appendix%20A%20of%20the%20Guide%20to%20the%20SR%20PNP%20Process_PAN%20Guidance%20for%20Form_Dependent%20Accommodations%201.6.24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/>
              <a:t>PAN Tasks for Accessibility and Accommodations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07" y="5466945"/>
            <a:ext cx="7318648" cy="1391055"/>
          </a:xfrm>
        </p:spPr>
        <p:txBody>
          <a:bodyPr/>
          <a:lstStyle/>
          <a:p>
            <a:r>
              <a:rPr lang="en-US" altLang="zh-CN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Student Assessment Services</a:t>
            </a:r>
            <a:br>
              <a:rPr lang="en-US" altLang="zh-CN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29, 2024</a:t>
            </a:r>
            <a:endParaRPr lang="zh-CN" altLang="en-US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70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Computer-Based Testing (CBT)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70" y="1310606"/>
            <a:ext cx="11208894" cy="4886994"/>
          </a:xfrm>
        </p:spPr>
        <p:txBody>
          <a:bodyPr>
            <a:normAutofit/>
          </a:bodyPr>
          <a:lstStyle/>
          <a:p>
            <a:r>
              <a:rPr lang="en-US" sz="23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 Next (PAN) </a:t>
            </a:r>
          </a:p>
          <a:p>
            <a:pPr lvl="1"/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test management system for principals, test coordinators, and technology coordinators to manage user accounts, student registration, and computer-based test sessions.  </a:t>
            </a:r>
          </a:p>
          <a:p>
            <a:r>
              <a:rPr lang="en-US" sz="23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Session</a:t>
            </a:r>
          </a:p>
          <a:p>
            <a:pPr lvl="1"/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group of students in PAN who will be taking the same test together. Each PAN Session is grade and subject specific. </a:t>
            </a:r>
            <a:endParaRPr lang="en-US" sz="2399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TestNav8 (TN8)</a:t>
            </a:r>
          </a:p>
          <a:p>
            <a:pPr lvl="1"/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testing platform used by students to take the computer-based MCAS assessments</a:t>
            </a:r>
          </a:p>
          <a:p>
            <a:endParaRPr lang="en-US" sz="12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view the </a:t>
            </a:r>
            <a:r>
              <a:rPr lang="en-US" sz="2399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recording</a:t>
            </a:r>
            <a:r>
              <a:rPr lang="en-US" sz="23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“Introduction to MCAS CBT for New Staff” training session from January 17, 2024.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70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69" y="1310606"/>
            <a:ext cx="11280619" cy="4746609"/>
          </a:xfrm>
        </p:spPr>
        <p:txBody>
          <a:bodyPr>
            <a:normAutofit fontScale="70000" lnSpcReduction="20000"/>
          </a:bodyPr>
          <a:lstStyle/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testing</a:t>
            </a: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Paper-based testing</a:t>
            </a: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 Next </a:t>
            </a:r>
          </a:p>
          <a:p>
            <a:endParaRPr lang="en-US" sz="13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</a:t>
            </a: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Management System</a:t>
            </a:r>
          </a:p>
          <a:p>
            <a:endParaRPr lang="en-US" sz="13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learner</a:t>
            </a: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Arts</a:t>
            </a: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Technology/Engineering</a:t>
            </a:r>
          </a:p>
          <a:p>
            <a:endParaRPr lang="en-US" sz="13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TTS: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r>
              <a:rPr lang="en-US" sz="3599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ASL: </a:t>
            </a:r>
            <a:r>
              <a:rPr lang="en-US" sz="3599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Sign Language</a:t>
            </a:r>
          </a:p>
        </p:txBody>
      </p:sp>
    </p:spTree>
    <p:extLst>
      <p:ext uri="{BB962C8B-B14F-4D97-AF65-F5344CB8AC3E}">
        <p14:creationId xmlns:p14="http://schemas.microsoft.com/office/powerpoint/2010/main" val="209643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37" y="220730"/>
            <a:ext cx="10984662" cy="800433"/>
          </a:xfrm>
        </p:spPr>
        <p:txBody>
          <a:bodyPr>
            <a:normAutofit/>
          </a:bodyPr>
          <a:lstStyle/>
          <a:p>
            <a:r>
              <a:rPr lang="en-US" sz="3949">
                <a:latin typeface="Arial"/>
                <a:cs typeface="Arial"/>
              </a:rPr>
              <a:t>Frequently Asked Questions from Prior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337" y="1286114"/>
            <a:ext cx="10984662" cy="4745373"/>
          </a:xfrm>
        </p:spPr>
        <p:txBody>
          <a:bodyPr vert="horz" lIns="91416" tIns="45708" rIns="91416" bIns="45708" rtlCol="0" anchor="t">
            <a:normAutofit/>
          </a:bodyPr>
          <a:lstStyle/>
          <a:p>
            <a:pPr marL="342797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010203"/>
                </a:solidFill>
                <a:latin typeface="Arial"/>
                <a:cs typeface="Arial"/>
              </a:rPr>
              <a:t>A student is supposed to have text-to-speech, but it’s not showing up on their test. What should I do? </a:t>
            </a:r>
          </a:p>
          <a:p>
            <a:pPr marL="799860" lvl="1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/>
                <a:cs typeface="Arial"/>
              </a:rPr>
              <a:t>(Answer on slide 48)</a:t>
            </a:r>
          </a:p>
          <a:p>
            <a:pPr marL="342797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010203"/>
                </a:solidFill>
                <a:latin typeface="Arial"/>
                <a:cs typeface="Arial"/>
              </a:rPr>
              <a:t>Web extensions were not assigned correctly. How do we correct this? </a:t>
            </a:r>
          </a:p>
          <a:p>
            <a:pPr marL="799860" lvl="1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/>
                <a:cs typeface="Arial"/>
              </a:rPr>
              <a:t>(Answer on slides 54–57)</a:t>
            </a:r>
          </a:p>
          <a:p>
            <a:pPr marL="342797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010203"/>
                </a:solidFill>
                <a:latin typeface="Arial"/>
                <a:cs typeface="Arial"/>
                <a:hlinkClick r:id="rId2"/>
              </a:rPr>
              <a:t>Spring 2024 MCAS Test Administration FAQs</a:t>
            </a:r>
            <a:endParaRPr lang="en-US" sz="3199" dirty="0">
              <a:solidFill>
                <a:srgbClr val="010203"/>
              </a:solidFill>
              <a:latin typeface="Arial"/>
              <a:cs typeface="Arial"/>
            </a:endParaRPr>
          </a:p>
          <a:p>
            <a:pPr marL="799860" lvl="1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/>
                <a:cs typeface="Arial"/>
              </a:rPr>
              <a:t>Page 7: FAQs on administering tests to students with disabilities </a:t>
            </a:r>
          </a:p>
          <a:p>
            <a:pPr marL="799860" lvl="1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/>
                <a:cs typeface="Arial"/>
              </a:rPr>
              <a:t>Page 8: FAQs on administering tests to ELs</a:t>
            </a:r>
          </a:p>
          <a:p>
            <a:pPr marL="799860" lvl="1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sz="2399" dirty="0">
              <a:solidFill>
                <a:srgbClr val="010203"/>
              </a:solidFill>
              <a:latin typeface="Arial"/>
              <a:cs typeface="Arial"/>
            </a:endParaRPr>
          </a:p>
          <a:p>
            <a:pPr marL="799860" lvl="1" indent="-342797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sz="2399" dirty="0">
              <a:solidFill>
                <a:srgbClr val="010203"/>
              </a:solidFill>
              <a:latin typeface="Arial"/>
              <a:cs typeface="Arial"/>
            </a:endParaRPr>
          </a:p>
          <a:p>
            <a:pPr>
              <a:buClr>
                <a:srgbClr val="181717"/>
              </a:buClr>
            </a:pPr>
            <a:endParaRPr lang="en-US" sz="3199" dirty="0">
              <a:solidFill>
                <a:srgbClr val="010203"/>
              </a:solidFill>
            </a:endParaRPr>
          </a:p>
          <a:p>
            <a:pPr>
              <a:buClr>
                <a:srgbClr val="181717"/>
              </a:buClr>
            </a:pPr>
            <a:endParaRPr lang="en-US" sz="3199" dirty="0">
              <a:solidFill>
                <a:srgbClr val="0102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2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500" y="290513"/>
            <a:ext cx="11363325" cy="67945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to Complete for Accessibility and Accommodations</a:t>
            </a:r>
            <a:endParaRPr lang="en-US" sz="4000" u="sng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88C681-62EE-4E96-93E2-8A1B32FFE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984" y="1362783"/>
            <a:ext cx="2271553" cy="4737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8B6BD-7A76-4DD6-9E76-2EC387957CD0}"/>
              </a:ext>
            </a:extLst>
          </p:cNvPr>
          <p:cNvSpPr txBox="1"/>
          <p:nvPr/>
        </p:nvSpPr>
        <p:spPr>
          <a:xfrm>
            <a:off x="753662" y="1371438"/>
            <a:ext cx="206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Beginning in Fall 2023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477321-F81A-4A2B-8838-3EC129F0C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053" y="2041939"/>
            <a:ext cx="2155413" cy="64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EE212-4854-438D-ADE7-5602668C5A14}"/>
              </a:ext>
            </a:extLst>
          </p:cNvPr>
          <p:cNvSpPr txBox="1"/>
          <p:nvPr/>
        </p:nvSpPr>
        <p:spPr>
          <a:xfrm>
            <a:off x="759053" y="2092188"/>
            <a:ext cx="2133843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teams make decisions.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F780F3-C2C2-4DCE-A470-01B1B07DF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053" y="2743222"/>
            <a:ext cx="2155413" cy="98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160280-EE93-4B0C-8EF1-6B112F13600C}"/>
              </a:ext>
            </a:extLst>
          </p:cNvPr>
          <p:cNvSpPr txBox="1"/>
          <p:nvPr/>
        </p:nvSpPr>
        <p:spPr>
          <a:xfrm>
            <a:off x="743570" y="2787215"/>
            <a:ext cx="2149326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SR/PNP process and update as needed.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3D65CC-C3D4-44CD-800A-6C7F33C44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053" y="3782006"/>
            <a:ext cx="2155413" cy="100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EE7BA7-6FDB-4DD1-81EA-A6F97599C82D}"/>
              </a:ext>
            </a:extLst>
          </p:cNvPr>
          <p:cNvSpPr txBox="1"/>
          <p:nvPr/>
        </p:nvSpPr>
        <p:spPr>
          <a:xfrm>
            <a:off x="769838" y="3771642"/>
            <a:ext cx="2202698" cy="132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test administrators who will be providing accommodations. accurately.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308A8F-CAD8-4B1E-9750-256C7DF17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661" y="4836305"/>
            <a:ext cx="2155413" cy="1157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846838-120B-4A2E-93C4-8A9E7FBF379E}"/>
              </a:ext>
            </a:extLst>
          </p:cNvPr>
          <p:cNvSpPr txBox="1"/>
          <p:nvPr/>
        </p:nvSpPr>
        <p:spPr>
          <a:xfrm>
            <a:off x="743570" y="4814834"/>
            <a:ext cx="2202698" cy="1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take practice tests and tutorial to become familiar with accommodations.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265E19-77BE-48A1-865F-D113FBF1C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5788" y="1349048"/>
            <a:ext cx="2271553" cy="4737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C006D-5478-4250-B9AA-8A1AECD84AB7}"/>
              </a:ext>
            </a:extLst>
          </p:cNvPr>
          <p:cNvSpPr txBox="1"/>
          <p:nvPr/>
        </p:nvSpPr>
        <p:spPr>
          <a:xfrm>
            <a:off x="3425003" y="1412084"/>
            <a:ext cx="21503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2 weeks before testing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23F1D3-F35F-46ED-8B07-2A893430B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3072" y="2251041"/>
            <a:ext cx="2155413" cy="1637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7125BC-5767-432B-A202-557FDAEF5123}"/>
              </a:ext>
            </a:extLst>
          </p:cNvPr>
          <p:cNvSpPr txBox="1"/>
          <p:nvPr/>
        </p:nvSpPr>
        <p:spPr>
          <a:xfrm>
            <a:off x="3483073" y="2300655"/>
            <a:ext cx="2213482" cy="132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PAN Sessions for students with Human Read Aloud and Human Signer accommodations.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2FCA87-832B-418A-87BC-127972A8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6572" y="3990073"/>
            <a:ext cx="2155413" cy="200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98756B-435A-4D1A-A21A-89D6575AE7A3}"/>
              </a:ext>
            </a:extLst>
          </p:cNvPr>
          <p:cNvSpPr txBox="1"/>
          <p:nvPr/>
        </p:nvSpPr>
        <p:spPr>
          <a:xfrm>
            <a:off x="3483072" y="4100864"/>
            <a:ext cx="2092327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accommodations using PNP report.</a:t>
            </a:r>
          </a:p>
          <a:p>
            <a:r>
              <a:rPr lang="en-US" sz="1400" i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for form-dependent accommodations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7C2067-0B72-4615-A82B-5BCFA200A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0593" y="1349050"/>
            <a:ext cx="2271553" cy="4737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62448-DF4D-49B6-AC2C-55BACA3ED24F}"/>
              </a:ext>
            </a:extLst>
          </p:cNvPr>
          <p:cNvSpPr txBox="1"/>
          <p:nvPr/>
        </p:nvSpPr>
        <p:spPr>
          <a:xfrm>
            <a:off x="6170593" y="1412083"/>
            <a:ext cx="2271553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>
                <a:latin typeface="Arial" panose="020B0604020202020204" pitchFamily="34" charset="0"/>
                <a:cs typeface="Arial" panose="020B0604020202020204" pitchFamily="34" charset="0"/>
              </a:rPr>
              <a:t>2 days before testing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B20916-618B-4751-AF30-25073C9A0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8662" y="2242863"/>
            <a:ext cx="2155413" cy="221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A8050D-7182-4161-8A5A-C05DD9288726}"/>
              </a:ext>
            </a:extLst>
          </p:cNvPr>
          <p:cNvSpPr txBox="1"/>
          <p:nvPr/>
        </p:nvSpPr>
        <p:spPr>
          <a:xfrm>
            <a:off x="6286734" y="2242863"/>
            <a:ext cx="2213482" cy="203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testing tickets, including proctor testing tickets for students taking Human Read Aloud/Human Signer.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B587A6-0F51-4E75-8C8A-305F7CC1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6183" y="1349047"/>
            <a:ext cx="2271553" cy="4737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5D019-90FD-453C-A4E1-4674ABA91631}"/>
              </a:ext>
            </a:extLst>
          </p:cNvPr>
          <p:cNvSpPr txBox="1"/>
          <p:nvPr/>
        </p:nvSpPr>
        <p:spPr>
          <a:xfrm>
            <a:off x="8916183" y="1394418"/>
            <a:ext cx="2271553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/>
              <a:t>1 day before testing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081F0D-89CF-4B97-8919-3DF184B96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252" y="2251040"/>
            <a:ext cx="2155413" cy="200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66518-BB31-4D71-B523-B0288E80D820}"/>
              </a:ext>
            </a:extLst>
          </p:cNvPr>
          <p:cNvSpPr txBox="1"/>
          <p:nvPr/>
        </p:nvSpPr>
        <p:spPr>
          <a:xfrm>
            <a:off x="9032323" y="2254350"/>
            <a:ext cx="2213482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 verify accommodations using “Students in Sessions” page in PAN. </a:t>
            </a:r>
          </a:p>
        </p:txBody>
      </p:sp>
    </p:spTree>
    <p:extLst>
      <p:ext uri="{BB962C8B-B14F-4D97-AF65-F5344CB8AC3E}">
        <p14:creationId xmlns:p14="http://schemas.microsoft.com/office/powerpoint/2010/main" val="106390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 Tasks to Complete before Testing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6F58-4C7E-4FF5-B7F9-6FCC93092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Administering Accommodations for MCAS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B378-648E-49EE-B717-50C67B3969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121436" cy="50479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 dirty="0">
                <a:latin typeface="Arial"/>
                <a:cs typeface="Arial"/>
                <a:hlinkClick r:id="rId2"/>
              </a:rPr>
              <a:t>Recordings of previous training sessions</a:t>
            </a:r>
            <a:r>
              <a:rPr lang="en-US" sz="2400" dirty="0">
                <a:latin typeface="Arial"/>
                <a:cs typeface="Arial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MCAS Accessibility and Accommodations (note each session below contains the same content)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  <a:hlinkClick r:id="rId3"/>
              </a:rPr>
              <a:t>January 30, 2024</a:t>
            </a:r>
            <a:endParaRPr lang="en-US" sz="2000" dirty="0">
              <a:latin typeface="Arial"/>
              <a:cs typeface="Arial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  <a:hlinkClick r:id="rId4"/>
              </a:rPr>
              <a:t>February 1, 2024</a:t>
            </a:r>
            <a:endParaRPr lang="en-US" sz="2000" dirty="0">
              <a:latin typeface="Arial"/>
              <a:cs typeface="Arial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  <a:hlinkClick r:id="rId5"/>
              </a:rPr>
              <a:t>MCAS Test Administration and Security Protocols for New Staff – February 2, 2024</a:t>
            </a:r>
            <a:endParaRPr lang="en-US" sz="2000" dirty="0">
              <a:latin typeface="Arial"/>
              <a:cs typeface="Arial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  <a:hlinkClick r:id="rId6"/>
              </a:rPr>
              <a:t>MCAS Test Administration and Security Protocols for Returning Staff – January 31, 2024</a:t>
            </a:r>
            <a:endParaRPr lang="en-US" sz="2000" dirty="0">
              <a:latin typeface="Arial"/>
              <a:cs typeface="Arial"/>
            </a:endParaRPr>
          </a:p>
          <a:p>
            <a:pPr>
              <a:buClrTx/>
            </a:pPr>
            <a:r>
              <a:rPr lang="en-US" sz="2400" dirty="0">
                <a:solidFill>
                  <a:srgbClr val="203B6A"/>
                </a:solidFill>
                <a:latin typeface="Arial"/>
                <a:cs typeface="Arial"/>
                <a:hlinkClick r:id="rId7"/>
              </a:rPr>
              <a:t>Accessibility and Accommodations Manual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Tx/>
            </a:pPr>
            <a:r>
              <a:rPr lang="en-US" sz="2400" dirty="0">
                <a:solidFill>
                  <a:srgbClr val="203B6A"/>
                </a:solidFill>
                <a:latin typeface="Arial"/>
                <a:cs typeface="Arial"/>
                <a:hlinkClick r:id="rId8"/>
              </a:rPr>
              <a:t>Accessibility and Accommodations module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Tx/>
            </a:pPr>
            <a:r>
              <a:rPr lang="en-US" sz="2400" dirty="0">
                <a:solidFill>
                  <a:srgbClr val="203B6A"/>
                </a:solidFill>
                <a:latin typeface="Arial"/>
                <a:cs typeface="Arial"/>
                <a:hlinkClick r:id="rId9"/>
              </a:rPr>
              <a:t>Resolving Incorrect Accommodations During Testing module</a:t>
            </a:r>
            <a:endParaRPr lang="en-US" sz="2400" dirty="0"/>
          </a:p>
          <a:p>
            <a:pPr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Additional resources on the DESE website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32A9-1482-435F-3E72-3ACEDC186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156B-00CA-A565-B246-DDD4561BD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Pre-Administration Checklist for Administering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6D65-02C4-9008-53A5-C47FB7C24A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121436" cy="5047939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Coordinators: 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that students with Human Read-Aloud and Human Signer are assigned to separate PAN Sessions.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that student accommodations have been assigned correctly by reviewing the PNP report in PAN. 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Administrators: 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“Students in Sessions” page in PAN to verify student accommodations.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students with Human Read-Aloud or Human Signer are given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ticket,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proctor testing ticket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26" y="383137"/>
            <a:ext cx="11625011" cy="866567"/>
          </a:xfrm>
        </p:spPr>
        <p:txBody>
          <a:bodyPr>
            <a:noAutofit/>
          </a:bodyPr>
          <a:lstStyle/>
          <a:p>
            <a:r>
              <a:rPr lang="en-US" sz="2599" dirty="0">
                <a:latin typeface="Arial" panose="020B0604020202020204" pitchFamily="34" charset="0"/>
                <a:cs typeface="Arial" panose="020B0604020202020204" pitchFamily="34" charset="0"/>
              </a:rPr>
              <a:t>Test Admin Workgroup Input: “What are your school’s procedures for </a:t>
            </a:r>
            <a:br>
              <a:rPr lang="en-US" sz="25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99" dirty="0">
                <a:latin typeface="Arial" panose="020B0604020202020204" pitchFamily="34" charset="0"/>
                <a:cs typeface="Arial" panose="020B0604020202020204" pitchFamily="34" charset="0"/>
              </a:rPr>
              <a:t>ensuring accuracy on the SR/PNP, particularly for accommodations?”</a:t>
            </a:r>
          </a:p>
        </p:txBody>
      </p:sp>
      <p:pic>
        <p:nvPicPr>
          <p:cNvPr id="7" name="Graphic 6" descr="Idea with solid fill">
            <a:extLst>
              <a:ext uri="{FF2B5EF4-FFF2-40B4-BE49-F238E27FC236}">
                <a16:creationId xmlns:a16="http://schemas.microsoft.com/office/drawing/2014/main" id="{E31496E8-4D2E-8CFC-E569-88D425259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475" y="398024"/>
            <a:ext cx="914162" cy="914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626" y="1374669"/>
            <a:ext cx="11779450" cy="5025358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US" sz="2599" i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1: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test coordinator sends list of students with IEPs to special education administrator.</a:t>
            </a:r>
          </a:p>
          <a:p>
            <a:pPr marL="914126" lvl="1" indent="-457063">
              <a:buClrTx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 reviews IEPs for changes and creates a spreadsheet of student accommodations. </a:t>
            </a:r>
          </a:p>
          <a:p>
            <a:pPr marL="914126" lvl="1" indent="-457063">
              <a:buClrTx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 then takes list of students and updates their SR/PNP spreadsheet with their accommodations.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 reviews their list of students who have a 504 plan, and compiles spreadsheet of accommodations they use. </a:t>
            </a:r>
          </a:p>
          <a:p>
            <a:pPr marL="914126" lvl="1" indent="-457063">
              <a:buClrTx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 then assigns rooms for students, and contacts Student Support Services so that counselors can be these students’ test administrators.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 coordinator sends list of EL students to their EL department chair. </a:t>
            </a:r>
          </a:p>
          <a:p>
            <a:pPr marL="914126" lvl="1" indent="-457063">
              <a:buClrTx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confirm which students are eligible for the Spanish/English edition for high school, and then assign testing rooms and Spanish-speaking test administrators.</a:t>
            </a:r>
          </a:p>
          <a:p>
            <a:pPr>
              <a:buClrTx/>
            </a:pPr>
            <a:r>
              <a:rPr lang="en-US" sz="2599" i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2: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district data analyst takes the DESE file and compares it against the district student information management system to confirm the accommodations match. Schools then go through and confirm accommodations. </a:t>
            </a:r>
          </a:p>
        </p:txBody>
      </p:sp>
    </p:spTree>
    <p:extLst>
      <p:ext uri="{BB962C8B-B14F-4D97-AF65-F5344CB8AC3E}">
        <p14:creationId xmlns:p14="http://schemas.microsoft.com/office/powerpoint/2010/main" val="129530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6AF0-AA6C-4AFA-BBEC-DBD46FAA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6779-14BE-402C-A898-2CE2EC07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Does your school use procedures similar to either of the districts on the previous slide?</a:t>
            </a:r>
          </a:p>
          <a:p>
            <a:pPr marL="0" indent="0">
              <a:buNone/>
            </a:pPr>
            <a:endParaRPr lang="en-US" dirty="0"/>
          </a:p>
          <a:p>
            <a:pPr marL="1022043" lvl="1" indent="-514196">
              <a:buAutoNum type="alphaUcPeriod"/>
            </a:pPr>
            <a:r>
              <a:rPr lang="en-US" sz="2800" dirty="0"/>
              <a:t>Yes, District 1.</a:t>
            </a:r>
          </a:p>
          <a:p>
            <a:pPr marL="1022043" lvl="1" indent="-514196">
              <a:buAutoNum type="alphaUcPeriod"/>
            </a:pPr>
            <a:r>
              <a:rPr lang="en-US" sz="2800" dirty="0"/>
              <a:t>Yes, District 2.</a:t>
            </a:r>
          </a:p>
          <a:p>
            <a:pPr marL="1022043" lvl="1" indent="-514196">
              <a:buAutoNum type="alphaUcPeriod"/>
            </a:pPr>
            <a:r>
              <a:rPr lang="en-US" sz="2800" dirty="0"/>
              <a:t>No, we use different procedures. </a:t>
            </a:r>
          </a:p>
        </p:txBody>
      </p:sp>
    </p:spTree>
    <p:extLst>
      <p:ext uri="{BB962C8B-B14F-4D97-AF65-F5344CB8AC3E}">
        <p14:creationId xmlns:p14="http://schemas.microsoft.com/office/powerpoint/2010/main" val="79825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2340B-F611-792D-3BFF-C31472632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EAFC-76FF-1FBC-3F1E-4C295B8D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6F85-4C1D-F88E-0075-AFE86999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If I select the Human Read-Aloud accommodation on the SR/PNP prior to import, will PAN automatically create the Human Read-Aloud Session?</a:t>
            </a:r>
          </a:p>
          <a:p>
            <a:endParaRPr lang="en-US"/>
          </a:p>
          <a:p>
            <a:pPr marL="1022043" lvl="1" indent="-514196">
              <a:buAutoNum type="alphaUcPeriod"/>
            </a:pPr>
            <a:r>
              <a:rPr lang="en-US" sz="2800"/>
              <a:t>Yes</a:t>
            </a:r>
          </a:p>
          <a:p>
            <a:pPr marL="1022043" lvl="1" indent="-514196">
              <a:buAutoNum type="alphaUcPeriod"/>
            </a:pPr>
            <a:r>
              <a:rPr lang="en-US" sz="2800"/>
              <a:t>No</a:t>
            </a:r>
          </a:p>
          <a:p>
            <a:pPr marL="1022043" lvl="1" indent="-514196">
              <a:buAutoNum type="alphaUcPeriod"/>
            </a:pPr>
            <a:r>
              <a:rPr lang="en-US" sz="2800"/>
              <a:t>I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344192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70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70" y="1310606"/>
            <a:ext cx="10987523" cy="47466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Pelychaty, Manager of Inclusive Assessment</a:t>
            </a:r>
          </a:p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Hernandez, Pearson Customer Support</a:t>
            </a: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Human Read-Aloud and Human Signer Sessions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22325" y="1337191"/>
            <a:ext cx="10684865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Students with the Human Read-Aloud or Human Signer accommodation will need to be assigned to separate PAN Sessions with no more than 5 students (a proctor testing ticket will not be created without these steps). </a:t>
            </a:r>
            <a:endParaRPr lang="en-US" sz="24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 b="1">
                <a:solidFill>
                  <a:srgbClr val="010203"/>
                </a:solidFill>
                <a:latin typeface="Arial"/>
                <a:cs typeface="Arial"/>
              </a:rPr>
              <a:t>Schools must use the PAN user interface to create these separate PAN Sessions. </a:t>
            </a: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Follow the instructions in Appendix A of the </a:t>
            </a:r>
            <a:r>
              <a:rPr lang="en-US" sz="2400">
                <a:solidFill>
                  <a:srgbClr val="010203"/>
                </a:solidFill>
                <a:latin typeface="Arial"/>
                <a:cs typeface="Arial"/>
                <a:hlinkClick r:id="rId3"/>
              </a:rPr>
              <a:t>Guide to the SR/PNP Process</a:t>
            </a: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 to create these Sessions using the PAN user interface. </a:t>
            </a:r>
            <a:endParaRPr lang="en-US" sz="2400" b="1">
              <a:solidFill>
                <a:srgbClr val="010203"/>
              </a:solidFill>
              <a:latin typeface="Arial"/>
              <a:cs typeface="Arial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NOTE: Any responses entered using the proctor testing ticket 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10203"/>
                </a:solidFill>
                <a:latin typeface="Arial"/>
                <a:cs typeface="Arial"/>
              </a:rPr>
              <a:t>will not be saved</a:t>
            </a: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. Test administrators need to make sure that students use their own (student) testing tickets.  </a:t>
            </a:r>
            <a:endParaRPr lang="en-US" sz="24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Review the module for Creating Sessions on the </a:t>
            </a:r>
            <a:r>
              <a:rPr lang="en-US" sz="2400">
                <a:solidFill>
                  <a:srgbClr val="010203"/>
                </a:solidFill>
                <a:latin typeface="Arial"/>
                <a:cs typeface="Arial"/>
                <a:hlinkClick r:id="rId4"/>
              </a:rPr>
              <a:t>MCAS Resource Center</a:t>
            </a: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.</a:t>
            </a:r>
            <a:endParaRPr lang="en-US" sz="24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4050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84865" cy="5049837"/>
          </a:xfrm>
        </p:spPr>
        <p:txBody>
          <a:bodyPr/>
          <a:lstStyle/>
          <a:p>
            <a:pPr>
              <a:buClrTx/>
            </a:pPr>
            <a:r>
              <a:rPr lang="en-US" sz="27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Human Read-Aloud and Human Signer Sessions</a:t>
            </a:r>
          </a:p>
          <a:p>
            <a:pPr>
              <a:buClrTx/>
            </a:pPr>
            <a:r>
              <a:rPr lang="en-US" sz="27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Proctor Testing Tickets and Student Testing Tickets</a:t>
            </a:r>
          </a:p>
          <a:p>
            <a:pPr>
              <a:buClrTx/>
            </a:pPr>
            <a:r>
              <a:rPr lang="en-US" sz="27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the PNP report</a:t>
            </a:r>
          </a:p>
          <a:p>
            <a:pPr>
              <a:buClrTx/>
            </a:pPr>
            <a:endParaRPr lang="en-US" sz="2799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0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Human Read-Aloud and Human Signer Sessions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206500"/>
            <a:ext cx="5880100" cy="5048250"/>
          </a:xfrm>
        </p:spPr>
        <p:txBody>
          <a:bodyPr/>
          <a:lstStyle/>
          <a:p>
            <a:pPr>
              <a:buClrTx/>
            </a:pP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select your Session(s), then go to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Tasks, Create/Edit Sessions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Start</a:t>
            </a:r>
          </a:p>
          <a:p>
            <a:pPr>
              <a:buClrTx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Session is selected on the left side of the screen, scroll down and check the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Proctor Reads Aloud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box, and then select either Human Read-Aloud or Human Signer in the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Group Type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drop-down. Click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Save.</a:t>
            </a:r>
            <a:endParaRPr lang="en-US" sz="28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3" name="Picture 2" descr="Image displays creating Human Read-Aloud and Human Signer session set up">
            <a:extLst>
              <a:ext uri="{FF2B5EF4-FFF2-40B4-BE49-F238E27FC236}">
                <a16:creationId xmlns:a16="http://schemas.microsoft.com/office/drawing/2014/main" id="{89A382FA-2550-40C5-812C-94F8D9EC3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70" y="1206919"/>
            <a:ext cx="3929575" cy="5325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550F5A-5B85-4273-A80C-E976CF667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3569" y="3568832"/>
            <a:ext cx="364863" cy="300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A8BA40-2145-4346-AAB8-93A5A5D6D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3569" y="4521129"/>
            <a:ext cx="1964788" cy="679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28185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4E6BE2-5547-3BE5-8689-1F8EC95B24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Accessing Proctor Testing Tickets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CCC29-436F-56E1-39DA-EED3F43DAACC}"/>
              </a:ext>
            </a:extLst>
          </p:cNvPr>
          <p:cNvSpPr txBox="1"/>
          <p:nvPr/>
        </p:nvSpPr>
        <p:spPr>
          <a:xfrm>
            <a:off x="611785" y="1057275"/>
            <a:ext cx="106848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Proctor Testing Tickets for a Human Read-Aloud or Human Signer Session, go to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&gt; Students in Sessions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Session 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search for and select your Session.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Selected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drop-down menu, select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Proctor Testing Ticket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1026" name="Picture 2" descr="Image displays where to access Proctor Testing Tickets">
            <a:extLst>
              <a:ext uri="{FF2B5EF4-FFF2-40B4-BE49-F238E27FC236}">
                <a16:creationId xmlns:a16="http://schemas.microsoft.com/office/drawing/2014/main" id="{78BD3437-483C-5016-5AE5-8CC775B8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3853179"/>
            <a:ext cx="5049838" cy="20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4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BB6F4-4BAA-32EF-8E1A-B42F99F68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D35984-E2E7-9A67-2AAA-513F0D0986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Proctor Testing Tickets</a:t>
            </a:r>
          </a:p>
        </p:txBody>
      </p:sp>
      <p:pic>
        <p:nvPicPr>
          <p:cNvPr id="2" name="Picture 3" descr="Image displays Proctor Testing Ticket for Human Read-Aloud and/or Human Signer">
            <a:extLst>
              <a:ext uri="{FF2B5EF4-FFF2-40B4-BE49-F238E27FC236}">
                <a16:creationId xmlns:a16="http://schemas.microsoft.com/office/drawing/2014/main" id="{68B42667-D913-B759-FBC2-6B07C3216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6" y="1033973"/>
            <a:ext cx="9562414" cy="3826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81E82-4F21-8337-E5F0-35C6EB28C38E}"/>
              </a:ext>
            </a:extLst>
          </p:cNvPr>
          <p:cNvSpPr txBox="1"/>
          <p:nvPr/>
        </p:nvSpPr>
        <p:spPr>
          <a:xfrm>
            <a:off x="1154614" y="4860911"/>
            <a:ext cx="100202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We suggest printing this ticket out on different colored paper or highlighting the ticket to ensure only the test administrator uses this ticket (not the student).</a:t>
            </a:r>
          </a:p>
        </p:txBody>
      </p:sp>
    </p:spTree>
    <p:extLst>
      <p:ext uri="{BB962C8B-B14F-4D97-AF65-F5344CB8AC3E}">
        <p14:creationId xmlns:p14="http://schemas.microsoft.com/office/powerpoint/2010/main" val="377340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0853-CFC5-444C-9847-CE61216A8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Testing Tickets for Human Read-Aloud, Human Signer, TTS</a:t>
            </a:r>
          </a:p>
        </p:txBody>
      </p:sp>
      <p:pic>
        <p:nvPicPr>
          <p:cNvPr id="6" name="Picture 5" descr="Image displays Student Testing Tickets for Human Read-Aloud, Human Signer, and TTS">
            <a:extLst>
              <a:ext uri="{FF2B5EF4-FFF2-40B4-BE49-F238E27FC236}">
                <a16:creationId xmlns:a16="http://schemas.microsoft.com/office/drawing/2014/main" id="{72AEC9A2-C553-499F-9F07-AFDD0E996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4"/>
          <a:stretch/>
        </p:blipFill>
        <p:spPr>
          <a:xfrm>
            <a:off x="374639" y="1165138"/>
            <a:ext cx="7101383" cy="2497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38910-511D-4030-9D9E-B904C0A35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75" y="3859125"/>
            <a:ext cx="8197165" cy="25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9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6F58-4C7E-4FF5-B7F9-6FCC93092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Accessibility Features and Accommodations: Accessing the PNP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B378-648E-49EE-B717-50C67B3969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335088"/>
            <a:ext cx="10494859" cy="5049837"/>
          </a:xfrm>
        </p:spPr>
        <p:txBody>
          <a:bodyPr/>
          <a:lstStyle/>
          <a:p>
            <a:pPr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preparing PAN Sessions, verify students’ accommodations: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&gt; Operational Reports &gt; Students and Registrations &gt; PNP Report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PAN Sessions is completed up to 2 days prior to testing.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test coordinators, school test coordinators, and technology coordinators can access this report in PAN. Test administrators do not have access to the report.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33B-DD3F-9C2A-7F53-9D524A6648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Accessing the PNP Report in PAN</a:t>
            </a:r>
          </a:p>
        </p:txBody>
      </p:sp>
      <p:pic>
        <p:nvPicPr>
          <p:cNvPr id="4" name="Picture 4" descr="Image displays sample PNP Report">
            <a:extLst>
              <a:ext uri="{FF2B5EF4-FFF2-40B4-BE49-F238E27FC236}">
                <a16:creationId xmlns:a16="http://schemas.microsoft.com/office/drawing/2014/main" id="{4D840C01-6500-B2DB-EDAA-50825589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02" y="1159113"/>
            <a:ext cx="6498337" cy="53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422742-A6F7-CF3D-7512-15D5FA0919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PNP Report</a:t>
            </a:r>
          </a:p>
        </p:txBody>
      </p:sp>
      <p:pic>
        <p:nvPicPr>
          <p:cNvPr id="8" name="Picture 7" descr="Image displays sample PNP Report">
            <a:extLst>
              <a:ext uri="{FF2B5EF4-FFF2-40B4-BE49-F238E27FC236}">
                <a16:creationId xmlns:a16="http://schemas.microsoft.com/office/drawing/2014/main" id="{585E7C1F-5F5A-42F7-884E-1EB8C295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53" y="1042987"/>
            <a:ext cx="8963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2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339846"/>
            <a:ext cx="12013727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Students’ Accommodated Forms Prior to Testing (After Sessions Are Prepared)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126037"/>
          </a:xfrm>
        </p:spPr>
        <p:txBody>
          <a:bodyPr/>
          <a:lstStyle/>
          <a:p>
            <a:pPr>
              <a:buClrTx/>
            </a:pPr>
            <a:r>
              <a:rPr lang="en-US" sz="24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US" sz="24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in Sessions </a:t>
            </a:r>
            <a:r>
              <a:rPr lang="en-US" sz="24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to see accommodated forms listed next to students’ names.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accommodated form is not listed (or if the wrong form is listed), see the following slides on updating accommodations.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B451B2-D0BA-4552-96C8-5DA711130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78327" y="3515038"/>
            <a:ext cx="683846" cy="1925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9B63167-E974-4E18-A6EB-98D6DCE8E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10587"/>
              </p:ext>
            </p:extLst>
          </p:nvPr>
        </p:nvGraphicFramePr>
        <p:xfrm>
          <a:off x="2620962" y="2087880"/>
          <a:ext cx="729456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01">
                  <a:extLst>
                    <a:ext uri="{9D8B030D-6E8A-4147-A177-3AD203B41FA5}">
                      <a16:colId xmlns:a16="http://schemas.microsoft.com/office/drawing/2014/main" val="3686372380"/>
                    </a:ext>
                  </a:extLst>
                </a:gridCol>
                <a:gridCol w="5374362">
                  <a:extLst>
                    <a:ext uri="{9D8B030D-6E8A-4147-A177-3AD203B41FA5}">
                      <a16:colId xmlns:a16="http://schemas.microsoft.com/office/drawing/2014/main" val="2007419496"/>
                    </a:ext>
                  </a:extLst>
                </a:gridCol>
              </a:tblGrid>
              <a:tr h="33191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4852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Text-to-speech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585871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Reader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53450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 Assistive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2708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Sign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91232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Spanish/English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57306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 device on a non-calculator 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27892"/>
                  </a:ext>
                </a:extLst>
              </a:tr>
              <a:tr h="323061">
                <a:tc>
                  <a:txBody>
                    <a:bodyPr/>
                    <a:lstStyle/>
                    <a:p>
                      <a:r>
                        <a:rPr lang="en-US" sz="1600" err="1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WebX</a:t>
                      </a:r>
                      <a:endParaRPr lang="en-US" sz="1600">
                        <a:solidFill>
                          <a:srgbClr val="101D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Extensions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032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70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69" y="1190321"/>
            <a:ext cx="11301257" cy="5053461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beforehand,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3" y="2288643"/>
            <a:ext cx="10512862" cy="109340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058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ecorative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974" y="1860899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2723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" name="Picture 5" descr="Image displays Q &amp; A feature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61" y="3610888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5048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3. Updating Accommodations in PAN</a:t>
            </a:r>
          </a:p>
        </p:txBody>
      </p:sp>
    </p:spTree>
    <p:extLst>
      <p:ext uri="{BB962C8B-B14F-4D97-AF65-F5344CB8AC3E}">
        <p14:creationId xmlns:p14="http://schemas.microsoft.com/office/powerpoint/2010/main" val="3478419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ADDB-BA78-737A-5C14-DE58DF1A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0C4C-C4FD-AA00-AD65-FC5B5D64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4090-DA95-B1E5-FFBB-50B0029307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804" y="2043175"/>
            <a:ext cx="10512425" cy="40513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When is it recommended to review and verify student accommodations using the PNP report?</a:t>
            </a:r>
            <a:endParaRPr lang="en-US"/>
          </a:p>
          <a:p>
            <a:pPr marL="1022043" lvl="1" indent="-514196">
              <a:buAutoNum type="alphaUcPeriod"/>
            </a:pPr>
            <a:endParaRPr lang="en-US" sz="2800"/>
          </a:p>
          <a:p>
            <a:pPr marL="1022043" lvl="1" indent="-514196">
              <a:buAutoNum type="alphaUcPeriod"/>
            </a:pPr>
            <a:r>
              <a:rPr lang="en-US" sz="2800"/>
              <a:t>The morning of testing</a:t>
            </a:r>
          </a:p>
          <a:p>
            <a:pPr marL="1022043" lvl="1" indent="-514196">
              <a:buAutoNum type="alphaUcPeriod"/>
            </a:pPr>
            <a:r>
              <a:rPr lang="en-US" sz="2800"/>
              <a:t>Before submitting the SR/PNP file</a:t>
            </a:r>
          </a:p>
          <a:p>
            <a:pPr marL="1022043" lvl="1" indent="-514196">
              <a:buAutoNum type="alphaUcPeriod"/>
            </a:pPr>
            <a:r>
              <a:rPr lang="en-US" sz="2800"/>
              <a:t>Before marking tests complete</a:t>
            </a:r>
          </a:p>
          <a:p>
            <a:pPr marL="1022043" lvl="1" indent="-514196">
              <a:buAutoNum type="alphaUcPeriod"/>
            </a:pPr>
            <a:r>
              <a:rPr lang="en-US" sz="2800"/>
              <a:t>Before preparing PAN Sessions</a:t>
            </a:r>
          </a:p>
          <a:p>
            <a:pPr marL="1022043" lvl="1" indent="-514196">
              <a:buAutoNum type="alphaUcPeriod"/>
            </a:pPr>
            <a:endParaRPr lang="en-US" sz="2800"/>
          </a:p>
          <a:p>
            <a:pPr marL="1022043" lvl="1" indent="-514196">
              <a:buAutoNum type="alphaUcPeriod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13581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691E08-98D5-4B13-A7CD-2FD39F60B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Accommodations in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52F4-09A6-4031-8D6B-9BE575EBC0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 sz="29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reviewing the PNP report, you may discover you need to update accessibility features or accommodations for certain students. </a:t>
            </a:r>
          </a:p>
          <a:p>
            <a:pPr>
              <a:buClrTx/>
            </a:pPr>
            <a:r>
              <a:rPr lang="en-US" sz="29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updates should be made </a:t>
            </a:r>
            <a:r>
              <a:rPr lang="en-US" sz="2999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9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preparing Sessions through the PAN user interface. </a:t>
            </a:r>
          </a:p>
          <a:p>
            <a:pPr lvl="1">
              <a:buClrTx/>
            </a:pPr>
            <a:r>
              <a:rPr lang="en-US" sz="25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update accommodations for a large number of students, contact the MCAS Service Center. </a:t>
            </a:r>
          </a:p>
          <a:p>
            <a:pPr>
              <a:buClrTx/>
            </a:pPr>
            <a:r>
              <a:rPr lang="en-US" sz="2999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9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error is discovered </a:t>
            </a:r>
            <a:r>
              <a:rPr lang="en-US" sz="2999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9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student logs in, update the accommodations following steps beginning on slide 38, or slide 48 for form-dependent accommodations.</a:t>
            </a:r>
          </a:p>
        </p:txBody>
      </p:sp>
    </p:spTree>
    <p:extLst>
      <p:ext uri="{BB962C8B-B14F-4D97-AF65-F5344CB8AC3E}">
        <p14:creationId xmlns:p14="http://schemas.microsoft.com/office/powerpoint/2010/main" val="3542943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Accommodations in the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261526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521747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 Procedures to Update Accommodations in 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5325" y="1880676"/>
            <a:ext cx="11493500" cy="4579937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drop-down, select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by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SASID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checkbox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to the student’s name. 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Tasks 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drop-down, select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Student Tests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Click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Click the content area test on the left side.  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or remove the check from the box next to each accommodation as needed.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7134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Update Accommodations in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9F48-BB38-4DB9-B447-D108B18A75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162050"/>
            <a:ext cx="11366500" cy="5048250"/>
          </a:xfrm>
        </p:spPr>
        <p:txBody>
          <a:bodyPr/>
          <a:lstStyle/>
          <a:p>
            <a:pPr marL="0" indent="0">
              <a:buNone/>
            </a:pPr>
            <a:r>
              <a:rPr lang="en-US" sz="27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Student Tests Display Screen</a:t>
            </a:r>
          </a:p>
        </p:txBody>
      </p:sp>
      <p:pic>
        <p:nvPicPr>
          <p:cNvPr id="7" name="Picture 6" descr="Image displays Manage Student Tests Display Screen">
            <a:extLst>
              <a:ext uri="{FF2B5EF4-FFF2-40B4-BE49-F238E27FC236}">
                <a16:creationId xmlns:a16="http://schemas.microsoft.com/office/drawing/2014/main" id="{ADBB0352-34DD-956A-1BC6-62E67B7C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9" y="1853431"/>
            <a:ext cx="10515601" cy="40868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BD9A5-AD2D-F937-CE03-D8397C469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4720" y="3797449"/>
            <a:ext cx="6465346" cy="2142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7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017F-2BEE-45A2-9352-F48B11B49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PBT Tests in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21C16-943C-4FAF-8103-8442EE140F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 sz="27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paper-based (PBT) editions of all high school tests, each test session has its own screen in PAN in </a:t>
            </a:r>
            <a:r>
              <a:rPr lang="en-US" sz="27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Student Tests</a:t>
            </a:r>
            <a:r>
              <a:rPr lang="en-US" sz="27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Each test session should be updated individually by clicking on each on the left side of the</a:t>
            </a:r>
            <a:r>
              <a:rPr lang="en-US" sz="27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page.</a:t>
            </a:r>
          </a:p>
        </p:txBody>
      </p:sp>
      <p:pic>
        <p:nvPicPr>
          <p:cNvPr id="5" name="Picture 4" descr="Image displays the Manage Student Tests screen in PAN, for paper-based (PBT) editions of high school tests">
            <a:extLst>
              <a:ext uri="{FF2B5EF4-FFF2-40B4-BE49-F238E27FC236}">
                <a16:creationId xmlns:a16="http://schemas.microsoft.com/office/drawing/2014/main" id="{1A39021F-223B-0688-8B58-E474D74D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5" y="2830285"/>
            <a:ext cx="8741229" cy="3570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6765F-459D-11F6-CBF4-5C5E114F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7115" y="3668486"/>
            <a:ext cx="2155371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4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822325" y="467055"/>
            <a:ext cx="11366500" cy="679450"/>
          </a:xfrm>
        </p:spPr>
        <p:txBody>
          <a:bodyPr/>
          <a:lstStyle/>
          <a:p>
            <a:r>
              <a:rPr lang="en-US" alt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a student starts testing with the incorrect accessibility feature/accommodation?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822325" y="1519238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 altLang="en-US" sz="27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accessibility features and accommodations listed below, a new test is </a:t>
            </a:r>
            <a:r>
              <a:rPr lang="en-US" altLang="en-US" sz="2799" u="sng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27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needed.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sz="2399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altLang="en-US" sz="2799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altLang="en-US" sz="2799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altLang="en-US" sz="27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should sign out of the test in TestNav, and the principal/test coordinator should follow the same steps listed on slide 35. </a:t>
            </a:r>
            <a:endParaRPr lang="en-US" sz="2799" b="1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399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&gt; Students &gt; Select Student &gt; Select Tasks &gt; Manage Student Tests &gt; Start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feature or Accommodation &gt; Save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logs back in to test</a:t>
            </a:r>
            <a:endParaRPr lang="en-US" alt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5EBA4EB-2675-4D53-BF3C-FF4B0E5A7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80799"/>
              </p:ext>
            </p:extLst>
          </p:nvPr>
        </p:nvGraphicFramePr>
        <p:xfrm>
          <a:off x="1500155" y="2457641"/>
          <a:ext cx="8765442" cy="1310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82721">
                  <a:extLst>
                    <a:ext uri="{9D8B030D-6E8A-4147-A177-3AD203B41FA5}">
                      <a16:colId xmlns:a16="http://schemas.microsoft.com/office/drawing/2014/main" val="3736831655"/>
                    </a:ext>
                  </a:extLst>
                </a:gridCol>
                <a:gridCol w="4382721">
                  <a:extLst>
                    <a:ext uri="{9D8B030D-6E8A-4147-A177-3AD203B41FA5}">
                      <a16:colId xmlns:a16="http://schemas.microsoft.com/office/drawing/2014/main" val="1829683381"/>
                    </a:ext>
                  </a:extLst>
                </a:gridCol>
              </a:tblGrid>
              <a:tr h="493001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Calculation Device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Alternate Cursor/Mouse Pointer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Scribe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Graphic organizer</a:t>
                      </a:r>
                    </a:p>
                  </a:txBody>
                  <a:tcPr marL="91416" marR="9141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Extensions (Speech-to-text and Word Prediction)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Spell-Check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Typed Responses</a:t>
                      </a:r>
                    </a:p>
                  </a:txBody>
                  <a:tcPr marL="91416" marR="9141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685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 Accommodations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Testing</a:t>
            </a: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Students Who Did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an Accommodation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415138"/>
            <a:ext cx="11366500" cy="5049837"/>
          </a:xfrm>
        </p:spPr>
        <p:txBody>
          <a:bodyPr vert="horz" lIns="91416" tIns="45708" rIns="91416" bIns="45708" rtlCol="0" anchor="t">
            <a:noAutofit/>
          </a:bodyPr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accommodations in PAN for each content area test if a student refused or did not use an accommodation: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&gt; Students &gt; Manage Student Tests </a:t>
            </a:r>
          </a:p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form-dependent accommodations cannot be changed (i.e., TTS, ASL, Screen Reader, Spanish) in PAN and were incorrect during testing, accommodations can be updated during the discrepancy period. 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about the 2024 discrepancy period will be shared in future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 Assessment Updates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70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70" y="1190321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MCASEvents@cognia.org</a:t>
            </a: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063">
              <a:spcBef>
                <a:spcPts val="1000"/>
              </a:spcBef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 Updating Form-Dependent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649000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022FC5-421A-0EAF-1748-7860E0E98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726" y="0"/>
            <a:ext cx="10512425" cy="104298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94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Form-Dependent Accommodations</a:t>
            </a: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9ECB529A-5876-40A8-B453-7ED96C96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24" y="783211"/>
            <a:ext cx="914162" cy="91416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84C2-6A9C-807E-B80F-72BB9B0A7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726" y="953514"/>
            <a:ext cx="11356975" cy="5121275"/>
          </a:xfrm>
        </p:spPr>
        <p:txBody>
          <a:bodyPr>
            <a:normAutofit fontScale="70000" lnSpcReduction="20000"/>
          </a:bodyPr>
          <a:lstStyle/>
          <a:p>
            <a:pPr marL="914126" lvl="2" indent="0">
              <a:buNone/>
            </a:pPr>
            <a:r>
              <a:rPr lang="en-US" sz="30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accommodations </a:t>
            </a:r>
            <a:r>
              <a:rPr lang="en-US" sz="3099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assigned correctly before testing</a:t>
            </a:r>
            <a:r>
              <a:rPr lang="en-US" sz="30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126" lvl="2" indent="0">
              <a:buNone/>
            </a:pPr>
            <a:endParaRPr lang="en-US" sz="1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126" lvl="2" indent="0">
              <a:buNone/>
            </a:pPr>
            <a:r>
              <a:rPr lang="en-US" sz="30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assigned correctly, a student’s test will need to be stopped and a new test will need to be set up, and the student may need to retake a portion of the test.</a:t>
            </a:r>
          </a:p>
          <a:p>
            <a:pPr>
              <a:buClrTx/>
            </a:pPr>
            <a:r>
              <a:rPr lang="en-US" sz="3399" b="1">
                <a:latin typeface="Arial" panose="020B0604020202020204" pitchFamily="34" charset="0"/>
                <a:cs typeface="Arial" panose="020B0604020202020204" pitchFamily="34" charset="0"/>
              </a:rPr>
              <a:t>Form-dependent accommodations for CBT: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Screen reader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Spanish/English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Compatible assistive technology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Human read-aloud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Human signer </a:t>
            </a:r>
          </a:p>
          <a:p>
            <a:pPr>
              <a:buClrTx/>
            </a:pPr>
            <a:r>
              <a:rPr lang="en-US" sz="3399" b="1">
                <a:latin typeface="Arial" panose="020B0604020202020204" pitchFamily="34" charset="0"/>
                <a:cs typeface="Arial" panose="020B0604020202020204" pitchFamily="34" charset="0"/>
              </a:rPr>
              <a:t>Form-dependent accommodations for PBT: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Large-print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99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  <a:endParaRPr lang="en-US" sz="25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083C0-3A1D-4014-81E6-370E00104882}"/>
              </a:ext>
            </a:extLst>
          </p:cNvPr>
          <p:cNvSpPr txBox="1"/>
          <p:nvPr/>
        </p:nvSpPr>
        <p:spPr>
          <a:xfrm>
            <a:off x="7637051" y="2652638"/>
            <a:ext cx="3719924" cy="1938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See the new Appendix A: PAN Guidance for </a:t>
            </a:r>
            <a:b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Form-Dependent Accommodations in the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to the SR/PNP Process</a:t>
            </a:r>
            <a:endParaRPr lang="en-US" sz="1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9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68093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 Human Read-Aloud/Human Signer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9F48-BB38-4DB9-B447-D108B18A75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1475" y="1901522"/>
            <a:ext cx="10505873" cy="49564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Human Read-Aloud and Human Signer Sessions must be designated in the </a:t>
            </a:r>
            <a:r>
              <a:rPr lang="en-US" b="1" dirty="0">
                <a:solidFill>
                  <a:srgbClr val="010203"/>
                </a:solidFill>
                <a:latin typeface="Arial"/>
                <a:cs typeface="Arial"/>
              </a:rPr>
              <a:t>Sessions &gt; Create/Edit sessions </a:t>
            </a: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task.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Refer to slide 22 for steps.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Note: If a Session has been prepared, a new Session will need to be created in order to update the Form Group Type.</a:t>
            </a:r>
          </a:p>
          <a:p>
            <a:endParaRPr lang="en-US" sz="3099" b="1" dirty="0"/>
          </a:p>
          <a:p>
            <a:endParaRPr lang="en-US" sz="3099" dirty="0"/>
          </a:p>
        </p:txBody>
      </p:sp>
    </p:spTree>
    <p:extLst>
      <p:ext uri="{BB962C8B-B14F-4D97-AF65-F5344CB8AC3E}">
        <p14:creationId xmlns:p14="http://schemas.microsoft.com/office/powerpoint/2010/main" val="4183261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Form-Dependent Accommodations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PAN Session is Prepared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9F48-BB38-4DB9-B447-D108B18A75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accessibility features and accommodations can be updated </a:t>
            </a:r>
            <a:r>
              <a:rPr lang="en-US" b="1" u="sng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PAN Session is prepared according to the steps on slide 35. </a:t>
            </a:r>
            <a:r>
              <a:rPr lang="en-US" u="sng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form-dependent accommodations are exceptions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pPr lvl="1"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Screen-reader</a:t>
            </a:r>
          </a:p>
          <a:p>
            <a:pPr lvl="1"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Assistive Technology</a:t>
            </a:r>
          </a:p>
          <a:p>
            <a:pPr lvl="1"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</a:p>
          <a:p>
            <a:pPr lvl="1"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English/Spanish Edition</a:t>
            </a:r>
          </a:p>
          <a:p>
            <a:pPr lvl="1"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Read-Aloud/Human Signer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47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Form-Dependent Accommodations after a PAN Session is Prepared</a:t>
            </a:r>
          </a:p>
        </p:txBody>
      </p:sp>
    </p:spTree>
    <p:extLst>
      <p:ext uri="{BB962C8B-B14F-4D97-AF65-F5344CB8AC3E}">
        <p14:creationId xmlns:p14="http://schemas.microsoft.com/office/powerpoint/2010/main" val="746653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541137"/>
            <a:ext cx="11366500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Exceptions: Updating Form-Dependent Accommodations </a:t>
            </a:r>
            <a:r>
              <a:rPr lang="en-US" sz="4000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PAN Session Is Prepared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9F48-BB38-4DB9-B447-D108B18A75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2941" y="1763115"/>
            <a:ext cx="10505873" cy="4553748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must be removed from the Session before changes can be made.</a:t>
            </a:r>
          </a:p>
          <a:p>
            <a:pPr>
              <a:buClrTx/>
            </a:pP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in Sessions &gt; 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checkbox 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to student’s name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Select Tasks &gt; Remove Students from Sessions &gt; Start </a:t>
            </a:r>
          </a:p>
          <a:p>
            <a:pPr>
              <a:buClrTx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update the student on 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Student Tests</a:t>
            </a: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page.</a:t>
            </a:r>
          </a:p>
          <a:p>
            <a:pPr>
              <a:buClrTx/>
            </a:pPr>
            <a:r>
              <a:rPr lang="en-US" sz="28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add the student back to the PAN session</a:t>
            </a:r>
            <a:r>
              <a:rPr lang="en-US" sz="2800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84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D378-D767-4063-9147-E9F84947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C089-5E6C-474F-B33D-D3F7C09BFD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2232263"/>
            <a:ext cx="10055472" cy="3717276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>
              <a:buNone/>
            </a:pPr>
            <a:r>
              <a:rPr lang="en-US" sz="2800" b="1"/>
              <a:t>The wrong accommodation was assigned to a student in PAN, and the student has started their test. Do I need to assign the student a new test?</a:t>
            </a:r>
          </a:p>
          <a:p>
            <a:endParaRPr lang="en-US" sz="2800"/>
          </a:p>
          <a:p>
            <a:pPr marL="1022043" lvl="1" indent="-514196">
              <a:buAutoNum type="alphaUcPeriod"/>
            </a:pPr>
            <a:r>
              <a:rPr lang="en-US" sz="2800"/>
              <a:t>Yes</a:t>
            </a:r>
          </a:p>
          <a:p>
            <a:pPr marL="1022043" lvl="1" indent="-514196">
              <a:buAutoNum type="alphaUcPeriod"/>
            </a:pPr>
            <a:r>
              <a:rPr lang="en-US" sz="2800"/>
              <a:t>No </a:t>
            </a:r>
          </a:p>
          <a:p>
            <a:pPr marL="1022043" lvl="1" indent="-514196">
              <a:buAutoNum type="alphaUcPeriod"/>
            </a:pPr>
            <a:r>
              <a:rPr lang="en-US" sz="2800"/>
              <a:t>Only for certain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58506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724407" cy="5126037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Form-Dependent Accommodations after a Student Signs in to a Test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9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568325" y="290513"/>
            <a:ext cx="11620500" cy="677862"/>
          </a:xfrm>
        </p:spPr>
        <p:txBody>
          <a:bodyPr/>
          <a:lstStyle/>
          <a:p>
            <a:pPr eaLnBrk="1" hangingPunct="1"/>
            <a:r>
              <a:rPr lang="en-US" altLang="en-US" sz="2799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steps to take if a student started testing with the incorrect </a:t>
            </a:r>
            <a:r>
              <a:rPr lang="en-US" altLang="en-US" sz="2799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form-dependent accommodation</a:t>
            </a:r>
            <a:r>
              <a:rPr lang="en-US" altLang="en-US" sz="2799" i="1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799" dirty="0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784225" y="1036638"/>
            <a:ext cx="10877344" cy="5048250"/>
          </a:xfrm>
        </p:spPr>
        <p:txBody>
          <a:bodyPr vert="horz" lIns="91416" tIns="45708" rIns="91416" bIns="45708" rtlCol="0" anchor="t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text-to-speech, screen reader, ASL, compatible AT, and Spanish edition, or human read-aloud/human signer (if a student was incorrectly assigned to a Human Read-Aloud/Human Signer PAN Session), follow these steps:</a:t>
            </a:r>
          </a:p>
          <a:p>
            <a:pPr>
              <a:spcAft>
                <a:spcPct val="0"/>
              </a:spcAft>
              <a:buClrTx/>
            </a:pP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needs to exit the test.</a:t>
            </a:r>
          </a:p>
          <a:p>
            <a:pPr>
              <a:spcAft>
                <a:spcPct val="0"/>
              </a:spcAft>
              <a:buClrTx/>
            </a:pP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 coordinator marks the test complete. (</a:t>
            </a:r>
            <a:r>
              <a:rPr lang="en-US" altLang="en-US" sz="19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&gt; Students in Sessions &gt; Mark Student Tests Complete</a:t>
            </a: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</a:p>
          <a:p>
            <a:pPr>
              <a:spcAft>
                <a:spcPct val="0"/>
              </a:spcAft>
              <a:buClrTx/>
            </a:pP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 coordinator voids the test (e.g., </a:t>
            </a:r>
            <a:r>
              <a:rPr lang="en-US" altLang="en-US" sz="19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Students Tests screen &gt; </a:t>
            </a: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“</a:t>
            </a:r>
            <a:r>
              <a:rPr lang="en-US" altLang="en-US" sz="19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 Test Score Code</a:t>
            </a: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the appropriate “</a:t>
            </a:r>
            <a:r>
              <a:rPr lang="en-US" altLang="en-US" sz="19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 Test Score Reason</a:t>
            </a: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1999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drop-down).</a:t>
            </a:r>
            <a:endParaRPr lang="en-US" altLang="en-US" sz="1999" b="1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Tx/>
            </a:pP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the student a new test with the correct accommodated test form.</a:t>
            </a:r>
          </a:p>
          <a:p>
            <a:pPr>
              <a:spcAft>
                <a:spcPct val="0"/>
              </a:spcAft>
              <a:buClrTx/>
            </a:pP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 administrator can create a new PAN Session for the student or place the student in a different PAN Session. </a:t>
            </a:r>
          </a:p>
          <a:p>
            <a:pPr>
              <a:spcAft>
                <a:spcPct val="0"/>
              </a:spcAft>
              <a:buClrTx/>
            </a:pPr>
            <a:r>
              <a:rPr lang="en-US" altLang="en-US" sz="1999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personnel will contact the Department and may need to submit an irregularity report. </a:t>
            </a:r>
          </a:p>
          <a:p>
            <a:pPr marL="1022043" lvl="1" indent="-514196">
              <a:spcAft>
                <a:spcPct val="0"/>
              </a:spcAft>
              <a:buFont typeface="Segoe UI Semibold" pitchFamily="34" charset="0"/>
              <a:buAutoNum type="arabicPeriod"/>
            </a:pPr>
            <a:endParaRPr lang="en-US" altLang="en-US" sz="1999">
              <a:solidFill>
                <a:srgbClr val="101D35"/>
              </a:solidFill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508584" y="5313530"/>
            <a:ext cx="942862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training module </a:t>
            </a:r>
            <a:r>
              <a:rPr lang="en-US" altLang="en-US" sz="20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Incorrect Accommodations During Testing </a:t>
            </a:r>
            <a:r>
              <a:rPr lang="en-US" altLang="en-US" sz="2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step-by-step demonstration online at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http://mcas.pearsonsupport.com/training/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After a Student Signs in to a Test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A368F2-8B04-4A5A-AC93-111583D185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Select the student on the Students in Sessions page &gt;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Select Tasks &gt; Mark Student Tests Complete &gt; Manage Student Tests &gt; Start</a:t>
            </a:r>
          </a:p>
        </p:txBody>
      </p:sp>
      <p:pic>
        <p:nvPicPr>
          <p:cNvPr id="3" name="Picture 2" descr="Image displays the Manage Students Tests Display screen interface after a PAN session is prepared">
            <a:extLst>
              <a:ext uri="{FF2B5EF4-FFF2-40B4-BE49-F238E27FC236}">
                <a16:creationId xmlns:a16="http://schemas.microsoft.com/office/drawing/2014/main" id="{6E71A7C9-6F2F-4C6A-BD48-60428C8B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00" y="2728445"/>
            <a:ext cx="7108224" cy="38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70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70" y="1310606"/>
            <a:ext cx="10987523" cy="4746609"/>
          </a:xfrm>
        </p:spPr>
        <p:txBody>
          <a:bodyPr>
            <a:normAutofit fontScale="92500"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Accessibility and Accommodations Tasks in PAN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to Complete before Testing</a:t>
            </a:r>
          </a:p>
          <a:p>
            <a:pPr marL="971413" lvl="1" indent="-51435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Human Read-Aloud/Human Signer Sessions</a:t>
            </a:r>
          </a:p>
          <a:p>
            <a:pPr marL="971413" lvl="1" indent="-51435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Accessibility Features and Accommodations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Accommodations in PAN 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Form-Dependent Accommodations in PAN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Extensions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Resources, Support, and Next Steps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“Sandbox Time”</a:t>
            </a:r>
          </a:p>
          <a:p>
            <a:pPr marL="514196" indent="-514196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After a Student Signs in to a Test: Void the Test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A368F2-8B04-4A5A-AC93-111583D185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Student Tests 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tab, check the box for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 Test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select the reason – i.e.,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Accommodations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 descr="Image displays where to Void test">
            <a:extLst>
              <a:ext uri="{FF2B5EF4-FFF2-40B4-BE49-F238E27FC236}">
                <a16:creationId xmlns:a16="http://schemas.microsoft.com/office/drawing/2014/main" id="{59563A78-7E48-42AC-BD32-0552C72D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17" y="2888851"/>
            <a:ext cx="8343883" cy="27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2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525652"/>
            <a:ext cx="11366500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After a Student Signs in to a Test: Mark the Test Complete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A368F2-8B04-4A5A-AC93-111583D185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671638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Student Tests Complete 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tab, check the boxes for all sessions that are not yet complete &gt; describe reason (e.g., incorrect accommodation given) &gt;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Complete</a:t>
            </a:r>
          </a:p>
        </p:txBody>
      </p:sp>
      <p:pic>
        <p:nvPicPr>
          <p:cNvPr id="6" name="Picture 5" descr="Image displays where to mark test complete">
            <a:extLst>
              <a:ext uri="{FF2B5EF4-FFF2-40B4-BE49-F238E27FC236}">
                <a16:creationId xmlns:a16="http://schemas.microsoft.com/office/drawing/2014/main" id="{D911458B-F86B-4AC8-BC6F-8C053D2B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17" y="3284161"/>
            <a:ext cx="9235263" cy="27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4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525652"/>
            <a:ext cx="11366500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 After a Student Signs in to a Test: Create a New Test for the Student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A368F2-8B04-4A5A-AC93-111583D185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671638"/>
            <a:ext cx="11366500" cy="5049837"/>
          </a:xfrm>
        </p:spPr>
        <p:txBody>
          <a:bodyPr/>
          <a:lstStyle/>
          <a:p>
            <a:pPr>
              <a:buClrTx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&gt; Students page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student, go to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Tasks &gt; Manage Student Tests &gt; Start</a:t>
            </a:r>
          </a:p>
          <a:p>
            <a:pPr>
              <a:buClrTx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new test for the student by filling in the required fields. Click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Tx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will need to be added to a new PAN Session and a new testing ticket will need to be printed. </a:t>
            </a:r>
          </a:p>
          <a:p>
            <a:pPr>
              <a:buClrTx/>
            </a:pPr>
            <a:endParaRPr lang="en-US" sz="28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DESE to determine whether an irregularity report is necessary. </a:t>
            </a:r>
          </a:p>
          <a:p>
            <a:pPr>
              <a:buClrTx/>
            </a:pPr>
            <a:endParaRPr lang="en-US" b="1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94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3" y="2288643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058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ecorative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974" y="1860899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2723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" name="Picture 5" descr="Image displays Q &amp; A feature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61" y="3610888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8481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5. Web Extensions</a:t>
            </a:r>
          </a:p>
        </p:txBody>
      </p:sp>
    </p:spTree>
    <p:extLst>
      <p:ext uri="{BB962C8B-B14F-4D97-AF65-F5344CB8AC3E}">
        <p14:creationId xmlns:p14="http://schemas.microsoft.com/office/powerpoint/2010/main" val="3019146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415138"/>
            <a:ext cx="10055472" cy="5049837"/>
          </a:xfrm>
        </p:spPr>
        <p:txBody>
          <a:bodyPr vert="horz" lIns="91416" tIns="45708" rIns="91416" bIns="45708" rtlCol="0" anchor="t">
            <a:noAutofit/>
          </a:bodyPr>
          <a:lstStyle/>
          <a:p>
            <a:pPr>
              <a:buClrTx/>
            </a:pP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For students using speech-to-text and/or word prediction on ELA, grades 5 and 8 STE, and high school Biology (not applicable for Math and Introductory Physics), Web Extensions must 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be selected in the SR/PNP. </a:t>
            </a:r>
            <a:b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Assistive Technology Guidelines for MCAS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web extensions will be assigned differently for the grade 8 Civics field test. More information will be shared at the </a:t>
            </a:r>
            <a:r>
              <a:rPr lang="en-US" sz="20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Grade 8 Civics Test Administration training on March 21</a:t>
            </a:r>
            <a:r>
              <a:rPr lang="en-US" sz="20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8611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0ED73D-DFB7-37ED-C69F-095D99E105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018" y="210560"/>
            <a:ext cx="11426825" cy="104298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94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Extension Assistive Technology (AT) Form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1C00D3-B03A-D33C-D2CE-9C57D9B546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1128" y="1253547"/>
            <a:ext cx="11426825" cy="4668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sz="2750" b="1" dirty="0">
                <a:solidFill>
                  <a:srgbClr val="010203"/>
                </a:solidFill>
                <a:latin typeface="Arial"/>
                <a:cs typeface="Arial"/>
              </a:rPr>
              <a:t>Web AT form for the use of speech-to-text or word prediction accommodations</a:t>
            </a:r>
            <a:endParaRPr lang="en-US" sz="2750" b="1" i="1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IEP must list “speech-to-text” or “word prediction” as an accommodation, and student must meet criteria to receive this accommodation.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SR/PNP for student with a disability must designate </a:t>
            </a:r>
            <a:r>
              <a:rPr lang="en-US" sz="2150" b="1" dirty="0">
                <a:solidFill>
                  <a:srgbClr val="010203"/>
                </a:solidFill>
                <a:latin typeface="Arial"/>
                <a:cs typeface="Arial"/>
              </a:rPr>
              <a:t>Web Extension AT </a:t>
            </a: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test form for the specific test. (Student will select either </a:t>
            </a:r>
            <a:r>
              <a:rPr lang="en-US" sz="2150" b="1" dirty="0" err="1">
                <a:solidFill>
                  <a:srgbClr val="010203"/>
                </a:solidFill>
                <a:latin typeface="Arial"/>
                <a:cs typeface="Arial"/>
              </a:rPr>
              <a:t>Co:Writer</a:t>
            </a: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 or </a:t>
            </a:r>
            <a:r>
              <a:rPr lang="en-US" sz="2150" b="1" dirty="0" err="1">
                <a:solidFill>
                  <a:srgbClr val="010203"/>
                </a:solidFill>
                <a:latin typeface="Arial"/>
                <a:cs typeface="Arial"/>
              </a:rPr>
              <a:t>Read&amp;Write</a:t>
            </a: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 on TestNav screen.) 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Web extensions are </a:t>
            </a:r>
            <a:r>
              <a:rPr lang="en-US" sz="2150" b="1" dirty="0">
                <a:solidFill>
                  <a:srgbClr val="010203"/>
                </a:solidFill>
                <a:latin typeface="Arial"/>
                <a:cs typeface="Arial"/>
              </a:rPr>
              <a:t>NOT</a:t>
            </a: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 available for Mathematics and Introductory Physics, due to conflicting use of the Equation Editor.  </a:t>
            </a:r>
            <a:endParaRPr lang="en-US" sz="2150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10203"/>
                </a:solidFill>
                <a:latin typeface="Arial"/>
                <a:cs typeface="Arial"/>
              </a:rPr>
              <a:t>Do not assign the “Web Extension AT Form” to student who is unfamiliar with its use. Student should attempt a </a:t>
            </a:r>
            <a:r>
              <a:rPr lang="en-US" sz="2150" u="sng" dirty="0">
                <a:latin typeface="Arial"/>
                <a:cs typeface="Arial"/>
                <a:hlinkClick r:id="rId2"/>
              </a:rPr>
              <a:t>practice test</a:t>
            </a:r>
            <a:r>
              <a:rPr lang="en-US" sz="2150" dirty="0">
                <a:latin typeface="Arial"/>
                <a:cs typeface="Arial"/>
              </a:rPr>
              <a:t> with this feature prior to actual testing.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150" dirty="0">
                <a:latin typeface="Arial"/>
                <a:cs typeface="Arial"/>
              </a:rPr>
              <a:t>Review </a:t>
            </a:r>
            <a:r>
              <a:rPr lang="en-US" sz="2150" dirty="0">
                <a:latin typeface="Arial"/>
                <a:cs typeface="Arial"/>
                <a:hlinkClick r:id="rId3"/>
              </a:rPr>
              <a:t>Assistive Technology Guidelines for MCAS</a:t>
            </a:r>
            <a:r>
              <a:rPr lang="en-US" sz="2150" dirty="0">
                <a:latin typeface="Arial"/>
                <a:cs typeface="Arial"/>
              </a:rPr>
              <a:t> prior to selecting the Web Extension AT Form for students.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7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0ED73D-DFB7-37ED-C69F-095D99E105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018" y="210560"/>
            <a:ext cx="11426825" cy="10429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94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Extension Assistive Technology (AT) Form 2</a:t>
            </a:r>
          </a:p>
        </p:txBody>
      </p:sp>
      <p:pic>
        <p:nvPicPr>
          <p:cNvPr id="4" name="Picture 3" descr="Image displays Web Extension Assistive Technology form">
            <a:extLst>
              <a:ext uri="{FF2B5EF4-FFF2-40B4-BE49-F238E27FC236}">
                <a16:creationId xmlns:a16="http://schemas.microsoft.com/office/drawing/2014/main" id="{EE2C78BA-A835-59B0-8A56-A32063F2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1" y="1011219"/>
            <a:ext cx="10596283" cy="51847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FBEE00-D57E-6609-C3C1-EEFAD77B8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8946" y="3429000"/>
            <a:ext cx="1398494" cy="30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2A5DFD-F390-3EF7-62CE-D10D57B08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0184" y="3840480"/>
            <a:ext cx="3786691" cy="322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4D08D-4508-A7B1-FC90-4647A8063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0184" y="5766099"/>
            <a:ext cx="1753496" cy="322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4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3" y="2288643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058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ecorative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974" y="1860899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2723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" name="Picture 5" descr="Image displays Q &amp; A feature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61" y="3610888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1771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6. Resources, Support, and Next Steps </a:t>
            </a:r>
          </a:p>
        </p:txBody>
      </p:sp>
    </p:spTree>
    <p:extLst>
      <p:ext uri="{BB962C8B-B14F-4D97-AF65-F5344CB8AC3E}">
        <p14:creationId xmlns:p14="http://schemas.microsoft.com/office/powerpoint/2010/main" val="113481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51" y="2882300"/>
            <a:ext cx="10869742" cy="109340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Overview of Accessibility and Accommodations Tasks in PAN</a:t>
            </a:r>
          </a:p>
        </p:txBody>
      </p:sp>
    </p:spTree>
    <p:extLst>
      <p:ext uri="{BB962C8B-B14F-4D97-AF65-F5344CB8AC3E}">
        <p14:creationId xmlns:p14="http://schemas.microsoft.com/office/powerpoint/2010/main" val="2930117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700C4-ABC0-81B7-8DD1-C0E1ECDE7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764" y="187898"/>
            <a:ext cx="10512425" cy="1042987"/>
          </a:xfrm>
        </p:spPr>
        <p:txBody>
          <a:bodyPr>
            <a:normAutofit fontScale="90000"/>
          </a:bodyPr>
          <a:lstStyle/>
          <a:p>
            <a:r>
              <a:rPr lang="en-US" sz="3999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PAN Tasks for Accessibility and Accommodations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FADCEB9-67BF-E38E-9020-77DAEE8D94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689264"/>
              </p:ext>
            </p:extLst>
          </p:nvPr>
        </p:nvGraphicFramePr>
        <p:xfrm>
          <a:off x="569764" y="1314013"/>
          <a:ext cx="11363540" cy="54392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18679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544861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1840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72533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to the SR/PNP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(“PearsonAccess Next Guidance” drop-down)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667"/>
                  </a:ext>
                </a:extLst>
              </a:tr>
              <a:tr h="1845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i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Sessions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39887"/>
                  </a:ext>
                </a:extLst>
              </a:tr>
              <a:tr h="64938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i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Verifying accommodations by viewing the PNP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https://support.assessment.pearson.com/PAsup/reporting/operational-reports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09059"/>
                  </a:ext>
                </a:extLst>
              </a:tr>
              <a:tr h="64938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i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Updating Accommodations in PAN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i="0">
                        <a:solidFill>
                          <a:srgbClr val="0102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i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Resolving Incorrect Accommodations During Testing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64871"/>
                  </a:ext>
                </a:extLst>
              </a:tr>
              <a:tr h="858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and accommodations guidance and modules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(“Accessibility and Accommodations Guidance” drop-down)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138268745"/>
                  </a:ext>
                </a:extLst>
              </a:tr>
              <a:tr h="492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Appendix B of the CBT TAM – Resolving Situations that Involve Accommodations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https://www.doe.mass.edu/mcas/admin.html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76624747"/>
                  </a:ext>
                </a:extLst>
              </a:tr>
              <a:tr h="492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and Accommodations Manual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https://www.doe.mass.edu/mcas/accessibility/default.html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2957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23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801D9B-83E7-FF07-6D8F-ECA83FA41B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79" y="264103"/>
            <a:ext cx="10512425" cy="1042988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on the DESE MCAS Website 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4E09717-E154-D70B-1349-E8000F43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70666"/>
              </p:ext>
            </p:extLst>
          </p:nvPr>
        </p:nvGraphicFramePr>
        <p:xfrm>
          <a:off x="643479" y="1405938"/>
          <a:ext cx="11115954" cy="28345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7291">
                  <a:extLst>
                    <a:ext uri="{9D8B030D-6E8A-4147-A177-3AD203B41FA5}">
                      <a16:colId xmlns:a16="http://schemas.microsoft.com/office/drawing/2014/main" val="237946869"/>
                    </a:ext>
                  </a:extLst>
                </a:gridCol>
                <a:gridCol w="8248663">
                  <a:extLst>
                    <a:ext uri="{9D8B030D-6E8A-4147-A177-3AD203B41FA5}">
                      <a16:colId xmlns:a16="http://schemas.microsoft.com/office/drawing/2014/main" val="3859205098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823283620"/>
                  </a:ext>
                </a:extLst>
              </a:tr>
              <a:tr h="700857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Home page</a:t>
                      </a:r>
                      <a:endParaRPr lang="en-US" sz="400" b="1">
                        <a:solidFill>
                          <a:schemeClr val="bg2">
                            <a:lumMod val="9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MCAS headlines and links to MCAS site (e.g., test schedule, test designs, training)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40854711"/>
                  </a:ext>
                </a:extLst>
              </a:tr>
              <a:tr h="1005578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Student Assessment Updates</a:t>
                      </a:r>
                      <a:endParaRPr lang="en-US" sz="400" b="1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Biweekly email with important updates about the MCAS program</a:t>
                      </a:r>
                      <a:endParaRPr lang="en-US" sz="2400" b="0" kern="1200" dirty="0">
                        <a:solidFill>
                          <a:srgbClr val="01020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kern="1200" dirty="0">
                          <a:solidFill>
                            <a:srgbClr val="01020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at this link: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http://eepurl.com/ghSOhH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8195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73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818" y="172298"/>
            <a:ext cx="10511275" cy="1041129"/>
          </a:xfrm>
        </p:spPr>
        <p:txBody>
          <a:bodyPr>
            <a:normAutofit/>
          </a:bodyPr>
          <a:lstStyle/>
          <a:p>
            <a:r>
              <a:rPr lang="en-US" altLang="en-US" sz="3998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Sessions on PAN Tasks </a:t>
            </a:r>
            <a:endParaRPr lang="en-US" sz="3998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D87E26D-330E-68CD-7004-5574932A369D}"/>
              </a:ext>
            </a:extLst>
          </p:cNvPr>
          <p:cNvSpPr txBox="1">
            <a:spLocks/>
          </p:cNvSpPr>
          <p:nvPr/>
        </p:nvSpPr>
        <p:spPr>
          <a:xfrm>
            <a:off x="796897" y="1403877"/>
            <a:ext cx="5031247" cy="47466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16" tIns="45708" rIns="91416" bIns="4570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999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Tasks in PAN During Testing</a:t>
            </a:r>
            <a:endParaRPr lang="en-US" altLang="en-US" sz="1999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Tuesday, March 12 at 9:30–11:00 a.m.</a:t>
            </a:r>
          </a:p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800" b="0" kern="1200" dirty="0">
                <a:solidFill>
                  <a:srgbClr val="0102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Principals, test coordinators, and test administrators </a:t>
            </a:r>
            <a:endParaRPr lang="en-US" sz="1800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Printing student testing tickets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Downloading the Session Student Roster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Starting PAN Sessions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Locking/Unlocking test sessions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Managing active student tests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Resuming student tests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Managing make-up testing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Moving students between PAN Sessions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Voiding student tests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3B5E6B3-40E4-F0E2-A433-05D4C01CDAD4}"/>
              </a:ext>
            </a:extLst>
          </p:cNvPr>
          <p:cNvSpPr txBox="1">
            <a:spLocks/>
          </p:cNvSpPr>
          <p:nvPr/>
        </p:nvSpPr>
        <p:spPr>
          <a:xfrm>
            <a:off x="6360682" y="1403878"/>
            <a:ext cx="5228136" cy="300449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16" tIns="45708" rIns="91416" bIns="4570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999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Tasks in PAN After Testing</a:t>
            </a:r>
            <a:endParaRPr lang="en-US" altLang="en-US" sz="1999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Thursday, March 14 at 9:30–10:45 a.m.</a:t>
            </a:r>
          </a:p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800" b="0" kern="1200" dirty="0">
                <a:solidFill>
                  <a:srgbClr val="0102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Principals and test coordinators</a:t>
            </a:r>
            <a:endParaRPr lang="en-US" altLang="en-US" sz="1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Filling in not tested codes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Removing students from PAN Sessions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Marking student tests complete</a:t>
            </a:r>
          </a:p>
          <a:p>
            <a:pPr>
              <a:buClr>
                <a:srgbClr val="010203"/>
              </a:buClr>
            </a:pPr>
            <a:r>
              <a:rPr lang="en-US" altLang="en-US" sz="1799" dirty="0">
                <a:latin typeface="Arial" panose="020B0604020202020204" pitchFamily="34" charset="0"/>
                <a:cs typeface="Arial" panose="020B0604020202020204" pitchFamily="34" charset="0"/>
              </a:rPr>
              <a:t>Stopping PAN Sessions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EED90-8F0E-D4CE-F11C-0C3FC9F3B531}"/>
              </a:ext>
            </a:extLst>
          </p:cNvPr>
          <p:cNvSpPr txBox="1"/>
          <p:nvPr/>
        </p:nvSpPr>
        <p:spPr>
          <a:xfrm>
            <a:off x="5933455" y="4598822"/>
            <a:ext cx="612864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37497687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406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3999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406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203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8203" y="1212850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0374" y="1889125"/>
            <a:ext cx="5180013" cy="40227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 (e.g.,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Next, SR/PNP, TestNav)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29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Schedule Technology Support Call.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48439" y="1212850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77038" y="2134840"/>
            <a:ext cx="5183187" cy="33274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accommodations, “I have a student who…”)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7. Live “Sandbox Time”</a:t>
            </a:r>
          </a:p>
        </p:txBody>
      </p:sp>
    </p:spTree>
    <p:extLst>
      <p:ext uri="{BB962C8B-B14F-4D97-AF65-F5344CB8AC3E}">
        <p14:creationId xmlns:p14="http://schemas.microsoft.com/office/powerpoint/2010/main" val="2268620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D378-D767-4063-9147-E9F84947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C089-5E6C-474F-B33D-D3F7C09B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032175"/>
            <a:ext cx="10512862" cy="4052559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Which demonstration would you like to see again?</a:t>
            </a:r>
          </a:p>
          <a:p>
            <a:pPr marL="0" indent="0">
              <a:buNone/>
            </a:pPr>
            <a:endParaRPr lang="en-US" sz="2000" dirty="0"/>
          </a:p>
          <a:p>
            <a:pPr marL="1022043" lvl="1" indent="-514196">
              <a:buAutoNum type="alphaUcPeriod"/>
            </a:pPr>
            <a:r>
              <a:rPr lang="en-US" sz="2400" dirty="0"/>
              <a:t>Creating Human Reader/Human Signer Sessions</a:t>
            </a:r>
          </a:p>
          <a:p>
            <a:pPr marL="1022043" lvl="1" indent="-514196">
              <a:buFont typeface="Arial" panose="020B0604020202020204" pitchFamily="34" charset="0"/>
              <a:buAutoNum type="alphaUcPeriod"/>
            </a:pPr>
            <a:r>
              <a:rPr lang="en-US" sz="2400" dirty="0"/>
              <a:t>Printing Student and Proctor Testing Tickets</a:t>
            </a:r>
          </a:p>
          <a:p>
            <a:pPr marL="1022043" lvl="1" indent="-514196">
              <a:buAutoNum type="alphaUcPeriod"/>
            </a:pPr>
            <a:r>
              <a:rPr lang="en-US" sz="2400" dirty="0"/>
              <a:t>Accessing the PNP Report to verify accommodations</a:t>
            </a:r>
          </a:p>
          <a:p>
            <a:pPr marL="1022043" lvl="1" indent="-514196">
              <a:buAutoNum type="alphaUcPeriod"/>
            </a:pPr>
            <a:r>
              <a:rPr lang="en-US" sz="2400" dirty="0"/>
              <a:t>Updating accommodations in the PAN User Interface</a:t>
            </a:r>
          </a:p>
          <a:p>
            <a:pPr marL="1022043" lvl="1" indent="-514196">
              <a:buAutoNum type="alphaUcPeriod"/>
            </a:pPr>
            <a:r>
              <a:rPr lang="en-US" sz="2400" dirty="0"/>
              <a:t>Updating form-dependent accommodations after preparing PAN Sessions</a:t>
            </a:r>
          </a:p>
          <a:p>
            <a:pPr marL="1022043" lvl="1" indent="-514196">
              <a:buAutoNum type="alphaUcPeriod"/>
            </a:pPr>
            <a:r>
              <a:rPr lang="en-US" sz="2400" dirty="0"/>
              <a:t>Updating form-dependent accommodations after a student signs in to a test</a:t>
            </a:r>
          </a:p>
        </p:txBody>
      </p:sp>
    </p:spTree>
    <p:extLst>
      <p:ext uri="{BB962C8B-B14F-4D97-AF65-F5344CB8AC3E}">
        <p14:creationId xmlns:p14="http://schemas.microsoft.com/office/powerpoint/2010/main" val="1024451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4" y="959034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07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451" y="2971919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6532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626" y="3658950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0357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9012" y="2874679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6281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5502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2264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8788" y="2109495"/>
            <a:ext cx="10512425" cy="4049713"/>
          </a:xfrm>
        </p:spPr>
        <p:txBody>
          <a:bodyPr vert="horz" lIns="91416" tIns="45708" rIns="91416" bIns="45708" rtlCol="0" anchor="t">
            <a:normAutofit/>
          </a:bodyPr>
          <a:lstStyle/>
          <a:p>
            <a:pPr marL="0" indent="0">
              <a:buNone/>
            </a:pPr>
            <a:r>
              <a:rPr lang="en-US" sz="3199" b="1">
                <a:latin typeface="Arial"/>
                <a:cs typeface="Arial"/>
              </a:rPr>
              <a:t>What is your role in MCAS test administration?</a:t>
            </a:r>
            <a:endParaRPr lang="en-US" sz="3199" b="1"/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lphaUcPeriod"/>
            </a:pPr>
            <a:r>
              <a:rPr lang="en-US">
                <a:latin typeface="Arial"/>
                <a:cs typeface="Arial"/>
              </a:rPr>
              <a:t>Principal or MCAS test coordinator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>
                <a:latin typeface="Arial"/>
                <a:cs typeface="Arial"/>
              </a:rPr>
              <a:t>MCAS test administrator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>
                <a:latin typeface="Arial"/>
                <a:cs typeface="Arial"/>
              </a:rPr>
              <a:t>Special education administrator or supervisor</a:t>
            </a:r>
          </a:p>
          <a:p>
            <a:pPr marL="514350" indent="-514350">
              <a:buFont typeface="+mj-lt"/>
              <a:buAutoNum type="alphaUcPeriod"/>
            </a:pPr>
            <a:r>
              <a:rPr lang="en-US">
                <a:latin typeface="Arial"/>
                <a:cs typeface="Arial"/>
              </a:rPr>
              <a:t>Other role in my school or district</a:t>
            </a:r>
          </a:p>
        </p:txBody>
      </p:sp>
    </p:spTree>
    <p:extLst>
      <p:ext uri="{BB962C8B-B14F-4D97-AF65-F5344CB8AC3E}">
        <p14:creationId xmlns:p14="http://schemas.microsoft.com/office/powerpoint/2010/main" val="421733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B0AB6-ACCF-E78A-E749-0D74142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F106A-A71E-F5C6-D0BC-CCEFD1FDB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99" b="1"/>
              <a:t>How many years have you coordinated or administered MCAS test accommodations at your school or district? </a:t>
            </a:r>
          </a:p>
          <a:p>
            <a:endParaRPr lang="en-US" sz="2999"/>
          </a:p>
          <a:p>
            <a:pPr marL="1022043" lvl="1" indent="-514196">
              <a:buFont typeface="+mj-lt"/>
              <a:buAutoNum type="alphaUcPeriod"/>
            </a:pPr>
            <a:r>
              <a:rPr lang="en-US" sz="2999"/>
              <a:t> 6 or more years</a:t>
            </a:r>
          </a:p>
          <a:p>
            <a:pPr marL="1022043" lvl="1" indent="-514196">
              <a:buFont typeface="+mj-lt"/>
              <a:buAutoNum type="alphaUcPeriod"/>
            </a:pPr>
            <a:r>
              <a:rPr lang="en-US" sz="2999"/>
              <a:t> 3 to 5 years</a:t>
            </a:r>
          </a:p>
          <a:p>
            <a:pPr marL="1022043" lvl="1" indent="-514196">
              <a:buFont typeface="+mj-lt"/>
              <a:buAutoNum type="alphaUcPeriod"/>
            </a:pPr>
            <a:r>
              <a:rPr lang="en-US" sz="2999"/>
              <a:t> 1 to 2 years</a:t>
            </a:r>
          </a:p>
          <a:p>
            <a:pPr marL="1022043" lvl="1" indent="-514196">
              <a:buFont typeface="+mj-lt"/>
              <a:buAutoNum type="alphaUcPeriod"/>
            </a:pPr>
            <a:r>
              <a:rPr lang="en-US" sz="2999"/>
              <a:t> This is my first year.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525" y="204217"/>
            <a:ext cx="10536238" cy="109696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 2023–24: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76362"/>
            <a:ext cx="11887200" cy="4867419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contrast and answer masking are no longer required in the SR/PNP. 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 will have access to these accessibility features in TestNav. 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Appendix A: PAN Guidance for Form-Dependent Accommodations of the Guide to the SR/PNP Process </a:t>
            </a: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assigning accommodations.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who signs in to TestNav with a proctor testing ticket for a  human read-aloud or human signer edition will see a prompt onscreen asking to verify whether they are a student or test administrator. 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prevent responses entered into test administrator’s version (which does not save responses).</a:t>
            </a:r>
          </a:p>
        </p:txBody>
      </p:sp>
    </p:spTree>
    <p:extLst>
      <p:ext uri="{BB962C8B-B14F-4D97-AF65-F5344CB8AC3E}">
        <p14:creationId xmlns:p14="http://schemas.microsoft.com/office/powerpoint/2010/main" val="3383778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Cullen, Shannon (DESE)</DisplayName>
        <AccountId>17</AccountId>
        <AccountType/>
      </UserInfo>
      <UserInfo>
        <DisplayName>Pelychaty, Robert (DESE)</DisplayName>
        <AccountId>38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BC9BC8-DE8E-4C18-A147-C8CAAE2FA2B2}"/>
</file>

<file path=customXml/itemProps2.xml><?xml version="1.0" encoding="utf-8"?>
<ds:datastoreItem xmlns:ds="http://schemas.openxmlformats.org/officeDocument/2006/customXml" ds:itemID="{102C90F4-4C6C-4424-8092-F3CA9FD561A2}">
  <ds:schemaRefs>
    <ds:schemaRef ds:uri="http://purl.org/dc/terms/"/>
    <ds:schemaRef ds:uri="http://purl.org/dc/dcmitype/"/>
    <ds:schemaRef ds:uri="049449a1-970d-4061-91c8-87f7c4621d9d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e77133ba-eec1-4d51-86ef-7b6d23495175"/>
    <ds:schemaRef ds:uri="http://schemas.microsoft.com/office/2006/metadata/properties"/>
    <ds:schemaRef ds:uri="0f5bef07-f5f5-40da-8e2e-589709a1e173"/>
    <ds:schemaRef ds:uri="0285ebdb-5a9a-4eee-8319-5b3bdbf0e58a"/>
  </ds:schemaRefs>
</ds:datastoreItem>
</file>

<file path=customXml/itemProps3.xml><?xml version="1.0" encoding="utf-8"?>
<ds:datastoreItem xmlns:ds="http://schemas.openxmlformats.org/officeDocument/2006/customXml" ds:itemID="{C1E7B4E5-9D6E-41C5-9354-F07C22A5D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310</TotalTime>
  <Words>3960</Words>
  <Application>Microsoft Macintosh PowerPoint</Application>
  <PresentationFormat>Custom</PresentationFormat>
  <Paragraphs>425</Paragraphs>
  <Slides>67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Courier New</vt:lpstr>
      <vt:lpstr>Segoe</vt:lpstr>
      <vt:lpstr>Segoe UI</vt:lpstr>
      <vt:lpstr>Segoe UI Semibold</vt:lpstr>
      <vt:lpstr>Wingdings</vt:lpstr>
      <vt:lpstr>Theme1</vt:lpstr>
      <vt:lpstr>Office Theme</vt:lpstr>
      <vt:lpstr>PAN Tasks for Accessibility and Accommodations</vt:lpstr>
      <vt:lpstr>Presenters</vt:lpstr>
      <vt:lpstr>Logistics for This Session </vt:lpstr>
      <vt:lpstr>Slides for This Session </vt:lpstr>
      <vt:lpstr>Today’s Agenda</vt:lpstr>
      <vt:lpstr>1. Overview of Accessibility and Accommodations Tasks in PAN</vt:lpstr>
      <vt:lpstr>Poll Question</vt:lpstr>
      <vt:lpstr>Poll Question 2</vt:lpstr>
      <vt:lpstr>New for 2023–24:</vt:lpstr>
      <vt:lpstr>Computer-Based Testing (CBT) Components</vt:lpstr>
      <vt:lpstr>Commonly Used Acronyms</vt:lpstr>
      <vt:lpstr>Frequently Asked Questions from Prior Years</vt:lpstr>
      <vt:lpstr>Timeline of Tasks to Complete for Accessibility and Accommodations</vt:lpstr>
      <vt:lpstr>2. Tasks to Complete before Testing</vt:lpstr>
      <vt:lpstr>Resources for Administering Accommodations for MCAS Testing</vt:lpstr>
      <vt:lpstr>Pre-Administration Checklist for Administering Accommodations</vt:lpstr>
      <vt:lpstr>Test Admin Workgroup Input: “What are your school’s procedures for  ensuring accuracy on the SR/PNP, particularly for accommodations?”</vt:lpstr>
      <vt:lpstr>Poll Question 3</vt:lpstr>
      <vt:lpstr>Poll Question 4</vt:lpstr>
      <vt:lpstr>Creating Human Read-Aloud and Human Signer Sessions</vt:lpstr>
      <vt:lpstr>Demonstration</vt:lpstr>
      <vt:lpstr>Creating Human Read-Aloud and Human Signer Sessions 2</vt:lpstr>
      <vt:lpstr>Accessing Proctor Testing Tickets</vt:lpstr>
      <vt:lpstr>Proctor Testing Tickets</vt:lpstr>
      <vt:lpstr>Student Testing Tickets for Human Read-Aloud, Human Signer, TTS</vt:lpstr>
      <vt:lpstr>Verify Accessibility Features and Accommodations: Accessing the PNP Report</vt:lpstr>
      <vt:lpstr>Accessing the PNP Report in PAN</vt:lpstr>
      <vt:lpstr>PNP Report</vt:lpstr>
      <vt:lpstr>Verify Students’ Accommodated Forms Prior to Testing (After Sessions Are Prepared)</vt:lpstr>
      <vt:lpstr>Questions and Answers</vt:lpstr>
      <vt:lpstr>3. Updating Accommodations in PAN</vt:lpstr>
      <vt:lpstr>Poll Question 5</vt:lpstr>
      <vt:lpstr>Updating Accommodations in PAN</vt:lpstr>
      <vt:lpstr>Demonstrations </vt:lpstr>
      <vt:lpstr>Step-by-Step Procedures to Update Accommodations in PAN</vt:lpstr>
      <vt:lpstr>Steps to Update Accommodations in User Interface</vt:lpstr>
      <vt:lpstr>High School PBT Tests in PAN</vt:lpstr>
      <vt:lpstr>What if a student starts testing with the incorrect accessibility feature/accommodation?</vt:lpstr>
      <vt:lpstr>Updating Accommodations After Testing for Students Who Did Not Use an Accommodation </vt:lpstr>
      <vt:lpstr>4. Updating Form-Dependent Accommodations</vt:lpstr>
      <vt:lpstr>Form-Dependent Accommodations</vt:lpstr>
      <vt:lpstr>Updating a Human Read-Aloud/Human Signer Session</vt:lpstr>
      <vt:lpstr>Updating Form-Dependent Accommodations After a PAN Session is Prepared</vt:lpstr>
      <vt:lpstr>Demonstrations 2 </vt:lpstr>
      <vt:lpstr>Exceptions: Updating Form-Dependent Accommodations After a PAN Session Is Prepared</vt:lpstr>
      <vt:lpstr>Poll Question 6</vt:lpstr>
      <vt:lpstr>Demonstrations</vt:lpstr>
      <vt:lpstr>What are the steps to take if a student started testing with the incorrect form-dependent accommodation?</vt:lpstr>
      <vt:lpstr>Step 1 After a Student Signs in to a Test</vt:lpstr>
      <vt:lpstr>Step 2 After a Student Signs in to a Test: Void the Test</vt:lpstr>
      <vt:lpstr>Step 3 After a Student Signs in to a Test: Mark the Test Complete</vt:lpstr>
      <vt:lpstr>Step 4 After a Student Signs in to a Test: Create a New Test for the Student</vt:lpstr>
      <vt:lpstr>Questions and Answers 2</vt:lpstr>
      <vt:lpstr>5. Web Extensions</vt:lpstr>
      <vt:lpstr>Web Extensions</vt:lpstr>
      <vt:lpstr>Web Extension Assistive Technology (AT) Form</vt:lpstr>
      <vt:lpstr>Web Extension Assistive Technology (AT) Form 2</vt:lpstr>
      <vt:lpstr>Questions and Answers 3</vt:lpstr>
      <vt:lpstr>6. Resources, Support, and Next Steps </vt:lpstr>
      <vt:lpstr>Resources for PAN Tasks for Accessibility and Accommodations</vt:lpstr>
      <vt:lpstr>Additional Resources on the DESE MCAS Website </vt:lpstr>
      <vt:lpstr>Upcoming Training Sessions on PAN Tasks </vt:lpstr>
      <vt:lpstr>Next Steps</vt:lpstr>
      <vt:lpstr>Email and Phone Support </vt:lpstr>
      <vt:lpstr>7. Live “Sandbox Time”</vt:lpstr>
      <vt:lpstr>Poll Question 7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Grades 3-8  Computer-Based Testing</dc:title>
  <dc:creator>bkelly</dc:creator>
  <cp:lastModifiedBy>Glen Gibbs</cp:lastModifiedBy>
  <cp:revision>5</cp:revision>
  <cp:lastPrinted>2018-02-12T15:51:03Z</cp:lastPrinted>
  <dcterms:created xsi:type="dcterms:W3CDTF">2017-01-23T20:55:02Z</dcterms:created>
  <dcterms:modified xsi:type="dcterms:W3CDTF">2024-03-18T14:21:30Z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0x010100D75FB14DB3FE6C4CA721D3340365D5E8</vt:lpwstr>
  </property>
  <property fmtid="{D5CDD505-2E9C-101B-9397-08002B2CF9AE}" pid="3" name="File Status">
    <vt:lpwstr>Draft</vt:lpwstr>
  </property>
  <property fmtid="{D5CDD505-2E9C-101B-9397-08002B2CF9AE}" pid="4" name="Archive">
    <vt:bool>false</vt:bool>
  </property>
  <property fmtid="{D5CDD505-2E9C-101B-9397-08002B2CF9AE}" pid="5" name="SharedWithUsers">
    <vt:lpwstr>18;#Zalk, Jodie (DESE)</vt:lpwstr>
  </property>
  <property fmtid="{D5CDD505-2E9C-101B-9397-08002B2CF9AE}" pid="6" name="Category0">
    <vt:lpwstr>To be assigned</vt:lpwstr>
  </property>
  <property fmtid="{D5CDD505-2E9C-101B-9397-08002B2CF9AE}" pid="7" name="Approval Record">
    <vt:bool>false</vt:bool>
  </property>
  <property fmtid="{D5CDD505-2E9C-101B-9397-08002B2CF9AE}" pid="8" name="Admin Year">
    <vt:lpwstr>;#2020;#</vt:lpwstr>
  </property>
  <property fmtid="{D5CDD505-2E9C-101B-9397-08002B2CF9AE}" pid="9" name="MediaServiceImageTags">
    <vt:lpwstr/>
  </property>
</Properties>
</file>