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57"/>
  </p:notesMasterIdLst>
  <p:handoutMasterIdLst>
    <p:handoutMasterId r:id="rId58"/>
  </p:handoutMasterIdLst>
  <p:sldIdLst>
    <p:sldId id="280" r:id="rId6"/>
    <p:sldId id="359" r:id="rId7"/>
    <p:sldId id="1184" r:id="rId8"/>
    <p:sldId id="1286" r:id="rId9"/>
    <p:sldId id="1171" r:id="rId10"/>
    <p:sldId id="1233" r:id="rId11"/>
    <p:sldId id="1195" r:id="rId12"/>
    <p:sldId id="1168" r:id="rId13"/>
    <p:sldId id="1172" r:id="rId14"/>
    <p:sldId id="1227" r:id="rId15"/>
    <p:sldId id="1199" r:id="rId16"/>
    <p:sldId id="1200" r:id="rId17"/>
    <p:sldId id="1224" r:id="rId18"/>
    <p:sldId id="1230" r:id="rId19"/>
    <p:sldId id="1204" r:id="rId20"/>
    <p:sldId id="1225" r:id="rId21"/>
    <p:sldId id="266" r:id="rId22"/>
    <p:sldId id="1192" r:id="rId23"/>
    <p:sldId id="1107" r:id="rId24"/>
    <p:sldId id="1228" r:id="rId25"/>
    <p:sldId id="1181" r:id="rId26"/>
    <p:sldId id="304" r:id="rId27"/>
    <p:sldId id="1090" r:id="rId28"/>
    <p:sldId id="1206" r:id="rId29"/>
    <p:sldId id="1185" r:id="rId30"/>
    <p:sldId id="331" r:id="rId31"/>
    <p:sldId id="1180" r:id="rId32"/>
    <p:sldId id="332" r:id="rId33"/>
    <p:sldId id="333" r:id="rId34"/>
    <p:sldId id="330" r:id="rId35"/>
    <p:sldId id="1139" r:id="rId36"/>
    <p:sldId id="307" r:id="rId37"/>
    <p:sldId id="1207" r:id="rId38"/>
    <p:sldId id="1160" r:id="rId39"/>
    <p:sldId id="1138" r:id="rId40"/>
    <p:sldId id="1231" r:id="rId41"/>
    <p:sldId id="1167" r:id="rId42"/>
    <p:sldId id="1163" r:id="rId43"/>
    <p:sldId id="310" r:id="rId44"/>
    <p:sldId id="1208" r:id="rId45"/>
    <p:sldId id="1187" r:id="rId46"/>
    <p:sldId id="1072" r:id="rId47"/>
    <p:sldId id="1152" r:id="rId48"/>
    <p:sldId id="1189" r:id="rId49"/>
    <p:sldId id="1232" r:id="rId50"/>
    <p:sldId id="1220" r:id="rId51"/>
    <p:sldId id="1190" r:id="rId52"/>
    <p:sldId id="1191" r:id="rId53"/>
    <p:sldId id="1221" r:id="rId54"/>
    <p:sldId id="1223" r:id="rId55"/>
    <p:sldId id="1148" r:id="rId56"/>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92"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5"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51"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Jennifer Kash" initials="JK" lastIdx="5" clrIdx="16">
    <p:extLst>
      <p:ext uri="{19B8F6BF-5375-455C-9EA6-DF929625EA0E}">
        <p15:presenceInfo xmlns:p15="http://schemas.microsoft.com/office/powerpoint/2012/main" userId="S::Jennifer.Kash@pearson.com::e368091e-6b08-4360-a0b9-01cf60947260" providerId="AD"/>
      </p:ext>
    </p:extLst>
  </p:cmAuthor>
  <p:cmAuthor id="17" name="Michael Reynolds" initials="MR" lastIdx="2" clrIdx="17">
    <p:extLst>
      <p:ext uri="{19B8F6BF-5375-455C-9EA6-DF929625EA0E}">
        <p15:presenceInfo xmlns:p15="http://schemas.microsoft.com/office/powerpoint/2012/main" userId="S::michael.reynolds@pearson.com::6dd97c84-582a-44d9-9886-5bcc9369df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35"/>
    <a:srgbClr val="3647B6"/>
    <a:srgbClr val="F9F9FA"/>
    <a:srgbClr val="FFFFFF"/>
    <a:srgbClr val="F9F9F9"/>
    <a:srgbClr val="FAF9FA"/>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B4FD7-726F-4BF2-ADA9-DC8EFDFD282D}" v="7" dt="2024-01-25T18:16:08.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5"/>
    <p:restoredTop sz="94694"/>
  </p:normalViewPr>
  <p:slideViewPr>
    <p:cSldViewPr snapToGrid="0">
      <p:cViewPr varScale="1">
        <p:scale>
          <a:sx n="100" d="100"/>
          <a:sy n="100" d="100"/>
        </p:scale>
        <p:origin x="192" y="624"/>
      </p:cViewPr>
      <p:guideLst>
        <p:guide orient="horz" pos="2160"/>
        <p:guide pos="3840"/>
      </p:guideLst>
    </p:cSldViewPr>
  </p:slideViewPr>
  <p:outlineViewPr>
    <p:cViewPr>
      <p:scale>
        <a:sx n="33" d="100"/>
        <a:sy n="33" d="100"/>
      </p:scale>
      <p:origin x="0" y="-1564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223B4FD7-726F-4BF2-ADA9-DC8EFDFD282D}"/>
    <pc:docChg chg="custSel modSld modMainMaster">
      <pc:chgData name="Cullen, Shannon (DESE)" userId="6b1ad6a8-5818-44b3-9274-ccefbf22d13d" providerId="ADAL" clId="{223B4FD7-726F-4BF2-ADA9-DC8EFDFD282D}" dt="2024-01-25T18:17:41.368" v="25" actId="20577"/>
      <pc:docMkLst>
        <pc:docMk/>
      </pc:docMkLst>
      <pc:sldChg chg="modSp mod">
        <pc:chgData name="Cullen, Shannon (DESE)" userId="6b1ad6a8-5818-44b3-9274-ccefbf22d13d" providerId="ADAL" clId="{223B4FD7-726F-4BF2-ADA9-DC8EFDFD282D}" dt="2024-01-24T21:17:02.961" v="6" actId="20577"/>
        <pc:sldMkLst>
          <pc:docMk/>
          <pc:sldMk cId="0" sldId="359"/>
        </pc:sldMkLst>
        <pc:spChg chg="mod">
          <ac:chgData name="Cullen, Shannon (DESE)" userId="6b1ad6a8-5818-44b3-9274-ccefbf22d13d" providerId="ADAL" clId="{223B4FD7-726F-4BF2-ADA9-DC8EFDFD282D}" dt="2024-01-24T21:17:02.961" v="6" actId="20577"/>
          <ac:spMkLst>
            <pc:docMk/>
            <pc:sldMk cId="0" sldId="359"/>
            <ac:spMk id="7173" creationId="{00000000-0000-0000-0000-000000000000}"/>
          </ac:spMkLst>
        </pc:spChg>
      </pc:sldChg>
      <pc:sldChg chg="modSp mod">
        <pc:chgData name="Cullen, Shannon (DESE)" userId="6b1ad6a8-5818-44b3-9274-ccefbf22d13d" providerId="ADAL" clId="{223B4FD7-726F-4BF2-ADA9-DC8EFDFD282D}" dt="2024-01-24T20:05:14.183" v="2" actId="313"/>
        <pc:sldMkLst>
          <pc:docMk/>
          <pc:sldMk cId="2938697752" sldId="1171"/>
        </pc:sldMkLst>
        <pc:spChg chg="mod">
          <ac:chgData name="Cullen, Shannon (DESE)" userId="6b1ad6a8-5818-44b3-9274-ccefbf22d13d" providerId="ADAL" clId="{223B4FD7-726F-4BF2-ADA9-DC8EFDFD282D}" dt="2024-01-24T20:05:14.183" v="2" actId="313"/>
          <ac:spMkLst>
            <pc:docMk/>
            <pc:sldMk cId="2938697752" sldId="1171"/>
            <ac:spMk id="3" creationId="{016D24D2-B23A-7E18-05C3-1A77A0F61E79}"/>
          </ac:spMkLst>
        </pc:spChg>
      </pc:sldChg>
      <pc:sldChg chg="modSp mod">
        <pc:chgData name="Cullen, Shannon (DESE)" userId="6b1ad6a8-5818-44b3-9274-ccefbf22d13d" providerId="ADAL" clId="{223B4FD7-726F-4BF2-ADA9-DC8EFDFD282D}" dt="2024-01-25T18:17:41.368" v="25" actId="20577"/>
        <pc:sldMkLst>
          <pc:docMk/>
          <pc:sldMk cId="2609353850" sldId="1204"/>
        </pc:sldMkLst>
        <pc:spChg chg="mod">
          <ac:chgData name="Cullen, Shannon (DESE)" userId="6b1ad6a8-5818-44b3-9274-ccefbf22d13d" providerId="ADAL" clId="{223B4FD7-726F-4BF2-ADA9-DC8EFDFD282D}" dt="2024-01-25T18:17:41.368" v="25" actId="20577"/>
          <ac:spMkLst>
            <pc:docMk/>
            <pc:sldMk cId="2609353850" sldId="1204"/>
            <ac:spMk id="3" creationId="{35AAA046-2C9E-4D9C-8F48-1954D28DE454}"/>
          </ac:spMkLst>
        </pc:spChg>
      </pc:sldChg>
      <pc:sldChg chg="modSp mod">
        <pc:chgData name="Cullen, Shannon (DESE)" userId="6b1ad6a8-5818-44b3-9274-ccefbf22d13d" providerId="ADAL" clId="{223B4FD7-726F-4BF2-ADA9-DC8EFDFD282D}" dt="2024-01-25T18:16:39.497" v="24" actId="20577"/>
        <pc:sldMkLst>
          <pc:docMk/>
          <pc:sldMk cId="1239982409" sldId="1232"/>
        </pc:sldMkLst>
        <pc:spChg chg="mod">
          <ac:chgData name="Cullen, Shannon (DESE)" userId="6b1ad6a8-5818-44b3-9274-ccefbf22d13d" providerId="ADAL" clId="{223B4FD7-726F-4BF2-ADA9-DC8EFDFD282D}" dt="2024-01-25T18:16:39.497" v="24" actId="20577"/>
          <ac:spMkLst>
            <pc:docMk/>
            <pc:sldMk cId="1239982409" sldId="1232"/>
            <ac:spMk id="4" creationId="{A6DCC3BF-9536-4E7B-9200-C36863259E6A}"/>
          </ac:spMkLst>
        </pc:spChg>
      </pc:sldChg>
      <pc:sldChg chg="modSp mod">
        <pc:chgData name="Cullen, Shannon (DESE)" userId="6b1ad6a8-5818-44b3-9274-ccefbf22d13d" providerId="ADAL" clId="{223B4FD7-726F-4BF2-ADA9-DC8EFDFD282D}" dt="2024-01-24T20:05:18.921" v="5" actId="313"/>
        <pc:sldMkLst>
          <pc:docMk/>
          <pc:sldMk cId="312325179" sldId="1233"/>
        </pc:sldMkLst>
        <pc:spChg chg="mod">
          <ac:chgData name="Cullen, Shannon (DESE)" userId="6b1ad6a8-5818-44b3-9274-ccefbf22d13d" providerId="ADAL" clId="{223B4FD7-726F-4BF2-ADA9-DC8EFDFD282D}" dt="2024-01-24T20:05:18.921" v="5" actId="313"/>
          <ac:spMkLst>
            <pc:docMk/>
            <pc:sldMk cId="312325179" sldId="1233"/>
            <ac:spMk id="3" creationId="{016D24D2-B23A-7E18-05C3-1A77A0F61E79}"/>
          </ac:spMkLst>
        </pc:spChg>
      </pc:sldChg>
      <pc:sldMasterChg chg="modSldLayout">
        <pc:chgData name="Cullen, Shannon (DESE)" userId="6b1ad6a8-5818-44b3-9274-ccefbf22d13d" providerId="ADAL" clId="{223B4FD7-726F-4BF2-ADA9-DC8EFDFD282D}" dt="2024-01-25T18:16:17.301" v="21" actId="2"/>
        <pc:sldMasterMkLst>
          <pc:docMk/>
          <pc:sldMasterMk cId="1578416296" sldId="2147483648"/>
        </pc:sldMasterMkLst>
        <pc:sldLayoutChg chg="modSp mod">
          <pc:chgData name="Cullen, Shannon (DESE)" userId="6b1ad6a8-5818-44b3-9274-ccefbf22d13d" providerId="ADAL" clId="{223B4FD7-726F-4BF2-ADA9-DC8EFDFD282D}" dt="2024-01-25T18:16:17.301" v="21" actId="2"/>
          <pc:sldLayoutMkLst>
            <pc:docMk/>
            <pc:sldMasterMk cId="1578416296" sldId="2147483648"/>
            <pc:sldLayoutMk cId="1534078881" sldId="2147483665"/>
          </pc:sldLayoutMkLst>
          <pc:spChg chg="mod">
            <ac:chgData name="Cullen, Shannon (DESE)" userId="6b1ad6a8-5818-44b3-9274-ccefbf22d13d" providerId="ADAL" clId="{223B4FD7-726F-4BF2-ADA9-DC8EFDFD282D}" dt="2024-01-25T18:16:17.301" v="21" actId="2"/>
            <ac:spMkLst>
              <pc:docMk/>
              <pc:sldMasterMk cId="1578416296" sldId="2147483648"/>
              <pc:sldLayoutMk cId="1534078881" sldId="2147483665"/>
              <ac:spMk id="11" creationId="{8E1396B4-19B0-464B-B28D-6834EE0C27C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2024/2/7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dirty="0"/>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73345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240715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75674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26</a:t>
            </a:fld>
            <a:endParaRPr lang="en-US" dirty="0"/>
          </a:p>
        </p:txBody>
      </p:sp>
    </p:spTree>
    <p:extLst>
      <p:ext uri="{BB962C8B-B14F-4D97-AF65-F5344CB8AC3E}">
        <p14:creationId xmlns:p14="http://schemas.microsoft.com/office/powerpoint/2010/main" val="395264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27</a:t>
            </a:fld>
            <a:endParaRPr lang="en-US" dirty="0"/>
          </a:p>
        </p:txBody>
      </p:sp>
    </p:spTree>
    <p:extLst>
      <p:ext uri="{BB962C8B-B14F-4D97-AF65-F5344CB8AC3E}">
        <p14:creationId xmlns:p14="http://schemas.microsoft.com/office/powerpoint/2010/main" val="36552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dirty="0"/>
          </a:p>
        </p:txBody>
      </p:sp>
    </p:spTree>
    <p:extLst>
      <p:ext uri="{BB962C8B-B14F-4D97-AF65-F5344CB8AC3E}">
        <p14:creationId xmlns:p14="http://schemas.microsoft.com/office/powerpoint/2010/main" val="396800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29</a:t>
            </a:fld>
            <a:endParaRPr lang="en-US" dirty="0"/>
          </a:p>
        </p:txBody>
      </p:sp>
    </p:spTree>
    <p:extLst>
      <p:ext uri="{BB962C8B-B14F-4D97-AF65-F5344CB8AC3E}">
        <p14:creationId xmlns:p14="http://schemas.microsoft.com/office/powerpoint/2010/main" val="2749104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36</a:t>
            </a:fld>
            <a:endParaRPr lang="en-US" dirty="0"/>
          </a:p>
        </p:txBody>
      </p:sp>
    </p:spTree>
    <p:extLst>
      <p:ext uri="{BB962C8B-B14F-4D97-AF65-F5344CB8AC3E}">
        <p14:creationId xmlns:p14="http://schemas.microsoft.com/office/powerpoint/2010/main" val="2255417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3648366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dirty="0"/>
          </a:p>
        </p:txBody>
      </p:sp>
      <p:sp>
        <p:nvSpPr>
          <p:cNvPr id="4" name="Slide Number Placeholder 3"/>
          <p:cNvSpPr>
            <a:spLocks noGrp="1"/>
          </p:cNvSpPr>
          <p:nvPr>
            <p:ph type="sldNum" sz="quarter" idx="5"/>
          </p:nvPr>
        </p:nvSpPr>
        <p:spPr/>
        <p:txBody>
          <a:bodyPr/>
          <a:lstStyle/>
          <a:p>
            <a:fld id="{825FC15E-7FD1-034A-9729-2C6FA6821FBB}" type="slidenum">
              <a:rPr lang="en-US" smtClean="0"/>
              <a:t>44</a:t>
            </a:fld>
            <a:endParaRPr lang="en-US" dirty="0"/>
          </a:p>
        </p:txBody>
      </p:sp>
    </p:spTree>
    <p:extLst>
      <p:ext uri="{BB962C8B-B14F-4D97-AF65-F5344CB8AC3E}">
        <p14:creationId xmlns:p14="http://schemas.microsoft.com/office/powerpoint/2010/main" val="284159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dirty="0"/>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dirty="0"/>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dirty="0"/>
          </a:p>
        </p:txBody>
      </p:sp>
    </p:spTree>
    <p:extLst>
      <p:ext uri="{BB962C8B-B14F-4D97-AF65-F5344CB8AC3E}">
        <p14:creationId xmlns:p14="http://schemas.microsoft.com/office/powerpoint/2010/main" val="363603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51</a:t>
            </a:fld>
            <a:endParaRPr lang="en-US" dirty="0"/>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85093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dirty="0"/>
          </a:p>
        </p:txBody>
      </p:sp>
    </p:spTree>
    <p:extLst>
      <p:ext uri="{BB962C8B-B14F-4D97-AF65-F5344CB8AC3E}">
        <p14:creationId xmlns:p14="http://schemas.microsoft.com/office/powerpoint/2010/main" val="50327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293109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420810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6989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809193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12532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441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Pearson Access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2/7/24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oe.mass.edu/mcas/training.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assessment.pearson.com/TN/app-check-error-messages-23069571.html" TargetMode="External"/><Relationship Id="rId2" Type="http://schemas.openxmlformats.org/officeDocument/2006/relationships/hyperlink" Target="https://support.assessment.pearson.com/TN/install-and-sign-in-32843558.html" TargetMode="External"/><Relationship Id="rId1" Type="http://schemas.openxmlformats.org/officeDocument/2006/relationships/slideLayout" Target="../slideLayouts/slideLayout4.xml"/><Relationship Id="rId4" Type="http://schemas.openxmlformats.org/officeDocument/2006/relationships/hyperlink" Target="http://mcas.pearsonsupport.com/manua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hyperlink" Target="https://support.assessment.pearson.com/TN/network-requirements-and-guidelines-23074307.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trng-mcas.pearsonaccessnext.com/customer/index.actio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mcas.pearsonsupport.com/manual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mcas.pearsonsupport.com/pearsonaccessnex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doe.mass.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trng-mcas.pearsonaccessnext.com/customer/index.action" TargetMode="External"/><Relationship Id="rId2" Type="http://schemas.openxmlformats.org/officeDocument/2006/relationships/hyperlink" Target="https://gateway.edu.state.ma.us/" TargetMode="External"/><Relationship Id="rId1" Type="http://schemas.openxmlformats.org/officeDocument/2006/relationships/slideLayout" Target="../slideLayouts/slideLayout4.xml"/><Relationship Id="rId4" Type="http://schemas.openxmlformats.org/officeDocument/2006/relationships/hyperlink" Target="mailto:mcas@doe.mass.edu"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mcas.pearsonsupport.com/technology-setup/" TargetMode="External"/><Relationship Id="rId5" Type="http://schemas.openxmlformats.org/officeDocument/2006/relationships/hyperlink" Target="http://mcas.pearsonsupport.com/student/" TargetMode="External"/><Relationship Id="rId4" Type="http://schemas.openxmlformats.org/officeDocument/2006/relationships/hyperlink" Target="http://mcas.pearsonsupport.com/trainin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doe.mass.edu/mcas/updates.html" TargetMode="External"/><Relationship Id="rId2" Type="http://schemas.openxmlformats.org/officeDocument/2006/relationships/hyperlink" Target="http://www.doe.mass.edu/mcas/" TargetMode="External"/><Relationship Id="rId1" Type="http://schemas.openxmlformats.org/officeDocument/2006/relationships/slideLayout" Target="../slideLayouts/slideLayout4.xml"/><Relationship Id="rId5" Type="http://schemas.openxmlformats.org/officeDocument/2006/relationships/hyperlink" Target="https://www.doe.mass.edu/mcas/testadmin/schoolsamples/" TargetMode="External"/><Relationship Id="rId4" Type="http://schemas.openxmlformats.org/officeDocument/2006/relationships/hyperlink" Target="http://eepurl.com/ghSOhH"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mcas.pearsonsupport.com/training/"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cognia.zoom.us/webinar/register/WN_3L2505z9SGuUA2WahLDndw#/registration"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mcas.pearsonsupport.com/training/"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mailto:mcas@doe.mass.edu"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4.xml"/><Relationship Id="rId6" Type="http://schemas.openxmlformats.org/officeDocument/2006/relationships/hyperlink" Target="mailto:mcas@doe.mass.edu" TargetMode="External"/><Relationship Id="rId5" Type="http://schemas.openxmlformats.org/officeDocument/2006/relationships/hyperlink" Target="http://www.doe.mass.edu/mcas" TargetMode="External"/><Relationship Id="rId4" Type="http://schemas.openxmlformats.org/officeDocument/2006/relationships/hyperlink" Target="http://mcas.pearsonsupport.com/technology-setup/"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hyperlink" Target="http://www.doe.mass.edu/mcas" TargetMode="External"/><Relationship Id="rId12" Type="http://schemas.openxmlformats.org/officeDocument/2006/relationships/image" Target="../media/image28.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hyperlink" Target="mailto:mcas@doe.mass.edu" TargetMode="External"/><Relationship Id="rId4" Type="http://schemas.openxmlformats.org/officeDocument/2006/relationships/image" Target="../media/image22.sv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http://mcas.pearsonsupport.com/technology-setu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1625533"/>
            <a:ext cx="8631677" cy="1928238"/>
          </a:xfrm>
        </p:spPr>
        <p:txBody>
          <a:bodyPr>
            <a:noAutofit/>
          </a:bodyPr>
          <a:lstStyle/>
          <a:p>
            <a:r>
              <a:rPr lang="en-US" altLang="en-US" sz="5900" dirty="0"/>
              <a:t>Overview of Infrastructure Trials for New Test Coordinators –Part I</a:t>
            </a:r>
          </a:p>
        </p:txBody>
      </p:sp>
      <p:sp>
        <p:nvSpPr>
          <p:cNvPr id="3" name="Subtitle 2"/>
          <p:cNvSpPr>
            <a:spLocks noGrp="1"/>
          </p:cNvSpPr>
          <p:nvPr>
            <p:ph type="subTitle" idx="1"/>
          </p:nvPr>
        </p:nvSpPr>
        <p:spPr>
          <a:xfrm>
            <a:off x="505838" y="5466944"/>
            <a:ext cx="7538936" cy="1391055"/>
          </a:xfrm>
        </p:spPr>
        <p:txBody>
          <a:bodyPr/>
          <a:lstStyle/>
          <a:p>
            <a:r>
              <a:rPr lang="en-US" altLang="zh-CN" dirty="0">
                <a:latin typeface="Arial" panose="020B0604020202020204" pitchFamily="34" charset="0"/>
                <a:cs typeface="Arial" panose="020B0604020202020204" pitchFamily="34" charset="0"/>
              </a:rPr>
              <a:t>The Office of Student Assessment Services January 25, 2024</a:t>
            </a:r>
            <a:endParaRPr lang="zh-CN" alt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2F27D28-AE06-3ED8-26A5-7D2309D522FE}"/>
              </a:ext>
            </a:extLst>
          </p:cNvPr>
          <p:cNvSpPr txBox="1"/>
          <p:nvPr/>
        </p:nvSpPr>
        <p:spPr>
          <a:xfrm>
            <a:off x="505838" y="4048692"/>
            <a:ext cx="8303625" cy="923330"/>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Note: </a:t>
            </a:r>
            <a:r>
              <a:rPr lang="en-US" sz="1800" dirty="0">
                <a:latin typeface="Arial" panose="020B0604020202020204" pitchFamily="34" charset="0"/>
                <a:cs typeface="Arial" panose="020B0604020202020204" pitchFamily="34" charset="0"/>
              </a:rPr>
              <a:t>This is a 2-part training, and if you have not yet registered for Part II (which will be held tomorrow, January 26), registration is still available</a:t>
            </a:r>
            <a:r>
              <a:rPr lang="en-US" dirty="0">
                <a:latin typeface="Arial" panose="020B0604020202020204" pitchFamily="34" charset="0"/>
                <a:cs typeface="Arial" panose="020B0604020202020204" pitchFamily="34" charset="0"/>
              </a:rPr>
              <a:t> at </a:t>
            </a:r>
            <a:r>
              <a:rPr lang="en-US" sz="1800" dirty="0">
                <a:latin typeface="Arial" panose="020B0604020202020204" pitchFamily="34" charset="0"/>
                <a:cs typeface="Arial" panose="020B0604020202020204" pitchFamily="34" charset="0"/>
                <a:hlinkClick r:id="rId3"/>
              </a:rPr>
              <a:t>www.doe.mass.edu/mcas/training.html</a:t>
            </a:r>
            <a:r>
              <a:rPr lang="en-US" sz="1800" dirty="0">
                <a:latin typeface="Arial" panose="020B0604020202020204" pitchFamily="34" charset="0"/>
                <a:cs typeface="Arial" panose="020B0604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B6AA-578B-4B21-B5DC-781332530CA9}"/>
              </a:ext>
            </a:extLst>
          </p:cNvPr>
          <p:cNvSpPr>
            <a:spLocks noGrp="1"/>
          </p:cNvSpPr>
          <p:nvPr>
            <p:ph type="title" idx="4294967295"/>
          </p:nvPr>
        </p:nvSpPr>
        <p:spPr>
          <a:xfrm>
            <a:off x="822325" y="288925"/>
            <a:ext cx="11369675" cy="679450"/>
          </a:xfrm>
        </p:spPr>
        <p:txBody>
          <a:bodyPr>
            <a:noAutofit/>
          </a:bodyPr>
          <a:lstStyle/>
          <a:p>
            <a:r>
              <a:rPr lang="en-US" sz="4000" dirty="0">
                <a:solidFill>
                  <a:srgbClr val="3647B6"/>
                </a:solidFill>
                <a:latin typeface="Arial" panose="020B0604020202020204" pitchFamily="34" charset="0"/>
                <a:cs typeface="Arial" panose="020B0604020202020204" pitchFamily="34" charset="0"/>
              </a:rPr>
              <a:t>Recommended Windows to Conduct </a:t>
            </a:r>
            <a:br>
              <a:rPr lang="en-US" sz="4000" dirty="0">
                <a:solidFill>
                  <a:srgbClr val="3647B6"/>
                </a:solidFill>
                <a:latin typeface="Arial" panose="020B0604020202020204" pitchFamily="34" charset="0"/>
                <a:cs typeface="Arial" panose="020B0604020202020204" pitchFamily="34" charset="0"/>
              </a:rPr>
            </a:br>
            <a:r>
              <a:rPr lang="en-US" sz="4000" dirty="0">
                <a:solidFill>
                  <a:srgbClr val="3647B6"/>
                </a:solidFill>
                <a:latin typeface="Arial" panose="020B0604020202020204" pitchFamily="34" charset="0"/>
                <a:cs typeface="Arial" panose="020B0604020202020204" pitchFamily="34" charset="0"/>
              </a:rPr>
              <a:t>Preliminary System Tests/Infrastructure Trials</a:t>
            </a:r>
          </a:p>
        </p:txBody>
      </p:sp>
      <p:graphicFrame>
        <p:nvGraphicFramePr>
          <p:cNvPr id="5" name="Content Placeholder 4">
            <a:extLst>
              <a:ext uri="{FF2B5EF4-FFF2-40B4-BE49-F238E27FC236}">
                <a16:creationId xmlns:a16="http://schemas.microsoft.com/office/drawing/2014/main" id="{36F5527B-CD38-4C09-B8FA-4DBBC74E4BF0}"/>
              </a:ext>
            </a:extLst>
          </p:cNvPr>
          <p:cNvGraphicFramePr>
            <a:graphicFrameLocks noGrp="1"/>
          </p:cNvGraphicFramePr>
          <p:nvPr>
            <p:ph idx="4294967295"/>
            <p:extLst>
              <p:ext uri="{D42A27DB-BD31-4B8C-83A1-F6EECF244321}">
                <p14:modId xmlns:p14="http://schemas.microsoft.com/office/powerpoint/2010/main" val="2458696508"/>
              </p:ext>
            </p:extLst>
          </p:nvPr>
        </p:nvGraphicFramePr>
        <p:xfrm>
          <a:off x="913047" y="1249575"/>
          <a:ext cx="10364552" cy="2042160"/>
        </p:xfrm>
        <a:graphic>
          <a:graphicData uri="http://schemas.openxmlformats.org/drawingml/2006/table">
            <a:tbl>
              <a:tblPr firstRow="1" bandRow="1">
                <a:tableStyleId>{1E171933-4619-4E11-9A3F-F7608DF75F80}</a:tableStyleId>
              </a:tblPr>
              <a:tblGrid>
                <a:gridCol w="3980985">
                  <a:extLst>
                    <a:ext uri="{9D8B030D-6E8A-4147-A177-3AD203B41FA5}">
                      <a16:colId xmlns:a16="http://schemas.microsoft.com/office/drawing/2014/main" val="3996078143"/>
                    </a:ext>
                  </a:extLst>
                </a:gridCol>
                <a:gridCol w="6383567">
                  <a:extLst>
                    <a:ext uri="{9D8B030D-6E8A-4147-A177-3AD203B41FA5}">
                      <a16:colId xmlns:a16="http://schemas.microsoft.com/office/drawing/2014/main" val="1192287706"/>
                    </a:ext>
                  </a:extLst>
                </a:gridCol>
              </a:tblGrid>
              <a:tr h="402164">
                <a:tc>
                  <a:txBody>
                    <a:bodyPr/>
                    <a:lstStyle/>
                    <a:p>
                      <a:r>
                        <a:rPr lang="en-US" sz="2400" dirty="0">
                          <a:latin typeface="Arial" panose="020B0604020202020204" pitchFamily="34" charset="0"/>
                          <a:cs typeface="Arial" panose="020B0604020202020204" pitchFamily="34" charset="0"/>
                        </a:rPr>
                        <a:t>Grades</a:t>
                      </a:r>
                    </a:p>
                  </a:txBody>
                  <a:tcPr/>
                </a:tc>
                <a:tc>
                  <a:txBody>
                    <a:bodyPr/>
                    <a:lstStyle/>
                    <a:p>
                      <a:r>
                        <a:rPr lang="en-US" sz="2400" dirty="0">
                          <a:latin typeface="Arial" panose="020B0604020202020204" pitchFamily="34" charset="0"/>
                          <a:cs typeface="Arial" panose="020B0604020202020204" pitchFamily="34" charset="0"/>
                        </a:rPr>
                        <a:t>Recommended Windows</a:t>
                      </a:r>
                    </a:p>
                  </a:txBody>
                  <a:tcPr/>
                </a:tc>
                <a:extLst>
                  <a:ext uri="{0D108BD9-81ED-4DB2-BD59-A6C34878D82A}">
                    <a16:rowId xmlns:a16="http://schemas.microsoft.com/office/drawing/2014/main" val="3380924817"/>
                  </a:ext>
                </a:extLst>
              </a:tr>
              <a:tr h="370840">
                <a:tc>
                  <a:txBody>
                    <a:bodyPr/>
                    <a:lstStyle/>
                    <a:p>
                      <a:r>
                        <a:rPr lang="en-US" sz="2000" kern="1200" dirty="0">
                          <a:solidFill>
                            <a:srgbClr val="101D35"/>
                          </a:solidFill>
                          <a:latin typeface="Arial" panose="020B0604020202020204" pitchFamily="34" charset="0"/>
                          <a:cs typeface="Arial" panose="020B0604020202020204" pitchFamily="34" charset="0"/>
                        </a:rPr>
                        <a:t>March Retests</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January 29 – February 23</a:t>
                      </a:r>
                    </a:p>
                  </a:txBody>
                  <a:tcPr/>
                </a:tc>
                <a:extLst>
                  <a:ext uri="{0D108BD9-81ED-4DB2-BD59-A6C34878D82A}">
                    <a16:rowId xmlns:a16="http://schemas.microsoft.com/office/drawing/2014/main" val="865678214"/>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Grades 3</a:t>
                      </a:r>
                      <a:r>
                        <a:rPr lang="en-US" sz="2000" b="0" dirty="0">
                          <a:solidFill>
                            <a:srgbClr val="101D35"/>
                          </a:solidFill>
                          <a:latin typeface="Arial" panose="020B0604020202020204" pitchFamily="34" charset="0"/>
                          <a:cs typeface="Arial" panose="020B0604020202020204" pitchFamily="34" charset="0"/>
                        </a:rPr>
                        <a:t>–</a:t>
                      </a:r>
                      <a:r>
                        <a:rPr lang="en-US" sz="2000" dirty="0">
                          <a:solidFill>
                            <a:srgbClr val="101D35"/>
                          </a:solidFill>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January 29 – March 15</a:t>
                      </a:r>
                    </a:p>
                  </a:txBody>
                  <a:tcPr/>
                </a:tc>
                <a:extLst>
                  <a:ext uri="{0D108BD9-81ED-4DB2-BD59-A6C34878D82A}">
                    <a16:rowId xmlns:a16="http://schemas.microsoft.com/office/drawing/2014/main" val="1806678718"/>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Grade 10 ELA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February 5 – March 18</a:t>
                      </a:r>
                    </a:p>
                  </a:txBody>
                  <a:tcPr/>
                </a:tc>
                <a:extLst>
                  <a:ext uri="{0D108BD9-81ED-4DB2-BD59-A6C34878D82A}">
                    <a16:rowId xmlns:a16="http://schemas.microsoft.com/office/drawing/2014/main" val="1366185522"/>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June High School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April 22 – May 24</a:t>
                      </a:r>
                    </a:p>
                  </a:txBody>
                  <a:tcPr/>
                </a:tc>
                <a:extLst>
                  <a:ext uri="{0D108BD9-81ED-4DB2-BD59-A6C34878D82A}">
                    <a16:rowId xmlns:a16="http://schemas.microsoft.com/office/drawing/2014/main" val="2317078835"/>
                  </a:ext>
                </a:extLst>
              </a:tr>
            </a:tbl>
          </a:graphicData>
        </a:graphic>
      </p:graphicFrame>
      <p:sp>
        <p:nvSpPr>
          <p:cNvPr id="6" name="Content Placeholder 2">
            <a:extLst>
              <a:ext uri="{FF2B5EF4-FFF2-40B4-BE49-F238E27FC236}">
                <a16:creationId xmlns:a16="http://schemas.microsoft.com/office/drawing/2014/main" id="{3D802B01-FFEC-42A4-ACF6-8DDE14617258}"/>
              </a:ext>
            </a:extLst>
          </p:cNvPr>
          <p:cNvSpPr txBox="1">
            <a:spLocks/>
          </p:cNvSpPr>
          <p:nvPr/>
        </p:nvSpPr>
        <p:spPr>
          <a:xfrm>
            <a:off x="626108" y="3424346"/>
            <a:ext cx="10651491" cy="24337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dirty="0">
                <a:solidFill>
                  <a:srgbClr val="101D35"/>
                </a:solidFill>
                <a:latin typeface="Arial" panose="020B0604020202020204" pitchFamily="34" charset="0"/>
                <a:cs typeface="Arial" panose="020B0604020202020204" pitchFamily="34" charset="0"/>
              </a:rPr>
              <a:t>Note that there is no recommended Infrastructure Trial window for grade 10 Mathematics. If a school successfully completes grade 10 ELA CBT testing, and their technology does not change, they may not need to conduct additional Infrastructure Trials.</a:t>
            </a:r>
          </a:p>
          <a:p>
            <a:pPr>
              <a:buClrTx/>
            </a:pPr>
            <a:r>
              <a:rPr lang="en-US" sz="2000" dirty="0">
                <a:solidFill>
                  <a:srgbClr val="101D35"/>
                </a:solidFill>
                <a:latin typeface="Arial" panose="020B0604020202020204" pitchFamily="34" charset="0"/>
                <a:cs typeface="Arial" panose="020B0604020202020204" pitchFamily="34" charset="0"/>
              </a:rPr>
              <a:t>Note that there is no recommended Infrastructure Trial window for the Grade 8 Civics Field Test.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Test administrators who wish to practice completing tasks in PAN may use the Spring 2024 MCAS Gr. 3–8 administration in the PAN training site</a:t>
            </a:r>
            <a:endParaRPr lang="en-US" sz="2000" dirty="0">
              <a:solidFill>
                <a:srgbClr val="101D35"/>
              </a:solidFill>
              <a:latin typeface="Arial" panose="020B0604020202020204" pitchFamily="34" charset="0"/>
              <a:cs typeface="Arial" panose="020B0604020202020204" pitchFamily="34" charset="0"/>
            </a:endParaRPr>
          </a:p>
          <a:p>
            <a:pPr>
              <a:buClrTx/>
            </a:pPr>
            <a:r>
              <a:rPr lang="en-US" sz="2000" dirty="0">
                <a:solidFill>
                  <a:srgbClr val="101D35"/>
                </a:solidFill>
                <a:latin typeface="Arial" panose="020B0604020202020204" pitchFamily="34" charset="0"/>
                <a:cs typeface="Arial" panose="020B0604020202020204" pitchFamily="34" charset="0"/>
              </a:rPr>
              <a:t>Schools may choose to complete an Infrastructure Trial for high school Science if they have students and staff who have not yet participated in CBT. </a:t>
            </a:r>
            <a:br>
              <a:rPr lang="en-US" sz="2600" dirty="0">
                <a:solidFill>
                  <a:srgbClr val="101D35"/>
                </a:solidFill>
              </a:rPr>
            </a:br>
            <a:endParaRPr lang="en-US" sz="2600" dirty="0">
              <a:solidFill>
                <a:srgbClr val="101D35"/>
              </a:solidFill>
            </a:endParaRPr>
          </a:p>
        </p:txBody>
      </p:sp>
    </p:spTree>
    <p:extLst>
      <p:ext uri="{BB962C8B-B14F-4D97-AF65-F5344CB8AC3E}">
        <p14:creationId xmlns:p14="http://schemas.microsoft.com/office/powerpoint/2010/main" val="244866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Determine Whether to Run an Infrastructure Trial</a:t>
            </a:r>
          </a:p>
        </p:txBody>
      </p:sp>
      <p:pic>
        <p:nvPicPr>
          <p:cNvPr id="6" name="Picture 5" descr="Image displays Determine Whether to Run an Infrastructure Trial chart">
            <a:extLst>
              <a:ext uri="{FF2B5EF4-FFF2-40B4-BE49-F238E27FC236}">
                <a16:creationId xmlns:a16="http://schemas.microsoft.com/office/drawing/2014/main" id="{4FA7347D-7793-4C93-9AE7-A833F8EF464B}"/>
              </a:ext>
            </a:extLst>
          </p:cNvPr>
          <p:cNvPicPr>
            <a:picLocks noChangeAspect="1"/>
          </p:cNvPicPr>
          <p:nvPr/>
        </p:nvPicPr>
        <p:blipFill>
          <a:blip r:embed="rId3"/>
          <a:stretch>
            <a:fillRect/>
          </a:stretch>
        </p:blipFill>
        <p:spPr>
          <a:xfrm>
            <a:off x="2895623" y="880110"/>
            <a:ext cx="6400753" cy="5611991"/>
          </a:xfrm>
          <a:prstGeom prst="rect">
            <a:avLst/>
          </a:prstGeom>
        </p:spPr>
      </p:pic>
    </p:spTree>
    <p:extLst>
      <p:ext uri="{BB962C8B-B14F-4D97-AF65-F5344CB8AC3E}">
        <p14:creationId xmlns:p14="http://schemas.microsoft.com/office/powerpoint/2010/main" val="27175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008182-2C29-4138-8706-4AA811CCC61F}"/>
              </a:ext>
            </a:extLst>
          </p:cNvPr>
          <p:cNvSpPr txBox="1">
            <a:spLocks noGrp="1"/>
          </p:cNvSpPr>
          <p:nvPr>
            <p:ph type="title" idx="4294967295"/>
          </p:nvPr>
        </p:nvSpPr>
        <p:spPr>
          <a:xfrm>
            <a:off x="465991" y="219057"/>
            <a:ext cx="10990385" cy="7218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Testing Your Network and Devices </a:t>
            </a:r>
          </a:p>
        </p:txBody>
      </p:sp>
      <p:sp>
        <p:nvSpPr>
          <p:cNvPr id="4" name="Text Placeholder 2">
            <a:extLst>
              <a:ext uri="{FF2B5EF4-FFF2-40B4-BE49-F238E27FC236}">
                <a16:creationId xmlns:a16="http://schemas.microsoft.com/office/drawing/2014/main" id="{51BBEF0B-1E8B-42FB-907A-E4A7C2B3CB8A}"/>
              </a:ext>
            </a:extLst>
          </p:cNvPr>
          <p:cNvSpPr txBox="1">
            <a:spLocks/>
          </p:cNvSpPr>
          <p:nvPr/>
        </p:nvSpPr>
        <p:spPr>
          <a:xfrm>
            <a:off x="465991" y="1310054"/>
            <a:ext cx="10990385" cy="4747845"/>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01D35"/>
              </a:buClr>
            </a:pPr>
            <a:r>
              <a:rPr lang="en-US" sz="2800" b="1" u="sng" dirty="0">
                <a:solidFill>
                  <a:srgbClr val="101D35"/>
                </a:solidFill>
                <a:latin typeface="Arial" panose="020B0604020202020204" pitchFamily="34" charset="0"/>
                <a:cs typeface="Arial" panose="020B0604020202020204" pitchFamily="34" charset="0"/>
              </a:rPr>
              <a:t>App Check</a:t>
            </a:r>
            <a:r>
              <a:rPr lang="en-US" sz="2800" dirty="0">
                <a:solidFill>
                  <a:srgbClr val="101D35"/>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 test run in TestNav by school staff to check connectivity to Pearson servers, the ability of the device to enter “kiosk” mode, and the TestNav configuration (if a configuration identifier is used). </a:t>
            </a: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a:p>
            <a:pPr>
              <a:buClr>
                <a:srgbClr val="101D35"/>
              </a:buClr>
            </a:pPr>
            <a:r>
              <a:rPr lang="en-US" sz="2800" b="1" u="sng" dirty="0">
                <a:solidFill>
                  <a:srgbClr val="101D35"/>
                </a:solidFill>
                <a:latin typeface="Arial" panose="020B0604020202020204" pitchFamily="34" charset="0"/>
                <a:cs typeface="Arial" panose="020B0604020202020204" pitchFamily="34" charset="0"/>
              </a:rPr>
              <a:t>Preliminary System Test</a:t>
            </a:r>
            <a:r>
              <a:rPr lang="en-US" sz="2800" dirty="0">
                <a:solidFill>
                  <a:srgbClr val="101D35"/>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 small-scale Infrastructure Trial during which school staff log in to and click through practice tests instead of students. </a:t>
            </a: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a:p>
            <a:pPr>
              <a:buClr>
                <a:srgbClr val="101D35"/>
              </a:buClr>
            </a:pPr>
            <a:r>
              <a:rPr lang="en-US" sz="2800" b="1" u="sng" dirty="0">
                <a:solidFill>
                  <a:srgbClr val="101D35"/>
                </a:solidFill>
                <a:latin typeface="Arial" panose="020B0604020202020204" pitchFamily="34" charset="0"/>
                <a:cs typeface="Arial" panose="020B0604020202020204" pitchFamily="34" charset="0"/>
              </a:rPr>
              <a:t>Infrastructure Trial</a:t>
            </a:r>
            <a:r>
              <a:rPr lang="en-US" sz="2800" dirty="0">
                <a:solidFill>
                  <a:srgbClr val="101D35"/>
                </a:solidFill>
                <a:latin typeface="Arial" panose="020B0604020202020204" pitchFamily="34" charset="0"/>
                <a:cs typeface="Arial" panose="020B0604020202020204" pitchFamily="34" charset="0"/>
              </a:rPr>
              <a:t>: Simulated testing experience during which one or more practice test sessions are administered. </a:t>
            </a:r>
          </a:p>
          <a:p>
            <a:pPr>
              <a:buClrTx/>
            </a:pPr>
            <a:endParaRPr lang="en-US" sz="24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51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D4DCF1-74C9-9E47-CC2E-F7BEC2632A7E}"/>
              </a:ext>
            </a:extLst>
          </p:cNvPr>
          <p:cNvSpPr txBox="1">
            <a:spLocks noGrp="1"/>
          </p:cNvSpPr>
          <p:nvPr>
            <p:ph type="title" idx="4294967295"/>
          </p:nvPr>
        </p:nvSpPr>
        <p:spPr>
          <a:xfrm>
            <a:off x="838200" y="-13255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Testing Your Network and Devices 2</a:t>
            </a:r>
          </a:p>
        </p:txBody>
      </p:sp>
      <p:graphicFrame>
        <p:nvGraphicFramePr>
          <p:cNvPr id="2" name="Table 2">
            <a:extLst>
              <a:ext uri="{FF2B5EF4-FFF2-40B4-BE49-F238E27FC236}">
                <a16:creationId xmlns:a16="http://schemas.microsoft.com/office/drawing/2014/main" id="{3A62022F-2A3A-6888-86C5-7996C0385174}"/>
              </a:ext>
            </a:extLst>
          </p:cNvPr>
          <p:cNvGraphicFramePr>
            <a:graphicFrameLocks noGrp="1"/>
          </p:cNvGraphicFramePr>
          <p:nvPr>
            <p:extLst>
              <p:ext uri="{D42A27DB-BD31-4B8C-83A1-F6EECF244321}">
                <p14:modId xmlns:p14="http://schemas.microsoft.com/office/powerpoint/2010/main" val="2657093216"/>
              </p:ext>
            </p:extLst>
          </p:nvPr>
        </p:nvGraphicFramePr>
        <p:xfrm>
          <a:off x="157535" y="0"/>
          <a:ext cx="11876930" cy="6876162"/>
        </p:xfrm>
        <a:graphic>
          <a:graphicData uri="http://schemas.openxmlformats.org/drawingml/2006/table">
            <a:tbl>
              <a:tblPr firstRow="1" bandRow="1">
                <a:tableStyleId>{00A15C55-8517-42AA-B614-E9B94910E393}</a:tableStyleId>
              </a:tblPr>
              <a:tblGrid>
                <a:gridCol w="1431235">
                  <a:extLst>
                    <a:ext uri="{9D8B030D-6E8A-4147-A177-3AD203B41FA5}">
                      <a16:colId xmlns:a16="http://schemas.microsoft.com/office/drawing/2014/main" val="1262787603"/>
                    </a:ext>
                  </a:extLst>
                </a:gridCol>
                <a:gridCol w="2057400">
                  <a:extLst>
                    <a:ext uri="{9D8B030D-6E8A-4147-A177-3AD203B41FA5}">
                      <a16:colId xmlns:a16="http://schemas.microsoft.com/office/drawing/2014/main" val="3005108589"/>
                    </a:ext>
                  </a:extLst>
                </a:gridCol>
                <a:gridCol w="1874520">
                  <a:extLst>
                    <a:ext uri="{9D8B030D-6E8A-4147-A177-3AD203B41FA5}">
                      <a16:colId xmlns:a16="http://schemas.microsoft.com/office/drawing/2014/main" val="3526242367"/>
                    </a:ext>
                  </a:extLst>
                </a:gridCol>
                <a:gridCol w="1497330">
                  <a:extLst>
                    <a:ext uri="{9D8B030D-6E8A-4147-A177-3AD203B41FA5}">
                      <a16:colId xmlns:a16="http://schemas.microsoft.com/office/drawing/2014/main" val="67294927"/>
                    </a:ext>
                  </a:extLst>
                </a:gridCol>
                <a:gridCol w="5016445">
                  <a:extLst>
                    <a:ext uri="{9D8B030D-6E8A-4147-A177-3AD203B41FA5}">
                      <a16:colId xmlns:a16="http://schemas.microsoft.com/office/drawing/2014/main" val="2512611198"/>
                    </a:ext>
                  </a:extLst>
                </a:gridCol>
              </a:tblGrid>
              <a:tr h="1054482">
                <a:tc>
                  <a:txBody>
                    <a:bodyPr/>
                    <a:lstStyle/>
                    <a:p>
                      <a:r>
                        <a:rPr lang="en-US" sz="1600" dirty="0">
                          <a:latin typeface="Arial" panose="020B0604020202020204" pitchFamily="34" charset="0"/>
                          <a:cs typeface="Arial" panose="020B0604020202020204" pitchFamily="34" charset="0"/>
                        </a:rPr>
                        <a:t>Task</a:t>
                      </a:r>
                    </a:p>
                  </a:txBody>
                  <a:tcPr/>
                </a:tc>
                <a:tc>
                  <a:txBody>
                    <a:bodyPr/>
                    <a:lstStyle/>
                    <a:p>
                      <a:r>
                        <a:rPr lang="en-US" sz="1600" dirty="0">
                          <a:latin typeface="Arial" panose="020B0604020202020204" pitchFamily="34" charset="0"/>
                          <a:cs typeface="Arial" panose="020B0604020202020204" pitchFamily="34" charset="0"/>
                        </a:rPr>
                        <a:t>What is it? </a:t>
                      </a:r>
                    </a:p>
                  </a:txBody>
                  <a:tcPr/>
                </a:tc>
                <a:tc>
                  <a:txBody>
                    <a:bodyPr/>
                    <a:lstStyle/>
                    <a:p>
                      <a:r>
                        <a:rPr lang="en-US" sz="1600" dirty="0">
                          <a:latin typeface="Arial" panose="020B0604020202020204" pitchFamily="34" charset="0"/>
                          <a:cs typeface="Arial" panose="020B0604020202020204" pitchFamily="34" charset="0"/>
                        </a:rPr>
                        <a:t>Should my school complete this task?</a:t>
                      </a:r>
                    </a:p>
                  </a:txBody>
                  <a:tcPr/>
                </a:tc>
                <a:tc>
                  <a:txBody>
                    <a:bodyPr/>
                    <a:lstStyle/>
                    <a:p>
                      <a:r>
                        <a:rPr lang="en-US" sz="1600" dirty="0">
                          <a:latin typeface="Arial" panose="020B0604020202020204" pitchFamily="34" charset="0"/>
                          <a:cs typeface="Arial" panose="020B0604020202020204" pitchFamily="34" charset="0"/>
                        </a:rPr>
                        <a:t>Who participates?</a:t>
                      </a:r>
                    </a:p>
                  </a:txBody>
                  <a:tcPr/>
                </a:tc>
                <a:tc>
                  <a:txBody>
                    <a:bodyPr/>
                    <a:lstStyle/>
                    <a:p>
                      <a:r>
                        <a:rPr lang="en-US" sz="1600" dirty="0">
                          <a:latin typeface="Arial" panose="020B0604020202020204" pitchFamily="34" charset="0"/>
                          <a:cs typeface="Arial" panose="020B0604020202020204" pitchFamily="34" charset="0"/>
                        </a:rPr>
                        <a:t>Confirms that: </a:t>
                      </a:r>
                    </a:p>
                  </a:txBody>
                  <a:tcPr/>
                </a:tc>
                <a:extLst>
                  <a:ext uri="{0D108BD9-81ED-4DB2-BD59-A6C34878D82A}">
                    <a16:rowId xmlns:a16="http://schemas.microsoft.com/office/drawing/2014/main" val="4274319393"/>
                  </a:ext>
                </a:extLst>
              </a:tr>
              <a:tr h="1074474">
                <a:tc>
                  <a:txBody>
                    <a:bodyPr/>
                    <a:lstStyle/>
                    <a:p>
                      <a:r>
                        <a:rPr lang="en-US" sz="1400" b="1" dirty="0">
                          <a:solidFill>
                            <a:srgbClr val="101D35"/>
                          </a:solidFill>
                          <a:latin typeface="Arial" panose="020B0604020202020204" pitchFamily="34" charset="0"/>
                          <a:cs typeface="Arial" panose="020B0604020202020204" pitchFamily="34" charset="0"/>
                        </a:rPr>
                        <a:t>App Check</a:t>
                      </a:r>
                    </a:p>
                  </a:txBody>
                  <a:tcPr/>
                </a:tc>
                <a:tc>
                  <a:txBody>
                    <a:bodyPr/>
                    <a:lstStyle/>
                    <a:p>
                      <a:r>
                        <a:rPr lang="en-US" sz="1400" dirty="0">
                          <a:solidFill>
                            <a:srgbClr val="101D35"/>
                          </a:solidFill>
                          <a:latin typeface="Arial" panose="020B0604020202020204" pitchFamily="34" charset="0"/>
                          <a:cs typeface="Arial" panose="020B0604020202020204" pitchFamily="34" charset="0"/>
                        </a:rPr>
                        <a:t>App Check is completed in TestNav after configuring the network and downloading TestNav on student devices. </a:t>
                      </a:r>
                    </a:p>
                  </a:txBody>
                  <a:tcPr/>
                </a:tc>
                <a:tc>
                  <a:txBody>
                    <a:bodyPr/>
                    <a:lstStyle/>
                    <a:p>
                      <a:r>
                        <a:rPr lang="en-US" sz="1400" dirty="0">
                          <a:solidFill>
                            <a:srgbClr val="101D35"/>
                          </a:solidFill>
                          <a:latin typeface="Arial" panose="020B0604020202020204" pitchFamily="34" charset="0"/>
                          <a:cs typeface="Arial" panose="020B0604020202020204" pitchFamily="34" charset="0"/>
                        </a:rPr>
                        <a:t>Yes, all schools should complete App Check. </a:t>
                      </a:r>
                    </a:p>
                  </a:txBody>
                  <a:tcPr/>
                </a:tc>
                <a:tc>
                  <a:txBody>
                    <a:bodyPr/>
                    <a:lstStyle/>
                    <a:p>
                      <a:r>
                        <a:rPr lang="en-US" sz="1400" dirty="0">
                          <a:solidFill>
                            <a:srgbClr val="101D35"/>
                          </a:solidFill>
                          <a:latin typeface="Arial" panose="020B0604020202020204" pitchFamily="34" charset="0"/>
                          <a:cs typeface="Arial" panose="020B0604020202020204" pitchFamily="34" charset="0"/>
                        </a:rPr>
                        <a:t>Technology staff</a:t>
                      </a:r>
                    </a:p>
                  </a:txBody>
                  <a:tcPr/>
                </a:tc>
                <a:tc>
                  <a:txBody>
                    <a:bodyPr/>
                    <a:lstStyle/>
                    <a:p>
                      <a:pPr marL="285750" indent="-285750">
                        <a:buFont typeface="Arial" panose="020B0604020202020204" pitchFamily="34" charset="0"/>
                        <a:buChar char="•"/>
                      </a:pPr>
                      <a:r>
                        <a:rPr lang="en-US" sz="1400" b="0" kern="1200" dirty="0">
                          <a:solidFill>
                            <a:srgbClr val="101D35"/>
                          </a:solidFill>
                          <a:effectLst/>
                          <a:latin typeface="Arial" panose="020B0604020202020204" pitchFamily="34" charset="0"/>
                          <a:cs typeface="Arial" panose="020B0604020202020204" pitchFamily="34" charset="0"/>
                        </a:rPr>
                        <a:t>Devices can successfully run TestNav</a:t>
                      </a:r>
                    </a:p>
                    <a:p>
                      <a:pPr marL="285750" indent="-285750">
                        <a:buFont typeface="Arial" panose="020B0604020202020204" pitchFamily="34" charset="0"/>
                        <a:buChar char="•"/>
                      </a:pPr>
                      <a:r>
                        <a:rPr lang="en-US" sz="1400" b="0" kern="1200" dirty="0">
                          <a:solidFill>
                            <a:srgbClr val="101D35"/>
                          </a:solidFill>
                          <a:effectLst/>
                          <a:latin typeface="Arial" panose="020B0604020202020204" pitchFamily="34" charset="0"/>
                          <a:cs typeface="Arial" panose="020B0604020202020204" pitchFamily="34" charset="0"/>
                        </a:rPr>
                        <a:t>TestNav is configured correctly</a:t>
                      </a:r>
                      <a:endParaRPr lang="en-US" sz="14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5739144"/>
                  </a:ext>
                </a:extLst>
              </a:tr>
              <a:tr h="1505866">
                <a:tc>
                  <a:txBody>
                    <a:bodyPr/>
                    <a:lstStyle/>
                    <a:p>
                      <a:r>
                        <a:rPr lang="en-US" sz="1400" b="1" dirty="0">
                          <a:solidFill>
                            <a:srgbClr val="101D35"/>
                          </a:solidFill>
                          <a:latin typeface="Arial" panose="020B0604020202020204" pitchFamily="34" charset="0"/>
                          <a:cs typeface="Arial" panose="020B0604020202020204" pitchFamily="34" charset="0"/>
                        </a:rPr>
                        <a:t>Preliminary System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Small-scale Infrastructure Trial completed by technology or other school staff, during which staff log in to TestNav on student devices and click through practice tests.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Strongly recommended for schools not conducting Infrastructure Trial. Recommended for schools conducting Infrastructure Trial. </a:t>
                      </a:r>
                    </a:p>
                  </a:txBody>
                  <a:tcPr/>
                </a:tc>
                <a:tc>
                  <a:txBody>
                    <a:bodyPr/>
                    <a:lstStyle/>
                    <a:p>
                      <a:r>
                        <a:rPr lang="en-US" sz="1400" dirty="0">
                          <a:solidFill>
                            <a:srgbClr val="101D35"/>
                          </a:solidFill>
                          <a:latin typeface="Arial" panose="020B0604020202020204" pitchFamily="34" charset="0"/>
                          <a:cs typeface="Arial" panose="020B0604020202020204" pitchFamily="34" charset="0"/>
                        </a:rPr>
                        <a:t>Technology or other school staff</a:t>
                      </a:r>
                    </a:p>
                  </a:txBody>
                  <a:tcPr/>
                </a:tc>
                <a:tc>
                  <a:txBody>
                    <a:bodyPr/>
                    <a:lstStyle/>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Devices can successfully run TestNav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80808"/>
                          </a:solidFill>
                          <a:latin typeface="Arial" panose="020B0604020202020204" pitchFamily="34" charset="0"/>
                          <a:cs typeface="Arial" panose="020B0604020202020204" pitchFamily="34" charset="0"/>
                        </a:rPr>
                        <a:t>TestNav is configured correctly</a:t>
                      </a:r>
                    </a:p>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Network security environment is configured to allow test content to devices (e.g., the appropriate URLs have been exempted)</a:t>
                      </a:r>
                    </a:p>
                    <a:p>
                      <a:pPr marL="285750" indent="-285750">
                        <a:buFont typeface="Arial" panose="020B0604020202020204" pitchFamily="34" charset="0"/>
                        <a:buChar char="•"/>
                      </a:pPr>
                      <a:endParaRPr lang="en-US" sz="14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2271843"/>
                  </a:ext>
                </a:extLst>
              </a:tr>
              <a:tr h="1265411">
                <a:tc>
                  <a:txBody>
                    <a:bodyPr/>
                    <a:lstStyle/>
                    <a:p>
                      <a:r>
                        <a:rPr lang="en-US" sz="1400" b="1" dirty="0">
                          <a:solidFill>
                            <a:srgbClr val="101D35"/>
                          </a:solidFill>
                          <a:latin typeface="Arial" panose="020B0604020202020204" pitchFamily="34" charset="0"/>
                          <a:cs typeface="Arial" panose="020B0604020202020204" pitchFamily="34" charset="0"/>
                        </a:rPr>
                        <a:t>Infrastructure Trial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Simulated testing experience during which one or more practice test sessions are administered. </a:t>
                      </a:r>
                    </a:p>
                  </a:txBody>
                  <a:tcPr/>
                </a:tc>
                <a:tc>
                  <a:txBody>
                    <a:bodyPr/>
                    <a:lstStyle/>
                    <a:p>
                      <a:r>
                        <a:rPr lang="en-US" sz="1400" dirty="0">
                          <a:solidFill>
                            <a:srgbClr val="101D35"/>
                          </a:solidFill>
                          <a:latin typeface="Arial" panose="020B0604020202020204" pitchFamily="34" charset="0"/>
                          <a:cs typeface="Arial" panose="020B0604020202020204" pitchFamily="34" charset="0"/>
                        </a:rPr>
                        <a:t>Guidance on whether to conduct an Infrastructure Trial is outlined on slide 11. </a:t>
                      </a:r>
                    </a:p>
                  </a:txBody>
                  <a:tcPr/>
                </a:tc>
                <a:tc>
                  <a:txBody>
                    <a:bodyPr/>
                    <a:lstStyle/>
                    <a:p>
                      <a:r>
                        <a:rPr lang="en-US" sz="1400" dirty="0">
                          <a:solidFill>
                            <a:srgbClr val="101D35"/>
                          </a:solidFill>
                          <a:latin typeface="Arial" panose="020B0604020202020204" pitchFamily="34" charset="0"/>
                          <a:cs typeface="Arial" panose="020B0604020202020204" pitchFamily="34" charset="0"/>
                        </a:rPr>
                        <a:t>Students, teachers, technology staff, test coordinators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80808"/>
                          </a:solidFill>
                          <a:latin typeface="Arial" panose="020B0604020202020204" pitchFamily="34" charset="0"/>
                          <a:cs typeface="Arial" panose="020B0604020202020204" pitchFamily="34" charset="0"/>
                        </a:rPr>
                        <a:t>Devices can successfully run TestNav</a:t>
                      </a:r>
                    </a:p>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TestNav is configured correctly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80808"/>
                          </a:solidFill>
                          <a:latin typeface="Arial" panose="020B0604020202020204" pitchFamily="34" charset="0"/>
                          <a:cs typeface="Arial" panose="020B0604020202020204" pitchFamily="34" charset="0"/>
                        </a:rPr>
                        <a:t>Network security environment is configured to allow test content to devices (e.g., the appropriate URLs have been exempted)</a:t>
                      </a:r>
                    </a:p>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If precaching, the ProctorCache machine is properly configured to deliver test content to devices</a:t>
                      </a:r>
                    </a:p>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Participating staff know how to monitor and manage a computer-based MCAS test</a:t>
                      </a:r>
                    </a:p>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Students are familiar with the computer-based tools and format.</a:t>
                      </a:r>
                    </a:p>
                  </a:txBody>
                  <a:tcPr/>
                </a:tc>
                <a:extLst>
                  <a:ext uri="{0D108BD9-81ED-4DB2-BD59-A6C34878D82A}">
                    <a16:rowId xmlns:a16="http://schemas.microsoft.com/office/drawing/2014/main" val="3904486881"/>
                  </a:ext>
                </a:extLst>
              </a:tr>
            </a:tbl>
          </a:graphicData>
        </a:graphic>
      </p:graphicFrame>
    </p:spTree>
    <p:extLst>
      <p:ext uri="{BB962C8B-B14F-4D97-AF65-F5344CB8AC3E}">
        <p14:creationId xmlns:p14="http://schemas.microsoft.com/office/powerpoint/2010/main" val="17756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199-CCA9-4D01-9419-A24935DFB69B}"/>
              </a:ext>
            </a:extLst>
          </p:cNvPr>
          <p:cNvSpPr txBox="1">
            <a:spLocks noGrp="1"/>
          </p:cNvSpPr>
          <p:nvPr>
            <p:ph type="title" idx="4294967295"/>
          </p:nvPr>
        </p:nvSpPr>
        <p:spPr>
          <a:xfrm>
            <a:off x="367645" y="13904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Steps for Completing App Check</a:t>
            </a:r>
          </a:p>
        </p:txBody>
      </p:sp>
      <p:sp>
        <p:nvSpPr>
          <p:cNvPr id="3" name="Text Placeholder 2">
            <a:extLst>
              <a:ext uri="{FF2B5EF4-FFF2-40B4-BE49-F238E27FC236}">
                <a16:creationId xmlns:a16="http://schemas.microsoft.com/office/drawing/2014/main" id="{35AAA046-2C9E-4D9C-8F48-1954D28DE454}"/>
              </a:ext>
            </a:extLst>
          </p:cNvPr>
          <p:cNvSpPr txBox="1">
            <a:spLocks/>
          </p:cNvSpPr>
          <p:nvPr/>
        </p:nvSpPr>
        <p:spPr>
          <a:xfrm>
            <a:off x="367645" y="1091151"/>
            <a:ext cx="11255604" cy="5627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solidFill>
                  <a:srgbClr val="101D35"/>
                </a:solidFill>
              </a:rPr>
              <a:t>Typically completed by technology staff on a sample of student devices.</a:t>
            </a:r>
            <a:r>
              <a:rPr lang="en-US" dirty="0"/>
              <a:t> </a:t>
            </a:r>
          </a:p>
          <a:p>
            <a:r>
              <a:rPr lang="en-US" sz="3100" dirty="0">
                <a:solidFill>
                  <a:srgbClr val="101D35"/>
                </a:solidFill>
              </a:rPr>
              <a:t>To run App Check:</a:t>
            </a:r>
          </a:p>
          <a:p>
            <a:pPr lvl="1">
              <a:buFont typeface="Arial" panose="020B0604020202020204" pitchFamily="34" charset="0"/>
              <a:buChar char="•"/>
            </a:pPr>
            <a:r>
              <a:rPr lang="en-US" dirty="0">
                <a:solidFill>
                  <a:srgbClr val="101D35"/>
                </a:solidFill>
              </a:rPr>
              <a:t>Open the TestNav app and navigate to the Massachusetts sign in page. </a:t>
            </a:r>
          </a:p>
          <a:p>
            <a:pPr lvl="1">
              <a:buFont typeface="Arial" panose="020B0604020202020204" pitchFamily="34" charset="0"/>
              <a:buChar char="•"/>
            </a:pPr>
            <a:r>
              <a:rPr lang="en-US" dirty="0">
                <a:solidFill>
                  <a:srgbClr val="101D35"/>
                </a:solidFill>
              </a:rPr>
              <a:t>Click the user icon in the top right and choose </a:t>
            </a:r>
            <a:r>
              <a:rPr lang="en-US" b="1" dirty="0">
                <a:solidFill>
                  <a:srgbClr val="101D35"/>
                </a:solidFill>
              </a:rPr>
              <a:t>App Check </a:t>
            </a:r>
            <a:r>
              <a:rPr lang="en-US" dirty="0">
                <a:solidFill>
                  <a:srgbClr val="101D35"/>
                </a:solidFill>
              </a:rPr>
              <a:t>from the menu.</a:t>
            </a:r>
          </a:p>
          <a:p>
            <a:pPr lvl="1">
              <a:buFont typeface="Arial" panose="020B0604020202020204" pitchFamily="34" charset="0"/>
              <a:buChar char="•"/>
            </a:pPr>
            <a:r>
              <a:rPr lang="en-US" dirty="0">
                <a:solidFill>
                  <a:srgbClr val="101D35"/>
                </a:solidFill>
              </a:rPr>
              <a:t>Enter a Configuration Identifier if one will be used. Then select </a:t>
            </a:r>
            <a:r>
              <a:rPr lang="en-US" b="1" dirty="0">
                <a:solidFill>
                  <a:srgbClr val="101D35"/>
                </a:solidFill>
              </a:rPr>
              <a:t>Run App Check</a:t>
            </a:r>
            <a:r>
              <a:rPr lang="en-US" dirty="0">
                <a:solidFill>
                  <a:srgbClr val="101D35"/>
                </a:solidFill>
              </a:rPr>
              <a:t>.</a:t>
            </a:r>
          </a:p>
          <a:p>
            <a:pPr lvl="1">
              <a:buFont typeface="Arial" panose="020B0604020202020204" pitchFamily="34" charset="0"/>
              <a:buChar char="•"/>
            </a:pPr>
            <a:r>
              <a:rPr lang="en-US" dirty="0">
                <a:solidFill>
                  <a:srgbClr val="101D35"/>
                </a:solidFill>
              </a:rPr>
              <a:t>A “Success” message should appear. If you encounter an error message, refer to the </a:t>
            </a:r>
            <a:r>
              <a:rPr lang="en-US" dirty="0">
                <a:hlinkClick r:id="rId2"/>
              </a:rPr>
              <a:t>Set Up TestNav</a:t>
            </a:r>
            <a:r>
              <a:rPr lang="en-US" dirty="0"/>
              <a:t> </a:t>
            </a:r>
            <a:r>
              <a:rPr lang="en-US" dirty="0">
                <a:solidFill>
                  <a:srgbClr val="101D35"/>
                </a:solidFill>
              </a:rPr>
              <a:t>and </a:t>
            </a:r>
            <a:r>
              <a:rPr lang="en-US" dirty="0">
                <a:hlinkClick r:id="rId3"/>
              </a:rPr>
              <a:t>App Check Error Messages</a:t>
            </a:r>
            <a:r>
              <a:rPr lang="en-US" dirty="0"/>
              <a:t> </a:t>
            </a:r>
            <a:r>
              <a:rPr lang="en-US" dirty="0">
                <a:solidFill>
                  <a:srgbClr val="101D35"/>
                </a:solidFill>
              </a:rPr>
              <a:t>webpages for further information. </a:t>
            </a:r>
          </a:p>
          <a:p>
            <a:endParaRPr lang="en-US" sz="3100" dirty="0">
              <a:solidFill>
                <a:srgbClr val="101D35"/>
              </a:solidFill>
            </a:endParaRPr>
          </a:p>
          <a:p>
            <a:r>
              <a:rPr lang="en-US" sz="3100" dirty="0">
                <a:solidFill>
                  <a:srgbClr val="101D35"/>
                </a:solidFill>
              </a:rPr>
              <a:t>See page 8, step 4 of the </a:t>
            </a:r>
            <a:r>
              <a:rPr lang="en-US" sz="3100" dirty="0">
                <a:solidFill>
                  <a:srgbClr val="101D35"/>
                </a:solidFill>
                <a:hlinkClick r:id="rId4"/>
              </a:rPr>
              <a:t>Infrastructure Trial Guide</a:t>
            </a:r>
            <a:r>
              <a:rPr lang="en-US" sz="3100" dirty="0">
                <a:solidFill>
                  <a:srgbClr val="101D35"/>
                </a:solidFill>
              </a:rPr>
              <a:t>.  </a:t>
            </a:r>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23031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199-CCA9-4D01-9419-A24935DFB69B}"/>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Steps for Conducting a Preliminary System Test</a:t>
            </a:r>
          </a:p>
        </p:txBody>
      </p:sp>
      <p:sp>
        <p:nvSpPr>
          <p:cNvPr id="3" name="Text Placeholder 2">
            <a:extLst>
              <a:ext uri="{FF2B5EF4-FFF2-40B4-BE49-F238E27FC236}">
                <a16:creationId xmlns:a16="http://schemas.microsoft.com/office/drawing/2014/main" id="{35AAA046-2C9E-4D9C-8F48-1954D28DE454}"/>
              </a:ext>
            </a:extLst>
          </p:cNvPr>
          <p:cNvSpPr txBox="1">
            <a:spLocks/>
          </p:cNvSpPr>
          <p:nvPr/>
        </p:nvSpPr>
        <p:spPr>
          <a:xfrm>
            <a:off x="367645" y="857839"/>
            <a:ext cx="11255604" cy="562780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100" dirty="0">
                <a:solidFill>
                  <a:srgbClr val="101D35"/>
                </a:solidFill>
              </a:rPr>
              <a:t>Technology staff follows all steps to prepare for Infrastructure Trial, including the following: </a:t>
            </a:r>
          </a:p>
          <a:p>
            <a:pPr lvl="1"/>
            <a:r>
              <a:rPr lang="en-US" sz="2800" dirty="0">
                <a:solidFill>
                  <a:srgbClr val="101D35"/>
                </a:solidFill>
              </a:rPr>
              <a:t>Download the TestNav app; confirm that the OS of student devices is supported by TestNav; configure internet firewalls, content filters, and spam filters to </a:t>
            </a:r>
            <a:r>
              <a:rPr lang="en-US" sz="2800" dirty="0">
                <a:hlinkClick r:id="rId2"/>
              </a:rPr>
              <a:t>exempt the test delivery URLs</a:t>
            </a:r>
            <a:r>
              <a:rPr lang="en-US" sz="2800" dirty="0"/>
              <a:t> </a:t>
            </a:r>
            <a:r>
              <a:rPr lang="en-US" sz="2800" dirty="0">
                <a:solidFill>
                  <a:srgbClr val="101D35"/>
                </a:solidFill>
              </a:rPr>
              <a:t>from filtering and inspection; and download ProctorCache and precache tests, if applicable.</a:t>
            </a:r>
            <a:endParaRPr lang="en-US" sz="2700" dirty="0">
              <a:solidFill>
                <a:srgbClr val="101D35"/>
              </a:solidFill>
            </a:endParaRPr>
          </a:p>
          <a:p>
            <a:pPr marL="514350" indent="-514350">
              <a:buFont typeface="+mj-lt"/>
              <a:buAutoNum type="arabicPeriod"/>
            </a:pPr>
            <a:r>
              <a:rPr lang="en-US" sz="3100" dirty="0">
                <a:solidFill>
                  <a:srgbClr val="101D35"/>
                </a:solidFill>
              </a:rPr>
              <a:t>Test coordinator creates a small number of sample student records and tests in the PAN training site and puts them into PAN Sessions. Test coordinators prepare and start PAN Sessions.</a:t>
            </a:r>
          </a:p>
          <a:p>
            <a:pPr marL="514350" indent="-514350">
              <a:buFont typeface="+mj-lt"/>
              <a:buAutoNum type="arabicPeriod"/>
            </a:pPr>
            <a:r>
              <a:rPr lang="en-US" sz="3100" dirty="0">
                <a:solidFill>
                  <a:srgbClr val="101D35"/>
                </a:solidFill>
              </a:rPr>
              <a:t>Technology or other staff logs in to TestNav with student credentials and clicks through practice tests to confirm they can access test content without issues. </a:t>
            </a:r>
          </a:p>
          <a:p>
            <a:pPr marL="0" indent="0">
              <a:buNone/>
            </a:pPr>
            <a:r>
              <a:rPr lang="en-US" sz="3100" dirty="0">
                <a:solidFill>
                  <a:srgbClr val="101D35"/>
                </a:solidFill>
              </a:rPr>
              <a:t>For full instructions on how to complete a Preliminary System Test, refer to the </a:t>
            </a:r>
            <a:r>
              <a:rPr lang="en-US" sz="3100" dirty="0">
                <a:solidFill>
                  <a:srgbClr val="101D35"/>
                </a:solidFill>
                <a:hlinkClick r:id="rId3"/>
              </a:rPr>
              <a:t>Infrastructure Trial Guide</a:t>
            </a:r>
            <a:r>
              <a:rPr lang="en-US" sz="3100" dirty="0">
                <a:solidFill>
                  <a:srgbClr val="101D35"/>
                </a:solidFill>
              </a:rPr>
              <a:t>. </a:t>
            </a:r>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60935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43010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2. Introduction to Infrastructure Trials</a:t>
            </a:r>
          </a:p>
        </p:txBody>
      </p:sp>
    </p:spTree>
    <p:extLst>
      <p:ext uri="{BB962C8B-B14F-4D97-AF65-F5344CB8AC3E}">
        <p14:creationId xmlns:p14="http://schemas.microsoft.com/office/powerpoint/2010/main" val="356817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Main Steps for the Infrastructure Trial </a:t>
            </a:r>
          </a:p>
        </p:txBody>
      </p:sp>
      <p:sp>
        <p:nvSpPr>
          <p:cNvPr id="3" name="Content Placeholder 2"/>
          <p:cNvSpPr>
            <a:spLocks noGrp="1"/>
          </p:cNvSpPr>
          <p:nvPr>
            <p:ph idx="4294967295"/>
          </p:nvPr>
        </p:nvSpPr>
        <p:spPr>
          <a:xfrm>
            <a:off x="339725" y="1230313"/>
            <a:ext cx="11852275" cy="5049837"/>
          </a:xfrm>
        </p:spPr>
        <p:txBody>
          <a:bodyPr>
            <a:normAutofit lnSpcReduction="10000"/>
          </a:bodyPr>
          <a:lstStyle/>
          <a:p>
            <a:pPr marL="514350" lvl="0" indent="-514350">
              <a:buFont typeface="+mj-lt"/>
              <a:buAutoNum type="arabicPeriod"/>
            </a:pPr>
            <a:r>
              <a:rPr lang="en-US" sz="2400" b="1" dirty="0">
                <a:solidFill>
                  <a:schemeClr val="tx1">
                    <a:lumMod val="50000"/>
                  </a:schemeClr>
                </a:solidFill>
              </a:rPr>
              <a:t>Technology Coordinators</a:t>
            </a:r>
            <a:r>
              <a:rPr lang="en-US" sz="2400" b="1" dirty="0">
                <a:solidFill>
                  <a:srgbClr val="002060"/>
                </a:solidFill>
              </a:rPr>
              <a:t>:</a:t>
            </a:r>
          </a:p>
          <a:p>
            <a:pPr lvl="1"/>
            <a:r>
              <a:rPr lang="en-US" dirty="0"/>
              <a:t>Set up and configure ProctorCache and/or Secondary Save locations in PAN.</a:t>
            </a:r>
          </a:p>
          <a:p>
            <a:pPr lvl="1"/>
            <a:r>
              <a:rPr lang="en-US" dirty="0"/>
              <a:t>Set up and configure network to make sure the appropriate URLs are exempted. </a:t>
            </a:r>
          </a:p>
          <a:p>
            <a:pPr lvl="1"/>
            <a:r>
              <a:rPr lang="en-US" dirty="0">
                <a:effectLst/>
              </a:rPr>
              <a:t>Ensure that the current version of TestNav is installed on testing devices and that device OS versions are supported by TestNav.</a:t>
            </a:r>
            <a:endParaRPr lang="en-US" dirty="0"/>
          </a:p>
          <a:p>
            <a:pPr marL="514350" lvl="0" indent="-514350">
              <a:buFont typeface="+mj-lt"/>
              <a:buAutoNum type="arabicPeriod"/>
            </a:pPr>
            <a:r>
              <a:rPr lang="en-US" sz="2400" b="1" dirty="0"/>
              <a:t>Test Coordinators: </a:t>
            </a:r>
            <a:r>
              <a:rPr lang="en-US" sz="2400" dirty="0"/>
              <a:t>Generate sample students, create PAN Sessions, and assign students to Sessions in the PAN training site. </a:t>
            </a:r>
          </a:p>
          <a:p>
            <a:pPr marL="514350" lvl="0" indent="-514350">
              <a:buFont typeface="+mj-lt"/>
              <a:buAutoNum type="arabicPeriod"/>
            </a:pPr>
            <a:r>
              <a:rPr lang="en-US" sz="2400" b="1" dirty="0"/>
              <a:t>Test Coordinators: </a:t>
            </a:r>
            <a:r>
              <a:rPr lang="en-US" sz="2400" dirty="0"/>
              <a:t>Assign any accommodations that students may need to try out in the Trial.</a:t>
            </a:r>
          </a:p>
          <a:p>
            <a:pPr marL="514350" lvl="0" indent="-514350">
              <a:buFont typeface="+mj-lt"/>
              <a:buAutoNum type="arabicPeriod"/>
            </a:pPr>
            <a:r>
              <a:rPr lang="en-US" sz="2400" b="1" dirty="0"/>
              <a:t>Test Administrators: </a:t>
            </a:r>
            <a:r>
              <a:rPr lang="en-US" sz="2400" dirty="0"/>
              <a:t>Administer practice tests to students using TestNav and manage those sessions in PAN during testing. </a:t>
            </a:r>
          </a:p>
          <a:p>
            <a:pPr marL="514350" lvl="0" indent="-514350">
              <a:buFont typeface="+mj-lt"/>
              <a:buAutoNum type="arabicPeriod"/>
            </a:pPr>
            <a:r>
              <a:rPr lang="en-US" sz="2400" b="1" dirty="0">
                <a:solidFill>
                  <a:schemeClr val="tx1">
                    <a:lumMod val="50000"/>
                  </a:schemeClr>
                </a:solidFill>
              </a:rPr>
              <a:t>MCAS Testing Team</a:t>
            </a:r>
            <a:r>
              <a:rPr lang="en-US" sz="2400" b="1" dirty="0">
                <a:solidFill>
                  <a:srgbClr val="002060"/>
                </a:solidFill>
              </a:rPr>
              <a:t>: </a:t>
            </a:r>
            <a:r>
              <a:rPr lang="en-US" sz="2400" dirty="0"/>
              <a:t>Conduct follow-up activities and review lessons learned with the test administration team based on your school’s circumstances.</a:t>
            </a:r>
          </a:p>
          <a:p>
            <a:endParaRPr lang="en-US" sz="2800" dirty="0"/>
          </a:p>
          <a:p>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2BE2-F1C4-482F-A497-F572AC941C75}"/>
              </a:ext>
            </a:extLst>
          </p:cNvPr>
          <p:cNvSpPr>
            <a:spLocks noGrp="1"/>
          </p:cNvSpPr>
          <p:nvPr>
            <p:ph type="title" idx="4294967295"/>
          </p:nvPr>
        </p:nvSpPr>
        <p:spPr>
          <a:xfrm>
            <a:off x="822325" y="149489"/>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Practice Tests </a:t>
            </a:r>
          </a:p>
        </p:txBody>
      </p:sp>
      <p:graphicFrame>
        <p:nvGraphicFramePr>
          <p:cNvPr id="5" name="Table 5">
            <a:extLst>
              <a:ext uri="{FF2B5EF4-FFF2-40B4-BE49-F238E27FC236}">
                <a16:creationId xmlns:a16="http://schemas.microsoft.com/office/drawing/2014/main" id="{71230B68-84E6-4930-B435-A6D51C24ED9A}"/>
              </a:ext>
            </a:extLst>
          </p:cNvPr>
          <p:cNvGraphicFramePr>
            <a:graphicFrameLocks noGrp="1"/>
          </p:cNvGraphicFramePr>
          <p:nvPr>
            <p:ph idx="4294967295"/>
            <p:extLst>
              <p:ext uri="{D42A27DB-BD31-4B8C-83A1-F6EECF244321}">
                <p14:modId xmlns:p14="http://schemas.microsoft.com/office/powerpoint/2010/main" val="2304560605"/>
              </p:ext>
            </p:extLst>
          </p:nvPr>
        </p:nvGraphicFramePr>
        <p:xfrm>
          <a:off x="229914" y="825871"/>
          <a:ext cx="11732172" cy="5503907"/>
        </p:xfrm>
        <a:graphic>
          <a:graphicData uri="http://schemas.openxmlformats.org/drawingml/2006/table">
            <a:tbl>
              <a:tblPr firstRow="1" bandRow="1">
                <a:tableStyleId>{00A15C55-8517-42AA-B614-E9B94910E393}</a:tableStyleId>
              </a:tblPr>
              <a:tblGrid>
                <a:gridCol w="1232289">
                  <a:extLst>
                    <a:ext uri="{9D8B030D-6E8A-4147-A177-3AD203B41FA5}">
                      <a16:colId xmlns:a16="http://schemas.microsoft.com/office/drawing/2014/main" val="1323228879"/>
                    </a:ext>
                  </a:extLst>
                </a:gridCol>
                <a:gridCol w="3227228">
                  <a:extLst>
                    <a:ext uri="{9D8B030D-6E8A-4147-A177-3AD203B41FA5}">
                      <a16:colId xmlns:a16="http://schemas.microsoft.com/office/drawing/2014/main" val="3709599315"/>
                    </a:ext>
                  </a:extLst>
                </a:gridCol>
                <a:gridCol w="3117831">
                  <a:extLst>
                    <a:ext uri="{9D8B030D-6E8A-4147-A177-3AD203B41FA5}">
                      <a16:colId xmlns:a16="http://schemas.microsoft.com/office/drawing/2014/main" val="3632702948"/>
                    </a:ext>
                  </a:extLst>
                </a:gridCol>
                <a:gridCol w="4154824">
                  <a:extLst>
                    <a:ext uri="{9D8B030D-6E8A-4147-A177-3AD203B41FA5}">
                      <a16:colId xmlns:a16="http://schemas.microsoft.com/office/drawing/2014/main" val="2515050072"/>
                    </a:ext>
                  </a:extLst>
                </a:gridCol>
              </a:tblGrid>
              <a:tr h="323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Infrastructure Trial</a:t>
                      </a:r>
                    </a:p>
                  </a:txBody>
                  <a:tcPr/>
                </a:tc>
                <a:tc>
                  <a:txBody>
                    <a:bodyPr/>
                    <a:lstStyle/>
                    <a:p>
                      <a:r>
                        <a:rPr lang="en-US" sz="1600" dirty="0">
                          <a:latin typeface="Arial" panose="020B0604020202020204" pitchFamily="34" charset="0"/>
                          <a:cs typeface="Arial" panose="020B0604020202020204" pitchFamily="34" charset="0"/>
                        </a:rPr>
                        <a:t>TestNav App</a:t>
                      </a:r>
                    </a:p>
                  </a:txBody>
                  <a:tcPr/>
                </a:tc>
                <a:tc>
                  <a:txBody>
                    <a:bodyPr/>
                    <a:lstStyle/>
                    <a:p>
                      <a:r>
                        <a:rPr lang="en-US" sz="1600" dirty="0">
                          <a:latin typeface="Arial" panose="020B0604020202020204" pitchFamily="34" charset="0"/>
                          <a:cs typeface="Arial" panose="020B0604020202020204" pitchFamily="34" charset="0"/>
                        </a:rPr>
                        <a:t>MCAS Resource Center </a:t>
                      </a:r>
                    </a:p>
                  </a:txBody>
                  <a:tcPr/>
                </a:tc>
                <a:extLst>
                  <a:ext uri="{0D108BD9-81ED-4DB2-BD59-A6C34878D82A}">
                    <a16:rowId xmlns:a16="http://schemas.microsoft.com/office/drawing/2014/main" val="771337175"/>
                  </a:ext>
                </a:extLst>
              </a:tr>
              <a:tr h="1059814">
                <a:tc>
                  <a:txBody>
                    <a:bodyPr/>
                    <a:lstStyle/>
                    <a:p>
                      <a:r>
                        <a:rPr lang="en-US" sz="1600" b="1" dirty="0">
                          <a:solidFill>
                            <a:srgbClr val="101D35"/>
                          </a:solidFill>
                          <a:latin typeface="Arial" panose="020B0604020202020204" pitchFamily="34" charset="0"/>
                          <a:cs typeface="Arial" panose="020B0604020202020204" pitchFamily="34" charset="0"/>
                        </a:rPr>
                        <a:t>How to Access</a:t>
                      </a:r>
                    </a:p>
                  </a:txBody>
                  <a:tcPr/>
                </a:tc>
                <a:tc>
                  <a:txBody>
                    <a:bodyPr/>
                    <a:lstStyle/>
                    <a:p>
                      <a:r>
                        <a:rPr lang="en-US" sz="1800" dirty="0">
                          <a:solidFill>
                            <a:srgbClr val="101D35"/>
                          </a:solidFill>
                          <a:latin typeface="Arial" panose="020B0604020202020204" pitchFamily="34" charset="0"/>
                          <a:cs typeface="Arial" panose="020B0604020202020204" pitchFamily="34" charset="0"/>
                        </a:rPr>
                        <a:t>Set up through PAN, students will use specific log-ins for TestNav.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panose="020B0604020202020204" pitchFamily="34" charset="0"/>
                          <a:cs typeface="Arial" panose="020B0604020202020204" pitchFamily="34" charset="0"/>
                        </a:rPr>
                        <a:t>Accessed through the “Practice Tests” button in the app.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panose="020B0604020202020204" pitchFamily="34" charset="0"/>
                          <a:cs typeface="Arial" panose="020B0604020202020204" pitchFamily="34" charset="0"/>
                        </a:rPr>
                        <a:t>Links to the CBT practice tests (URLs) and PDFs of the paper-based testing (PBT) practice tests are located under “Practice Tests” on the MCAS Resource Center</a:t>
                      </a:r>
                    </a:p>
                  </a:txBody>
                  <a:tcPr/>
                </a:tc>
                <a:extLst>
                  <a:ext uri="{0D108BD9-81ED-4DB2-BD59-A6C34878D82A}">
                    <a16:rowId xmlns:a16="http://schemas.microsoft.com/office/drawing/2014/main" val="3118207263"/>
                  </a:ext>
                </a:extLst>
              </a:tr>
              <a:tr h="1968227">
                <a:tc>
                  <a:txBody>
                    <a:bodyPr/>
                    <a:lstStyle/>
                    <a:p>
                      <a:r>
                        <a:rPr lang="en-US" sz="1600" b="1" dirty="0">
                          <a:solidFill>
                            <a:srgbClr val="101D35"/>
                          </a:solidFill>
                          <a:latin typeface="Arial" panose="020B0604020202020204" pitchFamily="34" charset="0"/>
                          <a:cs typeface="Arial" panose="020B0604020202020204" pitchFamily="34" charset="0"/>
                        </a:rPr>
                        <a:t>Tests included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panose="020B0604020202020204" pitchFamily="34" charset="0"/>
                          <a:cs typeface="Arial" panose="020B0604020202020204" pitchFamily="34" charset="0"/>
                        </a:rPr>
                        <a:t>Same practice tests in the TestNav app as well as Screen Reader (Grade 3 Math) and Compatible Assistive Technology (Grade 3 ELA) practice tests</a:t>
                      </a:r>
                    </a:p>
                  </a:txBody>
                  <a:tcPr/>
                </a:tc>
                <a:tc>
                  <a:txBody>
                    <a:bodyPr/>
                    <a:lstStyle/>
                    <a:p>
                      <a:r>
                        <a:rPr lang="en-US" sz="1800" dirty="0">
                          <a:solidFill>
                            <a:srgbClr val="101D35"/>
                          </a:solidFill>
                          <a:latin typeface="Arial" panose="020B0604020202020204" pitchFamily="34" charset="0"/>
                          <a:cs typeface="Arial" panose="020B0604020202020204" pitchFamily="34" charset="0"/>
                        </a:rPr>
                        <a:t>Same as CBT practice tests on the MCAS Resource Center.</a:t>
                      </a:r>
                    </a:p>
                  </a:txBody>
                  <a:tcPr/>
                </a:tc>
                <a:tc>
                  <a:txBody>
                    <a:bodyPr/>
                    <a:lstStyle/>
                    <a:p>
                      <a:pPr marL="0" indent="0">
                        <a:buFont typeface="Arial" panose="020B0604020202020204" pitchFamily="34" charset="0"/>
                        <a:buNone/>
                      </a:pPr>
                      <a:r>
                        <a:rPr lang="en-US" sz="1800" kern="1200" dirty="0">
                          <a:solidFill>
                            <a:srgbClr val="101D35"/>
                          </a:solidFill>
                          <a:effectLst/>
                          <a:latin typeface="Arial"/>
                          <a:cs typeface="Arial"/>
                        </a:rPr>
                        <a:t>- CBT and PBT practice tests (all grades/subjects)</a:t>
                      </a:r>
                      <a:endParaRPr lang="en-US" sz="1800" kern="1200" dirty="0">
                        <a:solidFill>
                          <a:srgbClr val="101D35"/>
                        </a:solidFill>
                        <a:effectLst/>
                        <a:latin typeface="Arial" panose="020B0604020202020204" pitchFamily="34" charset="0"/>
                        <a:cs typeface="Arial" panose="020B0604020202020204" pitchFamily="34" charset="0"/>
                      </a:endParaRPr>
                    </a:p>
                    <a:p>
                      <a:r>
                        <a:rPr lang="en-US" sz="1600" kern="1200" dirty="0">
                          <a:solidFill>
                            <a:srgbClr val="101D35"/>
                          </a:solidFill>
                          <a:effectLst/>
                          <a:latin typeface="Arial" panose="020B0604020202020204" pitchFamily="34" charset="0"/>
                          <a:cs typeface="Arial" panose="020B0604020202020204" pitchFamily="34" charset="0"/>
                        </a:rPr>
                        <a:t>- TTS (all grades/subjects)</a:t>
                      </a:r>
                    </a:p>
                    <a:p>
                      <a:r>
                        <a:rPr lang="en-US" sz="1600" kern="1200" dirty="0">
                          <a:solidFill>
                            <a:srgbClr val="101D35"/>
                          </a:solidFill>
                          <a:effectLst/>
                          <a:latin typeface="Arial" panose="020B0604020202020204" pitchFamily="34" charset="0"/>
                          <a:cs typeface="Arial" panose="020B0604020202020204" pitchFamily="34" charset="0"/>
                        </a:rPr>
                        <a:t>- ASL (Grade 10 Math, Biology, and Intro Physics)</a:t>
                      </a:r>
                    </a:p>
                    <a:p>
                      <a:r>
                        <a:rPr lang="en-US" sz="1600" kern="1200" dirty="0">
                          <a:solidFill>
                            <a:srgbClr val="101D35"/>
                          </a:solidFill>
                          <a:effectLst/>
                          <a:latin typeface="Arial" panose="020B0604020202020204" pitchFamily="34" charset="0"/>
                          <a:cs typeface="Arial" panose="020B0604020202020204" pitchFamily="34" charset="0"/>
                        </a:rPr>
                        <a:t>- Spanish/English (Grade 10 Math, Biology, and Intro Physics)</a:t>
                      </a:r>
                      <a:endParaRPr lang="en-US" sz="1600" kern="1200" dirty="0">
                        <a:solidFill>
                          <a:srgbClr val="101D35"/>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60913185"/>
                  </a:ext>
                </a:extLst>
              </a:tr>
              <a:tr h="1558710">
                <a:tc>
                  <a:txBody>
                    <a:bodyPr/>
                    <a:lstStyle/>
                    <a:p>
                      <a:r>
                        <a:rPr lang="en-US" sz="1600" b="1" dirty="0">
                          <a:solidFill>
                            <a:srgbClr val="101D35"/>
                          </a:solidFill>
                          <a:latin typeface="Arial" panose="020B0604020202020204" pitchFamily="34" charset="0"/>
                          <a:cs typeface="Arial" panose="020B0604020202020204" pitchFamily="34" charset="0"/>
                        </a:rPr>
                        <a:t>Used for</a:t>
                      </a:r>
                    </a:p>
                  </a:txBody>
                  <a:tcPr/>
                </a:tc>
                <a:tc>
                  <a:txBody>
                    <a:bodyPr/>
                    <a:lstStyle/>
                    <a:p>
                      <a:r>
                        <a:rPr lang="en-US" sz="1700" dirty="0">
                          <a:solidFill>
                            <a:srgbClr val="101D35"/>
                          </a:solidFill>
                          <a:latin typeface="Arial" panose="020B0604020202020204" pitchFamily="34" charset="0"/>
                          <a:cs typeface="Arial" panose="020B0604020202020204" pitchFamily="34" charset="0"/>
                        </a:rPr>
                        <a:t>Used as a “dress rehearsal” for test day and should mimic as close as possible test day circumstances (e.g., time of day, number of students, staff involved).</a:t>
                      </a:r>
                    </a:p>
                  </a:txBody>
                  <a:tcPr/>
                </a:tc>
                <a:tc>
                  <a:txBody>
                    <a:bodyPr/>
                    <a:lstStyle/>
                    <a:p>
                      <a:r>
                        <a:rPr lang="en-US" sz="1800" dirty="0">
                          <a:solidFill>
                            <a:srgbClr val="101D35"/>
                          </a:solidFill>
                          <a:latin typeface="Arial" panose="020B0604020202020204" pitchFamily="34" charset="0"/>
                          <a:cs typeface="Arial" panose="020B0604020202020204" pitchFamily="34" charset="0"/>
                        </a:rPr>
                        <a:t>Students can use to practice TestNav functionality and similar content. These can be done at any time.</a:t>
                      </a:r>
                    </a:p>
                  </a:txBody>
                  <a:tcPr/>
                </a:tc>
                <a:tc>
                  <a:txBody>
                    <a:bodyPr/>
                    <a:lstStyle/>
                    <a:p>
                      <a:r>
                        <a:rPr lang="en-US" sz="1800" dirty="0">
                          <a:solidFill>
                            <a:srgbClr val="101D35"/>
                          </a:solidFill>
                          <a:latin typeface="Arial" panose="020B0604020202020204" pitchFamily="34" charset="0"/>
                          <a:cs typeface="Arial" panose="020B0604020202020204" pitchFamily="34" charset="0"/>
                        </a:rPr>
                        <a:t>Students can use to practice TestNav functionality and similar content. Not every TestNav feature is accessible through these practice tests (e.g., Zoom In/Out tool). These can be done at any time.</a:t>
                      </a:r>
                    </a:p>
                  </a:txBody>
                  <a:tcPr/>
                </a:tc>
                <a:extLst>
                  <a:ext uri="{0D108BD9-81ED-4DB2-BD59-A6C34878D82A}">
                    <a16:rowId xmlns:a16="http://schemas.microsoft.com/office/drawing/2014/main" val="540303479"/>
                  </a:ext>
                </a:extLst>
              </a:tr>
            </a:tbl>
          </a:graphicData>
        </a:graphic>
      </p:graphicFrame>
      <p:sp>
        <p:nvSpPr>
          <p:cNvPr id="3" name="Rectangle 2">
            <a:extLst>
              <a:ext uri="{FF2B5EF4-FFF2-40B4-BE49-F238E27FC236}">
                <a16:creationId xmlns:a16="http://schemas.microsoft.com/office/drawing/2014/main" id="{AE2EA732-45F9-4628-A1EA-87AB2B1A3B4F}"/>
              </a:ext>
              <a:ext uri="{C183D7F6-B498-43B3-948B-1728B52AA6E4}">
                <adec:decorative xmlns:adec="http://schemas.microsoft.com/office/drawing/2017/decorative" val="1"/>
              </a:ext>
            </a:extLst>
          </p:cNvPr>
          <p:cNvSpPr/>
          <p:nvPr/>
        </p:nvSpPr>
        <p:spPr>
          <a:xfrm>
            <a:off x="1474470" y="742950"/>
            <a:ext cx="3246120" cy="55868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0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dirty="0">
                <a:solidFill>
                  <a:srgbClr val="0070C0"/>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Shannon Cullen, Test Administration Coordinator</a:t>
            </a:r>
          </a:p>
          <a:p>
            <a:pPr marL="0" indent="0">
              <a:buClrTx/>
              <a:buNone/>
            </a:pPr>
            <a:r>
              <a:rPr lang="en-US" sz="2800" dirty="0">
                <a:solidFill>
                  <a:srgbClr val="101D35"/>
                </a:solidFill>
                <a:latin typeface="Arial" panose="020B0604020202020204" pitchFamily="34" charset="0"/>
                <a:cs typeface="Arial" panose="020B0604020202020204" pitchFamily="34" charset="0"/>
              </a:rPr>
              <a:t>Joseph Henkelman, Pearson Technical Support</a:t>
            </a:r>
          </a:p>
          <a:p>
            <a:pPr marL="0" indent="0">
              <a:buClrTx/>
              <a:buNone/>
            </a:pPr>
            <a:r>
              <a:rPr lang="en-US" sz="2800" dirty="0">
                <a:solidFill>
                  <a:srgbClr val="101D35"/>
                </a:solidFill>
                <a:latin typeface="Arial" panose="020B0604020202020204" pitchFamily="34" charset="0"/>
                <a:cs typeface="Arial" panose="020B0604020202020204" pitchFamily="34" charset="0"/>
              </a:rPr>
              <a:t>Matthew Ingles, Pearson Customer Support</a:t>
            </a:r>
          </a:p>
          <a:p>
            <a:pPr marL="0" indent="0">
              <a:buClrTx/>
              <a:buNone/>
            </a:pPr>
            <a:endParaRPr lang="en-US" sz="2800" dirty="0">
              <a:solidFill>
                <a:srgbClr val="101D35"/>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1CCF-F679-4023-AF26-5519BE5EF84B}"/>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FA590C41-CD13-4BBC-8FA2-145D7B65B770}"/>
              </a:ext>
            </a:extLst>
          </p:cNvPr>
          <p:cNvSpPr>
            <a:spLocks noGrp="1"/>
          </p:cNvSpPr>
          <p:nvPr>
            <p:ph idx="4294967295"/>
          </p:nvPr>
        </p:nvSpPr>
        <p:spPr>
          <a:xfrm>
            <a:off x="822325" y="1230313"/>
            <a:ext cx="11369675" cy="5049837"/>
          </a:xfrm>
        </p:spPr>
        <p:txBody>
          <a:bodyPr/>
          <a:lstStyle/>
          <a:p>
            <a:pPr>
              <a:buClrTx/>
            </a:pPr>
            <a:r>
              <a:rPr lang="en-US" sz="3600" dirty="0">
                <a:latin typeface="Arial" panose="020B0604020202020204" pitchFamily="34" charset="0"/>
                <a:cs typeface="Arial" panose="020B0604020202020204" pitchFamily="34" charset="0"/>
              </a:rPr>
              <a:t>Accessing the practice tests</a:t>
            </a:r>
            <a:endParaRPr lang="en-US" sz="3200" dirty="0">
              <a:latin typeface="Arial" panose="020B0604020202020204" pitchFamily="34" charset="0"/>
              <a:cs typeface="Arial" panose="020B0604020202020204" pitchFamily="34" charset="0"/>
            </a:endParaRPr>
          </a:p>
          <a:p>
            <a:pPr>
              <a:buClrTx/>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52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2BE2-F1C4-482F-A497-F572AC941C75}"/>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Number of Test Sessions in the Practice Tests</a:t>
            </a:r>
          </a:p>
        </p:txBody>
      </p:sp>
      <p:graphicFrame>
        <p:nvGraphicFramePr>
          <p:cNvPr id="5" name="Table 5">
            <a:extLst>
              <a:ext uri="{FF2B5EF4-FFF2-40B4-BE49-F238E27FC236}">
                <a16:creationId xmlns:a16="http://schemas.microsoft.com/office/drawing/2014/main" id="{71230B68-84E6-4930-B435-A6D51C24ED9A}"/>
              </a:ext>
            </a:extLst>
          </p:cNvPr>
          <p:cNvGraphicFramePr>
            <a:graphicFrameLocks noGrp="1"/>
          </p:cNvGraphicFramePr>
          <p:nvPr>
            <p:ph idx="4294967295"/>
            <p:extLst>
              <p:ext uri="{D42A27DB-BD31-4B8C-83A1-F6EECF244321}">
                <p14:modId xmlns:p14="http://schemas.microsoft.com/office/powerpoint/2010/main" val="1480783222"/>
              </p:ext>
            </p:extLst>
          </p:nvPr>
        </p:nvGraphicFramePr>
        <p:xfrm>
          <a:off x="279400" y="923390"/>
          <a:ext cx="11720962" cy="5174974"/>
        </p:xfrm>
        <a:graphic>
          <a:graphicData uri="http://schemas.openxmlformats.org/drawingml/2006/table">
            <a:tbl>
              <a:tblPr firstRow="1" bandRow="1">
                <a:tableStyleId>{00A15C55-8517-42AA-B614-E9B94910E393}</a:tableStyleId>
              </a:tblPr>
              <a:tblGrid>
                <a:gridCol w="866276">
                  <a:extLst>
                    <a:ext uri="{9D8B030D-6E8A-4147-A177-3AD203B41FA5}">
                      <a16:colId xmlns:a16="http://schemas.microsoft.com/office/drawing/2014/main" val="1323228879"/>
                    </a:ext>
                  </a:extLst>
                </a:gridCol>
                <a:gridCol w="5765232">
                  <a:extLst>
                    <a:ext uri="{9D8B030D-6E8A-4147-A177-3AD203B41FA5}">
                      <a16:colId xmlns:a16="http://schemas.microsoft.com/office/drawing/2014/main" val="3709599315"/>
                    </a:ext>
                  </a:extLst>
                </a:gridCol>
                <a:gridCol w="1696580">
                  <a:extLst>
                    <a:ext uri="{9D8B030D-6E8A-4147-A177-3AD203B41FA5}">
                      <a16:colId xmlns:a16="http://schemas.microsoft.com/office/drawing/2014/main" val="2515050072"/>
                    </a:ext>
                  </a:extLst>
                </a:gridCol>
                <a:gridCol w="3392874">
                  <a:extLst>
                    <a:ext uri="{9D8B030D-6E8A-4147-A177-3AD203B41FA5}">
                      <a16:colId xmlns:a16="http://schemas.microsoft.com/office/drawing/2014/main" val="2720374152"/>
                    </a:ext>
                  </a:extLst>
                </a:gridCol>
              </a:tblGrid>
              <a:tr h="906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Infrastructure Trial </a:t>
                      </a:r>
                      <a:br>
                        <a:rPr lang="en-US" sz="160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contains additional test session(s) that students will not take</a:t>
                      </a:r>
                    </a:p>
                  </a:txBody>
                  <a:tcPr/>
                </a:tc>
                <a:tc>
                  <a:txBody>
                    <a:bodyPr/>
                    <a:lstStyle/>
                    <a:p>
                      <a:r>
                        <a:rPr lang="en-US" sz="1600" dirty="0">
                          <a:latin typeface="Arial" panose="020B0604020202020204" pitchFamily="34" charset="0"/>
                          <a:cs typeface="Arial" panose="020B0604020202020204" pitchFamily="34" charset="0"/>
                        </a:rPr>
                        <a:t>MCAS Resource Center </a:t>
                      </a:r>
                    </a:p>
                  </a:txBody>
                  <a:tcPr/>
                </a:tc>
                <a:tc>
                  <a:txBody>
                    <a:bodyPr/>
                    <a:lstStyle/>
                    <a:p>
                      <a:r>
                        <a:rPr lang="en-US" sz="1600" dirty="0">
                          <a:latin typeface="Arial" panose="020B0604020202020204" pitchFamily="34" charset="0"/>
                          <a:cs typeface="Arial" panose="020B0604020202020204" pitchFamily="34" charset="0"/>
                        </a:rPr>
                        <a:t>TestNav App</a:t>
                      </a:r>
                    </a:p>
                  </a:txBody>
                  <a:tcPr/>
                </a:tc>
                <a:extLst>
                  <a:ext uri="{0D108BD9-81ED-4DB2-BD59-A6C34878D82A}">
                    <a16:rowId xmlns:a16="http://schemas.microsoft.com/office/drawing/2014/main" val="771337175"/>
                  </a:ext>
                </a:extLst>
              </a:tr>
              <a:tr h="1177837">
                <a:tc>
                  <a:txBody>
                    <a:bodyPr/>
                    <a:lstStyle/>
                    <a:p>
                      <a:r>
                        <a:rPr lang="en-US" sz="1800" b="1" dirty="0">
                          <a:solidFill>
                            <a:srgbClr val="101D35"/>
                          </a:solidFill>
                          <a:latin typeface="Arial" panose="020B0604020202020204" pitchFamily="34" charset="0"/>
                          <a:cs typeface="Arial" panose="020B0604020202020204" pitchFamily="34" charset="0"/>
                        </a:rPr>
                        <a:t>ELA</a:t>
                      </a:r>
                    </a:p>
                  </a:txBody>
                  <a:tcPr/>
                </a:tc>
                <a:tc>
                  <a:txBody>
                    <a:bodyPr/>
                    <a:lstStyle/>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All grades: </a:t>
                      </a:r>
                      <a:r>
                        <a:rPr lang="en-US" sz="2000" kern="1200" dirty="0">
                          <a:solidFill>
                            <a:srgbClr val="101D35"/>
                          </a:solidFill>
                          <a:latin typeface="Arial" panose="020B0604020202020204" pitchFamily="34" charset="0"/>
                          <a:cs typeface="Arial" panose="020B0604020202020204" pitchFamily="34" charset="0"/>
                        </a:rPr>
                        <a:t>2 test sessions (only the first contains test content)</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1 session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01D35"/>
                          </a:solidFill>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1192684778"/>
                  </a:ext>
                </a:extLst>
              </a:tr>
              <a:tr h="1446135">
                <a:tc>
                  <a:txBody>
                    <a:bodyPr/>
                    <a:lstStyle/>
                    <a:p>
                      <a:r>
                        <a:rPr lang="en-US" sz="1800" b="1" dirty="0">
                          <a:solidFill>
                            <a:srgbClr val="101D35"/>
                          </a:solidFill>
                          <a:latin typeface="Arial" panose="020B0604020202020204" pitchFamily="34" charset="0"/>
                          <a:cs typeface="Arial" panose="020B0604020202020204" pitchFamily="34" charset="0"/>
                        </a:rPr>
                        <a:t>Math</a:t>
                      </a:r>
                    </a:p>
                  </a:txBody>
                  <a:tcPr/>
                </a:tc>
                <a:tc>
                  <a:txBody>
                    <a:bodyPr/>
                    <a:lstStyle/>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Grades 3, 5-8: </a:t>
                      </a:r>
                      <a:r>
                        <a:rPr lang="en-US" sz="2000" kern="1200" dirty="0">
                          <a:solidFill>
                            <a:srgbClr val="101D35"/>
                          </a:solidFill>
                          <a:latin typeface="Arial" panose="020B0604020202020204" pitchFamily="34" charset="0"/>
                          <a:cs typeface="Arial" panose="020B0604020202020204" pitchFamily="34" charset="0"/>
                        </a:rPr>
                        <a:t>two test sessions (students DO take both sessions)</a:t>
                      </a:r>
                    </a:p>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Grades 4 &amp; 10: </a:t>
                      </a:r>
                      <a:r>
                        <a:rPr lang="en-US" sz="2000" kern="1200" dirty="0">
                          <a:solidFill>
                            <a:srgbClr val="101D35"/>
                          </a:solidFill>
                          <a:latin typeface="Arial" panose="020B0604020202020204" pitchFamily="34" charset="0"/>
                          <a:cs typeface="Arial" panose="020B0604020202020204" pitchFamily="34" charset="0"/>
                        </a:rPr>
                        <a:t>three sessions (the first TWO contain test content)</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2 sessions</a:t>
                      </a:r>
                    </a:p>
                  </a:txBody>
                  <a:tcPr/>
                </a:tc>
                <a:tc>
                  <a:txBody>
                    <a:bodyPr/>
                    <a:lstStyle/>
                    <a:p>
                      <a:r>
                        <a:rPr lang="en-US" sz="2000" dirty="0">
                          <a:solidFill>
                            <a:srgbClr val="101D35"/>
                          </a:solidFill>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3690194338"/>
                  </a:ext>
                </a:extLst>
              </a:tr>
              <a:tr h="1617211">
                <a:tc>
                  <a:txBody>
                    <a:bodyPr/>
                    <a:lstStyle/>
                    <a:p>
                      <a:r>
                        <a:rPr lang="en-US" sz="1800" b="1" dirty="0">
                          <a:solidFill>
                            <a:srgbClr val="101D35"/>
                          </a:solidFill>
                          <a:latin typeface="Arial" panose="020B0604020202020204" pitchFamily="34" charset="0"/>
                          <a:cs typeface="Arial" panose="020B0604020202020204" pitchFamily="34" charset="0"/>
                        </a:rPr>
                        <a:t>STE</a:t>
                      </a:r>
                    </a:p>
                  </a:txBody>
                  <a:tcPr/>
                </a:tc>
                <a:tc>
                  <a:txBody>
                    <a:bodyPr/>
                    <a:lstStyle/>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Grades 5 &amp; 8: </a:t>
                      </a:r>
                      <a:r>
                        <a:rPr lang="en-US" sz="2000" kern="1200" dirty="0">
                          <a:solidFill>
                            <a:srgbClr val="101D35"/>
                          </a:solidFill>
                          <a:latin typeface="Arial" panose="020B0604020202020204" pitchFamily="34" charset="0"/>
                          <a:cs typeface="Arial" panose="020B0604020202020204" pitchFamily="34" charset="0"/>
                        </a:rPr>
                        <a:t>three test sessions (only the first contains test content)  </a:t>
                      </a:r>
                    </a:p>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Biology &amp; Intro Physics: </a:t>
                      </a:r>
                      <a:r>
                        <a:rPr lang="en-US" sz="2000" kern="1200" dirty="0">
                          <a:solidFill>
                            <a:srgbClr val="101D35"/>
                          </a:solidFill>
                          <a:latin typeface="Arial" panose="020B0604020202020204" pitchFamily="34" charset="0"/>
                          <a:cs typeface="Arial" panose="020B0604020202020204" pitchFamily="34" charset="0"/>
                        </a:rPr>
                        <a:t>two test sessions (only the first contains test content)</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1 session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01D35"/>
                          </a:solidFill>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3502587814"/>
                  </a:ext>
                </a:extLst>
              </a:tr>
            </a:tbl>
          </a:graphicData>
        </a:graphic>
      </p:graphicFrame>
    </p:spTree>
    <p:extLst>
      <p:ext uri="{BB962C8B-B14F-4D97-AF65-F5344CB8AC3E}">
        <p14:creationId xmlns:p14="http://schemas.microsoft.com/office/powerpoint/2010/main" val="1333264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Training Site and User Accounts for PearsonAccess Next</a:t>
            </a:r>
          </a:p>
        </p:txBody>
      </p:sp>
      <p:sp>
        <p:nvSpPr>
          <p:cNvPr id="3" name="Content Placeholder 2"/>
          <p:cNvSpPr>
            <a:spLocks noGrp="1"/>
          </p:cNvSpPr>
          <p:nvPr>
            <p:ph idx="4294967295"/>
          </p:nvPr>
        </p:nvSpPr>
        <p:spPr>
          <a:xfrm>
            <a:off x="822325" y="1212850"/>
            <a:ext cx="11369675" cy="4972050"/>
          </a:xfrm>
        </p:spPr>
        <p:txBody>
          <a:bodyPr/>
          <a:lstStyle/>
          <a:p>
            <a:pPr>
              <a:buClrTx/>
            </a:pPr>
            <a:r>
              <a:rPr lang="en-US" sz="2100" dirty="0">
                <a:latin typeface="Arial" panose="020B0604020202020204" pitchFamily="34" charset="0"/>
                <a:cs typeface="Arial" panose="020B0604020202020204" pitchFamily="34" charset="0"/>
              </a:rPr>
              <a:t>Infrastructure Trials are done through the PAN training site: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hlinkClick r:id="rId3"/>
              </a:rPr>
              <a:t>trng-mcas.pearsonaccessnext.com/customer/index.action</a:t>
            </a:r>
            <a:r>
              <a:rPr lang="en-US" sz="2100" dirty="0">
                <a:latin typeface="Arial" panose="020B0604020202020204" pitchFamily="34" charset="0"/>
                <a:cs typeface="Arial" panose="020B0604020202020204" pitchFamily="34" charset="0"/>
              </a:rPr>
              <a:t> </a:t>
            </a:r>
          </a:p>
          <a:p>
            <a:pPr lvl="1">
              <a:buClrTx/>
            </a:pPr>
            <a:r>
              <a:rPr lang="en-US" sz="2100" dirty="0">
                <a:latin typeface="Arial" panose="020B0604020202020204" pitchFamily="34" charset="0"/>
                <a:cs typeface="Arial" panose="020B0604020202020204" pitchFamily="34" charset="0"/>
              </a:rPr>
              <a:t>Users with accounts from last year may need to reset their passwords to enable their accounts by clicking “Forgot Password” on the login page.  </a:t>
            </a:r>
          </a:p>
          <a:p>
            <a:pPr>
              <a:buClrTx/>
            </a:pPr>
            <a:r>
              <a:rPr lang="en-US" sz="2100" dirty="0">
                <a:latin typeface="Arial" panose="020B0604020202020204" pitchFamily="34" charset="0"/>
                <a:cs typeface="Arial" panose="020B0604020202020204" pitchFamily="34" charset="0"/>
              </a:rPr>
              <a:t>User accounts need to be set up </a:t>
            </a:r>
            <a:r>
              <a:rPr lang="en-US" sz="2100" b="1" dirty="0">
                <a:latin typeface="Arial" panose="020B0604020202020204" pitchFamily="34" charset="0"/>
                <a:cs typeface="Arial" panose="020B0604020202020204" pitchFamily="34" charset="0"/>
              </a:rPr>
              <a:t>for each site individually </a:t>
            </a:r>
            <a:r>
              <a:rPr lang="en-US" sz="2100" dirty="0">
                <a:latin typeface="Arial" panose="020B0604020202020204" pitchFamily="34" charset="0"/>
                <a:cs typeface="Arial" panose="020B0604020202020204" pitchFamily="34" charset="0"/>
              </a:rPr>
              <a:t>(</a:t>
            </a:r>
            <a:r>
              <a:rPr lang="en-US" sz="2100" dirty="0">
                <a:solidFill>
                  <a:srgbClr val="3647B6"/>
                </a:solidFill>
                <a:latin typeface="Arial" panose="020B0604020202020204" pitchFamily="34" charset="0"/>
                <a:cs typeface="Arial" panose="020B0604020202020204" pitchFamily="34" charset="0"/>
              </a:rPr>
              <a:t>live</a:t>
            </a:r>
            <a:r>
              <a:rPr lang="en-US" sz="2100" dirty="0">
                <a:latin typeface="Arial" panose="020B0604020202020204" pitchFamily="34" charset="0"/>
                <a:cs typeface="Arial" panose="020B0604020202020204" pitchFamily="34" charset="0"/>
              </a:rPr>
              <a:t> and </a:t>
            </a:r>
            <a:r>
              <a:rPr lang="en-US" sz="2100" dirty="0">
                <a:solidFill>
                  <a:schemeClr val="accent2">
                    <a:lumMod val="50000"/>
                  </a:schemeClr>
                </a:solidFill>
                <a:latin typeface="Arial" panose="020B0604020202020204" pitchFamily="34" charset="0"/>
                <a:cs typeface="Arial" panose="020B0604020202020204" pitchFamily="34" charset="0"/>
              </a:rPr>
              <a:t>training</a:t>
            </a:r>
            <a:r>
              <a:rPr lang="en-US" sz="2100" dirty="0">
                <a:latin typeface="Arial" panose="020B0604020202020204" pitchFamily="34" charset="0"/>
                <a:cs typeface="Arial" panose="020B0604020202020204" pitchFamily="34" charset="0"/>
              </a:rPr>
              <a:t>) in order to gain access.</a:t>
            </a:r>
          </a:p>
          <a:p>
            <a:pPr>
              <a:buClrTx/>
            </a:pPr>
            <a:r>
              <a:rPr lang="en-US" sz="2100" dirty="0">
                <a:latin typeface="Arial" panose="020B0604020202020204" pitchFamily="34" charset="0"/>
                <a:cs typeface="Arial" panose="020B0604020202020204" pitchFamily="34" charset="0"/>
              </a:rPr>
              <a:t>Usernames and passwords are always the same between the live and the training sites. If you reset a password on one site, passwords will be reset on </a:t>
            </a:r>
            <a:r>
              <a:rPr lang="en-US" sz="2100" b="1" dirty="0">
                <a:latin typeface="Arial" panose="020B0604020202020204" pitchFamily="34" charset="0"/>
                <a:cs typeface="Arial" panose="020B0604020202020204" pitchFamily="34" charset="0"/>
              </a:rPr>
              <a:t>both </a:t>
            </a:r>
            <a:r>
              <a:rPr lang="en-US" sz="2100" dirty="0">
                <a:latin typeface="Arial" panose="020B0604020202020204" pitchFamily="34" charset="0"/>
                <a:cs typeface="Arial" panose="020B0604020202020204" pitchFamily="34" charset="0"/>
              </a:rPr>
              <a:t>sites.  </a:t>
            </a:r>
          </a:p>
          <a:p>
            <a:pPr>
              <a:buClrTx/>
            </a:pPr>
            <a:r>
              <a:rPr lang="en-US" sz="2100" dirty="0">
                <a:latin typeface="Arial" panose="020B0604020202020204" pitchFamily="34" charset="0"/>
                <a:cs typeface="Arial" panose="020B0604020202020204" pitchFamily="34" charset="0"/>
              </a:rPr>
              <a:t>If you need access to PAN (either the training or live site), please reach out to your district test coordinator. </a:t>
            </a:r>
          </a:p>
          <a:p>
            <a:pPr>
              <a:buClrTx/>
            </a:pPr>
            <a:r>
              <a:rPr lang="en-US" sz="2100" dirty="0">
                <a:latin typeface="Arial" panose="020B0604020202020204" pitchFamily="34" charset="0"/>
                <a:cs typeface="Arial" panose="020B0604020202020204" pitchFamily="34" charset="0"/>
              </a:rPr>
              <a:t>Discuss with your team who will be responsible for setting up PAN user accounts for other users in your school – both test coordinators and technology coordinators have this ability in PAN. </a:t>
            </a:r>
          </a:p>
          <a:p>
            <a:pPr>
              <a:buClrTx/>
            </a:pPr>
            <a:r>
              <a:rPr lang="en-US" sz="2100" dirty="0">
                <a:latin typeface="Arial" panose="020B0604020202020204" pitchFamily="34" charset="0"/>
                <a:cs typeface="Arial" panose="020B0604020202020204" pitchFamily="34" charset="0"/>
              </a:rPr>
              <a:t>See the </a:t>
            </a:r>
            <a:r>
              <a:rPr lang="en-US" sz="2100" dirty="0">
                <a:latin typeface="Arial" panose="020B0604020202020204" pitchFamily="34" charset="0"/>
                <a:cs typeface="Arial" panose="020B0604020202020204" pitchFamily="34" charset="0"/>
                <a:hlinkClick r:id="rId4"/>
              </a:rPr>
              <a:t>Guide to Managing User Accounts in PAN</a:t>
            </a:r>
            <a:r>
              <a:rPr lang="en-US" sz="2100" dirty="0">
                <a:latin typeface="Arial" panose="020B0604020202020204" pitchFamily="34" charset="0"/>
                <a:cs typeface="Arial" panose="020B0604020202020204" pitchFamily="34" charset="0"/>
              </a:rPr>
              <a:t> for information on setting up accounts in each site.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1CCF-F679-4023-AF26-5519BE5EF84B}"/>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a:t>
            </a:r>
          </a:p>
        </p:txBody>
      </p:sp>
      <p:sp>
        <p:nvSpPr>
          <p:cNvPr id="3" name="Content Placeholder 2">
            <a:extLst>
              <a:ext uri="{FF2B5EF4-FFF2-40B4-BE49-F238E27FC236}">
                <a16:creationId xmlns:a16="http://schemas.microsoft.com/office/drawing/2014/main" id="{FA590C41-CD13-4BBC-8FA2-145D7B65B770}"/>
              </a:ext>
            </a:extLst>
          </p:cNvPr>
          <p:cNvSpPr>
            <a:spLocks noGrp="1"/>
          </p:cNvSpPr>
          <p:nvPr>
            <p:ph idx="4294967295"/>
          </p:nvPr>
        </p:nvSpPr>
        <p:spPr>
          <a:xfrm>
            <a:off x="822325" y="1230313"/>
            <a:ext cx="11369675" cy="5049837"/>
          </a:xfrm>
        </p:spPr>
        <p:txBody>
          <a:bodyPr/>
          <a:lstStyle/>
          <a:p>
            <a:pPr>
              <a:buClrTx/>
            </a:pPr>
            <a:r>
              <a:rPr lang="en-US" sz="3600" dirty="0">
                <a:latin typeface="Arial" panose="020B0604020202020204" pitchFamily="34" charset="0"/>
                <a:cs typeface="Arial" panose="020B0604020202020204" pitchFamily="34" charset="0"/>
                <a:hlinkClick r:id="rId3"/>
              </a:rPr>
              <a:t>PearsonAccess Next</a:t>
            </a:r>
            <a:endParaRPr lang="en-US" sz="3600" dirty="0">
              <a:latin typeface="Arial" panose="020B0604020202020204" pitchFamily="34" charset="0"/>
              <a:cs typeface="Arial" panose="020B0604020202020204" pitchFamily="34" charset="0"/>
            </a:endParaRPr>
          </a:p>
          <a:p>
            <a:pPr lvl="1">
              <a:buClr>
                <a:srgbClr val="101D35"/>
              </a:buClr>
              <a:buFont typeface="Arial" panose="020B0604020202020204" pitchFamily="34" charset="0"/>
              <a:buChar char="•"/>
            </a:pPr>
            <a:r>
              <a:rPr lang="en-US" sz="3200" b="1" dirty="0">
                <a:solidFill>
                  <a:srgbClr val="00B0F0"/>
                </a:solidFill>
                <a:latin typeface="Arial" panose="020B0604020202020204" pitchFamily="34" charset="0"/>
                <a:cs typeface="Arial" panose="020B0604020202020204" pitchFamily="34" charset="0"/>
              </a:rPr>
              <a:t>Live </a:t>
            </a:r>
            <a:r>
              <a:rPr lang="en-US" sz="3200" dirty="0">
                <a:latin typeface="Arial" panose="020B0604020202020204" pitchFamily="34" charset="0"/>
                <a:cs typeface="Arial" panose="020B0604020202020204" pitchFamily="34" charset="0"/>
              </a:rPr>
              <a:t>site</a:t>
            </a:r>
          </a:p>
          <a:p>
            <a:pPr lvl="1">
              <a:buClr>
                <a:srgbClr val="101D35"/>
              </a:buClr>
              <a:buFont typeface="Arial" panose="020B0604020202020204" pitchFamily="34" charset="0"/>
              <a:buChar char="•"/>
            </a:pPr>
            <a:r>
              <a:rPr lang="en-US" sz="3200" b="1" dirty="0">
                <a:solidFill>
                  <a:schemeClr val="accent3">
                    <a:lumMod val="50000"/>
                  </a:schemeClr>
                </a:solidFill>
                <a:latin typeface="Arial" panose="020B0604020202020204" pitchFamily="34" charset="0"/>
                <a:cs typeface="Arial" panose="020B0604020202020204" pitchFamily="34" charset="0"/>
              </a:rPr>
              <a:t>Training</a:t>
            </a:r>
            <a:r>
              <a:rPr lang="en-US" sz="3200" dirty="0">
                <a:latin typeface="Arial" panose="020B0604020202020204" pitchFamily="34" charset="0"/>
                <a:cs typeface="Arial" panose="020B0604020202020204" pitchFamily="34" charset="0"/>
              </a:rPr>
              <a:t> site</a:t>
            </a:r>
          </a:p>
          <a:p>
            <a:pPr>
              <a:buClrTx/>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094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 2</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71771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3. Checklist of Steps: Tasks for Test Coordinators and Test Administrators</a:t>
            </a:r>
          </a:p>
        </p:txBody>
      </p:sp>
    </p:spTree>
    <p:extLst>
      <p:ext uri="{BB962C8B-B14F-4D97-AF65-F5344CB8AC3E}">
        <p14:creationId xmlns:p14="http://schemas.microsoft.com/office/powerpoint/2010/main" val="299001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Steps for </a:t>
            </a:r>
            <a:r>
              <a:rPr lang="en-US" sz="4000" u="sng" dirty="0">
                <a:solidFill>
                  <a:srgbClr val="3647B6"/>
                </a:solidFill>
                <a:latin typeface="Arial" panose="020B0604020202020204" pitchFamily="34" charset="0"/>
                <a:cs typeface="Arial" panose="020B0604020202020204" pitchFamily="34" charset="0"/>
              </a:rPr>
              <a:t>Test Coordinators</a:t>
            </a:r>
            <a:r>
              <a:rPr lang="en-US" sz="4000" dirty="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822324" y="1122921"/>
            <a:ext cx="10547351" cy="5338762"/>
          </a:xfrm>
        </p:spPr>
        <p:txBody>
          <a:bodyPr>
            <a:normAutofit fontScale="92500" lnSpcReduction="20000"/>
          </a:bodyPr>
          <a:lstStyle/>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View training modules (</a:t>
            </a:r>
            <a:r>
              <a:rPr lang="en-US" dirty="0">
                <a:latin typeface="Arial" panose="020B0604020202020204" pitchFamily="34" charset="0"/>
                <a:cs typeface="Arial" panose="020B0604020202020204" pitchFamily="34" charset="0"/>
                <a:hlinkClick r:id="rId3"/>
              </a:rPr>
              <a:t>mcas.pearsonsupport.com/training/</a:t>
            </a:r>
            <a:r>
              <a:rPr lang="en-US" dirty="0">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Assemble an Infrastructure Trial team to carry out all the required tasks.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Identify students who will participate. </a:t>
            </a:r>
          </a:p>
          <a:p>
            <a:pPr lvl="1">
              <a:buClrTx/>
              <a:buFont typeface="Wingdings" panose="05000000000000000000" pitchFamily="2" charset="2"/>
              <a:buChar char="q"/>
            </a:pPr>
            <a:r>
              <a:rPr lang="en-US" dirty="0">
                <a:latin typeface="Arial" panose="020B0604020202020204" pitchFamily="34" charset="0"/>
                <a:cs typeface="Arial" panose="020B0604020202020204" pitchFamily="34" charset="0"/>
              </a:rPr>
              <a:t>It is recommended that schools select the maximum number of staff and students who will be using network resources at the same time, so that the trial approximates the maximum anticipated network load.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Train all staff involved in the Infrastructure Trial.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Designate appropriate testing schedule, locations, and devices.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Consult with the technology coordinator and confirm that all devices meet the technology specifications. </a:t>
            </a:r>
          </a:p>
          <a:p>
            <a:pPr marL="0" indent="0">
              <a:buNone/>
            </a:pPr>
            <a:endParaRPr lang="en-US" dirty="0"/>
          </a:p>
          <a:p>
            <a:endParaRPr lang="en-US" dirty="0"/>
          </a:p>
        </p:txBody>
      </p:sp>
    </p:spTree>
    <p:extLst>
      <p:ext uri="{BB962C8B-B14F-4D97-AF65-F5344CB8AC3E}">
        <p14:creationId xmlns:p14="http://schemas.microsoft.com/office/powerpoint/2010/main" val="151022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Steps for </a:t>
            </a:r>
            <a:r>
              <a:rPr lang="en-US" sz="4000" u="sng" dirty="0">
                <a:solidFill>
                  <a:srgbClr val="3647B6"/>
                </a:solidFill>
                <a:latin typeface="Arial" panose="020B0604020202020204" pitchFamily="34" charset="0"/>
                <a:cs typeface="Arial" panose="020B0604020202020204" pitchFamily="34" charset="0"/>
              </a:rPr>
              <a:t>Test Coordinators</a:t>
            </a:r>
            <a:r>
              <a:rPr lang="en-US" sz="4000" i="1" dirty="0">
                <a:solidFill>
                  <a:srgbClr val="3647B6"/>
                </a:solidFill>
                <a:latin typeface="Arial" panose="020B0604020202020204" pitchFamily="34" charset="0"/>
                <a:cs typeface="Arial" panose="020B0604020202020204" pitchFamily="34" charset="0"/>
              </a:rPr>
              <a:t> (continued)</a:t>
            </a:r>
            <a:r>
              <a:rPr lang="en-US" sz="4000" dirty="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721676" y="1135055"/>
            <a:ext cx="11369675" cy="5267337"/>
          </a:xfrm>
        </p:spPr>
        <p:txBody>
          <a:bodyPr>
            <a:normAutofit fontScale="85000" lnSpcReduction="10000"/>
          </a:bodyPr>
          <a:lstStyle/>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Generate sample students.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Edit student records (if needed).</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Assign student tests.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Create/Edit PAN Sessions.</a:t>
            </a:r>
          </a:p>
          <a:p>
            <a:pPr marL="0" indent="0">
              <a:buClrTx/>
              <a:buNone/>
            </a:pPr>
            <a:endParaRPr lang="en-US" sz="2100" dirty="0">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Prepare/Start PAN Sessions.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Print student testing tickets, and print proctor testing tickets for students in Human Read-Aloud and Human Signer PAN Sessions.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Mark tests complete.</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Stop PAN Sessions.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Convene your team prior to operational testing to resolve any issues you encountered. </a:t>
            </a:r>
          </a:p>
          <a:p>
            <a:pPr marL="0" indent="0">
              <a:buNone/>
            </a:pPr>
            <a:endParaRPr lang="en-US" dirty="0"/>
          </a:p>
          <a:p>
            <a:endParaRPr lang="en-US" dirty="0"/>
          </a:p>
        </p:txBody>
      </p:sp>
      <p:sp>
        <p:nvSpPr>
          <p:cNvPr id="4" name="Rectangle 3">
            <a:extLst>
              <a:ext uri="{FF2B5EF4-FFF2-40B4-BE49-F238E27FC236}">
                <a16:creationId xmlns:a16="http://schemas.microsoft.com/office/drawing/2014/main" id="{347DA121-DE10-4EAB-BA76-141E0D015B84}"/>
              </a:ext>
              <a:ext uri="{C183D7F6-B498-43B3-948B-1728B52AA6E4}">
                <adec:decorative xmlns:adec="http://schemas.microsoft.com/office/drawing/2017/decorative" val="1"/>
              </a:ext>
            </a:extLst>
          </p:cNvPr>
          <p:cNvSpPr/>
          <p:nvPr/>
        </p:nvSpPr>
        <p:spPr>
          <a:xfrm>
            <a:off x="621030" y="1135055"/>
            <a:ext cx="7212330" cy="17862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4574651-41E6-42D9-9FC3-93A29D21A79B}"/>
              </a:ext>
              <a:ext uri="{C183D7F6-B498-43B3-948B-1728B52AA6E4}">
                <adec:decorative xmlns:adec="http://schemas.microsoft.com/office/drawing/2017/decorative" val="1"/>
              </a:ext>
            </a:extLst>
          </p:cNvPr>
          <p:cNvSpPr/>
          <p:nvPr/>
        </p:nvSpPr>
        <p:spPr>
          <a:xfrm>
            <a:off x="621029" y="3283894"/>
            <a:ext cx="11470322" cy="2899565"/>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6" name="TextBox 5">
            <a:extLst>
              <a:ext uri="{FF2B5EF4-FFF2-40B4-BE49-F238E27FC236}">
                <a16:creationId xmlns:a16="http://schemas.microsoft.com/office/drawing/2014/main" id="{C1653AEE-7821-4E42-ABFE-0A41233749F4}"/>
              </a:ext>
            </a:extLst>
          </p:cNvPr>
          <p:cNvSpPr txBox="1"/>
          <p:nvPr/>
        </p:nvSpPr>
        <p:spPr>
          <a:xfrm>
            <a:off x="8435657" y="674541"/>
            <a:ext cx="3154045" cy="2246769"/>
          </a:xfrm>
          <a:prstGeom prst="rect">
            <a:avLst/>
          </a:prstGeom>
          <a:noFill/>
          <a:ln w="19050">
            <a:solidFill>
              <a:schemeClr val="tx1"/>
            </a:solidFill>
          </a:ln>
        </p:spPr>
        <p:txBody>
          <a:bodyPr wrap="square" rtlCol="0">
            <a:spAutoFit/>
          </a:bodyPr>
          <a:lstStyle/>
          <a:p>
            <a:pPr marL="342900" indent="-342900">
              <a:buFont typeface="Wingdings" panose="05000000000000000000" pitchFamily="2" charset="2"/>
              <a:buChar char="§"/>
            </a:pPr>
            <a:r>
              <a:rPr lang="en-US" sz="2800" dirty="0">
                <a:solidFill>
                  <a:srgbClr val="FF0000"/>
                </a:solidFill>
                <a:latin typeface="Arial" panose="020B0604020202020204" pitchFamily="34" charset="0"/>
                <a:cs typeface="Arial" panose="020B0604020202020204" pitchFamily="34" charset="0"/>
              </a:rPr>
              <a:t>Covered during Part I (today)</a:t>
            </a:r>
          </a:p>
          <a:p>
            <a:pPr marL="342900" indent="-342900">
              <a:buFont typeface="Wingdings" panose="05000000000000000000" pitchFamily="2" charset="2"/>
              <a:buChar char="§"/>
            </a:pPr>
            <a:r>
              <a:rPr lang="en-US" sz="2800" dirty="0">
                <a:solidFill>
                  <a:srgbClr val="7030A0"/>
                </a:solidFill>
                <a:latin typeface="Arial" panose="020B0604020202020204" pitchFamily="34" charset="0"/>
                <a:cs typeface="Arial" panose="020B0604020202020204" pitchFamily="34" charset="0"/>
              </a:rPr>
              <a:t>Covered during Part II (tomorrow)</a:t>
            </a:r>
          </a:p>
        </p:txBody>
      </p:sp>
    </p:spTree>
    <p:extLst>
      <p:ext uri="{BB962C8B-B14F-4D97-AF65-F5344CB8AC3E}">
        <p14:creationId xmlns:p14="http://schemas.microsoft.com/office/powerpoint/2010/main" val="1190289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Steps for </a:t>
            </a:r>
            <a:r>
              <a:rPr lang="en-US" sz="4000" u="sng" dirty="0">
                <a:solidFill>
                  <a:srgbClr val="3647B6"/>
                </a:solidFill>
                <a:latin typeface="Arial" panose="020B0604020202020204" pitchFamily="34" charset="0"/>
                <a:cs typeface="Arial" panose="020B0604020202020204" pitchFamily="34" charset="0"/>
              </a:rPr>
              <a:t>Test Administrators</a:t>
            </a:r>
            <a:r>
              <a:rPr lang="en-US" sz="4000" dirty="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822325" y="1230313"/>
            <a:ext cx="11369675" cy="5049837"/>
          </a:xfrm>
        </p:spPr>
        <p:txBody>
          <a:bodyPr>
            <a:normAutofit/>
          </a:bodyPr>
          <a:lstStyle/>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View training modules (</a:t>
            </a:r>
            <a:r>
              <a:rPr lang="en-US" dirty="0">
                <a:latin typeface="Arial" panose="020B0604020202020204" pitchFamily="34" charset="0"/>
                <a:cs typeface="Arial" panose="020B0604020202020204" pitchFamily="34" charset="0"/>
                <a:hlinkClick r:id="rId3"/>
              </a:rPr>
              <a:t>mcas.pearsonsupport.com/training/</a:t>
            </a:r>
            <a:r>
              <a:rPr lang="en-US" dirty="0">
                <a:latin typeface="Arial" panose="020B0604020202020204" pitchFamily="34" charset="0"/>
                <a:cs typeface="Arial" panose="020B0604020202020204" pitchFamily="34" charset="0"/>
              </a:rPr>
              <a:t>)</a:t>
            </a:r>
            <a:endParaRPr lang="en-US" sz="800" dirty="0">
              <a:solidFill>
                <a:schemeClr val="bg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Confirm students have the correct test form assigned by using the Session Student Roster (recommended)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Start, Stop, and Resume student tests in PAN</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Lock and Unlock PAN Sessions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Monitor student progress in the PAN Sessions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Close down testing devices</a:t>
            </a:r>
          </a:p>
          <a:p>
            <a:endParaRPr lang="en-US" dirty="0"/>
          </a:p>
        </p:txBody>
      </p:sp>
      <p:sp>
        <p:nvSpPr>
          <p:cNvPr id="4" name="Rectangle 3">
            <a:extLst>
              <a:ext uri="{FF2B5EF4-FFF2-40B4-BE49-F238E27FC236}">
                <a16:creationId xmlns:a16="http://schemas.microsoft.com/office/drawing/2014/main" id="{8E4F505F-EE09-4BFA-9C2C-F2C1ED32CDAC}"/>
              </a:ext>
              <a:ext uri="{C183D7F6-B498-43B3-948B-1728B52AA6E4}">
                <adec:decorative xmlns:adec="http://schemas.microsoft.com/office/drawing/2017/decorative" val="1"/>
              </a:ext>
            </a:extLst>
          </p:cNvPr>
          <p:cNvSpPr/>
          <p:nvPr/>
        </p:nvSpPr>
        <p:spPr>
          <a:xfrm>
            <a:off x="822325" y="1771650"/>
            <a:ext cx="10744835" cy="337185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endParaRPr lang="en-US" dirty="0"/>
          </a:p>
        </p:txBody>
      </p:sp>
      <p:sp>
        <p:nvSpPr>
          <p:cNvPr id="5" name="TextBox 4">
            <a:extLst>
              <a:ext uri="{FF2B5EF4-FFF2-40B4-BE49-F238E27FC236}">
                <a16:creationId xmlns:a16="http://schemas.microsoft.com/office/drawing/2014/main" id="{7FA33862-7269-453E-974D-95409CF6BA10}"/>
              </a:ext>
            </a:extLst>
          </p:cNvPr>
          <p:cNvSpPr txBox="1"/>
          <p:nvPr/>
        </p:nvSpPr>
        <p:spPr>
          <a:xfrm>
            <a:off x="4305301" y="5587981"/>
            <a:ext cx="5844858" cy="954107"/>
          </a:xfrm>
          <a:prstGeom prst="rect">
            <a:avLst/>
          </a:prstGeom>
          <a:noFill/>
          <a:ln w="19050">
            <a:solidFill>
              <a:schemeClr val="tx1"/>
            </a:solidFill>
          </a:ln>
        </p:spPr>
        <p:txBody>
          <a:bodyPr wrap="square" rtlCol="0">
            <a:spAutoFit/>
          </a:bodyPr>
          <a:lstStyle/>
          <a:p>
            <a:pPr marL="342900" indent="-342900">
              <a:buFont typeface="Wingdings" panose="05000000000000000000" pitchFamily="2" charset="2"/>
              <a:buChar char="§"/>
            </a:pPr>
            <a:r>
              <a:rPr lang="en-US" sz="2800" dirty="0">
                <a:solidFill>
                  <a:srgbClr val="FF0000"/>
                </a:solidFill>
                <a:latin typeface="Arial" panose="020B0604020202020204" pitchFamily="34" charset="0"/>
                <a:cs typeface="Arial" panose="020B0604020202020204" pitchFamily="34" charset="0"/>
              </a:rPr>
              <a:t>Covered during Part I (today)</a:t>
            </a:r>
          </a:p>
          <a:p>
            <a:pPr marL="342900" indent="-342900">
              <a:buFont typeface="Wingdings" panose="05000000000000000000" pitchFamily="2" charset="2"/>
              <a:buChar char="§"/>
            </a:pPr>
            <a:r>
              <a:rPr lang="en-US" sz="2800" dirty="0">
                <a:solidFill>
                  <a:srgbClr val="7030A0"/>
                </a:solidFill>
                <a:latin typeface="Arial" panose="020B0604020202020204" pitchFamily="34" charset="0"/>
                <a:cs typeface="Arial" panose="020B0604020202020204" pitchFamily="34" charset="0"/>
              </a:rPr>
              <a:t>Covered during Part II (tomorrow)</a:t>
            </a:r>
          </a:p>
        </p:txBody>
      </p:sp>
    </p:spTree>
    <p:extLst>
      <p:ext uri="{BB962C8B-B14F-4D97-AF65-F5344CB8AC3E}">
        <p14:creationId xmlns:p14="http://schemas.microsoft.com/office/powerpoint/2010/main" val="408968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2</a:t>
            </a:r>
          </a:p>
        </p:txBody>
      </p:sp>
      <p:sp>
        <p:nvSpPr>
          <p:cNvPr id="3" name="Content Placeholder 2"/>
          <p:cNvSpPr>
            <a:spLocks noGrp="1"/>
          </p:cNvSpPr>
          <p:nvPr>
            <p:ph idx="4294967295"/>
          </p:nvPr>
        </p:nvSpPr>
        <p:spPr>
          <a:xfrm>
            <a:off x="822325" y="1230313"/>
            <a:ext cx="11369675" cy="5049837"/>
          </a:xfrm>
        </p:spPr>
        <p:txBody>
          <a:bodyPr>
            <a:normAutofit/>
          </a:bodyPr>
          <a:lstStyle/>
          <a:p>
            <a:pPr>
              <a:buClrTx/>
            </a:pPr>
            <a:r>
              <a:rPr lang="en-US" dirty="0">
                <a:latin typeface="Arial" panose="020B0604020202020204" pitchFamily="34" charset="0"/>
                <a:cs typeface="Arial" panose="020B0604020202020204" pitchFamily="34" charset="0"/>
              </a:rPr>
              <a:t>Generating Sample Students</a:t>
            </a:r>
          </a:p>
          <a:p>
            <a:pPr>
              <a:buClrTx/>
            </a:pPr>
            <a:r>
              <a:rPr lang="en-US" dirty="0">
                <a:latin typeface="Arial" panose="020B0604020202020204" pitchFamily="34" charset="0"/>
                <a:cs typeface="Arial" panose="020B0604020202020204" pitchFamily="34" charset="0"/>
              </a:rPr>
              <a:t>Creating PAN Sessions</a:t>
            </a:r>
          </a:p>
          <a:p>
            <a:endParaRPr lang="en-US" dirty="0"/>
          </a:p>
        </p:txBody>
      </p:sp>
    </p:spTree>
    <p:extLst>
      <p:ext uri="{BB962C8B-B14F-4D97-AF65-F5344CB8AC3E}">
        <p14:creationId xmlns:p14="http://schemas.microsoft.com/office/powerpoint/2010/main" val="12403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7"/>
            <a:ext cx="11287394" cy="5021491"/>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2"/>
              </a:rPr>
              <a:t>mcas@doe.mass.edu</a:t>
            </a:r>
            <a:r>
              <a:rPr lang="en-US" dirty="0">
                <a:latin typeface="Arial" panose="020B0604020202020204" pitchFamily="34" charset="0"/>
                <a:cs typeface="Arial" panose="020B0604020202020204" pitchFamily="34" charset="0"/>
              </a:rPr>
              <a:t> </a:t>
            </a:r>
            <a:r>
              <a:rPr lang="en-US"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3"/>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interpreted into ASL. Our interpreting team will be onscreen with the presenters. </a:t>
            </a:r>
          </a:p>
          <a:p>
            <a:endParaRPr lang="en-US" dirty="0"/>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8825" y="288925"/>
            <a:ext cx="11433175" cy="679450"/>
          </a:xfrm>
        </p:spPr>
        <p:txBody>
          <a:bodyPr/>
          <a:lstStyle/>
          <a:p>
            <a:r>
              <a:rPr lang="en-US" sz="4000" dirty="0">
                <a:solidFill>
                  <a:srgbClr val="3647B6"/>
                </a:solidFill>
                <a:latin typeface="Arial" panose="020B0604020202020204" pitchFamily="34" charset="0"/>
                <a:cs typeface="Arial" panose="020B0604020202020204" pitchFamily="34" charset="0"/>
              </a:rPr>
              <a:t>Generate Sample Students</a:t>
            </a:r>
          </a:p>
        </p:txBody>
      </p:sp>
      <p:sp>
        <p:nvSpPr>
          <p:cNvPr id="6" name="Content Placeholder 5"/>
          <p:cNvSpPr>
            <a:spLocks noGrp="1"/>
          </p:cNvSpPr>
          <p:nvPr>
            <p:ph idx="4294967295"/>
          </p:nvPr>
        </p:nvSpPr>
        <p:spPr>
          <a:xfrm>
            <a:off x="758825" y="904875"/>
            <a:ext cx="6972300" cy="5048250"/>
          </a:xfrm>
        </p:spPr>
        <p:txBody>
          <a:bodyPr/>
          <a:lstStyle/>
          <a:p>
            <a:pPr marL="0" indent="0">
              <a:buClrTx/>
              <a:buNone/>
            </a:pPr>
            <a:r>
              <a:rPr lang="en-US" sz="2200" b="1" dirty="0">
                <a:latin typeface="Arial" panose="020B0604020202020204" pitchFamily="34" charset="0"/>
                <a:cs typeface="Arial" panose="020B0604020202020204" pitchFamily="34" charset="0"/>
              </a:rPr>
              <a:t>Sample students are created for the Infrastructure Trial instead of using live student data. </a:t>
            </a:r>
          </a:p>
          <a:p>
            <a:pPr>
              <a:buClrTx/>
            </a:pPr>
            <a:r>
              <a:rPr lang="en-US" sz="2200" b="1" dirty="0">
                <a:latin typeface="Arial" panose="020B0604020202020204" pitchFamily="34" charset="0"/>
                <a:cs typeface="Arial" panose="020B0604020202020204" pitchFamily="34" charset="0"/>
              </a:rPr>
              <a:t>Setup </a:t>
            </a:r>
            <a:r>
              <a:rPr lang="en-US" sz="2200" dirty="0">
                <a:latin typeface="Arial" panose="020B0604020202020204" pitchFamily="34" charset="0"/>
                <a:cs typeface="Arial" panose="020B0604020202020204" pitchFamily="34" charset="0"/>
              </a:rPr>
              <a:t>&gt; </a:t>
            </a:r>
            <a:r>
              <a:rPr lang="en-US" sz="2200" b="1" dirty="0">
                <a:latin typeface="Arial" panose="020B0604020202020204" pitchFamily="34" charset="0"/>
                <a:cs typeface="Arial" panose="020B0604020202020204" pitchFamily="34" charset="0"/>
              </a:rPr>
              <a:t>Students </a:t>
            </a:r>
            <a:r>
              <a:rPr lang="en-US" sz="2200" dirty="0">
                <a:latin typeface="Arial" panose="020B0604020202020204" pitchFamily="34" charset="0"/>
                <a:cs typeface="Arial" panose="020B0604020202020204" pitchFamily="34" charset="0"/>
              </a:rPr>
              <a:t>&gt; </a:t>
            </a:r>
            <a:r>
              <a:rPr lang="en-US" sz="2200" b="1" dirty="0">
                <a:latin typeface="Arial" panose="020B0604020202020204" pitchFamily="34" charset="0"/>
                <a:cs typeface="Arial" panose="020B0604020202020204" pitchFamily="34" charset="0"/>
              </a:rPr>
              <a:t>Generate Sample Students</a:t>
            </a:r>
          </a:p>
          <a:p>
            <a:pPr>
              <a:buClrTx/>
            </a:pPr>
            <a:r>
              <a:rPr lang="en-US" sz="2200" dirty="0">
                <a:latin typeface="Arial" panose="020B0604020202020204" pitchFamily="34" charset="0"/>
                <a:cs typeface="Arial" panose="020B0604020202020204" pitchFamily="34" charset="0"/>
              </a:rPr>
              <a:t>Populate all the fields, including New Group Name, which will be used when adding students to PAN Sessions. </a:t>
            </a:r>
          </a:p>
          <a:p>
            <a:pPr>
              <a:buClrTx/>
            </a:pPr>
            <a:r>
              <a:rPr lang="en-US" sz="2200" dirty="0">
                <a:latin typeface="Arial" panose="020B0604020202020204" pitchFamily="34" charset="0"/>
                <a:cs typeface="Arial" panose="020B0604020202020204" pitchFamily="34" charset="0"/>
              </a:rPr>
              <a:t>Once complete, click </a:t>
            </a:r>
            <a:r>
              <a:rPr lang="en-US" sz="2200" b="1" dirty="0">
                <a:latin typeface="Arial" panose="020B0604020202020204" pitchFamily="34" charset="0"/>
                <a:cs typeface="Arial" panose="020B0604020202020204" pitchFamily="34" charset="0"/>
              </a:rPr>
              <a:t>Generate</a:t>
            </a:r>
            <a:r>
              <a:rPr lang="en-US" sz="2200" dirty="0">
                <a:latin typeface="Arial" panose="020B0604020202020204" pitchFamily="34" charset="0"/>
                <a:cs typeface="Arial" panose="020B0604020202020204" pitchFamily="34" charset="0"/>
              </a:rPr>
              <a:t>. Repeat until all groups of sample students have been created (e.g., Grade 3 Math, Grade 4 Math)</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Note: Groups are </a:t>
            </a:r>
            <a:r>
              <a:rPr lang="en-US" sz="2000" b="1"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used in the Infrastructure Trial (not actual testing) to help schools assign a large number of sample students to PAN Sessions. </a:t>
            </a:r>
          </a:p>
          <a:p>
            <a:pPr>
              <a:buClrTx/>
            </a:pPr>
            <a:r>
              <a:rPr lang="en-US" sz="2200" dirty="0">
                <a:latin typeface="Arial" panose="020B0604020202020204" pitchFamily="34" charset="0"/>
                <a:cs typeface="Arial" panose="020B0604020202020204" pitchFamily="34" charset="0"/>
              </a:rPr>
              <a:t>Group Names should include the following, for ease of finding them: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Test administrator name, testing location, grade, subject area test</a:t>
            </a:r>
          </a:p>
        </p:txBody>
      </p:sp>
      <p:pic>
        <p:nvPicPr>
          <p:cNvPr id="9" name="Picture 8" descr="Image displays Pearson Access Next Training site where to generate student samples "/>
          <p:cNvPicPr/>
          <p:nvPr/>
        </p:nvPicPr>
        <p:blipFill>
          <a:blip r:embed="rId2" cstate="print"/>
          <a:stretch>
            <a:fillRect/>
          </a:stretch>
        </p:blipFill>
        <p:spPr>
          <a:xfrm>
            <a:off x="8652887" y="968375"/>
            <a:ext cx="2667000" cy="5486400"/>
          </a:xfrm>
          <a:prstGeom prst="rect">
            <a:avLst/>
          </a:prstGeom>
          <a:ln>
            <a:solidFill>
              <a:schemeClr val="tx1"/>
            </a:solidFill>
          </a:ln>
        </p:spPr>
      </p:pic>
    </p:spTree>
    <p:extLst>
      <p:ext uri="{BB962C8B-B14F-4D97-AF65-F5344CB8AC3E}">
        <p14:creationId xmlns:p14="http://schemas.microsoft.com/office/powerpoint/2010/main" val="154895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151-2CBC-4A3D-BA76-3192BA505B11}"/>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DESE File of Sample Students </a:t>
            </a:r>
          </a:p>
        </p:txBody>
      </p:sp>
      <p:sp>
        <p:nvSpPr>
          <p:cNvPr id="3" name="Content Placeholder 2">
            <a:extLst>
              <a:ext uri="{FF2B5EF4-FFF2-40B4-BE49-F238E27FC236}">
                <a16:creationId xmlns:a16="http://schemas.microsoft.com/office/drawing/2014/main" id="{204C39C0-DCD6-4B79-AA98-FFC7AB88D35E}"/>
              </a:ext>
            </a:extLst>
          </p:cNvPr>
          <p:cNvSpPr>
            <a:spLocks noGrp="1"/>
          </p:cNvSpPr>
          <p:nvPr>
            <p:ph idx="4294967295"/>
          </p:nvPr>
        </p:nvSpPr>
        <p:spPr>
          <a:xfrm>
            <a:off x="822325" y="904081"/>
            <a:ext cx="10340480" cy="5049837"/>
          </a:xfrm>
        </p:spPr>
        <p:txBody>
          <a:bodyPr/>
          <a:lstStyle/>
          <a:p>
            <a:pPr>
              <a:buClrTx/>
            </a:pPr>
            <a:r>
              <a:rPr lang="en-US" sz="2700" dirty="0">
                <a:latin typeface="Arial" panose="020B0604020202020204" pitchFamily="34" charset="0"/>
                <a:cs typeface="Arial" panose="020B0604020202020204" pitchFamily="34" charset="0"/>
              </a:rPr>
              <a:t>Upon request, DESE can place a pre-populated .CSV file of sample students in schools’ </a:t>
            </a:r>
            <a:r>
              <a:rPr lang="en-US" sz="2700" b="1" dirty="0">
                <a:latin typeface="Arial" panose="020B0604020202020204" pitchFamily="34" charset="0"/>
                <a:cs typeface="Arial" panose="020B0604020202020204" pitchFamily="34" charset="0"/>
              </a:rPr>
              <a:t>MCAS 2024 Data </a:t>
            </a:r>
            <a:r>
              <a:rPr lang="en-US" sz="2700" dirty="0">
                <a:latin typeface="Arial" panose="020B0604020202020204" pitchFamily="34" charset="0"/>
                <a:cs typeface="Arial" panose="020B0604020202020204" pitchFamily="34" charset="0"/>
              </a:rPr>
              <a:t>folder in </a:t>
            </a:r>
            <a:r>
              <a:rPr lang="en-US" sz="2700" u="sng" dirty="0">
                <a:latin typeface="Arial" panose="020B0604020202020204" pitchFamily="34" charset="0"/>
                <a:cs typeface="Arial" panose="020B0604020202020204" pitchFamily="34" charset="0"/>
                <a:hlinkClick r:id="rId2"/>
              </a:rPr>
              <a:t>DropBox Central</a:t>
            </a:r>
            <a:r>
              <a:rPr lang="en-US" sz="2700" dirty="0">
                <a:latin typeface="Arial" panose="020B0604020202020204" pitchFamily="34" charset="0"/>
                <a:cs typeface="Arial" panose="020B0604020202020204" pitchFamily="34" charset="0"/>
              </a:rPr>
              <a:t>. </a:t>
            </a:r>
            <a:endParaRPr lang="en-US" sz="2700" dirty="0">
              <a:solidFill>
                <a:schemeClr val="bg1"/>
              </a:solidFill>
              <a:latin typeface="Arial" panose="020B0604020202020204" pitchFamily="34" charset="0"/>
              <a:cs typeface="Arial" panose="020B0604020202020204" pitchFamily="34" charset="0"/>
            </a:endParaRPr>
          </a:p>
          <a:p>
            <a:pPr lvl="1">
              <a:buClrTx/>
              <a:buFont typeface="Arial" panose="020B0604020202020204" pitchFamily="34" charset="0"/>
              <a:buChar char="•"/>
            </a:pPr>
            <a:r>
              <a:rPr lang="en-US" sz="2700" dirty="0">
                <a:latin typeface="Arial" panose="020B0604020202020204" pitchFamily="34" charset="0"/>
                <a:cs typeface="Arial" panose="020B0604020202020204" pitchFamily="34" charset="0"/>
              </a:rPr>
              <a:t>Records are representative of students in each school.</a:t>
            </a:r>
          </a:p>
          <a:p>
            <a:pPr lvl="1">
              <a:buClrTx/>
              <a:buFont typeface="Arial" panose="020B0604020202020204" pitchFamily="34" charset="0"/>
              <a:buChar char="•"/>
            </a:pPr>
            <a:r>
              <a:rPr lang="en-US" sz="2700" dirty="0">
                <a:latin typeface="Arial" panose="020B0604020202020204" pitchFamily="34" charset="0"/>
                <a:cs typeface="Arial" panose="020B0604020202020204" pitchFamily="34" charset="0"/>
              </a:rPr>
              <a:t>Includes some pre-populated accommodations available in CBT practice tests in the Infrastructure Trial.</a:t>
            </a:r>
          </a:p>
          <a:p>
            <a:pPr lvl="1">
              <a:buClrTx/>
              <a:buFont typeface="Arial" panose="020B0604020202020204" pitchFamily="34" charset="0"/>
              <a:buChar char="•"/>
            </a:pPr>
            <a:r>
              <a:rPr lang="en-US" sz="2700" dirty="0">
                <a:latin typeface="Arial" panose="020B0604020202020204" pitchFamily="34" charset="0"/>
                <a:cs typeface="Arial" panose="020B0604020202020204" pitchFamily="34" charset="0"/>
              </a:rPr>
              <a:t>After accessing the .CSV file from DropBox, schools can assign appropriate PAN Session names and then import the file into the </a:t>
            </a:r>
            <a:r>
              <a:rPr lang="en-US" sz="2700" u="sng" dirty="0">
                <a:latin typeface="Arial" panose="020B0604020202020204" pitchFamily="34" charset="0"/>
                <a:cs typeface="Arial" panose="020B0604020202020204" pitchFamily="34" charset="0"/>
                <a:hlinkClick r:id="rId3"/>
              </a:rPr>
              <a:t>PAN Training Site</a:t>
            </a:r>
            <a:r>
              <a:rPr lang="en-US" sz="2700" dirty="0">
                <a:latin typeface="Arial" panose="020B0604020202020204" pitchFamily="34" charset="0"/>
                <a:cs typeface="Arial" panose="020B0604020202020204" pitchFamily="34" charset="0"/>
              </a:rPr>
              <a:t> prior to conducting an Infrastructure Trial. </a:t>
            </a:r>
          </a:p>
          <a:p>
            <a:pPr>
              <a:buClrTx/>
            </a:pPr>
            <a:r>
              <a:rPr lang="en-US" sz="2700" dirty="0">
                <a:latin typeface="Arial" panose="020B0604020202020204" pitchFamily="34" charset="0"/>
                <a:cs typeface="Arial" panose="020B0604020202020204" pitchFamily="34" charset="0"/>
              </a:rPr>
              <a:t>Contact DESE to make this request at </a:t>
            </a:r>
            <a:r>
              <a:rPr lang="en-US" sz="2700" dirty="0">
                <a:latin typeface="Arial" panose="020B0604020202020204" pitchFamily="34" charset="0"/>
                <a:cs typeface="Arial" panose="020B0604020202020204" pitchFamily="34" charset="0"/>
                <a:hlinkClick r:id="rId4"/>
              </a:rPr>
              <a:t>mcas@doe.mass.edu</a:t>
            </a:r>
            <a:endParaRPr lang="en-US" sz="2700" dirty="0">
              <a:latin typeface="Arial" panose="020B0604020202020204" pitchFamily="34" charset="0"/>
              <a:cs typeface="Arial" panose="020B0604020202020204" pitchFamily="34" charset="0"/>
            </a:endParaRPr>
          </a:p>
          <a:p>
            <a:pPr>
              <a:buClrTx/>
            </a:pPr>
            <a:r>
              <a:rPr lang="en-US" sz="2700" dirty="0">
                <a:latin typeface="Arial" panose="020B0604020202020204" pitchFamily="34" charset="0"/>
                <a:cs typeface="Arial" panose="020B0604020202020204" pitchFamily="34" charset="0"/>
              </a:rPr>
              <a:t>Note that it is not recommended to use live student data from your SR/PNP file for Infrastructure Trials.  </a:t>
            </a:r>
            <a:endParaRPr lang="en-US" sz="2700" dirty="0">
              <a:solidFill>
                <a:schemeClr val="tx1"/>
              </a:solidFill>
            </a:endParaRPr>
          </a:p>
          <a:p>
            <a:endParaRPr lang="en-US" sz="2700" dirty="0"/>
          </a:p>
        </p:txBody>
      </p:sp>
    </p:spTree>
    <p:extLst>
      <p:ext uri="{BB962C8B-B14F-4D97-AF65-F5344CB8AC3E}">
        <p14:creationId xmlns:p14="http://schemas.microsoft.com/office/powerpoint/2010/main" val="3461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Create PAN Sessions</a:t>
            </a:r>
          </a:p>
        </p:txBody>
      </p:sp>
      <p:sp>
        <p:nvSpPr>
          <p:cNvPr id="3" name="Content Placeholder 2"/>
          <p:cNvSpPr>
            <a:spLocks noGrp="1"/>
          </p:cNvSpPr>
          <p:nvPr>
            <p:ph idx="4294967295"/>
          </p:nvPr>
        </p:nvSpPr>
        <p:spPr>
          <a:xfrm>
            <a:off x="320040" y="812800"/>
            <a:ext cx="6689440" cy="5232400"/>
          </a:xfrm>
        </p:spPr>
        <p:txBody>
          <a:bodyPr/>
          <a:lstStyle/>
          <a:p>
            <a:pPr marL="0" indent="0">
              <a:buClrTx/>
              <a:buNone/>
            </a:pPr>
            <a:r>
              <a:rPr lang="en-US" sz="2600" b="1" dirty="0">
                <a:latin typeface="Arial" panose="020B0604020202020204" pitchFamily="34" charset="0"/>
                <a:cs typeface="Arial" panose="020B0604020202020204" pitchFamily="34" charset="0"/>
              </a:rPr>
              <a:t>Sample students must be added to PAN Sessions by completing the following steps. </a:t>
            </a:r>
          </a:p>
          <a:p>
            <a:pPr>
              <a:buClrTx/>
            </a:pPr>
            <a:r>
              <a:rPr lang="en-US" sz="2600" b="1" dirty="0">
                <a:latin typeface="Arial" panose="020B0604020202020204" pitchFamily="34" charset="0"/>
                <a:cs typeface="Arial" panose="020B0604020202020204" pitchFamily="34" charset="0"/>
              </a:rPr>
              <a:t>Testing </a:t>
            </a:r>
            <a:r>
              <a:rPr lang="en-US" sz="2600" dirty="0">
                <a:latin typeface="Arial" panose="020B0604020202020204" pitchFamily="34" charset="0"/>
                <a:cs typeface="Arial" panose="020B0604020202020204" pitchFamily="34" charset="0"/>
              </a:rPr>
              <a:t>&gt; </a:t>
            </a:r>
            <a:r>
              <a:rPr lang="en-US" sz="2600" b="1" dirty="0">
                <a:latin typeface="Arial" panose="020B0604020202020204" pitchFamily="34" charset="0"/>
                <a:cs typeface="Arial" panose="020B0604020202020204" pitchFamily="34" charset="0"/>
              </a:rPr>
              <a:t>Sessions</a:t>
            </a:r>
            <a:r>
              <a:rPr lang="en-US" sz="2600" dirty="0">
                <a:latin typeface="Arial" panose="020B0604020202020204" pitchFamily="34" charset="0"/>
                <a:cs typeface="Arial" panose="020B0604020202020204" pitchFamily="34" charset="0"/>
              </a:rPr>
              <a:t> &gt; </a:t>
            </a:r>
            <a:r>
              <a:rPr lang="en-US" sz="2600" b="1" dirty="0">
                <a:latin typeface="Arial" panose="020B0604020202020204" pitchFamily="34" charset="0"/>
                <a:cs typeface="Arial" panose="020B0604020202020204" pitchFamily="34" charset="0"/>
              </a:rPr>
              <a:t>Create/Edit Sessions</a:t>
            </a:r>
          </a:p>
          <a:p>
            <a:pPr>
              <a:buClrTx/>
            </a:pPr>
            <a:r>
              <a:rPr lang="en-US" sz="2600" dirty="0">
                <a:latin typeface="Arial" panose="020B0604020202020204" pitchFamily="34" charset="0"/>
                <a:cs typeface="Arial" panose="020B0604020202020204" pitchFamily="34" charset="0"/>
              </a:rPr>
              <a:t>Complete all the required fields, including selecting a precaching computer if one has been configured for your school.  </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If no configurations have been set, this field will be blank; if one has been set, it will show in this field. </a:t>
            </a:r>
          </a:p>
          <a:p>
            <a:pPr>
              <a:buClrTx/>
            </a:pPr>
            <a:r>
              <a:rPr lang="en-US" sz="2600" dirty="0">
                <a:latin typeface="Arial" panose="020B0604020202020204" pitchFamily="34" charset="0"/>
                <a:cs typeface="Arial" panose="020B0604020202020204" pitchFamily="34" charset="0"/>
              </a:rPr>
              <a:t>Under Students, change the drop-down to the </a:t>
            </a:r>
            <a:r>
              <a:rPr lang="en-US" sz="2600" b="1" dirty="0">
                <a:latin typeface="Arial" panose="020B0604020202020204" pitchFamily="34" charset="0"/>
                <a:cs typeface="Arial" panose="020B0604020202020204" pitchFamily="34" charset="0"/>
              </a:rPr>
              <a:t>Group</a:t>
            </a:r>
            <a:r>
              <a:rPr lang="en-US" sz="2600" dirty="0">
                <a:latin typeface="Arial" panose="020B0604020202020204" pitchFamily="34" charset="0"/>
                <a:cs typeface="Arial" panose="020B0604020202020204" pitchFamily="34" charset="0"/>
              </a:rPr>
              <a:t> option, select your group, and click </a:t>
            </a:r>
            <a:r>
              <a:rPr lang="en-US" sz="2600" b="1" dirty="0">
                <a:latin typeface="Arial" panose="020B0604020202020204" pitchFamily="34" charset="0"/>
                <a:cs typeface="Arial" panose="020B0604020202020204" pitchFamily="34" charset="0"/>
              </a:rPr>
              <a:t>Create.  </a:t>
            </a:r>
            <a:endParaRPr lang="en-US" sz="2600" dirty="0">
              <a:latin typeface="Arial" panose="020B0604020202020204" pitchFamily="34" charset="0"/>
              <a:cs typeface="Arial" panose="020B0604020202020204" pitchFamily="34" charset="0"/>
            </a:endParaRPr>
          </a:p>
        </p:txBody>
      </p:sp>
      <p:pic>
        <p:nvPicPr>
          <p:cNvPr id="8" name="Picture 7" descr="Image displays where to create sessions in PAN">
            <a:extLst>
              <a:ext uri="{FF2B5EF4-FFF2-40B4-BE49-F238E27FC236}">
                <a16:creationId xmlns:a16="http://schemas.microsoft.com/office/drawing/2014/main" id="{1E5F785F-C026-4E0A-8BF0-7EFE4F06519E}"/>
              </a:ext>
            </a:extLst>
          </p:cNvPr>
          <p:cNvPicPr>
            <a:picLocks noChangeAspect="1"/>
          </p:cNvPicPr>
          <p:nvPr/>
        </p:nvPicPr>
        <p:blipFill>
          <a:blip r:embed="rId2"/>
          <a:stretch>
            <a:fillRect/>
          </a:stretch>
        </p:blipFill>
        <p:spPr>
          <a:xfrm>
            <a:off x="7341616" y="939576"/>
            <a:ext cx="3488681" cy="532520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 3</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581330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301-804D-42BB-BF10-BE87E0E0E254}"/>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a:t>
            </a:r>
          </a:p>
        </p:txBody>
      </p:sp>
      <p:sp>
        <p:nvSpPr>
          <p:cNvPr id="3" name="Content Placeholder 2">
            <a:extLst>
              <a:ext uri="{FF2B5EF4-FFF2-40B4-BE49-F238E27FC236}">
                <a16:creationId xmlns:a16="http://schemas.microsoft.com/office/drawing/2014/main" id="{BEF712BD-8C49-46AF-BA51-DFE297414300}"/>
              </a:ext>
            </a:extLst>
          </p:cNvPr>
          <p:cNvSpPr>
            <a:spLocks noGrp="1"/>
          </p:cNvSpPr>
          <p:nvPr>
            <p:ph idx="4294967295"/>
          </p:nvPr>
        </p:nvSpPr>
        <p:spPr>
          <a:xfrm>
            <a:off x="822326" y="1230313"/>
            <a:ext cx="10633360" cy="5049837"/>
          </a:xfrm>
        </p:spPr>
        <p:txBody>
          <a:bodyPr/>
          <a:lstStyle/>
          <a:p>
            <a:pPr>
              <a:buClrTx/>
            </a:pPr>
            <a:r>
              <a:rPr lang="en-US" dirty="0">
                <a:latin typeface="Arial" panose="020B0604020202020204" pitchFamily="34" charset="0"/>
                <a:cs typeface="Arial" panose="020B0604020202020204" pitchFamily="34" charset="0"/>
              </a:rPr>
              <a:t>Updating a Student Record</a:t>
            </a:r>
          </a:p>
          <a:p>
            <a:pPr>
              <a:buClrTx/>
            </a:pPr>
            <a:r>
              <a:rPr lang="en-US" dirty="0">
                <a:latin typeface="Arial" panose="020B0604020202020204" pitchFamily="34" charset="0"/>
                <a:cs typeface="Arial" panose="020B0604020202020204" pitchFamily="34" charset="0"/>
              </a:rPr>
              <a:t>Adding an Accommodation for a Student</a:t>
            </a:r>
          </a:p>
          <a:p>
            <a:pPr>
              <a:buClrTx/>
            </a:pPr>
            <a:r>
              <a:rPr lang="en-US" dirty="0">
                <a:latin typeface="Arial" panose="020B0604020202020204" pitchFamily="34" charset="0"/>
                <a:cs typeface="Arial" panose="020B0604020202020204" pitchFamily="34" charset="0"/>
              </a:rPr>
              <a:t>Adding a Student Using an Accommodation to a PAN Session</a:t>
            </a:r>
          </a:p>
          <a:p>
            <a:pPr>
              <a:buClrTx/>
            </a:pPr>
            <a:r>
              <a:rPr lang="en-US" dirty="0">
                <a:latin typeface="Arial" panose="020B0604020202020204" pitchFamily="34" charset="0"/>
                <a:cs typeface="Arial" panose="020B0604020202020204" pitchFamily="34" charset="0"/>
              </a:rPr>
              <a:t>Human Reader/Human Signer PAN Sessions</a:t>
            </a:r>
          </a:p>
          <a:p>
            <a:endParaRPr lang="en-US" dirty="0"/>
          </a:p>
        </p:txBody>
      </p:sp>
    </p:spTree>
    <p:extLst>
      <p:ext uri="{BB962C8B-B14F-4D97-AF65-F5344CB8AC3E}">
        <p14:creationId xmlns:p14="http://schemas.microsoft.com/office/powerpoint/2010/main" val="271649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 Accommodations to a Student Record</a:t>
            </a:r>
          </a:p>
        </p:txBody>
      </p:sp>
      <p:sp>
        <p:nvSpPr>
          <p:cNvPr id="3" name="Content Placeholder 2"/>
          <p:cNvSpPr>
            <a:spLocks noGrp="1"/>
          </p:cNvSpPr>
          <p:nvPr>
            <p:ph idx="4294967295"/>
          </p:nvPr>
        </p:nvSpPr>
        <p:spPr>
          <a:xfrm>
            <a:off x="822325" y="832644"/>
            <a:ext cx="10862994" cy="5192712"/>
          </a:xfrm>
        </p:spPr>
        <p:txBody>
          <a:bodyPr/>
          <a:lstStyle/>
          <a:p>
            <a:pPr>
              <a:buClrTx/>
            </a:pPr>
            <a:r>
              <a:rPr lang="en-US" sz="2800" dirty="0">
                <a:latin typeface="Arial" panose="020B0604020202020204" pitchFamily="34" charset="0"/>
                <a:cs typeface="Arial" panose="020B0604020202020204" pitchFamily="34" charset="0"/>
              </a:rPr>
              <a:t>It is strongly recommended that students who will be using accessibility features and accommodations during operational testing be provided the opportunity to practice with these during the Infrastructure Trial.</a:t>
            </a:r>
          </a:p>
          <a:p>
            <a:pPr>
              <a:buClrTx/>
            </a:pPr>
            <a:r>
              <a:rPr lang="en-US" sz="2800" dirty="0">
                <a:latin typeface="Arial" panose="020B0604020202020204" pitchFamily="34" charset="0"/>
                <a:cs typeface="Arial" panose="020B0604020202020204" pitchFamily="34" charset="0"/>
              </a:rPr>
              <a:t>To edit a student record and add accommodations: </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Setup </a:t>
            </a:r>
            <a:r>
              <a:rPr lang="en-US" sz="2800" dirty="0">
                <a:latin typeface="Arial" panose="020B0604020202020204" pitchFamily="34" charset="0"/>
                <a:cs typeface="Arial" panose="020B0604020202020204" pitchFamily="34" charset="0"/>
              </a:rPr>
              <a:t>&gt; </a:t>
            </a:r>
            <a:r>
              <a:rPr lang="en-US" sz="2800" b="1" dirty="0">
                <a:latin typeface="Arial" panose="020B0604020202020204" pitchFamily="34" charset="0"/>
                <a:cs typeface="Arial" panose="020B0604020202020204" pitchFamily="34" charset="0"/>
              </a:rPr>
              <a:t>Students</a:t>
            </a:r>
            <a:r>
              <a:rPr lang="en-US" sz="2800" dirty="0">
                <a:latin typeface="Arial" panose="020B0604020202020204" pitchFamily="34" charset="0"/>
                <a:cs typeface="Arial" panose="020B0604020202020204" pitchFamily="34" charset="0"/>
              </a:rPr>
              <a:t> &gt; select the checkbox next to the student name and choose </a:t>
            </a:r>
            <a:r>
              <a:rPr lang="en-US" sz="2800" b="1" dirty="0">
                <a:latin typeface="Arial" panose="020B0604020202020204" pitchFamily="34" charset="0"/>
                <a:cs typeface="Arial" panose="020B0604020202020204" pitchFamily="34" charset="0"/>
              </a:rPr>
              <a:t>Create/Edit Students </a:t>
            </a:r>
            <a:r>
              <a:rPr lang="en-US" sz="2800" dirty="0">
                <a:latin typeface="Arial" panose="020B0604020202020204" pitchFamily="34" charset="0"/>
                <a:cs typeface="Arial" panose="020B0604020202020204" pitchFamily="34" charset="0"/>
              </a:rPr>
              <a:t>and </a:t>
            </a:r>
            <a:r>
              <a:rPr lang="en-US" sz="2800" b="1" dirty="0">
                <a:latin typeface="Arial" panose="020B0604020202020204" pitchFamily="34" charset="0"/>
                <a:cs typeface="Arial" panose="020B0604020202020204" pitchFamily="34" charset="0"/>
              </a:rPr>
              <a:t>Manage Student Tests</a:t>
            </a:r>
            <a:r>
              <a:rPr lang="en-US" sz="2800" dirty="0">
                <a:latin typeface="Arial" panose="020B0604020202020204" pitchFamily="34" charset="0"/>
                <a:cs typeface="Arial" panose="020B0604020202020204" pitchFamily="34" charset="0"/>
              </a:rPr>
              <a:t> from the Tasks menu.</a:t>
            </a:r>
          </a:p>
          <a:p>
            <a:pPr>
              <a:buClrTx/>
            </a:pPr>
            <a:r>
              <a:rPr lang="en-US" sz="2800" dirty="0">
                <a:latin typeface="Arial" panose="020B0604020202020204" pitchFamily="34" charset="0"/>
                <a:cs typeface="Arial" panose="020B0604020202020204" pitchFamily="34" charset="0"/>
              </a:rPr>
              <a:t>On the </a:t>
            </a:r>
            <a:r>
              <a:rPr lang="en-US" sz="2800" b="1" dirty="0">
                <a:latin typeface="Arial" panose="020B0604020202020204" pitchFamily="34" charset="0"/>
                <a:cs typeface="Arial" panose="020B0604020202020204" pitchFamily="34" charset="0"/>
              </a:rPr>
              <a:t>Create/Edit Students </a:t>
            </a:r>
            <a:r>
              <a:rPr lang="en-US" sz="2800" dirty="0">
                <a:latin typeface="Arial" panose="020B0604020202020204" pitchFamily="34" charset="0"/>
                <a:cs typeface="Arial" panose="020B0604020202020204" pitchFamily="34" charset="0"/>
              </a:rPr>
              <a:t>page, the sample student’s name can be updated to reflect accommodations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(e.g., New Student TTS). </a:t>
            </a:r>
          </a:p>
          <a:p>
            <a:pPr>
              <a:buClrTx/>
            </a:pPr>
            <a:r>
              <a:rPr lang="en-US" sz="2800" dirty="0">
                <a:latin typeface="Arial" panose="020B0604020202020204" pitchFamily="34" charset="0"/>
                <a:cs typeface="Arial" panose="020B0604020202020204" pitchFamily="34" charset="0"/>
              </a:rPr>
              <a:t>On the </a:t>
            </a:r>
            <a:r>
              <a:rPr lang="en-US" sz="2800" b="1" dirty="0">
                <a:latin typeface="Arial" panose="020B0604020202020204" pitchFamily="34" charset="0"/>
                <a:cs typeface="Arial" panose="020B0604020202020204" pitchFamily="34" charset="0"/>
              </a:rPr>
              <a:t>Manage Student Tests </a:t>
            </a:r>
            <a:r>
              <a:rPr lang="en-US" sz="2800" dirty="0">
                <a:latin typeface="Arial" panose="020B0604020202020204" pitchFamily="34" charset="0"/>
                <a:cs typeface="Arial" panose="020B0604020202020204" pitchFamily="34" charset="0"/>
              </a:rPr>
              <a:t>page, choose the test on the left side, select the accommodations, and click </a:t>
            </a:r>
            <a:r>
              <a:rPr lang="en-US" sz="2800" b="1" dirty="0">
                <a:latin typeface="Arial" panose="020B0604020202020204" pitchFamily="34" charset="0"/>
                <a:cs typeface="Arial" panose="020B0604020202020204" pitchFamily="34" charset="0"/>
              </a:rPr>
              <a:t>Save. </a:t>
            </a:r>
            <a:endParaRPr lang="en-US" sz="2800"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E0BA-86AA-468A-8F0A-443D46CFEC66}"/>
              </a:ext>
            </a:extLst>
          </p:cNvPr>
          <p:cNvSpPr>
            <a:spLocks noGrp="1"/>
          </p:cNvSpPr>
          <p:nvPr>
            <p:ph type="title" idx="4294967295"/>
          </p:nvPr>
        </p:nvSpPr>
        <p:spPr>
          <a:xfrm>
            <a:off x="525145" y="238125"/>
            <a:ext cx="11369675" cy="679450"/>
          </a:xfrm>
        </p:spPr>
        <p:txBody>
          <a:bodyPr>
            <a:normAutofit/>
          </a:bodyPr>
          <a:lstStyle/>
          <a:p>
            <a:r>
              <a:rPr lang="en-US" sz="4000" dirty="0">
                <a:solidFill>
                  <a:srgbClr val="3647B6"/>
                </a:solidFill>
                <a:latin typeface="Arial" panose="020B0604020202020204" pitchFamily="34" charset="0"/>
                <a:cs typeface="Arial" panose="020B0604020202020204" pitchFamily="34" charset="0"/>
              </a:rPr>
              <a:t>Form-Dependent Accommodations</a:t>
            </a:r>
          </a:p>
        </p:txBody>
      </p:sp>
      <p:pic>
        <p:nvPicPr>
          <p:cNvPr id="4" name="Graphic 3" descr="Warning with solid fill">
            <a:extLst>
              <a:ext uri="{FF2B5EF4-FFF2-40B4-BE49-F238E27FC236}">
                <a16:creationId xmlns:a16="http://schemas.microsoft.com/office/drawing/2014/main" id="{30F71555-E7E9-411B-A755-71C0F2B8B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042" y="890588"/>
            <a:ext cx="1030679" cy="1030679"/>
          </a:xfrm>
          <a:prstGeom prst="rect">
            <a:avLst/>
          </a:prstGeom>
        </p:spPr>
      </p:pic>
      <p:sp>
        <p:nvSpPr>
          <p:cNvPr id="3" name="Content Placeholder 2">
            <a:extLst>
              <a:ext uri="{FF2B5EF4-FFF2-40B4-BE49-F238E27FC236}">
                <a16:creationId xmlns:a16="http://schemas.microsoft.com/office/drawing/2014/main" id="{A6B5DB51-228D-424C-A082-EB6A74518638}"/>
              </a:ext>
            </a:extLst>
          </p:cNvPr>
          <p:cNvSpPr>
            <a:spLocks noGrp="1"/>
          </p:cNvSpPr>
          <p:nvPr>
            <p:ph idx="4294967295"/>
          </p:nvPr>
        </p:nvSpPr>
        <p:spPr>
          <a:xfrm>
            <a:off x="1245870" y="917575"/>
            <a:ext cx="10648950" cy="5049837"/>
          </a:xfrm>
        </p:spPr>
        <p:txBody>
          <a:bodyPr/>
          <a:lstStyle/>
          <a:p>
            <a:pPr>
              <a:buClr>
                <a:schemeClr val="tx1"/>
              </a:buClr>
              <a:buFont typeface="Arial" panose="020B0604020202020204" pitchFamily="34" charset="0"/>
              <a:buChar char="•"/>
            </a:pPr>
            <a:r>
              <a:rPr lang="en-US" dirty="0"/>
              <a:t> </a:t>
            </a:r>
            <a:r>
              <a:rPr lang="en-US" sz="2600" dirty="0">
                <a:latin typeface="Arial" panose="020B0604020202020204" pitchFamily="34" charset="0"/>
                <a:cs typeface="Arial" panose="020B0604020202020204" pitchFamily="34" charset="0"/>
              </a:rPr>
              <a:t>The following form-dependent accommodations are especially important to verify before testing because they </a:t>
            </a:r>
            <a:r>
              <a:rPr lang="en-US" sz="2600" b="1" dirty="0">
                <a:latin typeface="Arial" panose="020B0604020202020204" pitchFamily="34" charset="0"/>
                <a:cs typeface="Arial" panose="020B0604020202020204" pitchFamily="34" charset="0"/>
              </a:rPr>
              <a:t>cannot be changed </a:t>
            </a:r>
            <a:r>
              <a:rPr lang="en-US" sz="2600" dirty="0">
                <a:latin typeface="Arial" panose="020B0604020202020204" pitchFamily="34" charset="0"/>
                <a:cs typeface="Arial" panose="020B0604020202020204" pitchFamily="34" charset="0"/>
              </a:rPr>
              <a:t>after a student signs in to the test.</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Text-to-speech </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ASL video edition of the grade 10 Mathematics test and June high school Science tests </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Spanish/English edition of the grade 10 Mathematics test/retest and high school Science tests </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Screen reader edition </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Compatible assistive technology</a:t>
            </a:r>
          </a:p>
          <a:p>
            <a:pPr>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DESE recommends practicing with these accommodations during the Infrastructure Trial to confirm that the school is ready to administer the accommodations during operational testing. </a:t>
            </a:r>
          </a:p>
        </p:txBody>
      </p:sp>
    </p:spTree>
    <p:extLst>
      <p:ext uri="{BB962C8B-B14F-4D97-AF65-F5344CB8AC3E}">
        <p14:creationId xmlns:p14="http://schemas.microsoft.com/office/powerpoint/2010/main" val="514535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 Accommodations to a Student Record 2</a:t>
            </a:r>
          </a:p>
        </p:txBody>
      </p:sp>
      <p:pic>
        <p:nvPicPr>
          <p:cNvPr id="4" name="Picture 3" descr="Image displays where to add accommodations to a student record">
            <a:extLst>
              <a:ext uri="{FF2B5EF4-FFF2-40B4-BE49-F238E27FC236}">
                <a16:creationId xmlns:a16="http://schemas.microsoft.com/office/drawing/2014/main" id="{460DBD08-BCD8-991E-7EAE-192C19FB5107}"/>
              </a:ext>
            </a:extLst>
          </p:cNvPr>
          <p:cNvPicPr>
            <a:picLocks noChangeAspect="1"/>
          </p:cNvPicPr>
          <p:nvPr/>
        </p:nvPicPr>
        <p:blipFill>
          <a:blip r:embed="rId2"/>
          <a:stretch>
            <a:fillRect/>
          </a:stretch>
        </p:blipFill>
        <p:spPr>
          <a:xfrm>
            <a:off x="251791" y="1766746"/>
            <a:ext cx="11565071" cy="3587131"/>
          </a:xfrm>
          <a:prstGeom prst="rect">
            <a:avLst/>
          </a:prstGeom>
        </p:spPr>
      </p:pic>
      <p:sp>
        <p:nvSpPr>
          <p:cNvPr id="5" name="Rectangle 4">
            <a:extLst>
              <a:ext uri="{FF2B5EF4-FFF2-40B4-BE49-F238E27FC236}">
                <a16:creationId xmlns:a16="http://schemas.microsoft.com/office/drawing/2014/main" id="{39717FFE-AE3D-DBC7-4897-0013D81715FD}"/>
              </a:ext>
              <a:ext uri="{C183D7F6-B498-43B3-948B-1728B52AA6E4}">
                <adec:decorative xmlns:adec="http://schemas.microsoft.com/office/drawing/2017/decorative" val="1"/>
              </a:ext>
            </a:extLst>
          </p:cNvPr>
          <p:cNvSpPr/>
          <p:nvPr/>
        </p:nvSpPr>
        <p:spPr>
          <a:xfrm>
            <a:off x="251791" y="2025748"/>
            <a:ext cx="2786831" cy="520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A6BFB64-CF4C-E181-9686-B49652D22CD5}"/>
              </a:ext>
              <a:ext uri="{C183D7F6-B498-43B3-948B-1728B52AA6E4}">
                <adec:decorative xmlns:adec="http://schemas.microsoft.com/office/drawing/2017/decorative" val="1"/>
              </a:ext>
            </a:extLst>
          </p:cNvPr>
          <p:cNvSpPr/>
          <p:nvPr/>
        </p:nvSpPr>
        <p:spPr>
          <a:xfrm>
            <a:off x="3165231" y="4459458"/>
            <a:ext cx="1378634" cy="3798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1091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360177"/>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 a Student Using an Accommodation to a PAN Session</a:t>
            </a:r>
          </a:p>
        </p:txBody>
      </p:sp>
      <p:sp>
        <p:nvSpPr>
          <p:cNvPr id="3" name="Content Placeholder 2"/>
          <p:cNvSpPr>
            <a:spLocks noGrp="1"/>
          </p:cNvSpPr>
          <p:nvPr>
            <p:ph idx="4294967295"/>
          </p:nvPr>
        </p:nvSpPr>
        <p:spPr>
          <a:xfrm>
            <a:off x="822326" y="1337191"/>
            <a:ext cx="10482984" cy="5049837"/>
          </a:xfrm>
        </p:spPr>
        <p:txBody>
          <a:bodyPr/>
          <a:lstStyle/>
          <a:p>
            <a:pPr>
              <a:buClrTx/>
            </a:pPr>
            <a:r>
              <a:rPr lang="en-US" b="1" dirty="0">
                <a:latin typeface="Arial" panose="020B0604020202020204" pitchFamily="34" charset="0"/>
                <a:cs typeface="Arial" panose="020B0604020202020204" pitchFamily="34" charset="0"/>
              </a:rPr>
              <a:t>Testing</a:t>
            </a:r>
            <a:r>
              <a:rPr lang="en-US" dirty="0">
                <a:latin typeface="Arial" panose="020B0604020202020204" pitchFamily="34" charset="0"/>
                <a:cs typeface="Arial" panose="020B0604020202020204" pitchFamily="34" charset="0"/>
              </a:rPr>
              <a:t> &gt; </a:t>
            </a:r>
            <a:r>
              <a:rPr lang="en-US" b="1" dirty="0">
                <a:latin typeface="Arial" panose="020B0604020202020204" pitchFamily="34" charset="0"/>
                <a:cs typeface="Arial" panose="020B0604020202020204" pitchFamily="34" charset="0"/>
              </a:rPr>
              <a:t>Sessions</a:t>
            </a:r>
          </a:p>
          <a:p>
            <a:pPr>
              <a:buClrTx/>
            </a:pPr>
            <a:r>
              <a:rPr lang="en-US" dirty="0">
                <a:latin typeface="Arial" panose="020B0604020202020204" pitchFamily="34" charset="0"/>
                <a:cs typeface="Arial" panose="020B0604020202020204" pitchFamily="34" charset="0"/>
              </a:rPr>
              <a:t>Select the Session you are adding a student to</a:t>
            </a:r>
          </a:p>
          <a:p>
            <a:pPr>
              <a:buClrTx/>
            </a:pPr>
            <a:r>
              <a:rPr lang="en-US" b="1" dirty="0">
                <a:latin typeface="Arial" panose="020B0604020202020204" pitchFamily="34" charset="0"/>
                <a:cs typeface="Arial" panose="020B0604020202020204" pitchFamily="34" charset="0"/>
              </a:rPr>
              <a:t>Select Tasks </a:t>
            </a:r>
            <a:r>
              <a:rPr lang="en-US" dirty="0">
                <a:latin typeface="Arial" panose="020B0604020202020204" pitchFamily="34" charset="0"/>
                <a:cs typeface="Arial" panose="020B0604020202020204" pitchFamily="34" charset="0"/>
              </a:rPr>
              <a:t>&gt; </a:t>
            </a:r>
            <a:r>
              <a:rPr lang="en-US" b="1" dirty="0">
                <a:latin typeface="Arial" panose="020B0604020202020204" pitchFamily="34" charset="0"/>
                <a:cs typeface="Arial" panose="020B0604020202020204" pitchFamily="34" charset="0"/>
              </a:rPr>
              <a:t>Add/Remove Students in Sessions </a:t>
            </a:r>
            <a:r>
              <a:rPr lang="en-US" dirty="0">
                <a:latin typeface="Arial" panose="020B0604020202020204" pitchFamily="34" charset="0"/>
                <a:cs typeface="Arial" panose="020B0604020202020204" pitchFamily="34" charset="0"/>
              </a:rPr>
              <a:t>&gt; </a:t>
            </a:r>
            <a:r>
              <a:rPr lang="en-US" b="1" dirty="0">
                <a:latin typeface="Arial" panose="020B0604020202020204" pitchFamily="34" charset="0"/>
                <a:cs typeface="Arial" panose="020B0604020202020204" pitchFamily="34" charset="0"/>
              </a:rPr>
              <a:t>Start</a:t>
            </a:r>
          </a:p>
          <a:p>
            <a:pPr>
              <a:buClrTx/>
            </a:pPr>
            <a:r>
              <a:rPr lang="en-US" dirty="0">
                <a:latin typeface="Arial" panose="020B0604020202020204" pitchFamily="34" charset="0"/>
                <a:cs typeface="Arial" panose="020B0604020202020204" pitchFamily="34" charset="0"/>
              </a:rPr>
              <a:t>Select the student and </a:t>
            </a:r>
            <a:r>
              <a:rPr lang="en-US" b="1" dirty="0">
                <a:latin typeface="Arial" panose="020B0604020202020204" pitchFamily="34" charset="0"/>
                <a:cs typeface="Arial" panose="020B0604020202020204" pitchFamily="34" charset="0"/>
              </a:rPr>
              <a:t>Save</a:t>
            </a:r>
          </a:p>
          <a:p>
            <a:pPr marL="514350" indent="-514350">
              <a:buFont typeface="+mj-lt"/>
              <a:buAutoNum type="arabicPeriod"/>
            </a:pPr>
            <a:endParaRPr lang="en-US" dirty="0"/>
          </a:p>
        </p:txBody>
      </p:sp>
    </p:spTree>
    <p:extLst>
      <p:ext uri="{BB962C8B-B14F-4D97-AF65-F5344CB8AC3E}">
        <p14:creationId xmlns:p14="http://schemas.microsoft.com/office/powerpoint/2010/main" val="82322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Edit PAN Sessions – Human Reader/Human Signer</a:t>
            </a:r>
          </a:p>
        </p:txBody>
      </p:sp>
      <p:sp>
        <p:nvSpPr>
          <p:cNvPr id="3" name="Content Placeholder 2"/>
          <p:cNvSpPr>
            <a:spLocks noGrp="1"/>
          </p:cNvSpPr>
          <p:nvPr>
            <p:ph idx="4294967295"/>
          </p:nvPr>
        </p:nvSpPr>
        <p:spPr>
          <a:xfrm>
            <a:off x="822326" y="1230313"/>
            <a:ext cx="10411732" cy="5049837"/>
          </a:xfrm>
        </p:spPr>
        <p:txBody>
          <a:bodyPr/>
          <a:lstStyle/>
          <a:p>
            <a:pPr>
              <a:buClrTx/>
            </a:pPr>
            <a:r>
              <a:rPr lang="en-US" dirty="0">
                <a:latin typeface="Arial" panose="020B0604020202020204" pitchFamily="34" charset="0"/>
                <a:cs typeface="Arial" panose="020B0604020202020204" pitchFamily="34" charset="0"/>
              </a:rPr>
              <a:t>Students who are assigned a Human Reader or Human Signer accommodation </a:t>
            </a:r>
            <a:r>
              <a:rPr lang="en-US" b="1" i="1" dirty="0">
                <a:latin typeface="Arial" panose="020B0604020202020204" pitchFamily="34" charset="0"/>
                <a:cs typeface="Arial" panose="020B0604020202020204" pitchFamily="34" charset="0"/>
              </a:rPr>
              <a:t>must </a:t>
            </a:r>
            <a:r>
              <a:rPr lang="en-US" dirty="0">
                <a:latin typeface="Arial" panose="020B0604020202020204" pitchFamily="34" charset="0"/>
                <a:cs typeface="Arial" panose="020B0604020202020204" pitchFamily="34" charset="0"/>
              </a:rPr>
              <a:t>be placed in a PAN Session designated as Human Reader or Human Signer because these tests require a proctor testing ticket.  </a:t>
            </a:r>
          </a:p>
          <a:p>
            <a:pPr>
              <a:buClrTx/>
            </a:pPr>
            <a:r>
              <a:rPr lang="en-US" b="1" dirty="0">
                <a:latin typeface="Arial" panose="020B0604020202020204" pitchFamily="34" charset="0"/>
                <a:cs typeface="Arial" panose="020B0604020202020204" pitchFamily="34" charset="0"/>
              </a:rPr>
              <a:t>Testing </a:t>
            </a:r>
            <a:r>
              <a:rPr lang="en-US" dirty="0">
                <a:latin typeface="Arial" panose="020B0604020202020204" pitchFamily="34" charset="0"/>
                <a:cs typeface="Arial" panose="020B0604020202020204" pitchFamily="34" charset="0"/>
              </a:rPr>
              <a:t>&gt; </a:t>
            </a:r>
            <a:r>
              <a:rPr lang="en-US" b="1" dirty="0">
                <a:latin typeface="Arial" panose="020B0604020202020204" pitchFamily="34" charset="0"/>
                <a:cs typeface="Arial" panose="020B0604020202020204" pitchFamily="34" charset="0"/>
              </a:rPr>
              <a:t>Sessions</a:t>
            </a:r>
            <a:r>
              <a:rPr lang="en-US" dirty="0">
                <a:latin typeface="Arial" panose="020B0604020202020204" pitchFamily="34" charset="0"/>
                <a:cs typeface="Arial" panose="020B0604020202020204" pitchFamily="34" charset="0"/>
              </a:rPr>
              <a:t> &gt; find your PAN Session and select the checkbox &gt; </a:t>
            </a:r>
            <a:r>
              <a:rPr lang="en-US" b="1" dirty="0">
                <a:latin typeface="Arial" panose="020B0604020202020204" pitchFamily="34" charset="0"/>
                <a:cs typeface="Arial" panose="020B0604020202020204" pitchFamily="34" charset="0"/>
              </a:rPr>
              <a:t>Create/Edit Sessions</a:t>
            </a:r>
            <a:endParaRPr lang="en-US" dirty="0">
              <a:latin typeface="Arial" panose="020B0604020202020204" pitchFamily="34" charset="0"/>
              <a:cs typeface="Arial" panose="020B0604020202020204" pitchFamily="34" charset="0"/>
            </a:endParaRPr>
          </a:p>
          <a:p>
            <a:pPr>
              <a:buClrTx/>
            </a:pPr>
            <a:r>
              <a:rPr lang="en-US" dirty="0">
                <a:latin typeface="Arial" panose="020B0604020202020204" pitchFamily="34" charset="0"/>
                <a:cs typeface="Arial" panose="020B0604020202020204" pitchFamily="34" charset="0"/>
              </a:rPr>
              <a:t>Select the </a:t>
            </a:r>
            <a:r>
              <a:rPr lang="en-US" b="1" dirty="0">
                <a:latin typeface="Arial" panose="020B0604020202020204" pitchFamily="34" charset="0"/>
                <a:cs typeface="Arial" panose="020B0604020202020204" pitchFamily="34" charset="0"/>
              </a:rPr>
              <a:t>Proctor Reads Aloud</a:t>
            </a:r>
            <a:r>
              <a:rPr lang="en-US" dirty="0">
                <a:latin typeface="Arial" panose="020B0604020202020204" pitchFamily="34" charset="0"/>
                <a:cs typeface="Arial" panose="020B0604020202020204" pitchFamily="34" charset="0"/>
              </a:rPr>
              <a:t> option and choose the </a:t>
            </a:r>
            <a:r>
              <a:rPr lang="en-US" b="1" dirty="0">
                <a:latin typeface="Arial" panose="020B0604020202020204" pitchFamily="34" charset="0"/>
                <a:cs typeface="Arial" panose="020B0604020202020204" pitchFamily="34" charset="0"/>
              </a:rPr>
              <a:t>Human Read-Aloud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Human Signer</a:t>
            </a:r>
            <a:r>
              <a:rPr lang="en-US" dirty="0">
                <a:latin typeface="Arial" panose="020B0604020202020204" pitchFamily="34" charset="0"/>
                <a:cs typeface="Arial" panose="020B0604020202020204" pitchFamily="34" charset="0"/>
              </a:rPr>
              <a:t> option in the </a:t>
            </a:r>
            <a:r>
              <a:rPr lang="en-US" b="1" dirty="0">
                <a:latin typeface="Arial" panose="020B0604020202020204" pitchFamily="34" charset="0"/>
                <a:cs typeface="Arial" panose="020B0604020202020204" pitchFamily="34" charset="0"/>
              </a:rPr>
              <a:t>Form Group Type </a:t>
            </a:r>
            <a:r>
              <a:rPr lang="en-US" dirty="0">
                <a:latin typeface="Arial" panose="020B0604020202020204" pitchFamily="34" charset="0"/>
                <a:cs typeface="Arial" panose="020B0604020202020204" pitchFamily="34" charset="0"/>
              </a:rPr>
              <a:t>drop-down. Click </a:t>
            </a:r>
            <a:r>
              <a:rPr lang="en-US" b="1" dirty="0">
                <a:latin typeface="Arial" panose="020B0604020202020204" pitchFamily="34" charset="0"/>
                <a:cs typeface="Arial" panose="020B0604020202020204" pitchFamily="34" charset="0"/>
              </a:rPr>
              <a:t>Save. </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2"/>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 4</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540713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4. Resources, Support, and Next Steps</a:t>
            </a:r>
          </a:p>
        </p:txBody>
      </p:sp>
    </p:spTree>
    <p:extLst>
      <p:ext uri="{BB962C8B-B14F-4D97-AF65-F5344CB8AC3E}">
        <p14:creationId xmlns:p14="http://schemas.microsoft.com/office/powerpoint/2010/main" val="429265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Resources in the MCAS Resource Center </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151132449"/>
              </p:ext>
            </p:extLst>
          </p:nvPr>
        </p:nvGraphicFramePr>
        <p:xfrm>
          <a:off x="284735" y="968375"/>
          <a:ext cx="11622530" cy="4952365"/>
        </p:xfrm>
        <a:graphic>
          <a:graphicData uri="http://schemas.openxmlformats.org/drawingml/2006/table">
            <a:tbl>
              <a:tblPr firstRow="1" bandRow="1">
                <a:tableStyleId>{00A15C55-8517-42AA-B614-E9B94910E393}</a:tableStyleId>
              </a:tblPr>
              <a:tblGrid>
                <a:gridCol w="5913779">
                  <a:extLst>
                    <a:ext uri="{9D8B030D-6E8A-4147-A177-3AD203B41FA5}">
                      <a16:colId xmlns:a16="http://schemas.microsoft.com/office/drawing/2014/main" val="693765042"/>
                    </a:ext>
                  </a:extLst>
                </a:gridCol>
                <a:gridCol w="5708751">
                  <a:extLst>
                    <a:ext uri="{9D8B030D-6E8A-4147-A177-3AD203B41FA5}">
                      <a16:colId xmlns:a16="http://schemas.microsoft.com/office/drawing/2014/main" val="4077489660"/>
                    </a:ext>
                  </a:extLst>
                </a:gridCol>
              </a:tblGrid>
              <a:tr h="408599">
                <a:tc>
                  <a:txBody>
                    <a:bodyPr/>
                    <a:lstStyle/>
                    <a:p>
                      <a:r>
                        <a:rPr lang="en-US" sz="2000" dirty="0">
                          <a:latin typeface="Arial" panose="020B0604020202020204" pitchFamily="34" charset="0"/>
                          <a:cs typeface="Arial" panose="020B0604020202020204" pitchFamily="34" charset="0"/>
                        </a:rPr>
                        <a:t>Resource</a:t>
                      </a:r>
                    </a:p>
                  </a:txBody>
                  <a:tcPr/>
                </a:tc>
                <a:tc>
                  <a:txBody>
                    <a:bodyPr/>
                    <a:lstStyle/>
                    <a:p>
                      <a:r>
                        <a:rPr lang="en-US" sz="2000" dirty="0">
                          <a:latin typeface="Arial" panose="020B0604020202020204" pitchFamily="34" charset="0"/>
                          <a:cs typeface="Arial" panose="020B0604020202020204" pitchFamily="34" charset="0"/>
                        </a:rPr>
                        <a:t>Location</a:t>
                      </a:r>
                    </a:p>
                  </a:txBody>
                  <a:tcPr/>
                </a:tc>
                <a:extLst>
                  <a:ext uri="{0D108BD9-81ED-4DB2-BD59-A6C34878D82A}">
                    <a16:rowId xmlns:a16="http://schemas.microsoft.com/office/drawing/2014/main" val="2087652330"/>
                  </a:ext>
                </a:extLst>
              </a:tr>
              <a:tr h="942920">
                <a:tc>
                  <a:txBody>
                    <a:bodyPr/>
                    <a:lstStyle/>
                    <a:p>
                      <a:r>
                        <a:rPr lang="en-US" sz="1800" dirty="0">
                          <a:solidFill>
                            <a:srgbClr val="101D35"/>
                          </a:solidFill>
                          <a:latin typeface="Arial" panose="020B0604020202020204" pitchFamily="34" charset="0"/>
                          <a:cs typeface="Arial" panose="020B0604020202020204" pitchFamily="34" charset="0"/>
                        </a:rPr>
                        <a:t>Infrastructure Trial </a:t>
                      </a:r>
                      <a:r>
                        <a:rPr lang="en-US" sz="1800" strike="noStrike" dirty="0">
                          <a:solidFill>
                            <a:srgbClr val="101D35"/>
                          </a:solidFill>
                          <a:latin typeface="Arial" panose="020B0604020202020204" pitchFamily="34" charset="0"/>
                          <a:cs typeface="Arial" panose="020B0604020202020204" pitchFamily="34" charset="0"/>
                        </a:rPr>
                        <a:t>Readiness </a:t>
                      </a:r>
                      <a:r>
                        <a:rPr lang="en-US" sz="1800" dirty="0">
                          <a:solidFill>
                            <a:srgbClr val="101D35"/>
                          </a:solidFill>
                          <a:latin typeface="Arial" panose="020B0604020202020204" pitchFamily="34" charset="0"/>
                          <a:cs typeface="Arial" panose="020B0604020202020204" pitchFamily="34" charset="0"/>
                        </a:rPr>
                        <a:t>Guide, including Best Practices for CBT Set-Up, Administration, and Troubleshooting </a:t>
                      </a:r>
                    </a:p>
                  </a:txBody>
                  <a:tcPr/>
                </a:tc>
                <a:tc>
                  <a:txBody>
                    <a:bodyPr/>
                    <a:lstStyle/>
                    <a:p>
                      <a:r>
                        <a:rPr lang="en-US" sz="1800" dirty="0">
                          <a:latin typeface="Arial" panose="020B0604020202020204" pitchFamily="34" charset="0"/>
                          <a:cs typeface="Arial" panose="020B0604020202020204" pitchFamily="34" charset="0"/>
                          <a:hlinkClick r:id="rId3"/>
                        </a:rPr>
                        <a:t>mcas.pearsonsupport.com/manuals</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solidFill>
                            <a:srgbClr val="101D35"/>
                          </a:solidFill>
                          <a:latin typeface="Arial" panose="020B0604020202020204" pitchFamily="34" charset="0"/>
                          <a:cs typeface="Arial" panose="020B0604020202020204" pitchFamily="34" charset="0"/>
                        </a:rPr>
                        <a:t>(“PearsonAccess Next Guidance” drop-down) </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4638667"/>
                  </a:ext>
                </a:extLst>
              </a:tr>
              <a:tr h="377168">
                <a:tc>
                  <a:txBody>
                    <a:bodyPr/>
                    <a:lstStyle/>
                    <a:p>
                      <a:r>
                        <a:rPr lang="en-US" sz="1800" dirty="0">
                          <a:solidFill>
                            <a:srgbClr val="101D35"/>
                          </a:solidFill>
                          <a:latin typeface="Arial" panose="020B0604020202020204" pitchFamily="34" charset="0"/>
                          <a:cs typeface="Arial" panose="020B0604020202020204" pitchFamily="34" charset="0"/>
                        </a:rPr>
                        <a:t>Infrastructure Trial training modules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4"/>
                        </a:rPr>
                        <a:t>mcas.pearsonsupport.com/training</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8977079"/>
                  </a:ext>
                </a:extLst>
              </a:tr>
              <a:tr h="377168">
                <a:tc>
                  <a:txBody>
                    <a:bodyPr/>
                    <a:lstStyle/>
                    <a:p>
                      <a:r>
                        <a:rPr lang="en-US" sz="1800" dirty="0">
                          <a:solidFill>
                            <a:srgbClr val="101D35"/>
                          </a:solidFill>
                          <a:latin typeface="Arial" panose="020B0604020202020204" pitchFamily="34" charset="0"/>
                          <a:cs typeface="Arial" panose="020B0604020202020204" pitchFamily="34" charset="0"/>
                        </a:rPr>
                        <a:t>Student tutorial and practice tests</a:t>
                      </a:r>
                    </a:p>
                  </a:txBody>
                  <a:tcPr/>
                </a:tc>
                <a:tc>
                  <a:txBody>
                    <a:bodyPr/>
                    <a:lstStyle/>
                    <a:p>
                      <a:r>
                        <a:rPr lang="en-US" sz="1800" dirty="0">
                          <a:latin typeface="Arial" panose="020B0604020202020204" pitchFamily="34" charset="0"/>
                          <a:cs typeface="Arial" panose="020B0604020202020204" pitchFamily="34" charset="0"/>
                          <a:hlinkClick r:id="rId5"/>
                        </a:rPr>
                        <a:t>mcas.pearsonsupport.com/student</a:t>
                      </a:r>
                      <a:endParaRPr lang="en-US" sz="300" dirty="0">
                        <a:solidFill>
                          <a:schemeClr val="bg2">
                            <a:lumMod val="9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9903057"/>
                  </a:ext>
                </a:extLst>
              </a:tr>
              <a:tr h="717372">
                <a:tc>
                  <a:txBody>
                    <a:bodyPr/>
                    <a:lstStyle/>
                    <a:p>
                      <a:r>
                        <a:rPr lang="en-US" sz="1800" dirty="0">
                          <a:solidFill>
                            <a:srgbClr val="101D35"/>
                          </a:solidFill>
                          <a:latin typeface="Arial" panose="020B0604020202020204" pitchFamily="34" charset="0"/>
                          <a:cs typeface="Arial" panose="020B0604020202020204" pitchFamily="34" charset="0"/>
                        </a:rPr>
                        <a:t>TestNav8 and PearsonAccess</a:t>
                      </a:r>
                      <a:r>
                        <a:rPr lang="en-US" sz="1800" baseline="30000" dirty="0">
                          <a:solidFill>
                            <a:srgbClr val="101D35"/>
                          </a:solidFill>
                          <a:latin typeface="Arial" panose="020B0604020202020204" pitchFamily="34" charset="0"/>
                          <a:cs typeface="Arial" panose="020B0604020202020204" pitchFamily="34" charset="0"/>
                        </a:rPr>
                        <a:t>next</a:t>
                      </a:r>
                      <a:r>
                        <a:rPr lang="en-US" sz="1800" dirty="0">
                          <a:solidFill>
                            <a:srgbClr val="101D35"/>
                          </a:solidFill>
                          <a:latin typeface="Arial" panose="020B0604020202020204" pitchFamily="34" charset="0"/>
                          <a:cs typeface="Arial" panose="020B0604020202020204" pitchFamily="34" charset="0"/>
                        </a:rPr>
                        <a:t> User Guides</a:t>
                      </a:r>
                    </a:p>
                  </a:txBody>
                  <a:tcPr/>
                </a:tc>
                <a:tc>
                  <a:txBody>
                    <a:bodyPr/>
                    <a:lstStyle/>
                    <a:p>
                      <a:r>
                        <a:rPr lang="en-US" sz="1800" dirty="0">
                          <a:latin typeface="Arial" panose="020B0604020202020204" pitchFamily="34" charset="0"/>
                          <a:cs typeface="Arial" panose="020B0604020202020204" pitchFamily="34" charset="0"/>
                          <a:hlinkClick r:id="rId6"/>
                        </a:rPr>
                        <a:t>mcas.pearsonsupport.com/technology-setup</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solidFill>
                            <a:srgbClr val="101D35"/>
                          </a:solidFill>
                          <a:latin typeface="Arial" panose="020B0604020202020204" pitchFamily="34" charset="0"/>
                          <a:cs typeface="Arial" panose="020B0604020202020204" pitchFamily="34" charset="0"/>
                        </a:rPr>
                        <a:t>(“User Guides” drop-down)</a:t>
                      </a:r>
                      <a:endParaRPr lang="en-US" sz="3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0175532"/>
                  </a:ext>
                </a:extLst>
              </a:tr>
              <a:tr h="780281">
                <a:tc>
                  <a:txBody>
                    <a:bodyPr/>
                    <a:lstStyle/>
                    <a:p>
                      <a:r>
                        <a:rPr lang="en-US" sz="1800" dirty="0">
                          <a:solidFill>
                            <a:srgbClr val="101D35"/>
                          </a:solidFill>
                          <a:latin typeface="Arial" panose="020B0604020202020204" pitchFamily="34" charset="0"/>
                          <a:cs typeface="Arial" panose="020B0604020202020204" pitchFamily="34" charset="0"/>
                        </a:rPr>
                        <a:t>Guide to the SR/PNP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3"/>
                        </a:rPr>
                        <a:t>mcas.pearsonsupport.com/manuals</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solidFill>
                            <a:srgbClr val="101D35"/>
                          </a:solidFill>
                          <a:latin typeface="Arial" panose="020B0604020202020204" pitchFamily="34" charset="0"/>
                          <a:cs typeface="Arial" panose="020B0604020202020204" pitchFamily="34" charset="0"/>
                        </a:rPr>
                        <a:t>(“PearsonAccess Next Guidance” drop-down) </a:t>
                      </a:r>
                      <a:endParaRPr lang="en-US" sz="7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660044">
                <a:tc>
                  <a:txBody>
                    <a:bodyPr/>
                    <a:lstStyle/>
                    <a:p>
                      <a:r>
                        <a:rPr lang="en-US" sz="1800" dirty="0">
                          <a:solidFill>
                            <a:srgbClr val="101D35"/>
                          </a:solidFill>
                          <a:latin typeface="Arial" panose="020B0604020202020204" pitchFamily="34" charset="0"/>
                          <a:cs typeface="Arial" panose="020B0604020202020204" pitchFamily="34" charset="0"/>
                        </a:rPr>
                        <a:t>Technology specifications</a:t>
                      </a:r>
                    </a:p>
                  </a:txBody>
                  <a:tcPr/>
                </a:tc>
                <a:tc>
                  <a:txBody>
                    <a:bodyPr/>
                    <a:lstStyle/>
                    <a:p>
                      <a:r>
                        <a:rPr lang="en-US" sz="1800" dirty="0">
                          <a:latin typeface="Arial" panose="020B0604020202020204" pitchFamily="34" charset="0"/>
                          <a:cs typeface="Arial" panose="020B0604020202020204" pitchFamily="34" charset="0"/>
                          <a:hlinkClick r:id="rId6"/>
                        </a:rPr>
                        <a:t>mcas.pearsonsupport.com/technology-setup</a:t>
                      </a:r>
                      <a:br>
                        <a:rPr lang="en-US" sz="1800" dirty="0">
                          <a:latin typeface="Arial" panose="020B0604020202020204" pitchFamily="34" charset="0"/>
                          <a:cs typeface="Arial" panose="020B0604020202020204" pitchFamily="34" charset="0"/>
                        </a:rPr>
                      </a:br>
                      <a:r>
                        <a:rPr lang="en-US" sz="1800" dirty="0">
                          <a:solidFill>
                            <a:srgbClr val="101D35"/>
                          </a:solidFill>
                          <a:latin typeface="Arial" panose="020B0604020202020204" pitchFamily="34" charset="0"/>
                          <a:cs typeface="Arial" panose="020B0604020202020204" pitchFamily="34" charset="0"/>
                        </a:rPr>
                        <a:t>(“Technology Guidelines” drop-down)</a:t>
                      </a:r>
                      <a:endParaRPr lang="en-US" sz="3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1667052"/>
                  </a:ext>
                </a:extLst>
              </a:tr>
              <a:tr h="688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panose="020B0604020202020204" pitchFamily="34" charset="0"/>
                          <a:cs typeface="Arial" panose="020B0604020202020204" pitchFamily="34" charset="0"/>
                        </a:rPr>
                        <a:t>Accessibility and accommodations guidance and modules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3"/>
                        </a:rPr>
                        <a:t>mcas.pearsonsupport.com/manuals</a:t>
                      </a:r>
                      <a:r>
                        <a:rPr lang="en-US" sz="1800" dirty="0">
                          <a:latin typeface="Arial" panose="020B0604020202020204" pitchFamily="34" charset="0"/>
                          <a:cs typeface="Arial" panose="020B0604020202020204" pitchFamily="34" charset="0"/>
                        </a:rPr>
                        <a:t> </a:t>
                      </a:r>
                      <a:r>
                        <a:rPr lang="en-US" sz="1800" dirty="0">
                          <a:solidFill>
                            <a:srgbClr val="101D35"/>
                          </a:solidFill>
                          <a:latin typeface="Arial" panose="020B0604020202020204" pitchFamily="34" charset="0"/>
                          <a:cs typeface="Arial" panose="020B0604020202020204" pitchFamily="34" charset="0"/>
                        </a:rPr>
                        <a:t>(“Accessibility and Accommodations Guidance” drop-down)</a:t>
                      </a:r>
                    </a:p>
                  </a:txBody>
                  <a:tcPr/>
                </a:tc>
                <a:extLst>
                  <a:ext uri="{0D108BD9-81ED-4DB2-BD59-A6C34878D82A}">
                    <a16:rowId xmlns:a16="http://schemas.microsoft.com/office/drawing/2014/main" val="2138268745"/>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99CF-334E-4C8E-8901-547F0CF345E3}"/>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Additional Resources on the DESE MCAS Website </a:t>
            </a:r>
          </a:p>
        </p:txBody>
      </p:sp>
      <p:graphicFrame>
        <p:nvGraphicFramePr>
          <p:cNvPr id="7" name="Content Placeholder 4">
            <a:extLst>
              <a:ext uri="{FF2B5EF4-FFF2-40B4-BE49-F238E27FC236}">
                <a16:creationId xmlns:a16="http://schemas.microsoft.com/office/drawing/2014/main" id="{86AE0A5D-DD46-477B-BD3A-CABF55F07C51}"/>
              </a:ext>
            </a:extLst>
          </p:cNvPr>
          <p:cNvGraphicFramePr>
            <a:graphicFrameLocks noGrp="1"/>
          </p:cNvGraphicFramePr>
          <p:nvPr>
            <p:ph idx="4294967295"/>
            <p:extLst>
              <p:ext uri="{D42A27DB-BD31-4B8C-83A1-F6EECF244321}">
                <p14:modId xmlns:p14="http://schemas.microsoft.com/office/powerpoint/2010/main" val="3172871370"/>
              </p:ext>
            </p:extLst>
          </p:nvPr>
        </p:nvGraphicFramePr>
        <p:xfrm>
          <a:off x="536575" y="1703070"/>
          <a:ext cx="11118850" cy="2773680"/>
        </p:xfrm>
        <a:graphic>
          <a:graphicData uri="http://schemas.openxmlformats.org/drawingml/2006/table">
            <a:tbl>
              <a:tblPr firstRow="1" bandRow="1">
                <a:tableStyleId>{00A15C55-8517-42AA-B614-E9B94910E393}</a:tableStyleId>
              </a:tblPr>
              <a:tblGrid>
                <a:gridCol w="2965233">
                  <a:extLst>
                    <a:ext uri="{9D8B030D-6E8A-4147-A177-3AD203B41FA5}">
                      <a16:colId xmlns:a16="http://schemas.microsoft.com/office/drawing/2014/main" val="237946869"/>
                    </a:ext>
                  </a:extLst>
                </a:gridCol>
                <a:gridCol w="8153617">
                  <a:extLst>
                    <a:ext uri="{9D8B030D-6E8A-4147-A177-3AD203B41FA5}">
                      <a16:colId xmlns:a16="http://schemas.microsoft.com/office/drawing/2014/main" val="3859205098"/>
                    </a:ext>
                  </a:extLst>
                </a:gridCol>
              </a:tblGrid>
              <a:tr h="204470">
                <a:tc>
                  <a:txBody>
                    <a:bodyPr/>
                    <a:lstStyle/>
                    <a:p>
                      <a:r>
                        <a:rPr lang="en-US" sz="1800" dirty="0">
                          <a:latin typeface="Arial" panose="020B0604020202020204" pitchFamily="34" charset="0"/>
                          <a:cs typeface="Arial" panose="020B0604020202020204" pitchFamily="34" charset="0"/>
                        </a:rPr>
                        <a:t>Resource</a:t>
                      </a:r>
                    </a:p>
                  </a:txBody>
                  <a:tcPr/>
                </a:tc>
                <a:tc>
                  <a:txBody>
                    <a:bodyPr/>
                    <a:lstStyle/>
                    <a:p>
                      <a:r>
                        <a:rPr lang="en-US" sz="1800"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70840">
                <a:tc>
                  <a:txBody>
                    <a:bodyPr/>
                    <a:lstStyle/>
                    <a:p>
                      <a:r>
                        <a:rPr lang="en-US" sz="2000" b="1" dirty="0">
                          <a:latin typeface="Arial" panose="020B0604020202020204" pitchFamily="34" charset="0"/>
                          <a:cs typeface="Arial" panose="020B0604020202020204" pitchFamily="34" charset="0"/>
                          <a:hlinkClick r:id="rId2"/>
                        </a:rPr>
                        <a:t>Home page</a:t>
                      </a:r>
                      <a:endParaRPr lang="en-US" sz="300" b="1" dirty="0">
                        <a:solidFill>
                          <a:schemeClr val="bg2">
                            <a:lumMod val="90000"/>
                          </a:schemeClr>
                        </a:solidFill>
                        <a:latin typeface="Arial" panose="020B0604020202020204" pitchFamily="34" charset="0"/>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Access MCAS headlines and links to MCAS site (e.g., test schedule, test designs, training) </a:t>
                      </a:r>
                    </a:p>
                  </a:txBody>
                  <a:tcPr/>
                </a:tc>
                <a:extLst>
                  <a:ext uri="{0D108BD9-81ED-4DB2-BD59-A6C34878D82A}">
                    <a16:rowId xmlns:a16="http://schemas.microsoft.com/office/drawing/2014/main" val="3740854711"/>
                  </a:ext>
                </a:extLst>
              </a:tr>
              <a:tr h="370840">
                <a:tc>
                  <a:txBody>
                    <a:bodyPr/>
                    <a:lstStyle/>
                    <a:p>
                      <a:r>
                        <a:rPr lang="en-US" sz="2000" b="1" dirty="0">
                          <a:latin typeface="Arial" panose="020B0604020202020204" pitchFamily="34" charset="0"/>
                          <a:cs typeface="Arial" panose="020B0604020202020204" pitchFamily="34" charset="0"/>
                          <a:hlinkClick r:id="rId3"/>
                        </a:rPr>
                        <a:t>Student Assessment Updates</a:t>
                      </a:r>
                      <a:endParaRPr lang="en-US" sz="300" b="1" dirty="0">
                        <a:solidFill>
                          <a:schemeClr val="bg2"/>
                        </a:solidFill>
                        <a:latin typeface="Arial" panose="020B0604020202020204" pitchFamily="34" charset="0"/>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Biweekly email with important updates about the MCAS program</a:t>
                      </a:r>
                      <a:endParaRPr lang="en-US" sz="2000" b="0" kern="1200" dirty="0">
                        <a:solidFill>
                          <a:srgbClr val="101D35"/>
                        </a:solidFill>
                        <a:effectLst/>
                        <a:latin typeface="Arial" panose="020B0604020202020204" pitchFamily="34" charset="0"/>
                        <a:cs typeface="Arial" panose="020B0604020202020204" pitchFamily="34" charset="0"/>
                      </a:endParaRPr>
                    </a:p>
                    <a:p>
                      <a:r>
                        <a:rPr lang="en-US" sz="2000" b="0" kern="1200" dirty="0">
                          <a:solidFill>
                            <a:srgbClr val="101D35"/>
                          </a:solidFill>
                          <a:effectLst/>
                          <a:latin typeface="Arial" panose="020B0604020202020204" pitchFamily="34" charset="0"/>
                          <a:cs typeface="Arial" panose="020B0604020202020204" pitchFamily="34" charset="0"/>
                        </a:rPr>
                        <a:t>If you do not already receive this email, subscribe at this link: </a:t>
                      </a:r>
                      <a:r>
                        <a:rPr lang="en-US" sz="2000" b="0" kern="1200" dirty="0">
                          <a:solidFill>
                            <a:schemeClr val="dk1"/>
                          </a:solidFill>
                          <a:effectLst/>
                          <a:latin typeface="Arial" panose="020B0604020202020204" pitchFamily="34" charset="0"/>
                          <a:cs typeface="Arial" panose="020B0604020202020204" pitchFamily="34" charset="0"/>
                          <a:hlinkClick r:id="rId4"/>
                        </a:rPr>
                        <a:t>http://eepurl.com/ghSOhH</a:t>
                      </a:r>
                      <a:r>
                        <a:rPr lang="en-US" sz="2000" b="0" kern="1200" dirty="0">
                          <a:solidFill>
                            <a:schemeClr val="dk1"/>
                          </a:solidFill>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1958706"/>
                  </a:ext>
                </a:extLst>
              </a:tr>
              <a:tr h="370840">
                <a:tc>
                  <a:txBody>
                    <a:bodyPr/>
                    <a:lstStyle/>
                    <a:p>
                      <a:r>
                        <a:rPr lang="en-US" sz="2000" b="1" dirty="0">
                          <a:latin typeface="Arial" panose="020B0604020202020204" pitchFamily="34" charset="0"/>
                          <a:cs typeface="Arial" panose="020B0604020202020204" pitchFamily="34" charset="0"/>
                          <a:hlinkClick r:id="rId5"/>
                        </a:rPr>
                        <a:t>Sample materials from schools</a:t>
                      </a:r>
                      <a:endParaRPr lang="en-US" sz="100" b="1" dirty="0">
                        <a:solidFill>
                          <a:schemeClr val="bg2">
                            <a:lumMod val="90000"/>
                          </a:schemeClr>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01D35"/>
                          </a:solidFill>
                          <a:latin typeface="Arial" panose="020B0604020202020204" pitchFamily="34" charset="0"/>
                          <a:cs typeface="Arial" panose="020B0604020202020204" pitchFamily="34" charset="0"/>
                        </a:rPr>
                        <a:t>Review materials developed by Swampscott Public Schools and other schools that can be helpful in preparing for an Infrastructure Trial. </a:t>
                      </a:r>
                    </a:p>
                  </a:txBody>
                  <a:tcPr/>
                </a:tc>
                <a:extLst>
                  <a:ext uri="{0D108BD9-81ED-4DB2-BD59-A6C34878D82A}">
                    <a16:rowId xmlns:a16="http://schemas.microsoft.com/office/drawing/2014/main" val="4116341597"/>
                  </a:ext>
                </a:extLst>
              </a:tr>
            </a:tbl>
          </a:graphicData>
        </a:graphic>
      </p:graphicFrame>
    </p:spTree>
    <p:extLst>
      <p:ext uri="{BB962C8B-B14F-4D97-AF65-F5344CB8AC3E}">
        <p14:creationId xmlns:p14="http://schemas.microsoft.com/office/powerpoint/2010/main" val="1733599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838199" y="184149"/>
            <a:ext cx="10515600" cy="1042988"/>
          </a:xfrm>
        </p:spPr>
        <p:txBody>
          <a:bodyPr/>
          <a:lstStyle/>
          <a:p>
            <a:pPr algn="ctr"/>
            <a:r>
              <a:rPr lang="en-US" sz="4000" dirty="0">
                <a:solidFill>
                  <a:srgbClr val="3647B6"/>
                </a:solidFill>
                <a:latin typeface="Arial" panose="020B0604020202020204" pitchFamily="34" charset="0"/>
                <a:cs typeface="Arial" panose="020B0604020202020204" pitchFamily="34" charset="0"/>
              </a:rPr>
              <a:t>Upcoming Training Sessions</a:t>
            </a: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3813173589"/>
              </p:ext>
            </p:extLst>
          </p:nvPr>
        </p:nvGraphicFramePr>
        <p:xfrm>
          <a:off x="152398" y="1115386"/>
          <a:ext cx="11887201" cy="3800455"/>
        </p:xfrm>
        <a:graphic>
          <a:graphicData uri="http://schemas.openxmlformats.org/drawingml/2006/table">
            <a:tbl>
              <a:tblPr firstRow="1" bandRow="1">
                <a:tableStyleId>{00A15C55-8517-42AA-B614-E9B94910E393}</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372187">
                <a:tc>
                  <a:txBody>
                    <a:bodyPr/>
                    <a:lstStyle/>
                    <a:p>
                      <a:r>
                        <a:rPr lang="en-US" sz="1600" dirty="0">
                          <a:latin typeface="Arial" panose="020B0604020202020204" pitchFamily="34" charset="0"/>
                          <a:cs typeface="Arial" panose="020B0604020202020204" pitchFamily="34" charset="0"/>
                        </a:rPr>
                        <a:t>Date</a:t>
                      </a:r>
                    </a:p>
                  </a:txBody>
                  <a:tcPr/>
                </a:tc>
                <a:tc>
                  <a:txBody>
                    <a:bodyPr/>
                    <a:lstStyle/>
                    <a:p>
                      <a:r>
                        <a:rPr lang="en-US" sz="1600" dirty="0">
                          <a:latin typeface="Arial" panose="020B0604020202020204" pitchFamily="34" charset="0"/>
                          <a:cs typeface="Arial" panose="020B0604020202020204" pitchFamily="34" charset="0"/>
                        </a:rPr>
                        <a:t>Session</a:t>
                      </a:r>
                    </a:p>
                  </a:txBody>
                  <a:tcPr/>
                </a:tc>
                <a:tc>
                  <a:txBody>
                    <a:bodyPr/>
                    <a:lstStyle/>
                    <a:p>
                      <a:r>
                        <a:rPr lang="en-US" sz="1600" dirty="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Friday, January 26, </a:t>
                      </a:r>
                    </a:p>
                    <a:p>
                      <a:r>
                        <a:rPr lang="en-US" sz="1600" dirty="0">
                          <a:solidFill>
                            <a:srgbClr val="101D35"/>
                          </a:solidFill>
                          <a:latin typeface="Arial" panose="020B0604020202020204" pitchFamily="34" charset="0"/>
                          <a:cs typeface="Arial" panose="020B0604020202020204" pitchFamily="34" charset="0"/>
                        </a:rPr>
                        <a:t>9:30–11:00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Infrastructure Trials for Principals and Test Coordinators – New Staff Part II</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and test coordinators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1163731"/>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Tuesday, January 30 and</a:t>
                      </a:r>
                    </a:p>
                    <a:p>
                      <a:r>
                        <a:rPr lang="en-US" sz="1600" dirty="0">
                          <a:solidFill>
                            <a:srgbClr val="101D35"/>
                          </a:solidFill>
                          <a:latin typeface="Arial" panose="020B0604020202020204" pitchFamily="34" charset="0"/>
                          <a:cs typeface="Arial" panose="020B0604020202020204" pitchFamily="34" charset="0"/>
                        </a:rPr>
                        <a:t>Thursday, February 1, 9:30–11:00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MCAS Accessibility and Accommodations</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test coordinators, special education administrators and supervisors, test administrators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9300920"/>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Wednesday, January 31, 9:30–11:15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MCAS Test Security and Administration Protocols – Returning Staff</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test coordinators, and test administration teams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4634083"/>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Friday, February 2, </a:t>
                      </a:r>
                    </a:p>
                    <a:p>
                      <a:r>
                        <a:rPr lang="en-US" sz="1600" dirty="0">
                          <a:solidFill>
                            <a:srgbClr val="101D35"/>
                          </a:solidFill>
                          <a:latin typeface="Arial" panose="020B0604020202020204" pitchFamily="34" charset="0"/>
                          <a:cs typeface="Arial" panose="020B0604020202020204" pitchFamily="34" charset="0"/>
                        </a:rPr>
                        <a:t>9:30–11:30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MCAS Test Security and Administration Protocols – New Staff</a:t>
                      </a:r>
                    </a:p>
                  </a:txBody>
                  <a:tcPr/>
                </a:tc>
                <a:tc>
                  <a:txBody>
                    <a:bodyPr/>
                    <a:lstStyle/>
                    <a:p>
                      <a:r>
                        <a:rPr lang="en-US" sz="1600" dirty="0">
                          <a:solidFill>
                            <a:srgbClr val="101D35"/>
                          </a:solidFill>
                          <a:latin typeface="Arial" panose="020B0604020202020204" pitchFamily="34" charset="0"/>
                          <a:cs typeface="Arial" panose="020B0604020202020204" pitchFamily="34" charset="0"/>
                        </a:rPr>
                        <a:t>Principals, test coordinators, and test administration teams</a:t>
                      </a:r>
                    </a:p>
                  </a:txBody>
                  <a:tcPr/>
                </a:tc>
                <a:extLst>
                  <a:ext uri="{0D108BD9-81ED-4DB2-BD59-A6C34878D82A}">
                    <a16:rowId xmlns:a16="http://schemas.microsoft.com/office/drawing/2014/main" val="1273556981"/>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Monday, February 5, </a:t>
                      </a:r>
                    </a:p>
                    <a:p>
                      <a:r>
                        <a:rPr lang="en-US" sz="1600" dirty="0">
                          <a:solidFill>
                            <a:srgbClr val="101D35"/>
                          </a:solidFill>
                          <a:latin typeface="Arial" panose="020B0604020202020204" pitchFamily="34" charset="0"/>
                          <a:cs typeface="Arial" panose="020B0604020202020204" pitchFamily="34" charset="0"/>
                        </a:rPr>
                        <a:t>9:30–11:00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Pre-Administration Tasks for Technology Staff</a:t>
                      </a:r>
                    </a:p>
                  </a:txBody>
                  <a:tcPr/>
                </a:tc>
                <a:tc>
                  <a:txBody>
                    <a:bodyPr/>
                    <a:lstStyle/>
                    <a:p>
                      <a:r>
                        <a:rPr lang="en-US" sz="1600" dirty="0">
                          <a:solidFill>
                            <a:srgbClr val="101D35"/>
                          </a:solidFill>
                          <a:latin typeface="Arial" panose="020B0604020202020204" pitchFamily="34" charset="0"/>
                          <a:cs typeface="Arial" panose="020B0604020202020204" pitchFamily="34" charset="0"/>
                        </a:rPr>
                        <a:t>Technology coordinators</a:t>
                      </a:r>
                    </a:p>
                  </a:txBody>
                  <a:tcPr/>
                </a:tc>
                <a:extLst>
                  <a:ext uri="{0D108BD9-81ED-4DB2-BD59-A6C34878D82A}">
                    <a16:rowId xmlns:a16="http://schemas.microsoft.com/office/drawing/2014/main" val="1845165797"/>
                  </a:ext>
                </a:extLst>
              </a:tr>
            </a:tbl>
          </a:graphicData>
        </a:graphic>
      </p:graphicFrame>
      <p:sp>
        <p:nvSpPr>
          <p:cNvPr id="5" name="TextBox 4">
            <a:extLst>
              <a:ext uri="{FF2B5EF4-FFF2-40B4-BE49-F238E27FC236}">
                <a16:creationId xmlns:a16="http://schemas.microsoft.com/office/drawing/2014/main" id="{B38FC926-AEFE-4B98-9702-2B5DC91358E5}"/>
              </a:ext>
            </a:extLst>
          </p:cNvPr>
          <p:cNvSpPr txBox="1"/>
          <p:nvPr/>
        </p:nvSpPr>
        <p:spPr>
          <a:xfrm>
            <a:off x="1750629" y="5223852"/>
            <a:ext cx="9128985" cy="923330"/>
          </a:xfrm>
          <a:prstGeom prst="rect">
            <a:avLst/>
          </a:prstGeom>
          <a:solidFill>
            <a:schemeClr val="bg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Registration for training sessions available now: </a:t>
            </a:r>
            <a:r>
              <a:rPr lang="en-US" dirty="0">
                <a:latin typeface="Arial" panose="020B0604020202020204" pitchFamily="34" charset="0"/>
                <a:cs typeface="Arial" panose="020B0604020202020204" pitchFamily="34" charset="0"/>
                <a:hlinkClick r:id="rId3"/>
              </a:rPr>
              <a:t>www.doe.mass.edu/mcas/training.html</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each session is delivered, a recording of the session and the slides will be posted at </a:t>
            </a:r>
            <a:r>
              <a:rPr lang="en-US" dirty="0">
                <a:latin typeface="Arial" panose="020B0604020202020204" pitchFamily="34" charset="0"/>
                <a:cs typeface="Arial" panose="020B0604020202020204" pitchFamily="34" charset="0"/>
                <a:hlinkClick r:id="rId4"/>
              </a:rPr>
              <a:t>mcas.pearsonsupport.com/training/</a:t>
            </a:r>
            <a:r>
              <a:rPr lang="en-US" dirty="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173107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5813C83-9F52-4019-97D3-1CDC52EAB7F2}"/>
              </a:ext>
            </a:extLst>
          </p:cNvPr>
          <p:cNvSpPr txBox="1">
            <a:spLocks noGrp="1"/>
          </p:cNvSpPr>
          <p:nvPr>
            <p:ph type="title" idx="4294967295"/>
          </p:nvPr>
        </p:nvSpPr>
        <p:spPr>
          <a:xfrm>
            <a:off x="838199" y="184149"/>
            <a:ext cx="10210801" cy="12890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hlinkClick r:id="rId2"/>
              </a:rPr>
              <a:t>Infrastructure Trials for New Principals and Test Coordinators Part II</a:t>
            </a:r>
            <a:endPar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A6DCC3BF-9536-4E7B-9200-C36863259E6A}"/>
              </a:ext>
            </a:extLst>
          </p:cNvPr>
          <p:cNvSpPr txBox="1"/>
          <p:nvPr/>
        </p:nvSpPr>
        <p:spPr>
          <a:xfrm>
            <a:off x="838199" y="1349316"/>
            <a:ext cx="10312401" cy="4401205"/>
          </a:xfrm>
          <a:prstGeom prst="rect">
            <a:avLst/>
          </a:prstGeom>
          <a:noFill/>
        </p:spPr>
        <p:txBody>
          <a:bodyPr wrap="square">
            <a:spAutoFit/>
          </a:bodyPr>
          <a:lstStyle/>
          <a:p>
            <a:pPr>
              <a:buClrTx/>
            </a:pPr>
            <a:r>
              <a:rPr lang="en-US" sz="2400" b="1" dirty="0">
                <a:solidFill>
                  <a:srgbClr val="101D35"/>
                </a:solidFill>
                <a:latin typeface="Arial"/>
                <a:cs typeface="Arial"/>
              </a:rPr>
              <a:t>Agenda Topics </a:t>
            </a:r>
          </a:p>
          <a:p>
            <a:pPr marL="514350" indent="-514350">
              <a:buClrTx/>
              <a:buFont typeface="+mj-lt"/>
              <a:buAutoNum type="arabicPeriod"/>
            </a:pPr>
            <a:r>
              <a:rPr lang="en-US" sz="2400" dirty="0">
                <a:solidFill>
                  <a:srgbClr val="101D35"/>
                </a:solidFill>
                <a:latin typeface="Arial"/>
                <a:cs typeface="Arial"/>
              </a:rPr>
              <a:t>Tasks for Test Coordinators and Test Administrators – During and After the Infrastructure Trial</a:t>
            </a:r>
          </a:p>
          <a:p>
            <a:pPr marL="914400" lvl="1" indent="-457200">
              <a:buFont typeface="Arial" panose="020B0604020202020204" pitchFamily="34" charset="0"/>
              <a:buChar char="•"/>
            </a:pPr>
            <a:r>
              <a:rPr lang="en-US" sz="2000" dirty="0">
                <a:solidFill>
                  <a:srgbClr val="101D35"/>
                </a:solidFill>
                <a:latin typeface="Arial" panose="020B0604020202020204" pitchFamily="34" charset="0"/>
                <a:cs typeface="Arial" panose="020B0604020202020204" pitchFamily="34" charset="0"/>
              </a:rPr>
              <a:t>Prepare/Start/Stop PAN Sessions</a:t>
            </a:r>
          </a:p>
          <a:p>
            <a:pPr marL="914400" lvl="1" indent="-457200">
              <a:buFont typeface="Arial" panose="020B0604020202020204" pitchFamily="34" charset="0"/>
              <a:buChar char="•"/>
            </a:pPr>
            <a:r>
              <a:rPr lang="en-US" sz="2000" dirty="0">
                <a:solidFill>
                  <a:srgbClr val="101D35"/>
                </a:solidFill>
                <a:latin typeface="Arial" panose="020B0604020202020204" pitchFamily="34" charset="0"/>
                <a:cs typeface="Arial" panose="020B0604020202020204" pitchFamily="34" charset="0"/>
              </a:rPr>
              <a:t>Confirm students have the correct test form assigned by using the Session Student Roster (recommended) </a:t>
            </a:r>
          </a:p>
          <a:p>
            <a:pPr marL="914400" lvl="1" indent="-457200">
              <a:buFont typeface="Arial" panose="020B0604020202020204" pitchFamily="34" charset="0"/>
              <a:buChar char="•"/>
            </a:pPr>
            <a:r>
              <a:rPr lang="en-US" sz="2000" dirty="0">
                <a:solidFill>
                  <a:srgbClr val="101D35"/>
                </a:solidFill>
                <a:latin typeface="Arial" panose="020B0604020202020204" pitchFamily="34" charset="0"/>
                <a:cs typeface="Arial" panose="020B0604020202020204" pitchFamily="34" charset="0"/>
              </a:rPr>
              <a:t>Print student testing tickets, and print proctor testing tickets for students in Human Read-Aloud and Human Signer PAN Sessions</a:t>
            </a:r>
          </a:p>
          <a:p>
            <a:pPr marL="914400" lvl="1" indent="-457200">
              <a:buFont typeface="Arial" panose="020B0604020202020204" pitchFamily="34" charset="0"/>
              <a:buChar char="•"/>
            </a:pPr>
            <a:r>
              <a:rPr lang="en-US" sz="2000" dirty="0">
                <a:solidFill>
                  <a:srgbClr val="101D35"/>
                </a:solidFill>
                <a:latin typeface="Arial" panose="020B0604020202020204" pitchFamily="34" charset="0"/>
                <a:cs typeface="Arial" panose="020B0604020202020204" pitchFamily="34" charset="0"/>
              </a:rPr>
              <a:t>Lock and Unlock PAN Sessions</a:t>
            </a:r>
          </a:p>
          <a:p>
            <a:pPr marL="914400" lvl="1" indent="-457200">
              <a:buFont typeface="Arial" panose="020B0604020202020204" pitchFamily="34" charset="0"/>
              <a:buChar char="•"/>
            </a:pPr>
            <a:r>
              <a:rPr lang="en-US" sz="2000" dirty="0">
                <a:solidFill>
                  <a:srgbClr val="101D35"/>
                </a:solidFill>
                <a:latin typeface="Arial" panose="020B0604020202020204" pitchFamily="34" charset="0"/>
                <a:cs typeface="Arial" panose="020B0604020202020204" pitchFamily="34" charset="0"/>
              </a:rPr>
              <a:t>Monitoring PAN Sessions</a:t>
            </a:r>
          </a:p>
          <a:p>
            <a:pPr marL="914400" lvl="1" indent="-457200">
              <a:buFont typeface="Arial" panose="020B0604020202020204" pitchFamily="34" charset="0"/>
              <a:buChar char="•"/>
            </a:pPr>
            <a:r>
              <a:rPr lang="en-US" sz="2000" dirty="0">
                <a:solidFill>
                  <a:srgbClr val="101D35"/>
                </a:solidFill>
                <a:latin typeface="Arial" panose="020B0604020202020204" pitchFamily="34" charset="0"/>
                <a:cs typeface="Arial" panose="020B0604020202020204" pitchFamily="34" charset="0"/>
              </a:rPr>
              <a:t>Resume student tests in PAN</a:t>
            </a:r>
            <a:endParaRPr lang="en-US" sz="2000" dirty="0">
              <a:solidFill>
                <a:srgbClr val="101D35"/>
              </a:solidFill>
              <a:latin typeface="Arial"/>
              <a:cs typeface="Arial"/>
            </a:endParaRPr>
          </a:p>
          <a:p>
            <a:pPr marL="914400" lvl="1" indent="-457200">
              <a:buFont typeface="Arial" panose="020B0604020202020204" pitchFamily="34" charset="0"/>
              <a:buChar char="•"/>
            </a:pPr>
            <a:r>
              <a:rPr lang="en-US" sz="2000" dirty="0">
                <a:solidFill>
                  <a:srgbClr val="101D35"/>
                </a:solidFill>
                <a:latin typeface="Arial" panose="020B0604020202020204" pitchFamily="34" charset="0"/>
                <a:cs typeface="Arial" panose="020B0604020202020204" pitchFamily="34" charset="0"/>
              </a:rPr>
              <a:t>Mark tests complete</a:t>
            </a:r>
          </a:p>
          <a:p>
            <a:pPr marL="514350" indent="-514350">
              <a:buClrTx/>
              <a:buFont typeface="+mj-lt"/>
              <a:buAutoNum type="arabicPeriod"/>
            </a:pPr>
            <a:r>
              <a:rPr lang="en-US" sz="2400" dirty="0">
                <a:solidFill>
                  <a:srgbClr val="101D35"/>
                </a:solidFill>
                <a:latin typeface="Arial"/>
                <a:cs typeface="Arial"/>
              </a:rPr>
              <a:t>Administration and Next Steps</a:t>
            </a:r>
          </a:p>
        </p:txBody>
      </p:sp>
    </p:spTree>
    <p:extLst>
      <p:ext uri="{BB962C8B-B14F-4D97-AF65-F5344CB8AC3E}">
        <p14:creationId xmlns:p14="http://schemas.microsoft.com/office/powerpoint/2010/main" val="1239982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838199" y="184149"/>
            <a:ext cx="10515600" cy="1042988"/>
          </a:xfrm>
        </p:spPr>
        <p:txBody>
          <a:bodyPr/>
          <a:lstStyle/>
          <a:p>
            <a:pPr algn="ctr"/>
            <a:r>
              <a:rPr lang="en-US" sz="4000" dirty="0">
                <a:solidFill>
                  <a:srgbClr val="3647B6"/>
                </a:solidFill>
                <a:latin typeface="Arial" panose="020B0604020202020204" pitchFamily="34" charset="0"/>
                <a:cs typeface="Arial" panose="020B0604020202020204" pitchFamily="34" charset="0"/>
              </a:rPr>
              <a:t>Upcoming Training Sessions 2</a:t>
            </a: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543762818"/>
              </p:ext>
            </p:extLst>
          </p:nvPr>
        </p:nvGraphicFramePr>
        <p:xfrm>
          <a:off x="152398" y="959269"/>
          <a:ext cx="11887201" cy="3149128"/>
        </p:xfrm>
        <a:graphic>
          <a:graphicData uri="http://schemas.openxmlformats.org/drawingml/2006/table">
            <a:tbl>
              <a:tblPr firstRow="1" bandRow="1">
                <a:tableStyleId>{00A15C55-8517-42AA-B614-E9B94910E393}</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372187">
                <a:tc>
                  <a:txBody>
                    <a:bodyPr/>
                    <a:lstStyle/>
                    <a:p>
                      <a:r>
                        <a:rPr lang="en-US" sz="1600" dirty="0">
                          <a:latin typeface="Arial" panose="020B0604020202020204" pitchFamily="34" charset="0"/>
                          <a:cs typeface="Arial" panose="020B0604020202020204" pitchFamily="34" charset="0"/>
                        </a:rPr>
                        <a:t>Date</a:t>
                      </a:r>
                    </a:p>
                  </a:txBody>
                  <a:tcPr/>
                </a:tc>
                <a:tc>
                  <a:txBody>
                    <a:bodyPr/>
                    <a:lstStyle/>
                    <a:p>
                      <a:r>
                        <a:rPr lang="en-US" sz="1600" dirty="0">
                          <a:latin typeface="Arial" panose="020B0604020202020204" pitchFamily="34" charset="0"/>
                          <a:cs typeface="Arial" panose="020B0604020202020204" pitchFamily="34" charset="0"/>
                        </a:rPr>
                        <a:t>Session</a:t>
                      </a:r>
                    </a:p>
                  </a:txBody>
                  <a:tcPr/>
                </a:tc>
                <a:tc>
                  <a:txBody>
                    <a:bodyPr/>
                    <a:lstStyle/>
                    <a:p>
                      <a:r>
                        <a:rPr lang="en-US" sz="1600" dirty="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Tuesday, February 27, 9:30–11:00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Tasks in PearsonAccess Next </a:t>
                      </a:r>
                      <a:br>
                        <a:rPr lang="en-US" sz="1600" dirty="0">
                          <a:solidFill>
                            <a:srgbClr val="101D35"/>
                          </a:solidFill>
                          <a:latin typeface="Arial" panose="020B0604020202020204" pitchFamily="34" charset="0"/>
                          <a:cs typeface="Arial" panose="020B0604020202020204" pitchFamily="34" charset="0"/>
                        </a:rPr>
                      </a:br>
                      <a:r>
                        <a:rPr lang="en-US" sz="1600" dirty="0">
                          <a:solidFill>
                            <a:srgbClr val="101D35"/>
                          </a:solidFill>
                          <a:latin typeface="Arial" panose="020B0604020202020204" pitchFamily="34" charset="0"/>
                          <a:cs typeface="Arial" panose="020B0604020202020204" pitchFamily="34" charset="0"/>
                        </a:rPr>
                        <a:t>Before Testing</a:t>
                      </a:r>
                    </a:p>
                  </a:txBody>
                  <a:tcPr/>
                </a:tc>
                <a:tc>
                  <a:txBody>
                    <a:bodyPr/>
                    <a:lstStyle/>
                    <a:p>
                      <a:r>
                        <a:rPr lang="en-US" sz="1600" dirty="0">
                          <a:solidFill>
                            <a:srgbClr val="101D35"/>
                          </a:solidFill>
                          <a:latin typeface="Arial" panose="020B0604020202020204" pitchFamily="34" charset="0"/>
                          <a:cs typeface="Arial" panose="020B0604020202020204" pitchFamily="34" charset="0"/>
                        </a:rPr>
                        <a:t>Principals and test coordinators</a:t>
                      </a:r>
                    </a:p>
                  </a:txBody>
                  <a:tcPr/>
                </a:tc>
                <a:extLst>
                  <a:ext uri="{0D108BD9-81ED-4DB2-BD59-A6C34878D82A}">
                    <a16:rowId xmlns:a16="http://schemas.microsoft.com/office/drawing/2014/main" val="3599963237"/>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Thursday, February 29, 9:30–11:00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PAN Tasks for Accessibility Features and Accommodations</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MCAS test coordinators, special education administrators and supervisors, and test administrators administering accessibility features and accommodations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7068660"/>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Tuesday, March 12,</a:t>
                      </a:r>
                      <a:br>
                        <a:rPr lang="en-US" sz="1600" dirty="0">
                          <a:solidFill>
                            <a:srgbClr val="101D35"/>
                          </a:solidFill>
                          <a:latin typeface="Arial" panose="020B0604020202020204" pitchFamily="34" charset="0"/>
                          <a:cs typeface="Arial" panose="020B0604020202020204" pitchFamily="34" charset="0"/>
                        </a:rPr>
                      </a:br>
                      <a:r>
                        <a:rPr lang="en-US" sz="1600" dirty="0">
                          <a:solidFill>
                            <a:srgbClr val="101D35"/>
                          </a:solidFill>
                          <a:latin typeface="Arial" panose="020B0604020202020204" pitchFamily="34" charset="0"/>
                          <a:cs typeface="Arial" panose="020B0604020202020204" pitchFamily="34" charset="0"/>
                        </a:rPr>
                        <a:t>9:30–11:00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Tasks in PAN During Testing</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and test coordinators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9300920"/>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Thursday, March 14,</a:t>
                      </a:r>
                    </a:p>
                    <a:p>
                      <a:r>
                        <a:rPr lang="en-US" sz="1600" dirty="0">
                          <a:solidFill>
                            <a:srgbClr val="101D35"/>
                          </a:solidFill>
                          <a:latin typeface="Arial" panose="020B0604020202020204" pitchFamily="34" charset="0"/>
                          <a:cs typeface="Arial" panose="020B0604020202020204" pitchFamily="34" charset="0"/>
                        </a:rPr>
                        <a:t>9:30–10:45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Tasks in PAN After Testing</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and test coordinators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4634083"/>
                  </a:ext>
                </a:extLst>
              </a:tr>
            </a:tbl>
          </a:graphicData>
        </a:graphic>
      </p:graphicFrame>
      <p:sp>
        <p:nvSpPr>
          <p:cNvPr id="5" name="TextBox 4">
            <a:extLst>
              <a:ext uri="{FF2B5EF4-FFF2-40B4-BE49-F238E27FC236}">
                <a16:creationId xmlns:a16="http://schemas.microsoft.com/office/drawing/2014/main" id="{B38FC926-AEFE-4B98-9702-2B5DC91358E5}"/>
              </a:ext>
            </a:extLst>
          </p:cNvPr>
          <p:cNvSpPr txBox="1"/>
          <p:nvPr/>
        </p:nvSpPr>
        <p:spPr>
          <a:xfrm>
            <a:off x="1531505" y="4883517"/>
            <a:ext cx="9128985" cy="923330"/>
          </a:xfrm>
          <a:prstGeom prst="rect">
            <a:avLst/>
          </a:prstGeom>
          <a:solidFill>
            <a:schemeClr val="bg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Registration for training sessions available now: </a:t>
            </a:r>
            <a:r>
              <a:rPr lang="en-US" dirty="0">
                <a:latin typeface="Arial" panose="020B0604020202020204" pitchFamily="34" charset="0"/>
                <a:cs typeface="Arial" panose="020B0604020202020204" pitchFamily="34" charset="0"/>
                <a:hlinkClick r:id="rId3"/>
              </a:rPr>
              <a:t>www.doe.mass.edu/mcas/training.html</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each session is delivered, a recording of the session and the slides will be posted at </a:t>
            </a:r>
            <a:r>
              <a:rPr lang="en-US" dirty="0">
                <a:latin typeface="Arial" panose="020B0604020202020204" pitchFamily="34" charset="0"/>
                <a:cs typeface="Arial" panose="020B0604020202020204" pitchFamily="34" charset="0"/>
                <a:hlinkClick r:id="rId4"/>
              </a:rPr>
              <a:t>mcas.pearsonsupport.com/training/</a:t>
            </a:r>
            <a:r>
              <a:rPr lang="en-US" dirty="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3810620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724395" y="169863"/>
            <a:ext cx="10515600" cy="1042987"/>
          </a:xfrm>
        </p:spPr>
        <p:txBody>
          <a:bodyPr>
            <a:normAutofit/>
          </a:bodyPr>
          <a:lstStyle/>
          <a:p>
            <a:r>
              <a:rPr lang="en-US" altLang="en-US" sz="4000" dirty="0">
                <a:solidFill>
                  <a:srgbClr val="3647B6"/>
                </a:solidFill>
                <a:latin typeface="Arial" panose="020B0604020202020204" pitchFamily="34" charset="0"/>
                <a:cs typeface="Arial" panose="020B0604020202020204" pitchFamily="34" charset="0"/>
              </a:rPr>
              <a:t>Next Steps</a:t>
            </a:r>
            <a:endParaRPr lang="en-US" sz="4000" dirty="0">
              <a:solidFill>
                <a:srgbClr val="3647B6"/>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724395" y="1298699"/>
            <a:ext cx="10515600" cy="4051300"/>
          </a:xfrm>
        </p:spPr>
        <p:txBody>
          <a:bodyPr/>
          <a:lstStyle/>
          <a:p>
            <a:pPr>
              <a:buClrTx/>
            </a:pPr>
            <a:r>
              <a:rPr lang="en-US" altLang="en-US" b="1" dirty="0">
                <a:latin typeface="Arial" panose="020B0604020202020204" pitchFamily="34" charset="0"/>
                <a:cs typeface="Arial" panose="020B0604020202020204" pitchFamily="34" charset="0"/>
              </a:rPr>
              <a:t>Today: </a:t>
            </a:r>
            <a:r>
              <a:rPr lang="en-US" altLang="en-US" dirty="0">
                <a:latin typeface="Arial" panose="020B0604020202020204" pitchFamily="34" charset="0"/>
                <a:cs typeface="Arial" panose="020B0604020202020204" pitchFamily="34" charset="0"/>
              </a:rPr>
              <a:t>Complete the evaluation form.</a:t>
            </a:r>
          </a:p>
          <a:p>
            <a:pPr lvl="1">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Responses are associated with the name and email address used to log in.</a:t>
            </a:r>
          </a:p>
          <a:p>
            <a:pPr lvl="1">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Email your input to </a:t>
            </a:r>
            <a:r>
              <a:rPr lang="en-US" altLang="en-US" dirty="0">
                <a:latin typeface="Arial" panose="020B0604020202020204" pitchFamily="34" charset="0"/>
                <a:cs typeface="Arial" panose="020B0604020202020204" pitchFamily="34" charset="0"/>
                <a:hlinkClick r:id="rId2"/>
              </a:rPr>
              <a:t>mcas@doe.mass.edu</a:t>
            </a:r>
            <a:r>
              <a:rPr lang="en-US" altLang="en-US" dirty="0">
                <a:latin typeface="Arial" panose="020B0604020202020204" pitchFamily="34" charset="0"/>
                <a:cs typeface="Arial" panose="020B0604020202020204" pitchFamily="34" charset="0"/>
              </a:rPr>
              <a:t> if you have problems accessing or completing the form.</a:t>
            </a:r>
          </a:p>
          <a:p>
            <a:pPr>
              <a:buClrTx/>
            </a:pPr>
            <a:r>
              <a:rPr lang="en-US" altLang="en-US" b="1" dirty="0">
                <a:latin typeface="Arial" panose="020B0604020202020204" pitchFamily="34" charset="0"/>
                <a:cs typeface="Arial" panose="020B0604020202020204" pitchFamily="34" charset="0"/>
              </a:rPr>
              <a:t>Within one week: </a:t>
            </a:r>
          </a:p>
          <a:p>
            <a:pPr lvl="1">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Receive an email with the Q&amp;A from this session</a:t>
            </a:r>
          </a:p>
          <a:p>
            <a:pPr lvl="1">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3430942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225631" y="168276"/>
            <a:ext cx="10515600" cy="1042987"/>
          </a:xfrm>
        </p:spPr>
        <p:txBody>
          <a:bodyPr/>
          <a:lstStyle/>
          <a:p>
            <a:r>
              <a:rPr lang="en-US" sz="4000" dirty="0">
                <a:solidFill>
                  <a:srgbClr val="3647B6"/>
                </a:solidFill>
                <a:latin typeface="Arial" panose="020B0604020202020204" pitchFamily="34" charset="0"/>
                <a:cs typeface="Arial" panose="020B0604020202020204" pitchFamily="34" charset="0"/>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225631" y="1322387"/>
            <a:ext cx="5157788" cy="676275"/>
          </a:xfrm>
        </p:spPr>
        <p:txBody>
          <a:bodyPr/>
          <a:lstStyle/>
          <a:p>
            <a:pPr marL="0" indent="0">
              <a:buNone/>
            </a:pPr>
            <a:r>
              <a:rPr lang="en-US" sz="2800" b="1" dirty="0">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225631" y="1765300"/>
            <a:ext cx="5180013" cy="3327400"/>
          </a:xfrm>
        </p:spPr>
        <p:txBody>
          <a:bodyPr/>
          <a:lstStyle/>
          <a:p>
            <a:pPr>
              <a:buClrTx/>
            </a:pPr>
            <a:r>
              <a:rPr lang="en-US" sz="2600" dirty="0">
                <a:latin typeface="Arial" panose="020B0604020202020204" pitchFamily="34" charset="0"/>
                <a:cs typeface="Arial" panose="020B0604020202020204" pitchFamily="34" charset="0"/>
              </a:rPr>
              <a:t>Questions on logistics and technology (e.g., PearsonAccess Next, SR/PNP, TestNav)</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Web: </a:t>
            </a:r>
            <a:r>
              <a:rPr lang="en-US" sz="2600" dirty="0">
                <a:latin typeface="Arial" panose="020B0604020202020204" pitchFamily="34" charset="0"/>
                <a:cs typeface="Arial" panose="020B0604020202020204" pitchFamily="34" charset="0"/>
                <a:hlinkClick r:id="rId2"/>
              </a:rPr>
              <a:t>mcas.pearsonsupport.com</a:t>
            </a:r>
            <a:r>
              <a:rPr lang="en-US" sz="2600" dirty="0">
                <a:latin typeface="Arial" panose="020B0604020202020204" pitchFamily="34" charset="0"/>
                <a:cs typeface="Arial" panose="020B0604020202020204" pitchFamily="34" charset="0"/>
              </a:rPr>
              <a:t> </a:t>
            </a: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Email: </a:t>
            </a:r>
            <a:r>
              <a:rPr lang="en-US" sz="2600" dirty="0">
                <a:latin typeface="Arial" panose="020B0604020202020204" pitchFamily="34" charset="0"/>
                <a:cs typeface="Arial" panose="020B0604020202020204" pitchFamily="34" charset="0"/>
                <a:hlinkClick r:id="rId3"/>
              </a:rPr>
              <a:t>mcas@cognia.org</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Phone: </a:t>
            </a:r>
            <a:r>
              <a:rPr lang="en-US" sz="2600" dirty="0">
                <a:latin typeface="Arial" panose="020B0604020202020204" pitchFamily="34" charset="0"/>
                <a:cs typeface="Arial" panose="020B0604020202020204" pitchFamily="34" charset="0"/>
              </a:rPr>
              <a:t>800-737-5103</a:t>
            </a:r>
          </a:p>
          <a:p>
            <a:pPr marL="852487" lvl="1" indent="-457200">
              <a:buClrTx/>
              <a:buFont typeface="Arial" panose="020B0604020202020204" pitchFamily="34" charset="0"/>
              <a:buChar char="•"/>
            </a:pPr>
            <a:r>
              <a:rPr lang="en-US" sz="2600" dirty="0">
                <a:latin typeface="Arial" panose="020B0604020202020204" pitchFamily="34" charset="0"/>
                <a:cs typeface="Arial" panose="020B0604020202020204" pitchFamily="34" charset="0"/>
                <a:hlinkClick r:id="rId4"/>
              </a:rPr>
              <a:t>Schedule Technology Support Call</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a:buClrTx/>
            </a:pPr>
            <a:endParaRPr lang="en-US" sz="2600" dirty="0">
              <a:latin typeface="Arial" panose="020B0604020202020204" pitchFamily="34" charset="0"/>
              <a:cs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324394" y="1322387"/>
            <a:ext cx="5641975" cy="676275"/>
          </a:xfrm>
        </p:spPr>
        <p:txBody>
          <a:bodyPr>
            <a:noAutofit/>
          </a:bodyPr>
          <a:lstStyle/>
          <a:p>
            <a:pPr marL="0" indent="0">
              <a:buNone/>
            </a:pPr>
            <a:r>
              <a:rPr lang="en-US" sz="2800" b="1" dirty="0">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324394" y="2117640"/>
            <a:ext cx="5183187" cy="3327400"/>
          </a:xfrm>
        </p:spPr>
        <p:txBody>
          <a:bodyPr/>
          <a:lstStyle/>
          <a:p>
            <a:pPr>
              <a:buClrTx/>
            </a:pPr>
            <a:r>
              <a:rPr lang="en-US" sz="2600" dirty="0">
                <a:latin typeface="Arial" panose="020B0604020202020204" pitchFamily="34" charset="0"/>
                <a:cs typeface="Arial" panose="020B0604020202020204" pitchFamily="34" charset="0"/>
              </a:rPr>
              <a:t>Policy questions (e.g., student participation, accommodations, “I have a student who…”) </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Web: </a:t>
            </a:r>
            <a:r>
              <a:rPr lang="en-US" sz="2600" dirty="0">
                <a:latin typeface="Arial" panose="020B0604020202020204" pitchFamily="34" charset="0"/>
                <a:cs typeface="Arial" panose="020B0604020202020204" pitchFamily="34" charset="0"/>
                <a:hlinkClick r:id="rId5"/>
              </a:rPr>
              <a:t>www.doe.mass.edu/mcas</a:t>
            </a:r>
            <a:r>
              <a:rPr lang="en-US" sz="2600" dirty="0">
                <a:latin typeface="Arial" panose="020B0604020202020204" pitchFamily="34" charset="0"/>
                <a:cs typeface="Arial" panose="020B0604020202020204" pitchFamily="34" charset="0"/>
              </a:rPr>
              <a:t> </a:t>
            </a: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Email: </a:t>
            </a:r>
            <a:r>
              <a:rPr lang="en-US" sz="2600" dirty="0">
                <a:latin typeface="Arial" panose="020B0604020202020204" pitchFamily="34" charset="0"/>
                <a:cs typeface="Arial" panose="020B0604020202020204" pitchFamily="34" charset="0"/>
                <a:hlinkClick r:id="rId6"/>
              </a:rPr>
              <a:t>mcas@doe.mass.edu</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Phone: </a:t>
            </a:r>
            <a:r>
              <a:rPr lang="en-US" sz="2600" dirty="0">
                <a:latin typeface="Arial" panose="020B0604020202020204" pitchFamily="34" charset="0"/>
                <a:cs typeface="Arial" panose="020B0604020202020204" pitchFamily="34" charset="0"/>
              </a:rPr>
              <a:t>781-338-3625</a:t>
            </a:r>
          </a:p>
        </p:txBody>
      </p:sp>
    </p:spTree>
    <p:extLst>
      <p:ext uri="{BB962C8B-B14F-4D97-AF65-F5344CB8AC3E}">
        <p14:creationId xmlns:p14="http://schemas.microsoft.com/office/powerpoint/2010/main" val="3944713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a:bodyPr>
          <a:lstStyle/>
          <a:p>
            <a:r>
              <a:rPr lang="en-US" dirty="0">
                <a:latin typeface="Arial" panose="020B0604020202020204" pitchFamily="34" charset="0"/>
                <a:cs typeface="Arial" panose="020B0604020202020204" pitchFamily="34" charset="0"/>
              </a:rPr>
              <a:t>5. Live “Sandbox Time”</a:t>
            </a:r>
          </a:p>
        </p:txBody>
      </p:sp>
    </p:spTree>
    <p:extLst>
      <p:ext uri="{BB962C8B-B14F-4D97-AF65-F5344CB8AC3E}">
        <p14:creationId xmlns:p14="http://schemas.microsoft.com/office/powerpoint/2010/main" val="22686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Determining Whether to Run an Infrastructure Trial</a:t>
            </a:r>
          </a:p>
          <a:p>
            <a:pPr marL="514350" indent="-514350">
              <a:buClrTx/>
              <a:buAutoNum type="arabicPeriod"/>
            </a:pPr>
            <a:r>
              <a:rPr lang="en-US" dirty="0">
                <a:solidFill>
                  <a:srgbClr val="101D35"/>
                </a:solidFill>
                <a:latin typeface="Arial"/>
                <a:cs typeface="Arial"/>
              </a:rPr>
              <a:t>Introduction to Infrastructure Trials</a:t>
            </a:r>
            <a:r>
              <a:rPr lang="en-US" dirty="0">
                <a:latin typeface="Arial" panose="020B0604020202020204" pitchFamily="34" charset="0"/>
                <a:cs typeface="Arial" panose="020B0604020202020204" pitchFamily="34" charset="0"/>
              </a:rPr>
              <a:t> </a:t>
            </a:r>
          </a:p>
          <a:p>
            <a:pPr marL="514350" indent="-514350">
              <a:buClrTx/>
              <a:buAutoNum type="arabicPeriod"/>
            </a:pPr>
            <a:r>
              <a:rPr lang="en-US" dirty="0">
                <a:solidFill>
                  <a:srgbClr val="101D35"/>
                </a:solidFill>
                <a:latin typeface="Arial" panose="020B0604020202020204" pitchFamily="34" charset="0"/>
                <a:cs typeface="Arial" panose="020B0604020202020204" pitchFamily="34" charset="0"/>
              </a:rPr>
              <a:t>Checklist of Steps: Tasks for Test Coordinators and Test Administrators</a:t>
            </a:r>
            <a:endParaRPr lang="en-US" dirty="0">
              <a:solidFill>
                <a:srgbClr val="101D35"/>
              </a:solidFill>
              <a:latin typeface="Arial"/>
              <a:cs typeface="Arial"/>
            </a:endParaRPr>
          </a:p>
          <a:p>
            <a:pPr marL="514350" indent="-514350">
              <a:buClrTx/>
              <a:buFont typeface="+mj-lt"/>
              <a:buAutoNum type="arabicPeriod"/>
            </a:pPr>
            <a:r>
              <a:rPr lang="en-US" dirty="0">
                <a:solidFill>
                  <a:srgbClr val="101D35"/>
                </a:solidFill>
                <a:latin typeface="Arial"/>
                <a:cs typeface="Arial"/>
              </a:rPr>
              <a:t>Resources, Support, and Next Steps </a:t>
            </a:r>
          </a:p>
          <a:p>
            <a:pPr marL="514350" indent="-514350">
              <a:buClrTx/>
              <a:buFont typeface="+mj-lt"/>
              <a:buAutoNum type="arabicPeriod"/>
            </a:pPr>
            <a:r>
              <a:rPr lang="en-US" dirty="0">
                <a:solidFill>
                  <a:srgbClr val="101D35"/>
                </a:solidFill>
                <a:latin typeface="Arial"/>
                <a:cs typeface="Arial"/>
              </a:rPr>
              <a:t>Live “Sandbox Time”</a:t>
            </a: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2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4294967295"/>
          </p:nvPr>
        </p:nvSpPr>
        <p:spPr>
          <a:xfrm>
            <a:off x="838200" y="2098674"/>
            <a:ext cx="10515600" cy="4051300"/>
          </a:xfrm>
        </p:spPr>
        <p:txBody>
          <a:bodyPr>
            <a:normAutofit fontScale="92500" lnSpcReduction="20000"/>
          </a:bodyPr>
          <a:lstStyle/>
          <a:p>
            <a:pPr marL="0" indent="0">
              <a:buNone/>
            </a:pPr>
            <a:r>
              <a:rPr lang="en-US" b="1" dirty="0"/>
              <a:t>Which demonstrations would you like to see again?</a:t>
            </a:r>
          </a:p>
          <a:p>
            <a:pPr marL="0" indent="0">
              <a:buNone/>
            </a:pPr>
            <a:endParaRPr lang="en-US" dirty="0"/>
          </a:p>
          <a:p>
            <a:pPr marL="514350" indent="-514350">
              <a:buFont typeface="+mj-lt"/>
              <a:buAutoNum type="alphaUcPeriod"/>
            </a:pPr>
            <a:r>
              <a:rPr lang="en-US" dirty="0"/>
              <a:t>Accessing the practice tests</a:t>
            </a:r>
          </a:p>
          <a:p>
            <a:pPr marL="514350" indent="-514350">
              <a:buFont typeface="+mj-lt"/>
              <a:buAutoNum type="alphaUcPeriod"/>
            </a:pPr>
            <a:r>
              <a:rPr lang="en-US" dirty="0"/>
              <a:t>PAN training site vs. live site</a:t>
            </a:r>
          </a:p>
          <a:p>
            <a:pPr marL="514350" indent="-514350">
              <a:buFont typeface="+mj-lt"/>
              <a:buAutoNum type="alphaUcPeriod"/>
            </a:pPr>
            <a:r>
              <a:rPr lang="en-US" dirty="0"/>
              <a:t>Generating sample students</a:t>
            </a:r>
          </a:p>
          <a:p>
            <a:pPr marL="514350" indent="-514350">
              <a:buFont typeface="+mj-lt"/>
              <a:buAutoNum type="alphaUcPeriod"/>
            </a:pPr>
            <a:r>
              <a:rPr lang="en-US" dirty="0"/>
              <a:t>Creating PAN Sessions</a:t>
            </a:r>
          </a:p>
          <a:p>
            <a:pPr marL="514350" indent="-514350">
              <a:buFont typeface="+mj-lt"/>
              <a:buAutoNum type="alphaUcPeriod"/>
            </a:pPr>
            <a:r>
              <a:rPr lang="en-US" dirty="0"/>
              <a:t>Updating a student record</a:t>
            </a:r>
          </a:p>
          <a:p>
            <a:pPr marL="514350" indent="-514350">
              <a:buFont typeface="+mj-lt"/>
              <a:buAutoNum type="alphaUcPeriod"/>
            </a:pPr>
            <a:r>
              <a:rPr lang="en-US" dirty="0"/>
              <a:t>Add an accommodation to a sample student</a:t>
            </a:r>
          </a:p>
          <a:p>
            <a:pPr marL="514350" indent="-514350">
              <a:buFont typeface="+mj-lt"/>
              <a:buAutoNum type="alphaUcPeriod"/>
            </a:pPr>
            <a:r>
              <a:rPr lang="en-US" dirty="0"/>
              <a:t>Add student to PAN Session</a:t>
            </a:r>
          </a:p>
          <a:p>
            <a:pPr marL="514350" indent="-514350">
              <a:buFont typeface="+mj-lt"/>
              <a:buAutoNum type="alphaUcPeriod"/>
            </a:pPr>
            <a:r>
              <a:rPr lang="en-US" dirty="0"/>
              <a:t>Human Reader/Human Signer Sessions</a:t>
            </a:r>
          </a:p>
        </p:txBody>
      </p:sp>
    </p:spTree>
    <p:extLst>
      <p:ext uri="{BB962C8B-B14F-4D97-AF65-F5344CB8AC3E}">
        <p14:creationId xmlns:p14="http://schemas.microsoft.com/office/powerpoint/2010/main" val="980519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dirty="0">
                <a:latin typeface="Arial" panose="020B0604020202020204" pitchFamily="34" charset="0"/>
                <a:cs typeface="Arial" panose="020B0604020202020204" pitchFamily="34" charset="0"/>
              </a:rPr>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dirty="0">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781-338-3625</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7"/>
              </a:rPr>
              <a:t>www.doe.mass.edu/mcas</a:t>
            </a:r>
            <a:r>
              <a:rPr lang="en-US" sz="2000" dirty="0">
                <a:latin typeface="Arial" panose="020B0604020202020204" pitchFamily="34" charset="0"/>
                <a:cs typeface="Arial" panose="020B0604020202020204" pitchFamily="34" charset="0"/>
              </a:rPr>
              <a:t>  </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10"/>
              </a:rPr>
              <a:t>mcas@doe.mass.edu</a:t>
            </a:r>
            <a:r>
              <a:rPr lang="en-US" sz="2000" dirty="0">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dirty="0">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209144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Tomorrow’s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pPr marL="514350" indent="-514350">
              <a:buClrTx/>
              <a:buAutoNum type="arabicPeriod"/>
            </a:pPr>
            <a:r>
              <a:rPr lang="en-US" dirty="0">
                <a:solidFill>
                  <a:srgbClr val="101D35"/>
                </a:solidFill>
                <a:latin typeface="Arial" panose="020B0604020202020204" pitchFamily="34" charset="0"/>
                <a:cs typeface="Arial" panose="020B0604020202020204" pitchFamily="34" charset="0"/>
              </a:rPr>
              <a:t>Checklist of Steps: Tasks for Test Coordinators and Test Administrators</a:t>
            </a:r>
            <a:endParaRPr lang="en-US" dirty="0">
              <a:solidFill>
                <a:srgbClr val="101D35"/>
              </a:solidFill>
              <a:latin typeface="Arial"/>
              <a:cs typeface="Arial"/>
            </a:endParaRPr>
          </a:p>
          <a:p>
            <a:pPr marL="514350" indent="-514350">
              <a:buClrTx/>
              <a:buFont typeface="+mj-lt"/>
              <a:buAutoNum type="arabicPeriod"/>
            </a:pPr>
            <a:r>
              <a:rPr lang="en-US" dirty="0">
                <a:solidFill>
                  <a:srgbClr val="101D35"/>
                </a:solidFill>
                <a:latin typeface="Arial"/>
                <a:cs typeface="Arial"/>
              </a:rPr>
              <a:t>Administration and Next Steps</a:t>
            </a:r>
          </a:p>
          <a:p>
            <a:pPr marL="514350" indent="-514350">
              <a:buClrTx/>
              <a:buFont typeface="+mj-lt"/>
              <a:buAutoNum type="arabicPeriod"/>
            </a:pPr>
            <a:r>
              <a:rPr lang="en-US" dirty="0">
                <a:solidFill>
                  <a:srgbClr val="101D35"/>
                </a:solidFill>
                <a:latin typeface="Arial"/>
                <a:cs typeface="Arial"/>
              </a:rPr>
              <a:t>Resources, Support, and Next Steps </a:t>
            </a:r>
          </a:p>
          <a:p>
            <a:pPr marL="514350" indent="-514350">
              <a:buClrTx/>
              <a:buFont typeface="+mj-lt"/>
              <a:buAutoNum type="arabicPeriod"/>
            </a:pPr>
            <a:r>
              <a:rPr lang="en-US" dirty="0">
                <a:solidFill>
                  <a:srgbClr val="101D35"/>
                </a:solidFill>
                <a:latin typeface="Arial"/>
                <a:cs typeface="Arial"/>
              </a:rPr>
              <a:t>Live “Sandbox Time”</a:t>
            </a: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232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1. Determining Whether to Run an Infrastructure Trial</a:t>
            </a:r>
          </a:p>
        </p:txBody>
      </p:sp>
    </p:spTree>
    <p:extLst>
      <p:ext uri="{BB962C8B-B14F-4D97-AF65-F5344CB8AC3E}">
        <p14:creationId xmlns:p14="http://schemas.microsoft.com/office/powerpoint/2010/main" val="274431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4294967295"/>
          </p:nvPr>
        </p:nvSpPr>
        <p:spPr>
          <a:xfrm>
            <a:off x="838200" y="2441574"/>
            <a:ext cx="10515600" cy="4051300"/>
          </a:xfrm>
        </p:spPr>
        <p:txBody>
          <a:bodyPr/>
          <a:lstStyle/>
          <a:p>
            <a:pPr marL="0" indent="0">
              <a:buNone/>
            </a:pPr>
            <a:r>
              <a:rPr lang="en-US" b="1" dirty="0"/>
              <a:t>How many times have you conducted an Infrastructure Trial for MCAS computer-based testing?</a:t>
            </a:r>
          </a:p>
          <a:p>
            <a:pPr marL="0" indent="0">
              <a:buNone/>
            </a:pPr>
            <a:endParaRPr lang="en-US" dirty="0"/>
          </a:p>
          <a:p>
            <a:pPr marL="514350" indent="-514350">
              <a:buFont typeface="+mj-lt"/>
              <a:buAutoNum type="alphaUcPeriod"/>
            </a:pPr>
            <a:r>
              <a:rPr lang="en-US" dirty="0"/>
              <a:t>0 times</a:t>
            </a:r>
          </a:p>
          <a:p>
            <a:pPr marL="514350" indent="-514350">
              <a:buFont typeface="+mj-lt"/>
              <a:buAutoNum type="alphaUcPeriod"/>
            </a:pPr>
            <a:r>
              <a:rPr lang="en-US" dirty="0"/>
              <a:t>1–2 times</a:t>
            </a:r>
          </a:p>
          <a:p>
            <a:pPr marL="514350" indent="-514350">
              <a:buFont typeface="+mj-lt"/>
              <a:buAutoNum type="alphaUcPeriod"/>
            </a:pPr>
            <a:r>
              <a:rPr lang="en-US" dirty="0"/>
              <a:t>3–5 times</a:t>
            </a:r>
          </a:p>
          <a:p>
            <a:pPr marL="514350" indent="-514350">
              <a:buFont typeface="+mj-lt"/>
              <a:buAutoNum type="alphaUcPeriod"/>
            </a:pPr>
            <a:r>
              <a:rPr lang="en-US" dirty="0"/>
              <a:t>6+ times</a:t>
            </a:r>
          </a:p>
        </p:txBody>
      </p:sp>
    </p:spTree>
    <p:extLst>
      <p:ext uri="{BB962C8B-B14F-4D97-AF65-F5344CB8AC3E}">
        <p14:creationId xmlns:p14="http://schemas.microsoft.com/office/powerpoint/2010/main" val="182139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Computer-Based Testing (CBT) Components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sz="2400" dirty="0">
                <a:solidFill>
                  <a:srgbClr val="101D35"/>
                </a:solidFill>
                <a:latin typeface="Arial" panose="020B0604020202020204" pitchFamily="34" charset="0"/>
                <a:cs typeface="Arial" panose="020B0604020202020204" pitchFamily="34" charset="0"/>
              </a:rPr>
              <a:t>PearsonAccess Next (PAN) </a:t>
            </a:r>
          </a:p>
          <a:p>
            <a:pPr lvl="1"/>
            <a:r>
              <a:rPr lang="en-US" sz="2000" dirty="0">
                <a:solidFill>
                  <a:srgbClr val="101D35"/>
                </a:solidFill>
                <a:latin typeface="Arial" panose="020B0604020202020204" pitchFamily="34" charset="0"/>
                <a:cs typeface="Arial" panose="020B0604020202020204" pitchFamily="34" charset="0"/>
              </a:rPr>
              <a:t>Online test management system for principals, test coordinators, and technology coordinators to manage user accounts, student registration, and computer-based test sessions.  </a:t>
            </a:r>
          </a:p>
          <a:p>
            <a:r>
              <a:rPr lang="en-US" sz="2400" dirty="0">
                <a:solidFill>
                  <a:srgbClr val="101D35"/>
                </a:solidFill>
                <a:latin typeface="Arial" panose="020B0604020202020204" pitchFamily="34" charset="0"/>
                <a:cs typeface="Arial" panose="020B0604020202020204" pitchFamily="34" charset="0"/>
              </a:rPr>
              <a:t>TestNav8 (TN8)</a:t>
            </a:r>
          </a:p>
          <a:p>
            <a:pPr lvl="1"/>
            <a:r>
              <a:rPr lang="en-US" sz="2000" dirty="0">
                <a:solidFill>
                  <a:srgbClr val="101D35"/>
                </a:solidFill>
                <a:latin typeface="Arial" panose="020B0604020202020204" pitchFamily="34" charset="0"/>
                <a:cs typeface="Arial" panose="020B0604020202020204" pitchFamily="34" charset="0"/>
              </a:rPr>
              <a:t>Online testing platform used by students to take the computer-based MCAS assessments</a:t>
            </a:r>
          </a:p>
          <a:p>
            <a:r>
              <a:rPr lang="en-US" sz="2400" dirty="0">
                <a:solidFill>
                  <a:srgbClr val="101D35"/>
                </a:solidFill>
                <a:latin typeface="Arial" panose="020B0604020202020204" pitchFamily="34" charset="0"/>
                <a:cs typeface="Arial" panose="020B0604020202020204" pitchFamily="34" charset="0"/>
              </a:rPr>
              <a:t>ProctorCache</a:t>
            </a:r>
          </a:p>
          <a:p>
            <a:pPr lvl="1"/>
            <a:r>
              <a:rPr lang="en-US" sz="2000" dirty="0">
                <a:solidFill>
                  <a:srgbClr val="101D35"/>
                </a:solidFill>
                <a:latin typeface="Arial" panose="020B0604020202020204" pitchFamily="34" charset="0"/>
                <a:cs typeface="Arial" panose="020B0604020202020204" pitchFamily="34" charset="0"/>
              </a:rPr>
              <a:t>Software that allows for precaching of test content on a designated precaching machine located at the school and can reduce bandwidth requirements. </a:t>
            </a:r>
          </a:p>
          <a:p>
            <a:pPr lvl="1"/>
            <a:r>
              <a:rPr lang="en-US" sz="2000" dirty="0">
                <a:latin typeface="Arial" panose="020B0604020202020204" pitchFamily="34" charset="0"/>
                <a:cs typeface="Arial" panose="020B0604020202020204" pitchFamily="34" charset="0"/>
                <a:hlinkClick r:id="rId2"/>
              </a:rPr>
              <a:t>Recommendation</a:t>
            </a:r>
            <a:r>
              <a:rPr lang="en-US" sz="2000" dirty="0">
                <a:latin typeface="Arial" panose="020B0604020202020204" pitchFamily="34" charset="0"/>
                <a:cs typeface="Arial" panose="020B0604020202020204" pitchFamily="34" charset="0"/>
              </a:rPr>
              <a:t> </a:t>
            </a:r>
            <a:r>
              <a:rPr lang="en-US" sz="2000" dirty="0">
                <a:solidFill>
                  <a:srgbClr val="101D35"/>
                </a:solidFill>
                <a:latin typeface="Arial" panose="020B0604020202020204" pitchFamily="34" charset="0"/>
                <a:cs typeface="Arial" panose="020B0604020202020204" pitchFamily="34" charset="0"/>
              </a:rPr>
              <a:t>on whether to use ProctorCache is based on school’s bandwidth.</a:t>
            </a:r>
          </a:p>
          <a:p>
            <a:r>
              <a:rPr lang="en-US" sz="2400" dirty="0">
                <a:solidFill>
                  <a:srgbClr val="101D35"/>
                </a:solidFill>
                <a:latin typeface="Arial" panose="020B0604020202020204" pitchFamily="34" charset="0"/>
                <a:cs typeface="Arial" panose="020B0604020202020204" pitchFamily="34" charset="0"/>
              </a:rPr>
              <a:t>For more information, view the </a:t>
            </a:r>
            <a:r>
              <a:rPr lang="en-US" sz="2400" dirty="0">
                <a:latin typeface="Arial" panose="020B0604020202020204" pitchFamily="34" charset="0"/>
                <a:cs typeface="Arial" panose="020B0604020202020204" pitchFamily="34" charset="0"/>
                <a:hlinkClick r:id="rId3"/>
              </a:rPr>
              <a:t>recording</a:t>
            </a:r>
            <a:r>
              <a:rPr lang="en-US" sz="2400" dirty="0">
                <a:latin typeface="Arial" panose="020B0604020202020204" pitchFamily="34" charset="0"/>
                <a:cs typeface="Arial" panose="020B0604020202020204" pitchFamily="34" charset="0"/>
              </a:rPr>
              <a:t> </a:t>
            </a:r>
            <a:r>
              <a:rPr lang="en-US" sz="2400" dirty="0">
                <a:solidFill>
                  <a:srgbClr val="101D35"/>
                </a:solidFill>
                <a:latin typeface="Arial" panose="020B0604020202020204" pitchFamily="34" charset="0"/>
                <a:cs typeface="Arial" panose="020B0604020202020204" pitchFamily="34" charset="0"/>
              </a:rPr>
              <a:t>of the “Introduction to MCAS CBT for New Staff” training session. </a:t>
            </a:r>
          </a:p>
        </p:txBody>
      </p:sp>
    </p:spTree>
    <p:extLst>
      <p:ext uri="{BB962C8B-B14F-4D97-AF65-F5344CB8AC3E}">
        <p14:creationId xmlns:p14="http://schemas.microsoft.com/office/powerpoint/2010/main" val="552345846"/>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Limited Access System Group</DisplayName>
        <AccountId>18</AccountId>
        <AccountType/>
      </UserInfo>
      <UserInfo>
        <DisplayName>Elizabeth Pennington</DisplayName>
        <AccountId>17</AccountId>
        <AccountType/>
      </UserInfo>
      <UserInfo>
        <DisplayName>Gilchrist, Rebecca</DisplayName>
        <AccountId>23</AccountId>
        <AccountType/>
      </UserInfo>
      <UserInfo>
        <DisplayName>Stephen Hoffelt</DisplayName>
        <AccountId>87</AccountId>
        <AccountType/>
      </UserInfo>
      <UserInfo>
        <DisplayName>Michael Reynolds</DisplayName>
        <AccountId>883</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2.xml><?xml version="1.0" encoding="utf-8"?>
<ds:datastoreItem xmlns:ds="http://schemas.openxmlformats.org/officeDocument/2006/customXml" ds:itemID="{9EAF0FD2-44B7-49AE-A44E-FF3F2848CDD7}">
  <ds:schemaRefs>
    <ds:schemaRef ds:uri="http://www.w3.org/XML/1998/namespace"/>
    <ds:schemaRef ds:uri="1d01d358-fb5c-480b-94c0-87be6b23463f"/>
    <ds:schemaRef ds:uri="http://schemas.microsoft.com/office/2006/metadata/properties"/>
    <ds:schemaRef ds:uri="http://purl.org/dc/terms/"/>
    <ds:schemaRef ds:uri="http://schemas.microsoft.com/office/2006/documentManagement/types"/>
    <ds:schemaRef ds:uri="0dca7aa4-7fee-4083-94e1-2adc3ae970bc"/>
    <ds:schemaRef ds:uri="http://purl.org/dc/dcmitype/"/>
    <ds:schemaRef ds:uri="http://schemas.microsoft.com/office/infopath/2007/PartnerControls"/>
    <ds:schemaRef ds:uri="http://schemas.openxmlformats.org/package/2006/metadata/core-properties"/>
    <ds:schemaRef ds:uri="http://purl.org/dc/elements/1.1/"/>
    <ds:schemaRef ds:uri="049449a1-970d-4061-91c8-87f7c4621d9d"/>
    <ds:schemaRef ds:uri="e77133ba-eec1-4d51-86ef-7b6d23495175"/>
    <ds:schemaRef ds:uri="0f5bef07-f5f5-40da-8e2e-589709a1e173"/>
    <ds:schemaRef ds:uri="0285ebdb-5a9a-4eee-8319-5b3bdbf0e58a"/>
  </ds:schemaRefs>
</ds:datastoreItem>
</file>

<file path=customXml/itemProps3.xml><?xml version="1.0" encoding="utf-8"?>
<ds:datastoreItem xmlns:ds="http://schemas.openxmlformats.org/officeDocument/2006/customXml" ds:itemID="{7D44599E-2C61-477B-AD3E-DDE6F8B1E245}"/>
</file>

<file path=docProps/app.xml><?xml version="1.0" encoding="utf-8"?>
<Properties xmlns="http://schemas.openxmlformats.org/officeDocument/2006/extended-properties" xmlns:vt="http://schemas.openxmlformats.org/officeDocument/2006/docPropsVTypes">
  <Template>ESE PowerPoint Template 2017</Template>
  <TotalTime>438</TotalTime>
  <Words>4092</Words>
  <Application>Microsoft Macintosh PowerPoint</Application>
  <PresentationFormat>Widescreen</PresentationFormat>
  <Paragraphs>417</Paragraphs>
  <Slides>51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Office Theme</vt:lpstr>
      <vt:lpstr>Overview of Infrastructure Trials for New Test Coordinators –Part I</vt:lpstr>
      <vt:lpstr>Presenters</vt:lpstr>
      <vt:lpstr>Logistics for This Session </vt:lpstr>
      <vt:lpstr>Slides for This Session </vt:lpstr>
      <vt:lpstr>Today’s Agenda</vt:lpstr>
      <vt:lpstr>Tomorrow’s Agenda</vt:lpstr>
      <vt:lpstr>1. Determining Whether to Run an Infrastructure Trial</vt:lpstr>
      <vt:lpstr>Poll Question </vt:lpstr>
      <vt:lpstr>Computer-Based Testing (CBT) Components</vt:lpstr>
      <vt:lpstr>Recommended Windows to Conduct  Preliminary System Tests/Infrastructure Trials</vt:lpstr>
      <vt:lpstr>Determine Whether to Run an Infrastructure Trial</vt:lpstr>
      <vt:lpstr>Testing Your Network and Devices </vt:lpstr>
      <vt:lpstr>Testing Your Network and Devices 2</vt:lpstr>
      <vt:lpstr>Steps for Completing App Check</vt:lpstr>
      <vt:lpstr>Steps for Conducting a Preliminary System Test</vt:lpstr>
      <vt:lpstr>Questions and Answers</vt:lpstr>
      <vt:lpstr>2. Introduction to Infrastructure Trials</vt:lpstr>
      <vt:lpstr>Main Steps for the Infrastructure Trial </vt:lpstr>
      <vt:lpstr>Practice Tests </vt:lpstr>
      <vt:lpstr>Demonstration</vt:lpstr>
      <vt:lpstr>Number of Test Sessions in the Practice Tests</vt:lpstr>
      <vt:lpstr>Training Site and User Accounts for PearsonAccess Next</vt:lpstr>
      <vt:lpstr>Demonstrations</vt:lpstr>
      <vt:lpstr>Questions and Answers 2</vt:lpstr>
      <vt:lpstr>3. Checklist of Steps: Tasks for Test Coordinators and Test Administrators</vt:lpstr>
      <vt:lpstr>Overview of Steps for Test Coordinators </vt:lpstr>
      <vt:lpstr>Overview of Steps for Test Coordinators (continued) </vt:lpstr>
      <vt:lpstr>Overview of Steps for Test Administrators </vt:lpstr>
      <vt:lpstr>Demonstrations 2</vt:lpstr>
      <vt:lpstr>Generate Sample Students</vt:lpstr>
      <vt:lpstr>DESE File of Sample Students </vt:lpstr>
      <vt:lpstr>Create PAN Sessions</vt:lpstr>
      <vt:lpstr>Questions and Answers 3</vt:lpstr>
      <vt:lpstr>Demonstrations </vt:lpstr>
      <vt:lpstr>Add Accommodations to a Student Record</vt:lpstr>
      <vt:lpstr>Form-Dependent Accommodations</vt:lpstr>
      <vt:lpstr>Add Accommodations to a Student Record 2</vt:lpstr>
      <vt:lpstr>Add a Student Using an Accommodation to a PAN Session</vt:lpstr>
      <vt:lpstr>Edit PAN Sessions – Human Reader/Human Signer</vt:lpstr>
      <vt:lpstr>Questions and Answers 4</vt:lpstr>
      <vt:lpstr>4. Resources, Support, and Next Steps</vt:lpstr>
      <vt:lpstr>Resources in the MCAS Resource Center </vt:lpstr>
      <vt:lpstr>Additional Resources on the DESE MCAS Website </vt:lpstr>
      <vt:lpstr>Upcoming Training Sessions</vt:lpstr>
      <vt:lpstr>Infrastructure Trials for New Principals and Test Coordinators Part II</vt:lpstr>
      <vt:lpstr>Upcoming Training Sessions 2</vt:lpstr>
      <vt:lpstr>Next Steps</vt:lpstr>
      <vt:lpstr>Email and Phone Support </vt:lpstr>
      <vt:lpstr>5. Live “Sandbox Time”</vt:lpstr>
      <vt:lpstr>Poll Question 2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Infrastructure Trials</dc:title>
  <dc:creator>Pennington, Elizabeth</dc:creator>
  <cp:lastModifiedBy>Kat Constable</cp:lastModifiedBy>
  <cp:revision>12</cp:revision>
  <cp:lastPrinted>2020-01-24T16:15:48Z</cp:lastPrinted>
  <dcterms:created xsi:type="dcterms:W3CDTF">2018-01-22T18:15:09Z</dcterms:created>
  <dcterms:modified xsi:type="dcterms:W3CDTF">2024-02-07T23:53:03Z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ContentTypeId">
    <vt:lpwstr>0x010100D75FB14DB3FE6C4CA721D3340365D5E8</vt:lpwstr>
  </property>
</Properties>
</file>