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Lst>
  <p:notesMasterIdLst>
    <p:notesMasterId r:id="rId78"/>
  </p:notesMasterIdLst>
  <p:handoutMasterIdLst>
    <p:handoutMasterId r:id="rId79"/>
  </p:handoutMasterIdLst>
  <p:sldIdLst>
    <p:sldId id="280" r:id="rId6"/>
    <p:sldId id="359" r:id="rId7"/>
    <p:sldId id="1184" r:id="rId8"/>
    <p:sldId id="1286" r:id="rId9"/>
    <p:sldId id="1171" r:id="rId10"/>
    <p:sldId id="1195" r:id="rId11"/>
    <p:sldId id="1168" r:id="rId12"/>
    <p:sldId id="1172" r:id="rId13"/>
    <p:sldId id="1199" r:id="rId14"/>
    <p:sldId id="1219" r:id="rId15"/>
    <p:sldId id="1200" r:id="rId16"/>
    <p:sldId id="1204" r:id="rId17"/>
    <p:sldId id="1130" r:id="rId18"/>
    <p:sldId id="266" r:id="rId19"/>
    <p:sldId id="1192" r:id="rId20"/>
    <p:sldId id="1107" r:id="rId21"/>
    <p:sldId id="1223" r:id="rId22"/>
    <p:sldId id="1181" r:id="rId23"/>
    <p:sldId id="304" r:id="rId24"/>
    <p:sldId id="1090" r:id="rId25"/>
    <p:sldId id="1206" r:id="rId26"/>
    <p:sldId id="1185" r:id="rId27"/>
    <p:sldId id="331" r:id="rId28"/>
    <p:sldId id="1180" r:id="rId29"/>
    <p:sldId id="332" r:id="rId30"/>
    <p:sldId id="333" r:id="rId31"/>
    <p:sldId id="330" r:id="rId32"/>
    <p:sldId id="1139" r:id="rId33"/>
    <p:sldId id="307" r:id="rId34"/>
    <p:sldId id="1207" r:id="rId35"/>
    <p:sldId id="1160" r:id="rId36"/>
    <p:sldId id="1231" r:id="rId37"/>
    <p:sldId id="1138" r:id="rId38"/>
    <p:sldId id="1167" r:id="rId39"/>
    <p:sldId id="1163" r:id="rId40"/>
    <p:sldId id="310" r:id="rId41"/>
    <p:sldId id="1182" r:id="rId42"/>
    <p:sldId id="1099" r:id="rId43"/>
    <p:sldId id="1127" r:id="rId44"/>
    <p:sldId id="1095" r:id="rId45"/>
    <p:sldId id="315" r:id="rId46"/>
    <p:sldId id="1126" r:id="rId47"/>
    <p:sldId id="1208" r:id="rId48"/>
    <p:sldId id="1166" r:id="rId49"/>
    <p:sldId id="1221" r:id="rId50"/>
    <p:sldId id="1093" r:id="rId51"/>
    <p:sldId id="311" r:id="rId52"/>
    <p:sldId id="312" r:id="rId53"/>
    <p:sldId id="316" r:id="rId54"/>
    <p:sldId id="326" r:id="rId55"/>
    <p:sldId id="1209" r:id="rId56"/>
    <p:sldId id="1186" r:id="rId57"/>
    <p:sldId id="1222" r:id="rId58"/>
    <p:sldId id="1193" r:id="rId59"/>
    <p:sldId id="317" r:id="rId60"/>
    <p:sldId id="1194" r:id="rId61"/>
    <p:sldId id="1188" r:id="rId62"/>
    <p:sldId id="1132" r:id="rId63"/>
    <p:sldId id="1232" r:id="rId64"/>
    <p:sldId id="1226" r:id="rId65"/>
    <p:sldId id="1102" r:id="rId66"/>
    <p:sldId id="319" r:id="rId67"/>
    <p:sldId id="1089" r:id="rId68"/>
    <p:sldId id="1287" r:id="rId69"/>
    <p:sldId id="1187" r:id="rId70"/>
    <p:sldId id="1072" r:id="rId71"/>
    <p:sldId id="1152" r:id="rId72"/>
    <p:sldId id="1189" r:id="rId73"/>
    <p:sldId id="1220" r:id="rId74"/>
    <p:sldId id="1190" r:id="rId75"/>
    <p:sldId id="1191" r:id="rId76"/>
    <p:sldId id="1148" r:id="rId77"/>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89"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8"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28"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8" clrIdx="15">
    <p:extLst>
      <p:ext uri="{19B8F6BF-5375-455C-9EA6-DF929625EA0E}">
        <p15:presenceInfo xmlns:p15="http://schemas.microsoft.com/office/powerpoint/2012/main" userId="S::holly.woodruff@pearson.com::bd40664c-d0f9-47f6-9555-8f1bf1ec3b14" providerId="AD"/>
      </p:ext>
    </p:extLst>
  </p:cmAuthor>
  <p:cmAuthor id="16" name="Pelychaty, Robert (DESE)" initials="P(" lastIdx="1" clrIdx="16">
    <p:extLst>
      <p:ext uri="{19B8F6BF-5375-455C-9EA6-DF929625EA0E}">
        <p15:presenceInfo xmlns:p15="http://schemas.microsoft.com/office/powerpoint/2012/main" userId="S::robert.pelychaty@mass.gov::4b7f82dc-9b90-4364-a63e-8be2ecd61eb5" providerId="AD"/>
      </p:ext>
    </p:extLst>
  </p:cmAuthor>
  <p:cmAuthor id="17" name="Michael Reynolds" initials="MR" lastIdx="1" clrIdx="17">
    <p:extLst>
      <p:ext uri="{19B8F6BF-5375-455C-9EA6-DF929625EA0E}">
        <p15:presenceInfo xmlns:p15="http://schemas.microsoft.com/office/powerpoint/2012/main" userId="S::michael.reynolds@pearson.com::6dd97c84-582a-44d9-9886-5bcc9369df15" providerId="AD"/>
      </p:ext>
    </p:extLst>
  </p:cmAuthor>
  <p:cmAuthor id="18" name="Jennifer Kash" initials="JK" lastIdx="5" clrIdx="18">
    <p:extLst>
      <p:ext uri="{19B8F6BF-5375-455C-9EA6-DF929625EA0E}">
        <p15:presenceInfo xmlns:p15="http://schemas.microsoft.com/office/powerpoint/2012/main" userId="S::Jennifer.Kash@pearson.com::e368091e-6b08-4360-a0b9-01cf609472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D35"/>
    <a:srgbClr val="3647B6"/>
    <a:srgbClr val="F9F9FA"/>
    <a:srgbClr val="FFFFFF"/>
    <a:srgbClr val="F9F9F9"/>
    <a:srgbClr val="FAF9FA"/>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20B054-0CD2-6D4B-B407-679AF3331755}" v="2" dt="2024-02-07T21:46:54.3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76"/>
    <p:restoredTop sz="94694"/>
  </p:normalViewPr>
  <p:slideViewPr>
    <p:cSldViewPr snapToGrid="0">
      <p:cViewPr varScale="1">
        <p:scale>
          <a:sx n="99" d="100"/>
          <a:sy n="99" d="100"/>
        </p:scale>
        <p:origin x="200" y="656"/>
      </p:cViewPr>
      <p:guideLst>
        <p:guide orient="horz" pos="2160"/>
        <p:guide pos="3840"/>
      </p:guideLst>
    </p:cSldViewPr>
  </p:slideViewPr>
  <p:notesTextViewPr>
    <p:cViewPr>
      <p:scale>
        <a:sx n="1" d="1"/>
        <a:sy n="1" d="1"/>
      </p:scale>
      <p:origin x="0" y="0"/>
    </p:cViewPr>
  </p:notesTextViewPr>
  <p:sorterViewPr>
    <p:cViewPr>
      <p:scale>
        <a:sx n="100" d="100"/>
        <a:sy n="100" d="100"/>
      </p:scale>
      <p:origin x="0" y="-1949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commentAuthors" Target="commentAuthors.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llen, Shannon (DESE)" userId="6b1ad6a8-5818-44b3-9274-ccefbf22d13d" providerId="ADAL" clId="{20D12D64-ED5C-4536-ADBE-BBE403DBD18D}"/>
    <pc:docChg chg="custSel modSld modMainMaster">
      <pc:chgData name="Cullen, Shannon (DESE)" userId="6b1ad6a8-5818-44b3-9274-ccefbf22d13d" providerId="ADAL" clId="{20D12D64-ED5C-4536-ADBE-BBE403DBD18D}" dt="2024-01-22T14:50:04.882" v="37" actId="2"/>
      <pc:docMkLst>
        <pc:docMk/>
      </pc:docMkLst>
      <pc:sldChg chg="modSp mod">
        <pc:chgData name="Cullen, Shannon (DESE)" userId="6b1ad6a8-5818-44b3-9274-ccefbf22d13d" providerId="ADAL" clId="{20D12D64-ED5C-4536-ADBE-BBE403DBD18D}" dt="2024-01-22T14:43:19.702" v="22" actId="20577"/>
        <pc:sldMkLst>
          <pc:docMk/>
          <pc:sldMk cId="34610285" sldId="1139"/>
        </pc:sldMkLst>
        <pc:spChg chg="mod">
          <ac:chgData name="Cullen, Shannon (DESE)" userId="6b1ad6a8-5818-44b3-9274-ccefbf22d13d" providerId="ADAL" clId="{20D12D64-ED5C-4536-ADBE-BBE403DBD18D}" dt="2024-01-22T14:43:19.702" v="22" actId="20577"/>
          <ac:spMkLst>
            <pc:docMk/>
            <pc:sldMk cId="34610285" sldId="1139"/>
            <ac:spMk id="3" creationId="{204C39C0-DCD6-4B79-AA98-FFC7AB88D35E}"/>
          </ac:spMkLst>
        </pc:spChg>
      </pc:sldChg>
      <pc:sldChg chg="modSp mod">
        <pc:chgData name="Cullen, Shannon (DESE)" userId="6b1ad6a8-5818-44b3-9274-ccefbf22d13d" providerId="ADAL" clId="{20D12D64-ED5C-4536-ADBE-BBE403DBD18D}" dt="2024-01-22T14:49:43.735" v="23" actId="313"/>
        <pc:sldMkLst>
          <pc:docMk/>
          <pc:sldMk cId="1733599049" sldId="1152"/>
        </pc:sldMkLst>
        <pc:graphicFrameChg chg="modGraphic">
          <ac:chgData name="Cullen, Shannon (DESE)" userId="6b1ad6a8-5818-44b3-9274-ccefbf22d13d" providerId="ADAL" clId="{20D12D64-ED5C-4536-ADBE-BBE403DBD18D}" dt="2024-01-22T14:49:43.735" v="23" actId="313"/>
          <ac:graphicFrameMkLst>
            <pc:docMk/>
            <pc:sldMk cId="1733599049" sldId="1152"/>
            <ac:graphicFrameMk id="7" creationId="{86AE0A5D-DD46-477B-BD3A-CABF55F07C51}"/>
          </ac:graphicFrameMkLst>
        </pc:graphicFrameChg>
      </pc:sldChg>
      <pc:sldChg chg="modSp mod">
        <pc:chgData name="Cullen, Shannon (DESE)" userId="6b1ad6a8-5818-44b3-9274-ccefbf22d13d" providerId="ADAL" clId="{20D12D64-ED5C-4536-ADBE-BBE403DBD18D}" dt="2024-01-22T14:50:04.882" v="37" actId="2"/>
        <pc:sldMkLst>
          <pc:docMk/>
          <pc:sldMk cId="2845519918" sldId="1200"/>
        </pc:sldMkLst>
        <pc:graphicFrameChg chg="modGraphic">
          <ac:chgData name="Cullen, Shannon (DESE)" userId="6b1ad6a8-5818-44b3-9274-ccefbf22d13d" providerId="ADAL" clId="{20D12D64-ED5C-4536-ADBE-BBE403DBD18D}" dt="2024-01-22T14:50:04.882" v="37" actId="2"/>
          <ac:graphicFrameMkLst>
            <pc:docMk/>
            <pc:sldMk cId="2845519918" sldId="1200"/>
            <ac:graphicFrameMk id="4" creationId="{FCB666AD-AEAE-4881-AD77-A3950D22B5D3}"/>
          </ac:graphicFrameMkLst>
        </pc:graphicFrameChg>
      </pc:sldChg>
      <pc:sldMasterChg chg="modSldLayout">
        <pc:chgData name="Cullen, Shannon (DESE)" userId="6b1ad6a8-5818-44b3-9274-ccefbf22d13d" providerId="ADAL" clId="{20D12D64-ED5C-4536-ADBE-BBE403DBD18D}" dt="2024-01-22T14:50:04.378" v="36" actId="2"/>
        <pc:sldMasterMkLst>
          <pc:docMk/>
          <pc:sldMasterMk cId="1578416296" sldId="2147483648"/>
        </pc:sldMasterMkLst>
        <pc:sldLayoutChg chg="modSp mod">
          <pc:chgData name="Cullen, Shannon (DESE)" userId="6b1ad6a8-5818-44b3-9274-ccefbf22d13d" providerId="ADAL" clId="{20D12D64-ED5C-4536-ADBE-BBE403DBD18D}" dt="2024-01-22T14:50:04.378" v="36" actId="2"/>
          <pc:sldLayoutMkLst>
            <pc:docMk/>
            <pc:sldMasterMk cId="1578416296" sldId="2147483648"/>
            <pc:sldLayoutMk cId="1534078881" sldId="2147483665"/>
          </pc:sldLayoutMkLst>
          <pc:spChg chg="mod">
            <ac:chgData name="Cullen, Shannon (DESE)" userId="6b1ad6a8-5818-44b3-9274-ccefbf22d13d" providerId="ADAL" clId="{20D12D64-ED5C-4536-ADBE-BBE403DBD18D}" dt="2024-01-22T14:50:04.378" v="36" actId="2"/>
            <ac:spMkLst>
              <pc:docMk/>
              <pc:sldMasterMk cId="1578416296" sldId="2147483648"/>
              <pc:sldLayoutMk cId="1534078881" sldId="2147483665"/>
              <ac:spMk id="11" creationId="{8E1396B4-19B0-464B-B28D-6834EE0C27C9}"/>
            </ac:spMkLst>
          </pc:spChg>
        </pc:sldLayoutChg>
      </pc:sldMasterChg>
    </pc:docChg>
  </pc:docChgLst>
  <pc:docChgLst>
    <pc:chgData name="Kat Constable" userId="29e3f105-b005-41a2-b740-a7231c108e2b" providerId="ADAL" clId="{B620B054-0CD2-6D4B-B407-679AF3331755}"/>
    <pc:docChg chg="modSld">
      <pc:chgData name="Kat Constable" userId="29e3f105-b005-41a2-b740-a7231c108e2b" providerId="ADAL" clId="{B620B054-0CD2-6D4B-B407-679AF3331755}" dt="2024-02-07T22:09:46.372" v="172" actId="20577"/>
      <pc:docMkLst>
        <pc:docMk/>
      </pc:docMkLst>
      <pc:sldChg chg="modSp mod">
        <pc:chgData name="Kat Constable" userId="29e3f105-b005-41a2-b740-a7231c108e2b" providerId="ADAL" clId="{B620B054-0CD2-6D4B-B407-679AF3331755}" dt="2024-02-07T22:01:38.865" v="140" actId="962"/>
        <pc:sldMkLst>
          <pc:docMk/>
          <pc:sldMk cId="0" sldId="307"/>
        </pc:sldMkLst>
        <pc:spChg chg="mod">
          <ac:chgData name="Kat Constable" userId="29e3f105-b005-41a2-b740-a7231c108e2b" providerId="ADAL" clId="{B620B054-0CD2-6D4B-B407-679AF3331755}" dt="2024-02-07T22:01:38.865" v="140" actId="962"/>
          <ac:spMkLst>
            <pc:docMk/>
            <pc:sldMk cId="0" sldId="307"/>
            <ac:spMk id="11" creationId="{898E1723-6904-40F1-8F59-560B0A53F518}"/>
          </ac:spMkLst>
        </pc:spChg>
        <pc:picChg chg="mod">
          <ac:chgData name="Kat Constable" userId="29e3f105-b005-41a2-b740-a7231c108e2b" providerId="ADAL" clId="{B620B054-0CD2-6D4B-B407-679AF3331755}" dt="2024-02-07T21:48:27.578" v="9" actId="962"/>
          <ac:picMkLst>
            <pc:docMk/>
            <pc:sldMk cId="0" sldId="307"/>
            <ac:picMk id="8" creationId="{1E5F785F-C026-4E0A-8BF0-7EFE4F06519E}"/>
          </ac:picMkLst>
        </pc:picChg>
        <pc:picChg chg="mod">
          <ac:chgData name="Kat Constable" userId="29e3f105-b005-41a2-b740-a7231c108e2b" providerId="ADAL" clId="{B620B054-0CD2-6D4B-B407-679AF3331755}" dt="2024-02-07T22:01:31.379" v="139" actId="962"/>
          <ac:picMkLst>
            <pc:docMk/>
            <pc:sldMk cId="0" sldId="307"/>
            <ac:picMk id="10" creationId="{D3EB7127-49B8-43B2-B289-522BE4C8CDD1}"/>
          </ac:picMkLst>
        </pc:picChg>
      </pc:sldChg>
      <pc:sldChg chg="modSp mod">
        <pc:chgData name="Kat Constable" userId="29e3f105-b005-41a2-b740-a7231c108e2b" providerId="ADAL" clId="{B620B054-0CD2-6D4B-B407-679AF3331755}" dt="2024-02-07T21:52:51.442" v="28" actId="962"/>
        <pc:sldMkLst>
          <pc:docMk/>
          <pc:sldMk cId="0" sldId="311"/>
        </pc:sldMkLst>
        <pc:picChg chg="mod">
          <ac:chgData name="Kat Constable" userId="29e3f105-b005-41a2-b740-a7231c108e2b" providerId="ADAL" clId="{B620B054-0CD2-6D4B-B407-679AF3331755}" dt="2024-02-07T21:52:51.442" v="28" actId="962"/>
          <ac:picMkLst>
            <pc:docMk/>
            <pc:sldMk cId="0" sldId="311"/>
            <ac:picMk id="6" creationId="{C7598E0F-A4BE-495E-9524-1253166E2FA1}"/>
          </ac:picMkLst>
        </pc:picChg>
      </pc:sldChg>
      <pc:sldChg chg="modSp mod">
        <pc:chgData name="Kat Constable" userId="29e3f105-b005-41a2-b740-a7231c108e2b" providerId="ADAL" clId="{B620B054-0CD2-6D4B-B407-679AF3331755}" dt="2024-02-07T21:53:15.707" v="30" actId="962"/>
        <pc:sldMkLst>
          <pc:docMk/>
          <pc:sldMk cId="0" sldId="312"/>
        </pc:sldMkLst>
        <pc:picChg chg="mod">
          <ac:chgData name="Kat Constable" userId="29e3f105-b005-41a2-b740-a7231c108e2b" providerId="ADAL" clId="{B620B054-0CD2-6D4B-B407-679AF3331755}" dt="2024-02-07T21:53:15.707" v="30" actId="962"/>
          <ac:picMkLst>
            <pc:docMk/>
            <pc:sldMk cId="0" sldId="312"/>
            <ac:picMk id="5" creationId="{0BFAE349-4015-4C66-DF47-88FB8DBB83B4}"/>
          </ac:picMkLst>
        </pc:picChg>
      </pc:sldChg>
      <pc:sldChg chg="modSp mod">
        <pc:chgData name="Kat Constable" userId="29e3f105-b005-41a2-b740-a7231c108e2b" providerId="ADAL" clId="{B620B054-0CD2-6D4B-B407-679AF3331755}" dt="2024-02-07T22:06:25.271" v="156" actId="20577"/>
        <pc:sldMkLst>
          <pc:docMk/>
          <pc:sldMk cId="0" sldId="315"/>
        </pc:sldMkLst>
        <pc:spChg chg="mod">
          <ac:chgData name="Kat Constable" userId="29e3f105-b005-41a2-b740-a7231c108e2b" providerId="ADAL" clId="{B620B054-0CD2-6D4B-B407-679AF3331755}" dt="2024-02-07T22:06:25.271" v="156" actId="20577"/>
          <ac:spMkLst>
            <pc:docMk/>
            <pc:sldMk cId="0" sldId="315"/>
            <ac:spMk id="2" creationId="{00000000-0000-0000-0000-000000000000}"/>
          </ac:spMkLst>
        </pc:spChg>
        <pc:picChg chg="mod">
          <ac:chgData name="Kat Constable" userId="29e3f105-b005-41a2-b740-a7231c108e2b" providerId="ADAL" clId="{B620B054-0CD2-6D4B-B407-679AF3331755}" dt="2024-02-07T21:51:33.866" v="21" actId="962"/>
          <ac:picMkLst>
            <pc:docMk/>
            <pc:sldMk cId="0" sldId="315"/>
            <ac:picMk id="6" creationId="{7913E11B-0FE4-418F-B439-FBA58F1AC435}"/>
          </ac:picMkLst>
        </pc:picChg>
      </pc:sldChg>
      <pc:sldChg chg="modSp mod">
        <pc:chgData name="Kat Constable" userId="29e3f105-b005-41a2-b740-a7231c108e2b" providerId="ADAL" clId="{B620B054-0CD2-6D4B-B407-679AF3331755}" dt="2024-02-07T22:01:59.478" v="143" actId="962"/>
        <pc:sldMkLst>
          <pc:docMk/>
          <pc:sldMk cId="0" sldId="316"/>
        </pc:sldMkLst>
        <pc:spChg chg="mod">
          <ac:chgData name="Kat Constable" userId="29e3f105-b005-41a2-b740-a7231c108e2b" providerId="ADAL" clId="{B620B054-0CD2-6D4B-B407-679AF3331755}" dt="2024-02-07T22:01:59.478" v="143" actId="962"/>
          <ac:spMkLst>
            <pc:docMk/>
            <pc:sldMk cId="0" sldId="316"/>
            <ac:spMk id="7" creationId="{84056DA5-F5A5-5160-95F6-169FEE5EE8E0}"/>
          </ac:spMkLst>
        </pc:spChg>
        <pc:picChg chg="mod">
          <ac:chgData name="Kat Constable" userId="29e3f105-b005-41a2-b740-a7231c108e2b" providerId="ADAL" clId="{B620B054-0CD2-6D4B-B407-679AF3331755}" dt="2024-02-07T21:53:55.110" v="32" actId="962"/>
          <ac:picMkLst>
            <pc:docMk/>
            <pc:sldMk cId="0" sldId="316"/>
            <ac:picMk id="6" creationId="{81C027A3-7635-93C6-9E9A-5E5A63A02EC9}"/>
          </ac:picMkLst>
        </pc:picChg>
      </pc:sldChg>
      <pc:sldChg chg="modSp mod">
        <pc:chgData name="Kat Constable" userId="29e3f105-b005-41a2-b740-a7231c108e2b" providerId="ADAL" clId="{B620B054-0CD2-6D4B-B407-679AF3331755}" dt="2024-02-07T21:56:12.682" v="40" actId="962"/>
        <pc:sldMkLst>
          <pc:docMk/>
          <pc:sldMk cId="0" sldId="317"/>
        </pc:sldMkLst>
        <pc:picChg chg="mod">
          <ac:chgData name="Kat Constable" userId="29e3f105-b005-41a2-b740-a7231c108e2b" providerId="ADAL" clId="{B620B054-0CD2-6D4B-B407-679AF3331755}" dt="2024-02-07T21:56:04.926" v="39" actId="962"/>
          <ac:picMkLst>
            <pc:docMk/>
            <pc:sldMk cId="0" sldId="317"/>
            <ac:picMk id="4" creationId="{FC59B2E3-5748-DFDF-C5C7-0BBA1356C949}"/>
          </ac:picMkLst>
        </pc:picChg>
        <pc:picChg chg="mod">
          <ac:chgData name="Kat Constable" userId="29e3f105-b005-41a2-b740-a7231c108e2b" providerId="ADAL" clId="{B620B054-0CD2-6D4B-B407-679AF3331755}" dt="2024-02-07T21:56:12.682" v="40" actId="962"/>
          <ac:picMkLst>
            <pc:docMk/>
            <pc:sldMk cId="0" sldId="317"/>
            <ac:picMk id="6" creationId="{7314DDBF-6E4C-987A-74D5-59EA8C6A342A}"/>
          </ac:picMkLst>
        </pc:picChg>
      </pc:sldChg>
      <pc:sldChg chg="modSp mod">
        <pc:chgData name="Kat Constable" userId="29e3f105-b005-41a2-b740-a7231c108e2b" providerId="ADAL" clId="{B620B054-0CD2-6D4B-B407-679AF3331755}" dt="2024-02-07T21:54:55.166" v="34" actId="962"/>
        <pc:sldMkLst>
          <pc:docMk/>
          <pc:sldMk cId="1808828821" sldId="326"/>
        </pc:sldMkLst>
        <pc:picChg chg="mod">
          <ac:chgData name="Kat Constable" userId="29e3f105-b005-41a2-b740-a7231c108e2b" providerId="ADAL" clId="{B620B054-0CD2-6D4B-B407-679AF3331755}" dt="2024-02-07T21:54:55.166" v="34" actId="962"/>
          <ac:picMkLst>
            <pc:docMk/>
            <pc:sldMk cId="1808828821" sldId="326"/>
            <ac:picMk id="5" creationId="{D79D139B-87B4-48E5-F919-5A9F11567718}"/>
          </ac:picMkLst>
        </pc:picChg>
      </pc:sldChg>
      <pc:sldChg chg="modSp mod">
        <pc:chgData name="Kat Constable" userId="29e3f105-b005-41a2-b740-a7231c108e2b" providerId="ADAL" clId="{B620B054-0CD2-6D4B-B407-679AF3331755}" dt="2024-02-07T21:48:07.575" v="7" actId="962"/>
        <pc:sldMkLst>
          <pc:docMk/>
          <pc:sldMk cId="154895892" sldId="330"/>
        </pc:sldMkLst>
        <pc:picChg chg="mod">
          <ac:chgData name="Kat Constable" userId="29e3f105-b005-41a2-b740-a7231c108e2b" providerId="ADAL" clId="{B620B054-0CD2-6D4B-B407-679AF3331755}" dt="2024-02-07T21:48:07.575" v="7" actId="962"/>
          <ac:picMkLst>
            <pc:docMk/>
            <pc:sldMk cId="154895892" sldId="330"/>
            <ac:picMk id="9" creationId="{00000000-0000-0000-0000-000000000000}"/>
          </ac:picMkLst>
        </pc:picChg>
      </pc:sldChg>
      <pc:sldChg chg="modSp mod">
        <pc:chgData name="Kat Constable" userId="29e3f105-b005-41a2-b740-a7231c108e2b" providerId="ADAL" clId="{B620B054-0CD2-6D4B-B407-679AF3331755}" dt="2024-02-07T22:05:14.439" v="150" actId="20577"/>
        <pc:sldMkLst>
          <pc:docMk/>
          <pc:sldMk cId="124036471" sldId="333"/>
        </pc:sldMkLst>
        <pc:spChg chg="mod">
          <ac:chgData name="Kat Constable" userId="29e3f105-b005-41a2-b740-a7231c108e2b" providerId="ADAL" clId="{B620B054-0CD2-6D4B-B407-679AF3331755}" dt="2024-02-07T22:05:14.439" v="150" actId="20577"/>
          <ac:spMkLst>
            <pc:docMk/>
            <pc:sldMk cId="124036471" sldId="333"/>
            <ac:spMk id="2" creationId="{00000000-0000-0000-0000-000000000000}"/>
          </ac:spMkLst>
        </pc:spChg>
      </pc:sldChg>
      <pc:sldChg chg="modSp mod">
        <pc:chgData name="Kat Constable" userId="29e3f105-b005-41a2-b740-a7231c108e2b" providerId="ADAL" clId="{B620B054-0CD2-6D4B-B407-679AF3331755}" dt="2024-02-07T21:49:38.282" v="16" actId="962"/>
        <pc:sldMkLst>
          <pc:docMk/>
          <pc:sldMk cId="2791842216" sldId="1099"/>
        </pc:sldMkLst>
        <pc:picChg chg="mod">
          <ac:chgData name="Kat Constable" userId="29e3f105-b005-41a2-b740-a7231c108e2b" providerId="ADAL" clId="{B620B054-0CD2-6D4B-B407-679AF3331755}" dt="2024-02-07T21:49:38.282" v="16" actId="962"/>
          <ac:picMkLst>
            <pc:docMk/>
            <pc:sldMk cId="2791842216" sldId="1099"/>
            <ac:picMk id="5" creationId="{94F4262E-6854-4D11-B3E1-B5E5E63C9902}"/>
          </ac:picMkLst>
        </pc:picChg>
      </pc:sldChg>
      <pc:sldChg chg="modSp mod">
        <pc:chgData name="Kat Constable" userId="29e3f105-b005-41a2-b740-a7231c108e2b" providerId="ADAL" clId="{B620B054-0CD2-6D4B-B407-679AF3331755}" dt="2024-02-07T22:01:22.166" v="138" actId="962"/>
        <pc:sldMkLst>
          <pc:docMk/>
          <pc:sldMk cId="258003625" sldId="1107"/>
        </pc:sldMkLst>
        <pc:spChg chg="mod">
          <ac:chgData name="Kat Constable" userId="29e3f105-b005-41a2-b740-a7231c108e2b" providerId="ADAL" clId="{B620B054-0CD2-6D4B-B407-679AF3331755}" dt="2024-02-07T22:01:22.166" v="138" actId="962"/>
          <ac:spMkLst>
            <pc:docMk/>
            <pc:sldMk cId="258003625" sldId="1107"/>
            <ac:spMk id="3" creationId="{906E84A9-E122-4188-A502-E806E1428DA4}"/>
          </ac:spMkLst>
        </pc:spChg>
      </pc:sldChg>
      <pc:sldChg chg="modSp mod">
        <pc:chgData name="Kat Constable" userId="29e3f105-b005-41a2-b740-a7231c108e2b" providerId="ADAL" clId="{B620B054-0CD2-6D4B-B407-679AF3331755}" dt="2024-02-07T21:51:54.637" v="23" actId="962"/>
        <pc:sldMkLst>
          <pc:docMk/>
          <pc:sldMk cId="2685677757" sldId="1126"/>
        </pc:sldMkLst>
        <pc:picChg chg="mod">
          <ac:chgData name="Kat Constable" userId="29e3f105-b005-41a2-b740-a7231c108e2b" providerId="ADAL" clId="{B620B054-0CD2-6D4B-B407-679AF3331755}" dt="2024-02-07T21:51:54.637" v="23" actId="962"/>
          <ac:picMkLst>
            <pc:docMk/>
            <pc:sldMk cId="2685677757" sldId="1126"/>
            <ac:picMk id="2" creationId="{0207A4DE-7F0C-4DC6-A4B8-B2D0AA1B0918}"/>
          </ac:picMkLst>
        </pc:picChg>
      </pc:sldChg>
      <pc:sldChg chg="modSp mod">
        <pc:chgData name="Kat Constable" userId="29e3f105-b005-41a2-b740-a7231c108e2b" providerId="ADAL" clId="{B620B054-0CD2-6D4B-B407-679AF3331755}" dt="2024-02-07T21:50:40.609" v="19" actId="962"/>
        <pc:sldMkLst>
          <pc:docMk/>
          <pc:sldMk cId="4051069729" sldId="1127"/>
        </pc:sldMkLst>
        <pc:picChg chg="mod">
          <ac:chgData name="Kat Constable" userId="29e3f105-b005-41a2-b740-a7231c108e2b" providerId="ADAL" clId="{B620B054-0CD2-6D4B-B407-679AF3331755}" dt="2024-02-07T21:50:30.791" v="17" actId="962"/>
          <ac:picMkLst>
            <pc:docMk/>
            <pc:sldMk cId="4051069729" sldId="1127"/>
            <ac:picMk id="4" creationId="{E5C84A18-52F8-47B3-84D6-0ECE22A9E295}"/>
          </ac:picMkLst>
        </pc:picChg>
        <pc:picChg chg="mod">
          <ac:chgData name="Kat Constable" userId="29e3f105-b005-41a2-b740-a7231c108e2b" providerId="ADAL" clId="{B620B054-0CD2-6D4B-B407-679AF3331755}" dt="2024-02-07T21:50:40.609" v="19" actId="962"/>
          <ac:picMkLst>
            <pc:docMk/>
            <pc:sldMk cId="4051069729" sldId="1127"/>
            <ac:picMk id="6" creationId="{B1542CB2-32B0-4BBC-9144-D85F2814BBA3}"/>
          </ac:picMkLst>
        </pc:picChg>
      </pc:sldChg>
      <pc:sldChg chg="modSp mod">
        <pc:chgData name="Kat Constable" userId="29e3f105-b005-41a2-b740-a7231c108e2b" providerId="ADAL" clId="{B620B054-0CD2-6D4B-B407-679AF3331755}" dt="2024-02-07T21:57:09.918" v="46" actId="962"/>
        <pc:sldMkLst>
          <pc:docMk/>
          <pc:sldMk cId="4218025736" sldId="1132"/>
        </pc:sldMkLst>
        <pc:picChg chg="mod">
          <ac:chgData name="Kat Constable" userId="29e3f105-b005-41a2-b740-a7231c108e2b" providerId="ADAL" clId="{B620B054-0CD2-6D4B-B407-679AF3331755}" dt="2024-02-07T21:57:09.918" v="46" actId="962"/>
          <ac:picMkLst>
            <pc:docMk/>
            <pc:sldMk cId="4218025736" sldId="1132"/>
            <ac:picMk id="4" creationId="{6E988CD9-5A20-4E6B-86FB-3ED983290DF8}"/>
          </ac:picMkLst>
        </pc:picChg>
      </pc:sldChg>
      <pc:sldChg chg="modSp mod">
        <pc:chgData name="Kat Constable" userId="29e3f105-b005-41a2-b740-a7231c108e2b" providerId="ADAL" clId="{B620B054-0CD2-6D4B-B407-679AF3331755}" dt="2024-02-07T21:59:23.278" v="137" actId="962"/>
        <pc:sldMkLst>
          <pc:docMk/>
          <pc:sldMk cId="2091440152" sldId="1148"/>
        </pc:sldMkLst>
        <pc:picChg chg="mod">
          <ac:chgData name="Kat Constable" userId="29e3f105-b005-41a2-b740-a7231c108e2b" providerId="ADAL" clId="{B620B054-0CD2-6D4B-B407-679AF3331755}" dt="2024-02-07T21:58:24.949" v="73" actId="962"/>
          <ac:picMkLst>
            <pc:docMk/>
            <pc:sldMk cId="2091440152" sldId="1148"/>
            <ac:picMk id="11" creationId="{50CF37C7-7697-49B2-8F01-E2F7AB7B2843}"/>
          </ac:picMkLst>
        </pc:picChg>
        <pc:picChg chg="mod">
          <ac:chgData name="Kat Constable" userId="29e3f105-b005-41a2-b740-a7231c108e2b" providerId="ADAL" clId="{B620B054-0CD2-6D4B-B407-679AF3331755}" dt="2024-02-07T21:58:55.328" v="107" actId="962"/>
          <ac:picMkLst>
            <pc:docMk/>
            <pc:sldMk cId="2091440152" sldId="1148"/>
            <ac:picMk id="12" creationId="{A09C4642-67BC-4D06-A3AD-DFA1158F15E4}"/>
          </ac:picMkLst>
        </pc:picChg>
        <pc:picChg chg="mod">
          <ac:chgData name="Kat Constable" userId="29e3f105-b005-41a2-b740-a7231c108e2b" providerId="ADAL" clId="{B620B054-0CD2-6D4B-B407-679AF3331755}" dt="2024-02-07T21:59:23.278" v="137" actId="962"/>
          <ac:picMkLst>
            <pc:docMk/>
            <pc:sldMk cId="2091440152" sldId="1148"/>
            <ac:picMk id="15" creationId="{52358C72-268A-4136-8497-230A4AC0E8BC}"/>
          </ac:picMkLst>
        </pc:picChg>
        <pc:picChg chg="mod">
          <ac:chgData name="Kat Constable" userId="29e3f105-b005-41a2-b740-a7231c108e2b" providerId="ADAL" clId="{B620B054-0CD2-6D4B-B407-679AF3331755}" dt="2024-02-07T21:58:46.241" v="99" actId="962"/>
          <ac:picMkLst>
            <pc:docMk/>
            <pc:sldMk cId="2091440152" sldId="1148"/>
            <ac:picMk id="70" creationId="{A0F0B6FE-BDBA-4605-BD46-20A654F1A44E}"/>
          </ac:picMkLst>
        </pc:picChg>
      </pc:sldChg>
      <pc:sldChg chg="modSp mod">
        <pc:chgData name="Kat Constable" userId="29e3f105-b005-41a2-b740-a7231c108e2b" providerId="ADAL" clId="{B620B054-0CD2-6D4B-B407-679AF3331755}" dt="2024-02-07T22:07:39.984" v="160" actId="20577"/>
        <pc:sldMkLst>
          <pc:docMk/>
          <pc:sldMk cId="271649506" sldId="1160"/>
        </pc:sldMkLst>
        <pc:spChg chg="mod">
          <ac:chgData name="Kat Constable" userId="29e3f105-b005-41a2-b740-a7231c108e2b" providerId="ADAL" clId="{B620B054-0CD2-6D4B-B407-679AF3331755}" dt="2024-02-07T22:07:39.984" v="160" actId="20577"/>
          <ac:spMkLst>
            <pc:docMk/>
            <pc:sldMk cId="271649506" sldId="1160"/>
            <ac:spMk id="2" creationId="{78F29301-804D-42BB-BF10-BE87E0E0E254}"/>
          </ac:spMkLst>
        </pc:spChg>
      </pc:sldChg>
      <pc:sldChg chg="modSp mod">
        <pc:chgData name="Kat Constable" userId="29e3f105-b005-41a2-b740-a7231c108e2b" providerId="ADAL" clId="{B620B054-0CD2-6D4B-B407-679AF3331755}" dt="2024-02-07T22:06:11.047" v="154" actId="20577"/>
        <pc:sldMkLst>
          <pc:docMk/>
          <pc:sldMk cId="3941091234" sldId="1167"/>
        </pc:sldMkLst>
        <pc:spChg chg="mod">
          <ac:chgData name="Kat Constable" userId="29e3f105-b005-41a2-b740-a7231c108e2b" providerId="ADAL" clId="{B620B054-0CD2-6D4B-B407-679AF3331755}" dt="2024-02-07T22:06:11.047" v="154" actId="20577"/>
          <ac:spMkLst>
            <pc:docMk/>
            <pc:sldMk cId="3941091234" sldId="1167"/>
            <ac:spMk id="2" creationId="{00000000-0000-0000-0000-000000000000}"/>
          </ac:spMkLst>
        </pc:spChg>
        <pc:spChg chg="mod">
          <ac:chgData name="Kat Constable" userId="29e3f105-b005-41a2-b740-a7231c108e2b" providerId="ADAL" clId="{B620B054-0CD2-6D4B-B407-679AF3331755}" dt="2024-02-07T22:01:45.675" v="141" actId="962"/>
          <ac:spMkLst>
            <pc:docMk/>
            <pc:sldMk cId="3941091234" sldId="1167"/>
            <ac:spMk id="5" creationId="{045CF805-6A06-C3D0-EB49-D6F872005806}"/>
          </ac:spMkLst>
        </pc:spChg>
        <pc:spChg chg="mod">
          <ac:chgData name="Kat Constable" userId="29e3f105-b005-41a2-b740-a7231c108e2b" providerId="ADAL" clId="{B620B054-0CD2-6D4B-B407-679AF3331755}" dt="2024-02-07T22:01:52.468" v="142" actId="962"/>
          <ac:spMkLst>
            <pc:docMk/>
            <pc:sldMk cId="3941091234" sldId="1167"/>
            <ac:spMk id="6" creationId="{73B14645-4D2F-B1F0-E302-D8CAC22337D9}"/>
          </ac:spMkLst>
        </pc:spChg>
        <pc:picChg chg="mod">
          <ac:chgData name="Kat Constable" userId="29e3f105-b005-41a2-b740-a7231c108e2b" providerId="ADAL" clId="{B620B054-0CD2-6D4B-B407-679AF3331755}" dt="2024-02-07T21:49:09.606" v="14" actId="962"/>
          <ac:picMkLst>
            <pc:docMk/>
            <pc:sldMk cId="3941091234" sldId="1167"/>
            <ac:picMk id="4" creationId="{B64176C5-3DC3-2049-A2F3-F094BB79DE83}"/>
          </ac:picMkLst>
        </pc:picChg>
      </pc:sldChg>
      <pc:sldChg chg="modSp mod">
        <pc:chgData name="Kat Constable" userId="29e3f105-b005-41a2-b740-a7231c108e2b" providerId="ADAL" clId="{B620B054-0CD2-6D4B-B407-679AF3331755}" dt="2024-02-07T22:09:03.275" v="166" actId="20577"/>
        <pc:sldMkLst>
          <pc:docMk/>
          <pc:sldMk cId="958478687" sldId="1188"/>
        </pc:sldMkLst>
        <pc:spChg chg="mod">
          <ac:chgData name="Kat Constable" userId="29e3f105-b005-41a2-b740-a7231c108e2b" providerId="ADAL" clId="{B620B054-0CD2-6D4B-B407-679AF3331755}" dt="2024-02-07T22:09:03.275" v="166" actId="20577"/>
          <ac:spMkLst>
            <pc:docMk/>
            <pc:sldMk cId="958478687" sldId="1188"/>
            <ac:spMk id="2" creationId="{00000000-0000-0000-0000-000000000000}"/>
          </ac:spMkLst>
        </pc:spChg>
        <pc:picChg chg="mod">
          <ac:chgData name="Kat Constable" userId="29e3f105-b005-41a2-b740-a7231c108e2b" providerId="ADAL" clId="{B620B054-0CD2-6D4B-B407-679AF3331755}" dt="2024-02-07T21:56:51.818" v="44" actId="962"/>
          <ac:picMkLst>
            <pc:docMk/>
            <pc:sldMk cId="958478687" sldId="1188"/>
            <ac:picMk id="8" creationId="{DF0CCF5D-6CEB-4A6A-8BEA-082843EBE0DB}"/>
          </ac:picMkLst>
        </pc:picChg>
      </pc:sldChg>
      <pc:sldChg chg="modSp mod">
        <pc:chgData name="Kat Constable" userId="29e3f105-b005-41a2-b740-a7231c108e2b" providerId="ADAL" clId="{B620B054-0CD2-6D4B-B407-679AF3331755}" dt="2024-02-07T22:02:05.151" v="144" actId="962"/>
        <pc:sldMkLst>
          <pc:docMk/>
          <pc:sldMk cId="2659306469" sldId="1194"/>
        </pc:sldMkLst>
        <pc:spChg chg="mod">
          <ac:chgData name="Kat Constable" userId="29e3f105-b005-41a2-b740-a7231c108e2b" providerId="ADAL" clId="{B620B054-0CD2-6D4B-B407-679AF3331755}" dt="2024-02-07T22:02:05.151" v="144" actId="962"/>
          <ac:spMkLst>
            <pc:docMk/>
            <pc:sldMk cId="2659306469" sldId="1194"/>
            <ac:spMk id="5" creationId="{04305986-3962-77C4-3A30-9DCD95AC189F}"/>
          </ac:spMkLst>
        </pc:spChg>
        <pc:picChg chg="mod">
          <ac:chgData name="Kat Constable" userId="29e3f105-b005-41a2-b740-a7231c108e2b" providerId="ADAL" clId="{B620B054-0CD2-6D4B-B407-679AF3331755}" dt="2024-02-07T21:56:34.821" v="42" actId="962"/>
          <ac:picMkLst>
            <pc:docMk/>
            <pc:sldMk cId="2659306469" sldId="1194"/>
            <ac:picMk id="4" creationId="{361EA512-E524-39D3-F760-31B8CADDEC24}"/>
          </ac:picMkLst>
        </pc:picChg>
      </pc:sldChg>
      <pc:sldChg chg="modSp mod">
        <pc:chgData name="Kat Constable" userId="29e3f105-b005-41a2-b740-a7231c108e2b" providerId="ADAL" clId="{B620B054-0CD2-6D4B-B407-679AF3331755}" dt="2024-02-07T21:45:53.183" v="1" actId="962"/>
        <pc:sldMkLst>
          <pc:docMk/>
          <pc:sldMk cId="271757724" sldId="1199"/>
        </pc:sldMkLst>
        <pc:picChg chg="mod">
          <ac:chgData name="Kat Constable" userId="29e3f105-b005-41a2-b740-a7231c108e2b" providerId="ADAL" clId="{B620B054-0CD2-6D4B-B407-679AF3331755}" dt="2024-02-07T21:45:53.183" v="1" actId="962"/>
          <ac:picMkLst>
            <pc:docMk/>
            <pc:sldMk cId="271757724" sldId="1199"/>
            <ac:picMk id="3" creationId="{56C87701-8F94-4789-A6B4-4A5D89ADDD49}"/>
          </ac:picMkLst>
        </pc:picChg>
      </pc:sldChg>
      <pc:sldChg chg="addSp modSp mod">
        <pc:chgData name="Kat Constable" userId="29e3f105-b005-41a2-b740-a7231c108e2b" providerId="ADAL" clId="{B620B054-0CD2-6D4B-B407-679AF3331755}" dt="2024-02-07T21:47:04.129" v="5" actId="962"/>
        <pc:sldMkLst>
          <pc:docMk/>
          <pc:sldMk cId="2671771360" sldId="1206"/>
        </pc:sldMkLst>
        <pc:graphicFrameChg chg="add mod">
          <ac:chgData name="Kat Constable" userId="29e3f105-b005-41a2-b740-a7231c108e2b" providerId="ADAL" clId="{B620B054-0CD2-6D4B-B407-679AF3331755}" dt="2024-02-07T21:46:50.841" v="3"/>
          <ac:graphicFrameMkLst>
            <pc:docMk/>
            <pc:sldMk cId="2671771360" sldId="1206"/>
            <ac:graphicFrameMk id="4" creationId="{65261037-B520-C4F1-6FD1-B0BA9ED2C6E3}"/>
          </ac:graphicFrameMkLst>
        </pc:graphicFrameChg>
        <pc:picChg chg="mod">
          <ac:chgData name="Kat Constable" userId="29e3f105-b005-41a2-b740-a7231c108e2b" providerId="ADAL" clId="{B620B054-0CD2-6D4B-B407-679AF3331755}" dt="2024-02-07T21:47:04.129" v="5" actId="962"/>
          <ac:picMkLst>
            <pc:docMk/>
            <pc:sldMk cId="2671771360" sldId="1206"/>
            <ac:picMk id="8" creationId="{83FD7DEC-23CD-43F4-9881-CE1F7DD19B21}"/>
          </ac:picMkLst>
        </pc:picChg>
      </pc:sldChg>
      <pc:sldChg chg="modSp mod">
        <pc:chgData name="Kat Constable" userId="29e3f105-b005-41a2-b740-a7231c108e2b" providerId="ADAL" clId="{B620B054-0CD2-6D4B-B407-679AF3331755}" dt="2024-02-07T22:05:55.331" v="152" actId="20577"/>
        <pc:sldMkLst>
          <pc:docMk/>
          <pc:sldMk cId="1581330492" sldId="1207"/>
        </pc:sldMkLst>
        <pc:spChg chg="mod">
          <ac:chgData name="Kat Constable" userId="29e3f105-b005-41a2-b740-a7231c108e2b" providerId="ADAL" clId="{B620B054-0CD2-6D4B-B407-679AF3331755}" dt="2024-02-07T22:05:55.331" v="152" actId="20577"/>
          <ac:spMkLst>
            <pc:docMk/>
            <pc:sldMk cId="1581330492" sldId="1207"/>
            <ac:spMk id="2" creationId="{D6A8E679-A98C-2D9C-853E-5117E6F1F177}"/>
          </ac:spMkLst>
        </pc:spChg>
        <pc:picChg chg="mod">
          <ac:chgData name="Kat Constable" userId="29e3f105-b005-41a2-b740-a7231c108e2b" providerId="ADAL" clId="{B620B054-0CD2-6D4B-B407-679AF3331755}" dt="2024-02-07T21:48:46.621" v="12" actId="962"/>
          <ac:picMkLst>
            <pc:docMk/>
            <pc:sldMk cId="1581330492" sldId="1207"/>
            <ac:picMk id="8" creationId="{83FD7DEC-23CD-43F4-9881-CE1F7DD19B21}"/>
          </ac:picMkLst>
        </pc:picChg>
      </pc:sldChg>
      <pc:sldChg chg="modSp mod">
        <pc:chgData name="Kat Constable" userId="29e3f105-b005-41a2-b740-a7231c108e2b" providerId="ADAL" clId="{B620B054-0CD2-6D4B-B407-679AF3331755}" dt="2024-02-07T22:06:43.678" v="158" actId="20577"/>
        <pc:sldMkLst>
          <pc:docMk/>
          <pc:sldMk cId="1540713575" sldId="1208"/>
        </pc:sldMkLst>
        <pc:spChg chg="mod">
          <ac:chgData name="Kat Constable" userId="29e3f105-b005-41a2-b740-a7231c108e2b" providerId="ADAL" clId="{B620B054-0CD2-6D4B-B407-679AF3331755}" dt="2024-02-07T22:06:43.678" v="158" actId="20577"/>
          <ac:spMkLst>
            <pc:docMk/>
            <pc:sldMk cId="1540713575" sldId="1208"/>
            <ac:spMk id="2" creationId="{D6A8E679-A98C-2D9C-853E-5117E6F1F177}"/>
          </ac:spMkLst>
        </pc:spChg>
        <pc:picChg chg="mod">
          <ac:chgData name="Kat Constable" userId="29e3f105-b005-41a2-b740-a7231c108e2b" providerId="ADAL" clId="{B620B054-0CD2-6D4B-B407-679AF3331755}" dt="2024-02-07T21:52:17.726" v="26" actId="962"/>
          <ac:picMkLst>
            <pc:docMk/>
            <pc:sldMk cId="1540713575" sldId="1208"/>
            <ac:picMk id="8" creationId="{83FD7DEC-23CD-43F4-9881-CE1F7DD19B21}"/>
          </ac:picMkLst>
        </pc:picChg>
      </pc:sldChg>
      <pc:sldChg chg="modSp mod">
        <pc:chgData name="Kat Constable" userId="29e3f105-b005-41a2-b740-a7231c108e2b" providerId="ADAL" clId="{B620B054-0CD2-6D4B-B407-679AF3331755}" dt="2024-02-07T22:08:50.933" v="164" actId="20577"/>
        <pc:sldMkLst>
          <pc:docMk/>
          <pc:sldMk cId="970176187" sldId="1209"/>
        </pc:sldMkLst>
        <pc:spChg chg="mod">
          <ac:chgData name="Kat Constable" userId="29e3f105-b005-41a2-b740-a7231c108e2b" providerId="ADAL" clId="{B620B054-0CD2-6D4B-B407-679AF3331755}" dt="2024-02-07T22:08:50.933" v="164" actId="20577"/>
          <ac:spMkLst>
            <pc:docMk/>
            <pc:sldMk cId="970176187" sldId="1209"/>
            <ac:spMk id="2" creationId="{D6A8E679-A98C-2D9C-853E-5117E6F1F177}"/>
          </ac:spMkLst>
        </pc:spChg>
        <pc:picChg chg="mod">
          <ac:chgData name="Kat Constable" userId="29e3f105-b005-41a2-b740-a7231c108e2b" providerId="ADAL" clId="{B620B054-0CD2-6D4B-B407-679AF3331755}" dt="2024-02-07T21:55:27.445" v="37" actId="962"/>
          <ac:picMkLst>
            <pc:docMk/>
            <pc:sldMk cId="970176187" sldId="1209"/>
            <ac:picMk id="8" creationId="{83FD7DEC-23CD-43F4-9881-CE1F7DD19B21}"/>
          </ac:picMkLst>
        </pc:picChg>
      </pc:sldChg>
      <pc:sldChg chg="modSp mod">
        <pc:chgData name="Kat Constable" userId="29e3f105-b005-41a2-b740-a7231c108e2b" providerId="ADAL" clId="{B620B054-0CD2-6D4B-B407-679AF3331755}" dt="2024-02-07T22:09:46.372" v="172" actId="20577"/>
        <pc:sldMkLst>
          <pc:docMk/>
          <pc:sldMk cId="3810620031" sldId="1220"/>
        </pc:sldMkLst>
        <pc:spChg chg="mod">
          <ac:chgData name="Kat Constable" userId="29e3f105-b005-41a2-b740-a7231c108e2b" providerId="ADAL" clId="{B620B054-0CD2-6D4B-B407-679AF3331755}" dt="2024-02-07T22:09:46.372" v="172" actId="20577"/>
          <ac:spMkLst>
            <pc:docMk/>
            <pc:sldMk cId="3810620031" sldId="1220"/>
            <ac:spMk id="3" creationId="{21C0CBAB-7FF3-27EF-A57C-C455DDA2D528}"/>
          </ac:spMkLst>
        </pc:spChg>
      </pc:sldChg>
      <pc:sldChg chg="modSp mod">
        <pc:chgData name="Kat Constable" userId="29e3f105-b005-41a2-b740-a7231c108e2b" providerId="ADAL" clId="{B620B054-0CD2-6D4B-B407-679AF3331755}" dt="2024-02-07T22:08:19.403" v="162" actId="20577"/>
        <pc:sldMkLst>
          <pc:docMk/>
          <pc:sldMk cId="2739308497" sldId="1221"/>
        </pc:sldMkLst>
        <pc:spChg chg="mod">
          <ac:chgData name="Kat Constable" userId="29e3f105-b005-41a2-b740-a7231c108e2b" providerId="ADAL" clId="{B620B054-0CD2-6D4B-B407-679AF3331755}" dt="2024-02-07T22:08:19.403" v="162" actId="20577"/>
          <ac:spMkLst>
            <pc:docMk/>
            <pc:sldMk cId="2739308497" sldId="1221"/>
            <ac:spMk id="3" creationId="{2DB4F71F-0F6D-4748-8CAD-BD4E3A51D0F6}"/>
          </ac:spMkLst>
        </pc:spChg>
      </pc:sldChg>
      <pc:sldChg chg="modSp mod">
        <pc:chgData name="Kat Constable" userId="29e3f105-b005-41a2-b740-a7231c108e2b" providerId="ADAL" clId="{B620B054-0CD2-6D4B-B407-679AF3331755}" dt="2024-02-07T22:09:19.774" v="168" actId="20577"/>
        <pc:sldMkLst>
          <pc:docMk/>
          <pc:sldMk cId="1063752186" sldId="1222"/>
        </pc:sldMkLst>
        <pc:spChg chg="mod">
          <ac:chgData name="Kat Constable" userId="29e3f105-b005-41a2-b740-a7231c108e2b" providerId="ADAL" clId="{B620B054-0CD2-6D4B-B407-679AF3331755}" dt="2024-02-07T22:09:19.774" v="168" actId="20577"/>
          <ac:spMkLst>
            <pc:docMk/>
            <pc:sldMk cId="1063752186" sldId="1222"/>
            <ac:spMk id="3" creationId="{2DB4F71F-0F6D-4748-8CAD-BD4E3A51D0F6}"/>
          </ac:spMkLst>
        </pc:spChg>
      </pc:sldChg>
      <pc:sldChg chg="modSp mod">
        <pc:chgData name="Kat Constable" userId="29e3f105-b005-41a2-b740-a7231c108e2b" providerId="ADAL" clId="{B620B054-0CD2-6D4B-B407-679AF3331755}" dt="2024-02-07T22:04:29.060" v="148" actId="20577"/>
        <pc:sldMkLst>
          <pc:docMk/>
          <pc:sldMk cId="352710736" sldId="1223"/>
        </pc:sldMkLst>
        <pc:spChg chg="mod">
          <ac:chgData name="Kat Constable" userId="29e3f105-b005-41a2-b740-a7231c108e2b" providerId="ADAL" clId="{B620B054-0CD2-6D4B-B407-679AF3331755}" dt="2024-02-07T22:04:29.060" v="148" actId="20577"/>
          <ac:spMkLst>
            <pc:docMk/>
            <pc:sldMk cId="352710736" sldId="1223"/>
            <ac:spMk id="3" creationId="{2DB4F71F-0F6D-4748-8CAD-BD4E3A51D0F6}"/>
          </ac:spMkLst>
        </pc:spChg>
      </pc:sldChg>
      <pc:sldChg chg="modSp mod">
        <pc:chgData name="Kat Constable" userId="29e3f105-b005-41a2-b740-a7231c108e2b" providerId="ADAL" clId="{B620B054-0CD2-6D4B-B407-679AF3331755}" dt="2024-02-07T22:02:10.851" v="145" actId="962"/>
        <pc:sldMkLst>
          <pc:docMk/>
          <pc:sldMk cId="20308540" sldId="1226"/>
        </pc:sldMkLst>
        <pc:spChg chg="mod">
          <ac:chgData name="Kat Constable" userId="29e3f105-b005-41a2-b740-a7231c108e2b" providerId="ADAL" clId="{B620B054-0CD2-6D4B-B407-679AF3331755}" dt="2024-02-07T22:02:10.851" v="145" actId="962"/>
          <ac:spMkLst>
            <pc:docMk/>
            <pc:sldMk cId="20308540" sldId="1226"/>
            <ac:spMk id="5" creationId="{83E69E37-41DF-4FFD-A709-E0F6BFF60C1E}"/>
          </ac:spMkLst>
        </pc:spChg>
        <pc:picChg chg="mod">
          <ac:chgData name="Kat Constable" userId="29e3f105-b005-41a2-b740-a7231c108e2b" providerId="ADAL" clId="{B620B054-0CD2-6D4B-B407-679AF3331755}" dt="2024-02-07T21:57:43.311" v="50" actId="962"/>
          <ac:picMkLst>
            <pc:docMk/>
            <pc:sldMk cId="20308540" sldId="1226"/>
            <ac:picMk id="4" creationId="{3A07D9ED-6F9E-4C46-8087-135BA101BE58}"/>
          </ac:picMkLst>
        </pc:picChg>
      </pc:sldChg>
      <pc:sldChg chg="modSp mod">
        <pc:chgData name="Kat Constable" userId="29e3f105-b005-41a2-b740-a7231c108e2b" providerId="ADAL" clId="{B620B054-0CD2-6D4B-B407-679AF3331755}" dt="2024-02-07T22:03:27.076" v="146" actId="13244"/>
        <pc:sldMkLst>
          <pc:docMk/>
          <pc:sldMk cId="514535240" sldId="1231"/>
        </pc:sldMkLst>
        <pc:picChg chg="ord">
          <ac:chgData name="Kat Constable" userId="29e3f105-b005-41a2-b740-a7231c108e2b" providerId="ADAL" clId="{B620B054-0CD2-6D4B-B407-679AF3331755}" dt="2024-02-07T22:03:27.076" v="146" actId="13244"/>
          <ac:picMkLst>
            <pc:docMk/>
            <pc:sldMk cId="514535240" sldId="1231"/>
            <ac:picMk id="4" creationId="{CF407447-6FA6-4A02-A010-E5914B54CD4E}"/>
          </ac:picMkLst>
        </pc:picChg>
      </pc:sldChg>
      <pc:sldChg chg="modSp mod">
        <pc:chgData name="Kat Constable" userId="29e3f105-b005-41a2-b740-a7231c108e2b" providerId="ADAL" clId="{B620B054-0CD2-6D4B-B407-679AF3331755}" dt="2024-02-07T21:57:25.137" v="48" actId="962"/>
        <pc:sldMkLst>
          <pc:docMk/>
          <pc:sldMk cId="3636148003" sldId="1232"/>
        </pc:sldMkLst>
        <pc:picChg chg="mod">
          <ac:chgData name="Kat Constable" userId="29e3f105-b005-41a2-b740-a7231c108e2b" providerId="ADAL" clId="{B620B054-0CD2-6D4B-B407-679AF3331755}" dt="2024-02-07T21:57:25.137" v="48" actId="962"/>
          <ac:picMkLst>
            <pc:docMk/>
            <pc:sldMk cId="3636148003" sldId="1232"/>
            <ac:picMk id="5" creationId="{1B7AF75E-C4E9-4A69-9019-F2562BF6A3A6}"/>
          </ac:picMkLst>
        </pc:picChg>
      </pc:sldChg>
      <pc:sldChg chg="modSp mod">
        <pc:chgData name="Kat Constable" userId="29e3f105-b005-41a2-b740-a7231c108e2b" providerId="ADAL" clId="{B620B054-0CD2-6D4B-B407-679AF3331755}" dt="2024-02-07T22:09:36.659" v="170" actId="20577"/>
        <pc:sldMkLst>
          <pc:docMk/>
          <pc:sldMk cId="981907359" sldId="1287"/>
        </pc:sldMkLst>
        <pc:spChg chg="mod">
          <ac:chgData name="Kat Constable" userId="29e3f105-b005-41a2-b740-a7231c108e2b" providerId="ADAL" clId="{B620B054-0CD2-6D4B-B407-679AF3331755}" dt="2024-02-07T22:09:36.659" v="170" actId="20577"/>
          <ac:spMkLst>
            <pc:docMk/>
            <pc:sldMk cId="981907359" sldId="1287"/>
            <ac:spMk id="2" creationId="{D6A8E679-A98C-2D9C-853E-5117E6F1F177}"/>
          </ac:spMkLst>
        </pc:spChg>
        <pc:picChg chg="mod">
          <ac:chgData name="Kat Constable" userId="29e3f105-b005-41a2-b740-a7231c108e2b" providerId="ADAL" clId="{B620B054-0CD2-6D4B-B407-679AF3331755}" dt="2024-02-07T21:58:01.091" v="53" actId="962"/>
          <ac:picMkLst>
            <pc:docMk/>
            <pc:sldMk cId="981907359" sldId="1287"/>
            <ac:picMk id="8" creationId="{83FD7DEC-23CD-43F4-9881-CE1F7DD19B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2024/2/7</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2024/2/7</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dirty="0"/>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23</a:t>
            </a:fld>
            <a:endParaRPr lang="en-US" dirty="0"/>
          </a:p>
        </p:txBody>
      </p:sp>
    </p:spTree>
    <p:extLst>
      <p:ext uri="{BB962C8B-B14F-4D97-AF65-F5344CB8AC3E}">
        <p14:creationId xmlns:p14="http://schemas.microsoft.com/office/powerpoint/2010/main" val="3952642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24</a:t>
            </a:fld>
            <a:endParaRPr lang="en-US" dirty="0"/>
          </a:p>
        </p:txBody>
      </p:sp>
    </p:spTree>
    <p:extLst>
      <p:ext uri="{BB962C8B-B14F-4D97-AF65-F5344CB8AC3E}">
        <p14:creationId xmlns:p14="http://schemas.microsoft.com/office/powerpoint/2010/main" val="365521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25</a:t>
            </a:fld>
            <a:endParaRPr lang="en-US" dirty="0"/>
          </a:p>
        </p:txBody>
      </p:sp>
    </p:spTree>
    <p:extLst>
      <p:ext uri="{BB962C8B-B14F-4D97-AF65-F5344CB8AC3E}">
        <p14:creationId xmlns:p14="http://schemas.microsoft.com/office/powerpoint/2010/main" val="3968002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26</a:t>
            </a:fld>
            <a:endParaRPr lang="en-US" dirty="0"/>
          </a:p>
        </p:txBody>
      </p:sp>
    </p:spTree>
    <p:extLst>
      <p:ext uri="{BB962C8B-B14F-4D97-AF65-F5344CB8AC3E}">
        <p14:creationId xmlns:p14="http://schemas.microsoft.com/office/powerpoint/2010/main" val="2749104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E5E2B-1940-4C12-B0CF-52993C2CB7F2}" type="slidenum">
              <a:rPr lang="en-US" smtClean="0"/>
              <a:pPr/>
              <a:t>32</a:t>
            </a:fld>
            <a:endParaRPr lang="en-US" dirty="0"/>
          </a:p>
        </p:txBody>
      </p:sp>
    </p:spTree>
    <p:extLst>
      <p:ext uri="{BB962C8B-B14F-4D97-AF65-F5344CB8AC3E}">
        <p14:creationId xmlns:p14="http://schemas.microsoft.com/office/powerpoint/2010/main" val="2255417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40</a:t>
            </a:fld>
            <a:endParaRPr lang="en-US" dirty="0"/>
          </a:p>
        </p:txBody>
      </p:sp>
    </p:spTree>
    <p:extLst>
      <p:ext uri="{BB962C8B-B14F-4D97-AF65-F5344CB8AC3E}">
        <p14:creationId xmlns:p14="http://schemas.microsoft.com/office/powerpoint/2010/main" val="816427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46</a:t>
            </a:fld>
            <a:endParaRPr lang="en-US" dirty="0"/>
          </a:p>
        </p:txBody>
      </p:sp>
    </p:spTree>
    <p:extLst>
      <p:ext uri="{BB962C8B-B14F-4D97-AF65-F5344CB8AC3E}">
        <p14:creationId xmlns:p14="http://schemas.microsoft.com/office/powerpoint/2010/main" val="2880982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50</a:t>
            </a:fld>
            <a:endParaRPr lang="zh-CN" altLang="en-US"/>
          </a:p>
        </p:txBody>
      </p:sp>
    </p:spTree>
    <p:extLst>
      <p:ext uri="{BB962C8B-B14F-4D97-AF65-F5344CB8AC3E}">
        <p14:creationId xmlns:p14="http://schemas.microsoft.com/office/powerpoint/2010/main" val="106657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699692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59</a:t>
            </a:fld>
            <a:endParaRPr lang="zh-CN" altLang="en-US"/>
          </a:p>
        </p:txBody>
      </p:sp>
    </p:spTree>
    <p:extLst>
      <p:ext uri="{BB962C8B-B14F-4D97-AF65-F5344CB8AC3E}">
        <p14:creationId xmlns:p14="http://schemas.microsoft.com/office/powerpoint/2010/main" val="2894030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dirty="0"/>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t>Massachusetts Department of Elementary and Secondary Education</a:t>
            </a:r>
          </a:p>
        </p:txBody>
      </p:sp>
    </p:spTree>
    <p:extLst>
      <p:ext uri="{BB962C8B-B14F-4D97-AF65-F5344CB8AC3E}">
        <p14:creationId xmlns:p14="http://schemas.microsoft.com/office/powerpoint/2010/main" val="1414611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60</a:t>
            </a:fld>
            <a:endParaRPr lang="zh-CN" altLang="en-US"/>
          </a:p>
        </p:txBody>
      </p:sp>
    </p:spTree>
    <p:extLst>
      <p:ext uri="{BB962C8B-B14F-4D97-AF65-F5344CB8AC3E}">
        <p14:creationId xmlns:p14="http://schemas.microsoft.com/office/powerpoint/2010/main" val="3735539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66</a:t>
            </a:fld>
            <a:endParaRPr lang="zh-CN" altLang="en-US"/>
          </a:p>
        </p:txBody>
      </p:sp>
    </p:spTree>
    <p:extLst>
      <p:ext uri="{BB962C8B-B14F-4D97-AF65-F5344CB8AC3E}">
        <p14:creationId xmlns:p14="http://schemas.microsoft.com/office/powerpoint/2010/main" val="3648366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US" sz="1200" dirty="0"/>
          </a:p>
        </p:txBody>
      </p:sp>
      <p:sp>
        <p:nvSpPr>
          <p:cNvPr id="4" name="Slide Number Placeholder 3"/>
          <p:cNvSpPr>
            <a:spLocks noGrp="1"/>
          </p:cNvSpPr>
          <p:nvPr>
            <p:ph type="sldNum" sz="quarter" idx="5"/>
          </p:nvPr>
        </p:nvSpPr>
        <p:spPr/>
        <p:txBody>
          <a:bodyPr/>
          <a:lstStyle/>
          <a:p>
            <a:fld id="{825FC15E-7FD1-034A-9729-2C6FA6821FBB}" type="slidenum">
              <a:rPr lang="en-US" smtClean="0"/>
              <a:t>68</a:t>
            </a:fld>
            <a:endParaRPr lang="en-US" dirty="0"/>
          </a:p>
        </p:txBody>
      </p:sp>
    </p:spTree>
    <p:extLst>
      <p:ext uri="{BB962C8B-B14F-4D97-AF65-F5344CB8AC3E}">
        <p14:creationId xmlns:p14="http://schemas.microsoft.com/office/powerpoint/2010/main" val="2841598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US" sz="1200" dirty="0"/>
          </a:p>
        </p:txBody>
      </p:sp>
      <p:sp>
        <p:nvSpPr>
          <p:cNvPr id="4" name="Slide Number Placeholder 3"/>
          <p:cNvSpPr>
            <a:spLocks noGrp="1"/>
          </p:cNvSpPr>
          <p:nvPr>
            <p:ph type="sldNum" sz="quarter" idx="5"/>
          </p:nvPr>
        </p:nvSpPr>
        <p:spPr/>
        <p:txBody>
          <a:bodyPr/>
          <a:lstStyle/>
          <a:p>
            <a:fld id="{825FC15E-7FD1-034A-9729-2C6FA6821FBB}" type="slidenum">
              <a:rPr lang="en-US" smtClean="0"/>
              <a:t>69</a:t>
            </a:fld>
            <a:endParaRPr lang="en-US" dirty="0"/>
          </a:p>
        </p:txBody>
      </p:sp>
    </p:spTree>
    <p:extLst>
      <p:ext uri="{BB962C8B-B14F-4D97-AF65-F5344CB8AC3E}">
        <p14:creationId xmlns:p14="http://schemas.microsoft.com/office/powerpoint/2010/main" val="3636038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72</a:t>
            </a:fld>
            <a:endParaRPr lang="en-US" dirty="0"/>
          </a:p>
        </p:txBody>
      </p:sp>
    </p:spTree>
    <p:extLst>
      <p:ext uri="{BB962C8B-B14F-4D97-AF65-F5344CB8AC3E}">
        <p14:creationId xmlns:p14="http://schemas.microsoft.com/office/powerpoint/2010/main" val="248272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dirty="0"/>
          </a:p>
        </p:txBody>
      </p:sp>
    </p:spTree>
    <p:extLst>
      <p:ext uri="{BB962C8B-B14F-4D97-AF65-F5344CB8AC3E}">
        <p14:creationId xmlns:p14="http://schemas.microsoft.com/office/powerpoint/2010/main" val="50327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2850932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69893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380919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273345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2407159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2756749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994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82370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5071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5463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01087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3031861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17145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955289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14200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9344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917612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611794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62134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07623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52495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310296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Pearson Access Very Santelli Very Very Very Very Very Very Very Very Very Very Very Very Very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0.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2/7/24</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49" r:id="rId5"/>
    <p:sldLayoutId id="2147483665" r:id="rId6"/>
    <p:sldLayoutId id="2147483655" r:id="rId7"/>
    <p:sldLayoutId id="2147483661" r:id="rId8"/>
    <p:sldLayoutId id="2147483660" r:id="rId9"/>
    <p:sldLayoutId id="2147483664" r:id="rId10"/>
    <p:sldLayoutId id="2147483652" r:id="rId11"/>
    <p:sldLayoutId id="2147483657" r:id="rId12"/>
    <p:sldLayoutId id="2147483654" r:id="rId13"/>
    <p:sldLayoutId id="2147483663" r:id="rId14"/>
    <p:sldLayoutId id="2147483662" r:id="rId15"/>
    <p:sldLayoutId id="2147483682" r:id="rId16"/>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9036926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mcas.pearsonsupport.com/resources/manuals/2023%20Infrastructure%20Trial%20Readiness%20Guide%20for%202023-2024%20MCAS%20Computer-Based%20Testing%2012.18.2023%20FINAL.pdf"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support.assessment.pearson.com/TN/network-requirements-and-guidelines-23074307.html"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e.mass.edu/mcas/testadmin/infrastructure-trials.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trng-mcas.pearsonaccessnext.com/customer/index.action"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mcas.pearsonsupport.com/pearsonaccessnext/"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trng-mcas.pearsonaccessnext.com/customer/index.action" TargetMode="External"/><Relationship Id="rId2" Type="http://schemas.openxmlformats.org/officeDocument/2006/relationships/hyperlink" Target="https://gateway.edu.state.ma.us/" TargetMode="External"/><Relationship Id="rId1" Type="http://schemas.openxmlformats.org/officeDocument/2006/relationships/slideLayout" Target="../slideLayouts/slideLayout4.xml"/><Relationship Id="rId4" Type="http://schemas.openxmlformats.org/officeDocument/2006/relationships/hyperlink" Target="mailto:mcas@doe.mass.edu"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hyperlink" Target="mailto:mcas@doe.mass.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mailto:MCASEvents@cognia.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support.assessment.pearson.com/display/PAsup/Retrieve+Resources+for+an+Online+Test"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hyperlink" Target="https://support.assessment.pearson.com/x/DwACAQ"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mcas.pearsonsupport.com/resources/additional-pan-demonstrations-for-Infrastructure-trials/Resuming%20Students.mp4"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hyperlink" Target="http://mcas.pearsonsupport.com/resources/additional-pan-demonstrations-for-Infrastructure-trials/Mark%20Students%20Complete.mp4"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mcas.pearsonsupport.com/technology-setup/" TargetMode="Externa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mcas.pearsonsupport.com/manuals/"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mcas.pearsonsupport.com/technology-setup/" TargetMode="External"/><Relationship Id="rId5" Type="http://schemas.openxmlformats.org/officeDocument/2006/relationships/hyperlink" Target="http://mcas.pearsonsupport.com/student/" TargetMode="External"/><Relationship Id="rId4" Type="http://schemas.openxmlformats.org/officeDocument/2006/relationships/hyperlink" Target="http://mcas.pearsonsupport.com/training/"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ww.doe.mass.edu/mcas/testadmin/infrastructure-trials.html" TargetMode="External"/><Relationship Id="rId2" Type="http://schemas.openxmlformats.org/officeDocument/2006/relationships/hyperlink" Target="http://www.doe.mass.edu/mcas/" TargetMode="External"/><Relationship Id="rId1" Type="http://schemas.openxmlformats.org/officeDocument/2006/relationships/slideLayout" Target="../slideLayouts/slideLayout4.xml"/><Relationship Id="rId6" Type="http://schemas.openxmlformats.org/officeDocument/2006/relationships/hyperlink" Target="https://www.doe.mass.edu/mcas/testadmin/schoolsamples/" TargetMode="External"/><Relationship Id="rId5" Type="http://schemas.openxmlformats.org/officeDocument/2006/relationships/hyperlink" Target="http://eepurl.com/ghSOhH" TargetMode="External"/><Relationship Id="rId4" Type="http://schemas.openxmlformats.org/officeDocument/2006/relationships/hyperlink" Target="http://www.doe.mass.edu/mcas/updates.html"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www.doe.mass.edu/mcas/training.html"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mcas.pearsonsupport.com/training/"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doe.mass.edu/mcas/training.html"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mcas.pearsonsupport.com/train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hyperlink" Target="mailto:mcas@doe.mass.edu" TargetMode="Externa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hyperlink" Target="mailto:mcas@measuredprogress.org" TargetMode="External"/><Relationship Id="rId2" Type="http://schemas.openxmlformats.org/officeDocument/2006/relationships/hyperlink" Target="http://mcas.pearsonsupport.com/" TargetMode="External"/><Relationship Id="rId1" Type="http://schemas.openxmlformats.org/officeDocument/2006/relationships/slideLayout" Target="../slideLayouts/slideLayout4.xml"/><Relationship Id="rId6" Type="http://schemas.openxmlformats.org/officeDocument/2006/relationships/hyperlink" Target="mailto:mcas@doe.mass.edu" TargetMode="External"/><Relationship Id="rId5" Type="http://schemas.openxmlformats.org/officeDocument/2006/relationships/hyperlink" Target="http://www.doe.mass.edu/mcas" TargetMode="External"/><Relationship Id="rId4" Type="http://schemas.openxmlformats.org/officeDocument/2006/relationships/hyperlink" Target="http://mcas.pearsonsupport.com/technology-setup/" TargetMode="External"/></Relationships>
</file>

<file path=ppt/slides/_rels/slide7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hyperlink" Target="http://www.doe.mass.edu/mcas" TargetMode="External"/><Relationship Id="rId12" Type="http://schemas.openxmlformats.org/officeDocument/2006/relationships/image" Target="../media/image45.sv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0" Type="http://schemas.openxmlformats.org/officeDocument/2006/relationships/hyperlink" Target="mailto:mcas@doe.mass.edu" TargetMode="External"/><Relationship Id="rId4" Type="http://schemas.openxmlformats.org/officeDocument/2006/relationships/image" Target="../media/image39.svg"/><Relationship Id="rId9" Type="http://schemas.openxmlformats.org/officeDocument/2006/relationships/image" Target="../media/image43.svg"/></Relationships>
</file>

<file path=ppt/slides/_rels/slide8.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hyperlink" Target="http://mcas.pearsonsupport.com/technology-setu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838" y="1625533"/>
            <a:ext cx="8631677" cy="1928238"/>
          </a:xfrm>
        </p:spPr>
        <p:txBody>
          <a:bodyPr>
            <a:noAutofit/>
          </a:bodyPr>
          <a:lstStyle/>
          <a:p>
            <a:r>
              <a:rPr lang="en-US" altLang="en-US" sz="5900" dirty="0"/>
              <a:t>Overview of Infrastructure Trials for Returning Principals and Test Coordinators</a:t>
            </a:r>
          </a:p>
        </p:txBody>
      </p:sp>
      <p:sp>
        <p:nvSpPr>
          <p:cNvPr id="3" name="Subtitle 2"/>
          <p:cNvSpPr>
            <a:spLocks noGrp="1"/>
          </p:cNvSpPr>
          <p:nvPr>
            <p:ph type="subTitle" idx="1"/>
          </p:nvPr>
        </p:nvSpPr>
        <p:spPr>
          <a:xfrm>
            <a:off x="505838" y="5466944"/>
            <a:ext cx="7538936" cy="1391055"/>
          </a:xfrm>
        </p:spPr>
        <p:txBody>
          <a:bodyPr/>
          <a:lstStyle/>
          <a:p>
            <a:r>
              <a:rPr lang="en-US" altLang="zh-CN" dirty="0">
                <a:latin typeface="Arial" panose="020B0604020202020204" pitchFamily="34" charset="0"/>
                <a:cs typeface="Arial" panose="020B0604020202020204" pitchFamily="34" charset="0"/>
              </a:rPr>
              <a:t>The Office of Student Assessment Services January 23, 2024</a:t>
            </a:r>
            <a:endParaRPr lang="zh-CN" altLang="en-US">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E008182-2C29-4138-8706-4AA811CCC61F}"/>
              </a:ext>
            </a:extLst>
          </p:cNvPr>
          <p:cNvSpPr txBox="1">
            <a:spLocks noGrp="1"/>
          </p:cNvSpPr>
          <p:nvPr>
            <p:ph type="title" idx="4294967295"/>
          </p:nvPr>
        </p:nvSpPr>
        <p:spPr>
          <a:xfrm>
            <a:off x="465991" y="219057"/>
            <a:ext cx="10990385" cy="7218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3647B6"/>
                </a:solidFill>
                <a:effectLst/>
                <a:uLnTx/>
                <a:uFillTx/>
                <a:latin typeface="Arial" panose="020B0604020202020204" pitchFamily="34" charset="0"/>
                <a:ea typeface="+mj-ea"/>
                <a:cs typeface="Arial" panose="020B0604020202020204" pitchFamily="34" charset="0"/>
              </a:rPr>
              <a:t>Testing Your Network and Devices </a:t>
            </a:r>
          </a:p>
        </p:txBody>
      </p:sp>
      <p:sp>
        <p:nvSpPr>
          <p:cNvPr id="4" name="Text Placeholder 2">
            <a:extLst>
              <a:ext uri="{FF2B5EF4-FFF2-40B4-BE49-F238E27FC236}">
                <a16:creationId xmlns:a16="http://schemas.microsoft.com/office/drawing/2014/main" id="{51BBEF0B-1E8B-42FB-907A-E4A7C2B3CB8A}"/>
              </a:ext>
            </a:extLst>
          </p:cNvPr>
          <p:cNvSpPr txBox="1">
            <a:spLocks/>
          </p:cNvSpPr>
          <p:nvPr/>
        </p:nvSpPr>
        <p:spPr>
          <a:xfrm>
            <a:off x="465991" y="1310054"/>
            <a:ext cx="10990385" cy="4747845"/>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01D35"/>
              </a:buClr>
            </a:pPr>
            <a:r>
              <a:rPr lang="en-US" sz="2800" b="1" u="sng" dirty="0">
                <a:solidFill>
                  <a:srgbClr val="101D35"/>
                </a:solidFill>
                <a:latin typeface="Arial" panose="020B0604020202020204" pitchFamily="34" charset="0"/>
                <a:cs typeface="Arial" panose="020B0604020202020204" pitchFamily="34" charset="0"/>
              </a:rPr>
              <a:t>App Check</a:t>
            </a:r>
            <a:r>
              <a:rPr lang="en-US" sz="2800" dirty="0">
                <a:solidFill>
                  <a:srgbClr val="101D35"/>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 test run in TestNav by school staff to check connectivity to Pearson servers, the ability of the device to enter “kiosk” mode, and the TestNav configuration (if a configuration identifier is used). See the </a:t>
            </a:r>
            <a:r>
              <a:rPr lang="en-US" sz="2800" dirty="0">
                <a:latin typeface="Arial" panose="020B0604020202020204" pitchFamily="34" charset="0"/>
                <a:cs typeface="Arial" panose="020B0604020202020204" pitchFamily="34" charset="0"/>
                <a:hlinkClick r:id="rId2"/>
              </a:rPr>
              <a:t>Infrastructure Trial Guide</a:t>
            </a:r>
            <a:r>
              <a:rPr lang="en-US" sz="2800" dirty="0">
                <a:latin typeface="Arial" panose="020B0604020202020204" pitchFamily="34" charset="0"/>
                <a:cs typeface="Arial" panose="020B0604020202020204" pitchFamily="34" charset="0"/>
              </a:rPr>
              <a:t> for further details. </a:t>
            </a:r>
          </a:p>
          <a:p>
            <a:pPr>
              <a:buClr>
                <a:srgbClr val="101D35"/>
              </a:buClr>
            </a:pPr>
            <a:endParaRPr lang="en-US" sz="2800" dirty="0">
              <a:solidFill>
                <a:srgbClr val="101D35"/>
              </a:solidFill>
              <a:latin typeface="Arial" panose="020B0604020202020204" pitchFamily="34" charset="0"/>
              <a:cs typeface="Arial" panose="020B0604020202020204" pitchFamily="34" charset="0"/>
            </a:endParaRPr>
          </a:p>
          <a:p>
            <a:pPr>
              <a:buClr>
                <a:srgbClr val="101D35"/>
              </a:buClr>
            </a:pPr>
            <a:r>
              <a:rPr lang="en-US" sz="2800" b="1" u="sng" dirty="0">
                <a:solidFill>
                  <a:srgbClr val="101D35"/>
                </a:solidFill>
                <a:latin typeface="Arial" panose="020B0604020202020204" pitchFamily="34" charset="0"/>
                <a:cs typeface="Arial" panose="020B0604020202020204" pitchFamily="34" charset="0"/>
              </a:rPr>
              <a:t>Preliminary System Test</a:t>
            </a:r>
            <a:r>
              <a:rPr lang="en-US" sz="2800" dirty="0">
                <a:solidFill>
                  <a:srgbClr val="101D35"/>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 small-scale Infrastructure Trial during which school staff log in to and click through practice tests instead of students. </a:t>
            </a:r>
          </a:p>
          <a:p>
            <a:pPr>
              <a:buClr>
                <a:srgbClr val="101D35"/>
              </a:buClr>
            </a:pPr>
            <a:endParaRPr lang="en-US" sz="2800" dirty="0">
              <a:solidFill>
                <a:srgbClr val="101D35"/>
              </a:solidFill>
              <a:latin typeface="Arial" panose="020B0604020202020204" pitchFamily="34" charset="0"/>
              <a:cs typeface="Arial" panose="020B0604020202020204" pitchFamily="34" charset="0"/>
            </a:endParaRPr>
          </a:p>
          <a:p>
            <a:pPr>
              <a:buClr>
                <a:srgbClr val="101D35"/>
              </a:buClr>
            </a:pPr>
            <a:r>
              <a:rPr lang="en-US" sz="2800" b="1" u="sng" dirty="0">
                <a:solidFill>
                  <a:srgbClr val="101D35"/>
                </a:solidFill>
                <a:latin typeface="Arial" panose="020B0604020202020204" pitchFamily="34" charset="0"/>
                <a:cs typeface="Arial" panose="020B0604020202020204" pitchFamily="34" charset="0"/>
              </a:rPr>
              <a:t>Infrastructure Trial</a:t>
            </a:r>
            <a:r>
              <a:rPr lang="en-US" sz="2800" dirty="0">
                <a:solidFill>
                  <a:srgbClr val="101D35"/>
                </a:solidFill>
                <a:latin typeface="Arial" panose="020B0604020202020204" pitchFamily="34" charset="0"/>
                <a:cs typeface="Arial" panose="020B0604020202020204" pitchFamily="34" charset="0"/>
              </a:rPr>
              <a:t>: Simulated testing experience during which one or more practice test sessions are administered. </a:t>
            </a:r>
          </a:p>
          <a:p>
            <a:pPr>
              <a:buClrTx/>
            </a:pPr>
            <a:endParaRPr lang="en-US" sz="2400" dirty="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7078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E008182-2C29-4138-8706-4AA811CCC61F}"/>
              </a:ext>
            </a:extLst>
          </p:cNvPr>
          <p:cNvSpPr txBox="1">
            <a:spLocks noGrp="1"/>
          </p:cNvSpPr>
          <p:nvPr>
            <p:ph type="title" idx="4294967295"/>
          </p:nvPr>
        </p:nvSpPr>
        <p:spPr>
          <a:xfrm>
            <a:off x="465991" y="219057"/>
            <a:ext cx="10990385" cy="7218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3647B6"/>
                </a:solidFill>
                <a:effectLst/>
                <a:uLnTx/>
                <a:uFillTx/>
                <a:latin typeface="Arial" panose="020B0604020202020204" pitchFamily="34" charset="0"/>
                <a:ea typeface="+mj-ea"/>
                <a:cs typeface="Arial" panose="020B0604020202020204" pitchFamily="34" charset="0"/>
              </a:rPr>
              <a:t>Testing Your Network and Devices</a:t>
            </a:r>
          </a:p>
        </p:txBody>
      </p:sp>
      <p:graphicFrame>
        <p:nvGraphicFramePr>
          <p:cNvPr id="4" name="Table 2">
            <a:extLst>
              <a:ext uri="{FF2B5EF4-FFF2-40B4-BE49-F238E27FC236}">
                <a16:creationId xmlns:a16="http://schemas.microsoft.com/office/drawing/2014/main" id="{FCB666AD-AEAE-4881-AD77-A3950D22B5D3}"/>
              </a:ext>
            </a:extLst>
          </p:cNvPr>
          <p:cNvGraphicFramePr>
            <a:graphicFrameLocks noGrp="1"/>
          </p:cNvGraphicFramePr>
          <p:nvPr>
            <p:extLst>
              <p:ext uri="{D42A27DB-BD31-4B8C-83A1-F6EECF244321}">
                <p14:modId xmlns:p14="http://schemas.microsoft.com/office/powerpoint/2010/main" val="3778966150"/>
              </p:ext>
            </p:extLst>
          </p:nvPr>
        </p:nvGraphicFramePr>
        <p:xfrm>
          <a:off x="195209" y="803374"/>
          <a:ext cx="11839258" cy="6057368"/>
        </p:xfrm>
        <a:graphic>
          <a:graphicData uri="http://schemas.openxmlformats.org/drawingml/2006/table">
            <a:tbl>
              <a:tblPr firstRow="1" bandRow="1">
                <a:tableStyleId>{00A15C55-8517-42AA-B614-E9B94910E393}</a:tableStyleId>
              </a:tblPr>
              <a:tblGrid>
                <a:gridCol w="1426695">
                  <a:extLst>
                    <a:ext uri="{9D8B030D-6E8A-4147-A177-3AD203B41FA5}">
                      <a16:colId xmlns:a16="http://schemas.microsoft.com/office/drawing/2014/main" val="1262787603"/>
                    </a:ext>
                  </a:extLst>
                </a:gridCol>
                <a:gridCol w="2050875">
                  <a:extLst>
                    <a:ext uri="{9D8B030D-6E8A-4147-A177-3AD203B41FA5}">
                      <a16:colId xmlns:a16="http://schemas.microsoft.com/office/drawing/2014/main" val="3005108589"/>
                    </a:ext>
                  </a:extLst>
                </a:gridCol>
                <a:gridCol w="1868574">
                  <a:extLst>
                    <a:ext uri="{9D8B030D-6E8A-4147-A177-3AD203B41FA5}">
                      <a16:colId xmlns:a16="http://schemas.microsoft.com/office/drawing/2014/main" val="3526242367"/>
                    </a:ext>
                  </a:extLst>
                </a:gridCol>
                <a:gridCol w="1492581">
                  <a:extLst>
                    <a:ext uri="{9D8B030D-6E8A-4147-A177-3AD203B41FA5}">
                      <a16:colId xmlns:a16="http://schemas.microsoft.com/office/drawing/2014/main" val="67294927"/>
                    </a:ext>
                  </a:extLst>
                </a:gridCol>
                <a:gridCol w="5000533">
                  <a:extLst>
                    <a:ext uri="{9D8B030D-6E8A-4147-A177-3AD203B41FA5}">
                      <a16:colId xmlns:a16="http://schemas.microsoft.com/office/drawing/2014/main" val="2512611198"/>
                    </a:ext>
                  </a:extLst>
                </a:gridCol>
              </a:tblGrid>
              <a:tr h="779564">
                <a:tc>
                  <a:txBody>
                    <a:bodyPr/>
                    <a:lstStyle/>
                    <a:p>
                      <a:r>
                        <a:rPr lang="en-US" sz="1600" dirty="0">
                          <a:latin typeface="Arial" panose="020B0604020202020204" pitchFamily="34" charset="0"/>
                          <a:cs typeface="Arial" panose="020B0604020202020204" pitchFamily="34" charset="0"/>
                        </a:rPr>
                        <a:t>Task</a:t>
                      </a:r>
                    </a:p>
                  </a:txBody>
                  <a:tcPr/>
                </a:tc>
                <a:tc>
                  <a:txBody>
                    <a:bodyPr/>
                    <a:lstStyle/>
                    <a:p>
                      <a:r>
                        <a:rPr lang="en-US" sz="1600" dirty="0">
                          <a:latin typeface="Arial" panose="020B0604020202020204" pitchFamily="34" charset="0"/>
                          <a:cs typeface="Arial" panose="020B0604020202020204" pitchFamily="34" charset="0"/>
                        </a:rPr>
                        <a:t>What is it? </a:t>
                      </a:r>
                    </a:p>
                  </a:txBody>
                  <a:tcPr/>
                </a:tc>
                <a:tc>
                  <a:txBody>
                    <a:bodyPr/>
                    <a:lstStyle/>
                    <a:p>
                      <a:r>
                        <a:rPr lang="en-US" sz="1600" dirty="0">
                          <a:latin typeface="Arial" panose="020B0604020202020204" pitchFamily="34" charset="0"/>
                          <a:cs typeface="Arial" panose="020B0604020202020204" pitchFamily="34" charset="0"/>
                        </a:rPr>
                        <a:t>Should my school complete this task?</a:t>
                      </a:r>
                    </a:p>
                  </a:txBody>
                  <a:tcPr/>
                </a:tc>
                <a:tc>
                  <a:txBody>
                    <a:bodyPr/>
                    <a:lstStyle/>
                    <a:p>
                      <a:r>
                        <a:rPr lang="en-US" sz="1600" dirty="0">
                          <a:latin typeface="Arial" panose="020B0604020202020204" pitchFamily="34" charset="0"/>
                          <a:cs typeface="Arial" panose="020B0604020202020204" pitchFamily="34" charset="0"/>
                        </a:rPr>
                        <a:t>Who participates?</a:t>
                      </a:r>
                    </a:p>
                  </a:txBody>
                  <a:tcPr/>
                </a:tc>
                <a:tc>
                  <a:txBody>
                    <a:bodyPr/>
                    <a:lstStyle/>
                    <a:p>
                      <a:r>
                        <a:rPr lang="en-US" sz="1600" dirty="0">
                          <a:latin typeface="Arial" panose="020B0604020202020204" pitchFamily="34" charset="0"/>
                          <a:cs typeface="Arial" panose="020B0604020202020204" pitchFamily="34" charset="0"/>
                        </a:rPr>
                        <a:t>Confirms that: </a:t>
                      </a:r>
                    </a:p>
                  </a:txBody>
                  <a:tcPr/>
                </a:tc>
                <a:extLst>
                  <a:ext uri="{0D108BD9-81ED-4DB2-BD59-A6C34878D82A}">
                    <a16:rowId xmlns:a16="http://schemas.microsoft.com/office/drawing/2014/main" val="4274319393"/>
                  </a:ext>
                </a:extLst>
              </a:tr>
              <a:tr h="1299274">
                <a:tc>
                  <a:txBody>
                    <a:bodyPr/>
                    <a:lstStyle/>
                    <a:p>
                      <a:r>
                        <a:rPr lang="en-US" sz="1400" b="1" dirty="0">
                          <a:solidFill>
                            <a:srgbClr val="101D35"/>
                          </a:solidFill>
                          <a:latin typeface="Arial" panose="020B0604020202020204" pitchFamily="34" charset="0"/>
                          <a:cs typeface="Arial" panose="020B0604020202020204" pitchFamily="34" charset="0"/>
                        </a:rPr>
                        <a:t>App Check</a:t>
                      </a:r>
                    </a:p>
                  </a:txBody>
                  <a:tcPr/>
                </a:tc>
                <a:tc>
                  <a:txBody>
                    <a:bodyPr/>
                    <a:lstStyle/>
                    <a:p>
                      <a:r>
                        <a:rPr lang="en-US" sz="1400" dirty="0">
                          <a:solidFill>
                            <a:srgbClr val="101D35"/>
                          </a:solidFill>
                          <a:latin typeface="Arial" panose="020B0604020202020204" pitchFamily="34" charset="0"/>
                          <a:cs typeface="Arial" panose="020B0604020202020204" pitchFamily="34" charset="0"/>
                        </a:rPr>
                        <a:t>App Check is completed in TestNav after configuring the network and downloading TestNav on student devices. </a:t>
                      </a:r>
                    </a:p>
                  </a:txBody>
                  <a:tcPr/>
                </a:tc>
                <a:tc>
                  <a:txBody>
                    <a:bodyPr/>
                    <a:lstStyle/>
                    <a:p>
                      <a:r>
                        <a:rPr lang="en-US" sz="1400" dirty="0">
                          <a:solidFill>
                            <a:srgbClr val="101D35"/>
                          </a:solidFill>
                          <a:latin typeface="Arial" panose="020B0604020202020204" pitchFamily="34" charset="0"/>
                          <a:cs typeface="Arial" panose="020B0604020202020204" pitchFamily="34" charset="0"/>
                        </a:rPr>
                        <a:t>Yes, all schools should complete App Check. </a:t>
                      </a:r>
                    </a:p>
                  </a:txBody>
                  <a:tcPr/>
                </a:tc>
                <a:tc>
                  <a:txBody>
                    <a:bodyPr/>
                    <a:lstStyle/>
                    <a:p>
                      <a:r>
                        <a:rPr lang="en-US" sz="1400" dirty="0">
                          <a:solidFill>
                            <a:srgbClr val="101D35"/>
                          </a:solidFill>
                          <a:latin typeface="Arial" panose="020B0604020202020204" pitchFamily="34" charset="0"/>
                          <a:cs typeface="Arial" panose="020B0604020202020204" pitchFamily="34" charset="0"/>
                        </a:rPr>
                        <a:t>Technology staff</a:t>
                      </a:r>
                    </a:p>
                  </a:txBody>
                  <a:tcPr/>
                </a:tc>
                <a:tc>
                  <a:txBody>
                    <a:bodyPr/>
                    <a:lstStyle/>
                    <a:p>
                      <a:pPr marL="285750" indent="-285750">
                        <a:buFont typeface="Arial" panose="020B0604020202020204" pitchFamily="34" charset="0"/>
                        <a:buChar char="•"/>
                      </a:pPr>
                      <a:r>
                        <a:rPr lang="en-US" sz="1400" b="0" kern="1200" dirty="0">
                          <a:solidFill>
                            <a:srgbClr val="101D35"/>
                          </a:solidFill>
                          <a:effectLst/>
                          <a:latin typeface="Arial" panose="020B0604020202020204" pitchFamily="34" charset="0"/>
                          <a:cs typeface="Arial" panose="020B0604020202020204" pitchFamily="34" charset="0"/>
                        </a:rPr>
                        <a:t>Devices can successfully run TestNav</a:t>
                      </a:r>
                    </a:p>
                    <a:p>
                      <a:pPr marL="285750" indent="-285750">
                        <a:buFont typeface="Arial" panose="020B0604020202020204" pitchFamily="34" charset="0"/>
                        <a:buChar char="•"/>
                      </a:pPr>
                      <a:r>
                        <a:rPr lang="en-US" sz="1400" b="0" kern="1200" dirty="0">
                          <a:solidFill>
                            <a:srgbClr val="101D35"/>
                          </a:solidFill>
                          <a:effectLst/>
                          <a:latin typeface="Arial" panose="020B0604020202020204" pitchFamily="34" charset="0"/>
                          <a:cs typeface="Arial" panose="020B0604020202020204" pitchFamily="34" charset="0"/>
                        </a:rPr>
                        <a:t>TestNav is configured correctly</a:t>
                      </a:r>
                      <a:endParaRPr lang="en-US" sz="14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25739144"/>
                  </a:ext>
                </a:extLst>
              </a:tr>
              <a:tr h="1905602">
                <a:tc>
                  <a:txBody>
                    <a:bodyPr/>
                    <a:lstStyle/>
                    <a:p>
                      <a:r>
                        <a:rPr lang="en-US" sz="1400" b="1" dirty="0">
                          <a:solidFill>
                            <a:srgbClr val="101D35"/>
                          </a:solidFill>
                          <a:latin typeface="Arial" panose="020B0604020202020204" pitchFamily="34" charset="0"/>
                          <a:cs typeface="Arial" panose="020B0604020202020204" pitchFamily="34" charset="0"/>
                        </a:rPr>
                        <a:t>Preliminary System Test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101D35"/>
                          </a:solidFill>
                          <a:latin typeface="Arial" panose="020B0604020202020204" pitchFamily="34" charset="0"/>
                          <a:cs typeface="Arial" panose="020B0604020202020204" pitchFamily="34" charset="0"/>
                        </a:rPr>
                        <a:t>Small-scale Infrastructure Trial completed by technology or other school staff, during which staff log in to TestNav on student devices and click through practice tests.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101D35"/>
                          </a:solidFill>
                          <a:latin typeface="Arial" panose="020B0604020202020204" pitchFamily="34" charset="0"/>
                          <a:cs typeface="Arial" panose="020B0604020202020204" pitchFamily="34" charset="0"/>
                        </a:rPr>
                        <a:t>Strongly recommended for schools not conducting Infrastructure Trial. Recommended for schools conducting Infrastructure Trial. </a:t>
                      </a:r>
                    </a:p>
                  </a:txBody>
                  <a:tcPr/>
                </a:tc>
                <a:tc>
                  <a:txBody>
                    <a:bodyPr/>
                    <a:lstStyle/>
                    <a:p>
                      <a:r>
                        <a:rPr lang="en-US" sz="1400" dirty="0">
                          <a:solidFill>
                            <a:srgbClr val="101D35"/>
                          </a:solidFill>
                          <a:latin typeface="Arial" panose="020B0604020202020204" pitchFamily="34" charset="0"/>
                          <a:cs typeface="Arial" panose="020B0604020202020204" pitchFamily="34" charset="0"/>
                        </a:rPr>
                        <a:t>Technology or other school staff</a:t>
                      </a:r>
                    </a:p>
                  </a:txBody>
                  <a:tcPr/>
                </a:tc>
                <a:tc>
                  <a:txBody>
                    <a:bodyPr/>
                    <a:lstStyle/>
                    <a:p>
                      <a:pPr marL="285750" lvl="0" indent="-285750">
                        <a:buFont typeface="Arial" panose="020B0604020202020204" pitchFamily="34" charset="0"/>
                        <a:buChar char="•"/>
                      </a:pPr>
                      <a:r>
                        <a:rPr lang="en-US" sz="1400" dirty="0">
                          <a:solidFill>
                            <a:srgbClr val="080808"/>
                          </a:solidFill>
                          <a:latin typeface="Arial" panose="020B0604020202020204" pitchFamily="34" charset="0"/>
                          <a:cs typeface="Arial" panose="020B0604020202020204" pitchFamily="34" charset="0"/>
                        </a:rPr>
                        <a:t>Devices can successfully run TestNav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80808"/>
                          </a:solidFill>
                          <a:latin typeface="Arial" panose="020B0604020202020204" pitchFamily="34" charset="0"/>
                          <a:cs typeface="Arial" panose="020B0604020202020204" pitchFamily="34" charset="0"/>
                        </a:rPr>
                        <a:t>TestNav is configured correctly</a:t>
                      </a:r>
                    </a:p>
                    <a:p>
                      <a:pPr marL="285750" lvl="0" indent="-285750">
                        <a:buFont typeface="Arial" panose="020B0604020202020204" pitchFamily="34" charset="0"/>
                        <a:buChar char="•"/>
                      </a:pPr>
                      <a:r>
                        <a:rPr lang="en-US" sz="1400" dirty="0">
                          <a:solidFill>
                            <a:srgbClr val="080808"/>
                          </a:solidFill>
                          <a:latin typeface="Arial" panose="020B0604020202020204" pitchFamily="34" charset="0"/>
                          <a:cs typeface="Arial" panose="020B0604020202020204" pitchFamily="34" charset="0"/>
                        </a:rPr>
                        <a:t>Network security environment is configured to allow test content to devices (e.g., the appropriate URLs have been exempted)</a:t>
                      </a:r>
                    </a:p>
                    <a:p>
                      <a:pPr marL="285750" indent="-285750">
                        <a:buFont typeface="Arial" panose="020B0604020202020204" pitchFamily="34" charset="0"/>
                        <a:buChar char="•"/>
                      </a:pPr>
                      <a:endParaRPr lang="en-US" sz="14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12271843"/>
                  </a:ext>
                </a:extLst>
              </a:tr>
              <a:tr h="1851128">
                <a:tc>
                  <a:txBody>
                    <a:bodyPr/>
                    <a:lstStyle/>
                    <a:p>
                      <a:r>
                        <a:rPr lang="en-US" sz="1400" b="1" dirty="0">
                          <a:solidFill>
                            <a:srgbClr val="101D35"/>
                          </a:solidFill>
                          <a:latin typeface="Arial" panose="020B0604020202020204" pitchFamily="34" charset="0"/>
                          <a:cs typeface="Arial" panose="020B0604020202020204" pitchFamily="34" charset="0"/>
                        </a:rPr>
                        <a:t>Infrastructure Trial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101D35"/>
                          </a:solidFill>
                          <a:latin typeface="Arial" panose="020B0604020202020204" pitchFamily="34" charset="0"/>
                          <a:cs typeface="Arial" panose="020B0604020202020204" pitchFamily="34" charset="0"/>
                        </a:rPr>
                        <a:t>Simulated testing experience during which one or more practice test sessions are administered. </a:t>
                      </a:r>
                    </a:p>
                  </a:txBody>
                  <a:tcPr/>
                </a:tc>
                <a:tc>
                  <a:txBody>
                    <a:bodyPr/>
                    <a:lstStyle/>
                    <a:p>
                      <a:r>
                        <a:rPr lang="en-US" sz="1400" dirty="0">
                          <a:solidFill>
                            <a:srgbClr val="101D35"/>
                          </a:solidFill>
                          <a:latin typeface="Arial" panose="020B0604020202020204" pitchFamily="34" charset="0"/>
                          <a:cs typeface="Arial" panose="020B0604020202020204" pitchFamily="34" charset="0"/>
                        </a:rPr>
                        <a:t>Guidance on whether to conduct an Infrastructure Trial is outlined on slide 9. </a:t>
                      </a:r>
                    </a:p>
                  </a:txBody>
                  <a:tcPr/>
                </a:tc>
                <a:tc>
                  <a:txBody>
                    <a:bodyPr/>
                    <a:lstStyle/>
                    <a:p>
                      <a:r>
                        <a:rPr lang="en-US" sz="1400" dirty="0">
                          <a:solidFill>
                            <a:srgbClr val="101D35"/>
                          </a:solidFill>
                          <a:latin typeface="Arial" panose="020B0604020202020204" pitchFamily="34" charset="0"/>
                          <a:cs typeface="Arial" panose="020B0604020202020204" pitchFamily="34" charset="0"/>
                        </a:rPr>
                        <a:t>Students, teachers, technology staff, test coordinators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80808"/>
                          </a:solidFill>
                          <a:latin typeface="Arial" panose="020B0604020202020204" pitchFamily="34" charset="0"/>
                          <a:cs typeface="Arial" panose="020B0604020202020204" pitchFamily="34" charset="0"/>
                        </a:rPr>
                        <a:t>Devices can successfully run TestNav</a:t>
                      </a:r>
                    </a:p>
                    <a:p>
                      <a:pPr marL="285750" lvl="0" indent="-285750">
                        <a:buFont typeface="Arial" panose="020B0604020202020204" pitchFamily="34" charset="0"/>
                        <a:buChar char="•"/>
                      </a:pPr>
                      <a:r>
                        <a:rPr lang="en-US" sz="1200" dirty="0">
                          <a:solidFill>
                            <a:srgbClr val="080808"/>
                          </a:solidFill>
                          <a:latin typeface="Arial" panose="020B0604020202020204" pitchFamily="34" charset="0"/>
                          <a:cs typeface="Arial" panose="020B0604020202020204" pitchFamily="34" charset="0"/>
                        </a:rPr>
                        <a:t>TestNav is configured correctly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80808"/>
                          </a:solidFill>
                          <a:latin typeface="Arial" panose="020B0604020202020204" pitchFamily="34" charset="0"/>
                          <a:cs typeface="Arial" panose="020B0604020202020204" pitchFamily="34" charset="0"/>
                        </a:rPr>
                        <a:t>Network security environment is configured to allow test content to devices (e.g., the appropriate URLs have been exempted)</a:t>
                      </a:r>
                    </a:p>
                    <a:p>
                      <a:pPr marL="285750" lvl="0" indent="-285750">
                        <a:buFont typeface="Arial" panose="020B0604020202020204" pitchFamily="34" charset="0"/>
                        <a:buChar char="•"/>
                      </a:pPr>
                      <a:r>
                        <a:rPr lang="en-US" sz="1200" dirty="0">
                          <a:solidFill>
                            <a:srgbClr val="080808"/>
                          </a:solidFill>
                          <a:latin typeface="Arial" panose="020B0604020202020204" pitchFamily="34" charset="0"/>
                          <a:cs typeface="Arial" panose="020B0604020202020204" pitchFamily="34" charset="0"/>
                        </a:rPr>
                        <a:t>If precaching, the ProctorCache machine is properly configured to deliver test content to devices</a:t>
                      </a:r>
                    </a:p>
                    <a:p>
                      <a:pPr marL="285750" lvl="0" indent="-285750">
                        <a:buFont typeface="Arial" panose="020B0604020202020204" pitchFamily="34" charset="0"/>
                        <a:buChar char="•"/>
                      </a:pPr>
                      <a:r>
                        <a:rPr lang="en-US" sz="1200" dirty="0">
                          <a:solidFill>
                            <a:srgbClr val="080808"/>
                          </a:solidFill>
                          <a:latin typeface="Arial" panose="020B0604020202020204" pitchFamily="34" charset="0"/>
                          <a:cs typeface="Arial" panose="020B0604020202020204" pitchFamily="34" charset="0"/>
                        </a:rPr>
                        <a:t>Participating staff know how to monitor and manage a computer-based MCAS test</a:t>
                      </a:r>
                    </a:p>
                    <a:p>
                      <a:pPr marL="285750" lvl="0" indent="-285750">
                        <a:buFont typeface="Arial" panose="020B0604020202020204" pitchFamily="34" charset="0"/>
                        <a:buChar char="•"/>
                      </a:pPr>
                      <a:r>
                        <a:rPr lang="en-US" sz="1200" dirty="0">
                          <a:solidFill>
                            <a:srgbClr val="080808"/>
                          </a:solidFill>
                          <a:latin typeface="Arial" panose="020B0604020202020204" pitchFamily="34" charset="0"/>
                          <a:cs typeface="Arial" panose="020B0604020202020204" pitchFamily="34" charset="0"/>
                        </a:rPr>
                        <a:t>Students are familiar with the computer-based tools and format.</a:t>
                      </a:r>
                    </a:p>
                  </a:txBody>
                  <a:tcPr/>
                </a:tc>
                <a:extLst>
                  <a:ext uri="{0D108BD9-81ED-4DB2-BD59-A6C34878D82A}">
                    <a16:rowId xmlns:a16="http://schemas.microsoft.com/office/drawing/2014/main" val="3904486881"/>
                  </a:ext>
                </a:extLst>
              </a:tr>
            </a:tbl>
          </a:graphicData>
        </a:graphic>
      </p:graphicFrame>
    </p:spTree>
    <p:extLst>
      <p:ext uri="{BB962C8B-B14F-4D97-AF65-F5344CB8AC3E}">
        <p14:creationId xmlns:p14="http://schemas.microsoft.com/office/powerpoint/2010/main" val="2845519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9199-CCA9-4D01-9419-A24935DFB69B}"/>
              </a:ext>
            </a:extLst>
          </p:cNvPr>
          <p:cNvSpPr txBox="1">
            <a:spLocks noGrp="1"/>
          </p:cNvSpPr>
          <p:nvPr>
            <p:ph type="title" idx="4294967295"/>
          </p:nvPr>
        </p:nvSpPr>
        <p:spPr>
          <a:xfrm>
            <a:off x="465991" y="219057"/>
            <a:ext cx="10990385" cy="800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3647B6"/>
                </a:solidFill>
                <a:effectLst/>
                <a:uLnTx/>
                <a:uFillTx/>
                <a:latin typeface="Arial" panose="020B0604020202020204" pitchFamily="34" charset="0"/>
                <a:ea typeface="+mj-ea"/>
                <a:cs typeface="Arial" panose="020B0604020202020204" pitchFamily="34" charset="0"/>
              </a:rPr>
              <a:t>Steps for Conducting a Preliminary System Test</a:t>
            </a:r>
          </a:p>
        </p:txBody>
      </p:sp>
      <p:sp>
        <p:nvSpPr>
          <p:cNvPr id="3" name="Text Placeholder 2">
            <a:extLst>
              <a:ext uri="{FF2B5EF4-FFF2-40B4-BE49-F238E27FC236}">
                <a16:creationId xmlns:a16="http://schemas.microsoft.com/office/drawing/2014/main" id="{35AAA046-2C9E-4D9C-8F48-1954D28DE454}"/>
              </a:ext>
            </a:extLst>
          </p:cNvPr>
          <p:cNvSpPr txBox="1">
            <a:spLocks/>
          </p:cNvSpPr>
          <p:nvPr/>
        </p:nvSpPr>
        <p:spPr>
          <a:xfrm>
            <a:off x="367645" y="857839"/>
            <a:ext cx="11255604" cy="5627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3100" dirty="0">
                <a:solidFill>
                  <a:srgbClr val="101D35"/>
                </a:solidFill>
              </a:rPr>
              <a:t>Technology staff follow all steps to prepare for Infrastructure Trial, including the following: </a:t>
            </a:r>
          </a:p>
          <a:p>
            <a:pPr lvl="1"/>
            <a:r>
              <a:rPr lang="en-US" sz="2400" dirty="0">
                <a:solidFill>
                  <a:srgbClr val="101D35"/>
                </a:solidFill>
              </a:rPr>
              <a:t>Download the TestNav app; confirm that the OS of student devices is supported by TestNav; configure internet firewalls, content filters, and spam filters to </a:t>
            </a:r>
            <a:r>
              <a:rPr lang="en-US" sz="2400" dirty="0">
                <a:hlinkClick r:id="rId2"/>
              </a:rPr>
              <a:t>exempt the test delivery URLs</a:t>
            </a:r>
            <a:r>
              <a:rPr lang="en-US" sz="2400" dirty="0"/>
              <a:t> </a:t>
            </a:r>
            <a:r>
              <a:rPr lang="en-US" sz="2400" dirty="0">
                <a:solidFill>
                  <a:srgbClr val="101D35"/>
                </a:solidFill>
              </a:rPr>
              <a:t>from filtering and inspection; and download ProctorCache and precache tests, if applicable</a:t>
            </a:r>
          </a:p>
          <a:p>
            <a:pPr marL="514350" indent="-514350">
              <a:buFont typeface="+mj-lt"/>
              <a:buAutoNum type="arabicPeriod"/>
            </a:pPr>
            <a:r>
              <a:rPr lang="en-US" sz="3100" dirty="0">
                <a:solidFill>
                  <a:srgbClr val="101D35"/>
                </a:solidFill>
              </a:rPr>
              <a:t>Test coordinator creates a small number of sample student records and tests in the PAN training site and puts them into PAN Sessions. Test coordinators prepare and start PAN Sessions.</a:t>
            </a:r>
          </a:p>
          <a:p>
            <a:pPr marL="514350" indent="-514350">
              <a:buFont typeface="+mj-lt"/>
              <a:buAutoNum type="arabicPeriod"/>
            </a:pPr>
            <a:r>
              <a:rPr lang="en-US" sz="3100" dirty="0">
                <a:solidFill>
                  <a:srgbClr val="101D35"/>
                </a:solidFill>
              </a:rPr>
              <a:t>Technology or other staff logs in to TestNav with student credentials and clicks through practice tests to confirm they can access test content without issues. </a:t>
            </a:r>
          </a:p>
          <a:p>
            <a:endParaRPr lang="en-US" sz="2400" dirty="0"/>
          </a:p>
          <a:p>
            <a:pPr marL="0" indent="0">
              <a:buNone/>
            </a:pPr>
            <a:endParaRPr lang="en-US" sz="2400" dirty="0"/>
          </a:p>
          <a:p>
            <a:endParaRPr lang="en-US" dirty="0"/>
          </a:p>
        </p:txBody>
      </p:sp>
    </p:spTree>
    <p:extLst>
      <p:ext uri="{BB962C8B-B14F-4D97-AF65-F5344CB8AC3E}">
        <p14:creationId xmlns:p14="http://schemas.microsoft.com/office/powerpoint/2010/main" val="2609353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B6AA-578B-4B21-B5DC-781332530CA9}"/>
              </a:ext>
            </a:extLst>
          </p:cNvPr>
          <p:cNvSpPr>
            <a:spLocks noGrp="1"/>
          </p:cNvSpPr>
          <p:nvPr>
            <p:ph type="title" idx="4294967295"/>
          </p:nvPr>
        </p:nvSpPr>
        <p:spPr>
          <a:xfrm>
            <a:off x="822325" y="288925"/>
            <a:ext cx="11369675" cy="679450"/>
          </a:xfrm>
        </p:spPr>
        <p:txBody>
          <a:bodyPr>
            <a:noAutofit/>
          </a:bodyPr>
          <a:lstStyle/>
          <a:p>
            <a:r>
              <a:rPr lang="en-US" sz="4000" dirty="0">
                <a:solidFill>
                  <a:srgbClr val="3647B6"/>
                </a:solidFill>
                <a:latin typeface="Arial" panose="020B0604020202020204" pitchFamily="34" charset="0"/>
                <a:cs typeface="Arial" panose="020B0604020202020204" pitchFamily="34" charset="0"/>
                <a:hlinkClick r:id="rId3"/>
              </a:rPr>
              <a:t>Recommended Windows</a:t>
            </a:r>
            <a:r>
              <a:rPr lang="en-US" sz="4000" dirty="0">
                <a:solidFill>
                  <a:srgbClr val="3647B6"/>
                </a:solidFill>
                <a:latin typeface="Arial" panose="020B0604020202020204" pitchFamily="34" charset="0"/>
                <a:cs typeface="Arial" panose="020B0604020202020204" pitchFamily="34" charset="0"/>
              </a:rPr>
              <a:t> to Conduct </a:t>
            </a:r>
            <a:br>
              <a:rPr lang="en-US" sz="4000" dirty="0">
                <a:solidFill>
                  <a:srgbClr val="3647B6"/>
                </a:solidFill>
                <a:latin typeface="Arial" panose="020B0604020202020204" pitchFamily="34" charset="0"/>
                <a:cs typeface="Arial" panose="020B0604020202020204" pitchFamily="34" charset="0"/>
              </a:rPr>
            </a:br>
            <a:r>
              <a:rPr lang="en-US" sz="4000" dirty="0">
                <a:solidFill>
                  <a:srgbClr val="3647B6"/>
                </a:solidFill>
                <a:latin typeface="Arial" panose="020B0604020202020204" pitchFamily="34" charset="0"/>
                <a:cs typeface="Arial" panose="020B0604020202020204" pitchFamily="34" charset="0"/>
              </a:rPr>
              <a:t>Preliminary System Tests/Infrastructure Trials</a:t>
            </a:r>
          </a:p>
        </p:txBody>
      </p:sp>
      <p:graphicFrame>
        <p:nvGraphicFramePr>
          <p:cNvPr id="5" name="Content Placeholder 4">
            <a:extLst>
              <a:ext uri="{FF2B5EF4-FFF2-40B4-BE49-F238E27FC236}">
                <a16:creationId xmlns:a16="http://schemas.microsoft.com/office/drawing/2014/main" id="{36F5527B-CD38-4C09-B8FA-4DBBC74E4BF0}"/>
              </a:ext>
            </a:extLst>
          </p:cNvPr>
          <p:cNvGraphicFramePr>
            <a:graphicFrameLocks noGrp="1"/>
          </p:cNvGraphicFramePr>
          <p:nvPr>
            <p:ph idx="4294967295"/>
            <p:extLst>
              <p:ext uri="{D42A27DB-BD31-4B8C-83A1-F6EECF244321}">
                <p14:modId xmlns:p14="http://schemas.microsoft.com/office/powerpoint/2010/main" val="1142361099"/>
              </p:ext>
            </p:extLst>
          </p:nvPr>
        </p:nvGraphicFramePr>
        <p:xfrm>
          <a:off x="913724" y="1320155"/>
          <a:ext cx="10364552" cy="2042160"/>
        </p:xfrm>
        <a:graphic>
          <a:graphicData uri="http://schemas.openxmlformats.org/drawingml/2006/table">
            <a:tbl>
              <a:tblPr firstRow="1" bandRow="1">
                <a:tableStyleId>{1E171933-4619-4E11-9A3F-F7608DF75F80}</a:tableStyleId>
              </a:tblPr>
              <a:tblGrid>
                <a:gridCol w="3980985">
                  <a:extLst>
                    <a:ext uri="{9D8B030D-6E8A-4147-A177-3AD203B41FA5}">
                      <a16:colId xmlns:a16="http://schemas.microsoft.com/office/drawing/2014/main" val="3996078143"/>
                    </a:ext>
                  </a:extLst>
                </a:gridCol>
                <a:gridCol w="6383567">
                  <a:extLst>
                    <a:ext uri="{9D8B030D-6E8A-4147-A177-3AD203B41FA5}">
                      <a16:colId xmlns:a16="http://schemas.microsoft.com/office/drawing/2014/main" val="1192287706"/>
                    </a:ext>
                  </a:extLst>
                </a:gridCol>
              </a:tblGrid>
              <a:tr h="402164">
                <a:tc>
                  <a:txBody>
                    <a:bodyPr/>
                    <a:lstStyle/>
                    <a:p>
                      <a:r>
                        <a:rPr lang="en-US" sz="2400" dirty="0">
                          <a:latin typeface="Arial" panose="020B0604020202020204" pitchFamily="34" charset="0"/>
                          <a:cs typeface="Arial" panose="020B0604020202020204" pitchFamily="34" charset="0"/>
                        </a:rPr>
                        <a:t>Grades</a:t>
                      </a:r>
                    </a:p>
                  </a:txBody>
                  <a:tcPr/>
                </a:tc>
                <a:tc>
                  <a:txBody>
                    <a:bodyPr/>
                    <a:lstStyle/>
                    <a:p>
                      <a:r>
                        <a:rPr lang="en-US" sz="2400" dirty="0">
                          <a:latin typeface="Arial" panose="020B0604020202020204" pitchFamily="34" charset="0"/>
                          <a:cs typeface="Arial" panose="020B0604020202020204" pitchFamily="34" charset="0"/>
                        </a:rPr>
                        <a:t>Recommended Windows</a:t>
                      </a:r>
                    </a:p>
                  </a:txBody>
                  <a:tcPr/>
                </a:tc>
                <a:extLst>
                  <a:ext uri="{0D108BD9-81ED-4DB2-BD59-A6C34878D82A}">
                    <a16:rowId xmlns:a16="http://schemas.microsoft.com/office/drawing/2014/main" val="3380924817"/>
                  </a:ext>
                </a:extLst>
              </a:tr>
              <a:tr h="370840">
                <a:tc>
                  <a:txBody>
                    <a:bodyPr/>
                    <a:lstStyle/>
                    <a:p>
                      <a:r>
                        <a:rPr lang="en-US" sz="2000" kern="1200" dirty="0">
                          <a:solidFill>
                            <a:srgbClr val="101D35"/>
                          </a:solidFill>
                          <a:latin typeface="Arial" panose="020B0604020202020204" pitchFamily="34" charset="0"/>
                          <a:cs typeface="Arial" panose="020B0604020202020204" pitchFamily="34" charset="0"/>
                        </a:rPr>
                        <a:t>March Retests</a:t>
                      </a:r>
                      <a:endParaRPr lang="en-US" sz="2000" kern="1200" dirty="0">
                        <a:solidFill>
                          <a:srgbClr val="101D35"/>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101D35"/>
                          </a:solidFill>
                          <a:latin typeface="Arial" panose="020B0604020202020204" pitchFamily="34" charset="0"/>
                          <a:cs typeface="Arial" panose="020B0604020202020204" pitchFamily="34" charset="0"/>
                        </a:rPr>
                        <a:t>January 29 – February 23</a:t>
                      </a:r>
                    </a:p>
                  </a:txBody>
                  <a:tcPr/>
                </a:tc>
                <a:extLst>
                  <a:ext uri="{0D108BD9-81ED-4DB2-BD59-A6C34878D82A}">
                    <a16:rowId xmlns:a16="http://schemas.microsoft.com/office/drawing/2014/main" val="865678214"/>
                  </a:ext>
                </a:extLst>
              </a:tr>
              <a:tr h="370840">
                <a:tc>
                  <a:txBody>
                    <a:bodyPr/>
                    <a:lstStyle/>
                    <a:p>
                      <a:r>
                        <a:rPr lang="en-US" sz="2000" dirty="0">
                          <a:solidFill>
                            <a:srgbClr val="101D35"/>
                          </a:solidFill>
                          <a:latin typeface="Arial" panose="020B0604020202020204" pitchFamily="34" charset="0"/>
                          <a:cs typeface="Arial" panose="020B0604020202020204" pitchFamily="34" charset="0"/>
                        </a:rPr>
                        <a:t>Grades 3</a:t>
                      </a:r>
                      <a:r>
                        <a:rPr lang="en-US" sz="2000" b="0" dirty="0">
                          <a:solidFill>
                            <a:srgbClr val="101D35"/>
                          </a:solidFill>
                          <a:latin typeface="Arial" panose="020B0604020202020204" pitchFamily="34" charset="0"/>
                          <a:cs typeface="Arial" panose="020B0604020202020204" pitchFamily="34" charset="0"/>
                        </a:rPr>
                        <a:t>–</a:t>
                      </a:r>
                      <a:r>
                        <a:rPr lang="en-US" sz="2000" dirty="0">
                          <a:solidFill>
                            <a:srgbClr val="101D35"/>
                          </a:solidFill>
                          <a:latin typeface="Arial" panose="020B0604020202020204" pitchFamily="34" charset="0"/>
                          <a:cs typeface="Arial" panose="020B0604020202020204" pitchFamily="34" charset="0"/>
                        </a:rPr>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101D35"/>
                          </a:solidFill>
                          <a:latin typeface="Arial" panose="020B0604020202020204" pitchFamily="34" charset="0"/>
                          <a:cs typeface="Arial" panose="020B0604020202020204" pitchFamily="34" charset="0"/>
                        </a:rPr>
                        <a:t>January 29 – March 15</a:t>
                      </a:r>
                    </a:p>
                  </a:txBody>
                  <a:tcPr/>
                </a:tc>
                <a:extLst>
                  <a:ext uri="{0D108BD9-81ED-4DB2-BD59-A6C34878D82A}">
                    <a16:rowId xmlns:a16="http://schemas.microsoft.com/office/drawing/2014/main" val="1806678718"/>
                  </a:ext>
                </a:extLst>
              </a:tr>
              <a:tr h="370840">
                <a:tc>
                  <a:txBody>
                    <a:bodyPr/>
                    <a:lstStyle/>
                    <a:p>
                      <a:r>
                        <a:rPr lang="en-US" sz="2000" dirty="0">
                          <a:solidFill>
                            <a:srgbClr val="101D35"/>
                          </a:solidFill>
                          <a:latin typeface="Arial" panose="020B0604020202020204" pitchFamily="34" charset="0"/>
                          <a:cs typeface="Arial" panose="020B0604020202020204" pitchFamily="34" charset="0"/>
                        </a:rPr>
                        <a:t>Grade 10 ELA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101D35"/>
                          </a:solidFill>
                          <a:latin typeface="Arial" panose="020B0604020202020204" pitchFamily="34" charset="0"/>
                          <a:cs typeface="Arial" panose="020B0604020202020204" pitchFamily="34" charset="0"/>
                        </a:rPr>
                        <a:t>February 5 – March 18</a:t>
                      </a:r>
                    </a:p>
                  </a:txBody>
                  <a:tcPr/>
                </a:tc>
                <a:extLst>
                  <a:ext uri="{0D108BD9-81ED-4DB2-BD59-A6C34878D82A}">
                    <a16:rowId xmlns:a16="http://schemas.microsoft.com/office/drawing/2014/main" val="1366185522"/>
                  </a:ext>
                </a:extLst>
              </a:tr>
              <a:tr h="370840">
                <a:tc>
                  <a:txBody>
                    <a:bodyPr/>
                    <a:lstStyle/>
                    <a:p>
                      <a:r>
                        <a:rPr lang="en-US" sz="2000" dirty="0">
                          <a:solidFill>
                            <a:srgbClr val="101D35"/>
                          </a:solidFill>
                          <a:latin typeface="Arial" panose="020B0604020202020204" pitchFamily="34" charset="0"/>
                          <a:cs typeface="Arial" panose="020B0604020202020204" pitchFamily="34" charset="0"/>
                        </a:rPr>
                        <a:t>June High School Science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101D35"/>
                          </a:solidFill>
                          <a:latin typeface="Arial" panose="020B0604020202020204" pitchFamily="34" charset="0"/>
                          <a:cs typeface="Arial" panose="020B0604020202020204" pitchFamily="34" charset="0"/>
                        </a:rPr>
                        <a:t>April 22 – May 24</a:t>
                      </a:r>
                    </a:p>
                  </a:txBody>
                  <a:tcPr/>
                </a:tc>
                <a:extLst>
                  <a:ext uri="{0D108BD9-81ED-4DB2-BD59-A6C34878D82A}">
                    <a16:rowId xmlns:a16="http://schemas.microsoft.com/office/drawing/2014/main" val="2317078835"/>
                  </a:ext>
                </a:extLst>
              </a:tr>
            </a:tbl>
          </a:graphicData>
        </a:graphic>
      </p:graphicFrame>
      <p:sp>
        <p:nvSpPr>
          <p:cNvPr id="6" name="Content Placeholder 2">
            <a:extLst>
              <a:ext uri="{FF2B5EF4-FFF2-40B4-BE49-F238E27FC236}">
                <a16:creationId xmlns:a16="http://schemas.microsoft.com/office/drawing/2014/main" id="{3D802B01-FFEC-42A4-ACF6-8DDE14617258}"/>
              </a:ext>
            </a:extLst>
          </p:cNvPr>
          <p:cNvSpPr txBox="1">
            <a:spLocks/>
          </p:cNvSpPr>
          <p:nvPr/>
        </p:nvSpPr>
        <p:spPr>
          <a:xfrm>
            <a:off x="770254" y="3495686"/>
            <a:ext cx="10651491" cy="24337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2000" dirty="0">
                <a:solidFill>
                  <a:srgbClr val="101D35"/>
                </a:solidFill>
                <a:latin typeface="Arial" panose="020B0604020202020204" pitchFamily="34" charset="0"/>
                <a:cs typeface="Arial" panose="020B0604020202020204" pitchFamily="34" charset="0"/>
              </a:rPr>
              <a:t>Note that there is no recommended Infrastructure Trial window for grade 10 Mathematics. If a school successfully completes grade 10 ELA CBT testing, and their technology does not change, they may not need to conduct additional Infrastructure Trials.</a:t>
            </a:r>
          </a:p>
          <a:p>
            <a:pPr>
              <a:buClrTx/>
            </a:pPr>
            <a:r>
              <a:rPr lang="en-US" sz="2000" dirty="0">
                <a:solidFill>
                  <a:srgbClr val="101D35"/>
                </a:solidFill>
                <a:latin typeface="Arial" panose="020B0604020202020204" pitchFamily="34" charset="0"/>
                <a:cs typeface="Arial" panose="020B0604020202020204" pitchFamily="34" charset="0"/>
              </a:rPr>
              <a:t>Note that there is no recommended Infrastructure Trial window for the Grade 8 Civics Field Test.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Test administrators who wish to practice completing tasks in PAN may use the Spring 2024 MCAS Gr. 3–8 administration in the PAN training site</a:t>
            </a:r>
            <a:endParaRPr lang="en-US" sz="2000" dirty="0">
              <a:solidFill>
                <a:srgbClr val="101D35"/>
              </a:solidFill>
              <a:latin typeface="Arial" panose="020B0604020202020204" pitchFamily="34" charset="0"/>
              <a:cs typeface="Arial" panose="020B0604020202020204" pitchFamily="34" charset="0"/>
            </a:endParaRPr>
          </a:p>
          <a:p>
            <a:pPr>
              <a:buClrTx/>
            </a:pPr>
            <a:r>
              <a:rPr lang="en-US" sz="2000" dirty="0">
                <a:solidFill>
                  <a:srgbClr val="101D35"/>
                </a:solidFill>
                <a:latin typeface="Arial" panose="020B0604020202020204" pitchFamily="34" charset="0"/>
                <a:cs typeface="Arial" panose="020B0604020202020204" pitchFamily="34" charset="0"/>
              </a:rPr>
              <a:t>Schools may choose to complete an Infrastructure Trial for high school Science if they have students and staff who have not yet participated in CBT. </a:t>
            </a:r>
            <a:br>
              <a:rPr lang="en-US" sz="2600" dirty="0">
                <a:solidFill>
                  <a:srgbClr val="101D35"/>
                </a:solidFill>
              </a:rPr>
            </a:br>
            <a:endParaRPr lang="en-US" sz="2600" dirty="0">
              <a:solidFill>
                <a:srgbClr val="101D35"/>
              </a:solidFill>
            </a:endParaRPr>
          </a:p>
        </p:txBody>
      </p:sp>
    </p:spTree>
    <p:extLst>
      <p:ext uri="{BB962C8B-B14F-4D97-AF65-F5344CB8AC3E}">
        <p14:creationId xmlns:p14="http://schemas.microsoft.com/office/powerpoint/2010/main" val="2684133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2. Introduction to Infrastructure Trials</a:t>
            </a:r>
          </a:p>
        </p:txBody>
      </p:sp>
    </p:spTree>
    <p:extLst>
      <p:ext uri="{BB962C8B-B14F-4D97-AF65-F5344CB8AC3E}">
        <p14:creationId xmlns:p14="http://schemas.microsoft.com/office/powerpoint/2010/main" val="3568176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dirty="0">
                <a:solidFill>
                  <a:srgbClr val="3647B6"/>
                </a:solidFill>
              </a:rPr>
              <a:t>Main Steps for the Infrastructure Trial </a:t>
            </a:r>
          </a:p>
        </p:txBody>
      </p:sp>
      <p:sp>
        <p:nvSpPr>
          <p:cNvPr id="3" name="Content Placeholder 2"/>
          <p:cNvSpPr>
            <a:spLocks noGrp="1"/>
          </p:cNvSpPr>
          <p:nvPr>
            <p:ph idx="4294967295"/>
          </p:nvPr>
        </p:nvSpPr>
        <p:spPr>
          <a:xfrm>
            <a:off x="339725" y="1230313"/>
            <a:ext cx="11852275" cy="5049837"/>
          </a:xfrm>
        </p:spPr>
        <p:txBody>
          <a:bodyPr>
            <a:normAutofit lnSpcReduction="10000"/>
          </a:bodyPr>
          <a:lstStyle/>
          <a:p>
            <a:pPr marL="514350" lvl="0" indent="-514350">
              <a:buFont typeface="+mj-lt"/>
              <a:buAutoNum type="arabicPeriod"/>
            </a:pPr>
            <a:r>
              <a:rPr lang="en-US" sz="2400" b="1" dirty="0">
                <a:solidFill>
                  <a:schemeClr val="tx1">
                    <a:lumMod val="50000"/>
                  </a:schemeClr>
                </a:solidFill>
              </a:rPr>
              <a:t>Technology Coordinators</a:t>
            </a:r>
            <a:r>
              <a:rPr lang="en-US" sz="2400" b="1" dirty="0">
                <a:solidFill>
                  <a:srgbClr val="002060"/>
                </a:solidFill>
              </a:rPr>
              <a:t>:</a:t>
            </a:r>
          </a:p>
          <a:p>
            <a:pPr lvl="1"/>
            <a:r>
              <a:rPr lang="en-US" dirty="0"/>
              <a:t>Set up and configure ProctorCache and/or Secondary Save locations in PAN.</a:t>
            </a:r>
          </a:p>
          <a:p>
            <a:pPr lvl="1"/>
            <a:r>
              <a:rPr lang="en-US" dirty="0"/>
              <a:t>Set up and configure network to make sure the appropriate URLs are exempted. </a:t>
            </a:r>
          </a:p>
          <a:p>
            <a:pPr lvl="1"/>
            <a:r>
              <a:rPr lang="en-US" dirty="0">
                <a:effectLst/>
              </a:rPr>
              <a:t>Ensure that the current version of TestNav is installed on testing devices and that device OS versions are supported by TestNav.</a:t>
            </a:r>
            <a:endParaRPr lang="en-US" dirty="0"/>
          </a:p>
          <a:p>
            <a:pPr marL="514350" lvl="0" indent="-514350">
              <a:buFont typeface="+mj-lt"/>
              <a:buAutoNum type="arabicPeriod"/>
            </a:pPr>
            <a:r>
              <a:rPr lang="en-US" sz="2400" b="1" dirty="0"/>
              <a:t>Test Coordinators: </a:t>
            </a:r>
            <a:r>
              <a:rPr lang="en-US" sz="2400" dirty="0"/>
              <a:t>Generate sample students, create PAN Sessions, and assign students to Sessions in the PAN training site. </a:t>
            </a:r>
          </a:p>
          <a:p>
            <a:pPr marL="514350" lvl="0" indent="-514350">
              <a:buFont typeface="+mj-lt"/>
              <a:buAutoNum type="arabicPeriod"/>
            </a:pPr>
            <a:r>
              <a:rPr lang="en-US" sz="2400" b="1" dirty="0"/>
              <a:t>Test Coordinators: </a:t>
            </a:r>
            <a:r>
              <a:rPr lang="en-US" sz="2400" dirty="0"/>
              <a:t>Assign any accommodations that students may need to try out in the Trial. </a:t>
            </a:r>
          </a:p>
          <a:p>
            <a:pPr marL="514350" lvl="0" indent="-514350">
              <a:buFont typeface="+mj-lt"/>
              <a:buAutoNum type="arabicPeriod"/>
            </a:pPr>
            <a:r>
              <a:rPr lang="en-US" sz="2400" b="1" dirty="0"/>
              <a:t>Test Administrators: </a:t>
            </a:r>
            <a:r>
              <a:rPr lang="en-US" sz="2400" dirty="0"/>
              <a:t>Administer practice tests to students using TestNav and manage those sessions in PAN during testing. </a:t>
            </a:r>
          </a:p>
          <a:p>
            <a:pPr marL="514350" lvl="0" indent="-514350">
              <a:buFont typeface="+mj-lt"/>
              <a:buAutoNum type="arabicPeriod"/>
            </a:pPr>
            <a:r>
              <a:rPr lang="en-US" sz="2400" b="1" dirty="0">
                <a:solidFill>
                  <a:schemeClr val="tx1">
                    <a:lumMod val="50000"/>
                  </a:schemeClr>
                </a:solidFill>
              </a:rPr>
              <a:t>MCAS Testing Team</a:t>
            </a:r>
            <a:r>
              <a:rPr lang="en-US" sz="2400" b="1" dirty="0">
                <a:solidFill>
                  <a:srgbClr val="002060"/>
                </a:solidFill>
              </a:rPr>
              <a:t>: </a:t>
            </a:r>
            <a:r>
              <a:rPr lang="en-US" sz="2400" dirty="0"/>
              <a:t>Conduct follow-up activities and review lessons learned with the test administration team based on your school’s circumstances.</a:t>
            </a:r>
          </a:p>
          <a:p>
            <a:endParaRPr lang="en-US" sz="2800" dirty="0"/>
          </a:p>
          <a:p>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2BE2-F1C4-482F-A497-F572AC941C75}"/>
              </a:ext>
            </a:extLst>
          </p:cNvPr>
          <p:cNvSpPr>
            <a:spLocks noGrp="1"/>
          </p:cNvSpPr>
          <p:nvPr>
            <p:ph type="title" idx="4294967295"/>
          </p:nvPr>
        </p:nvSpPr>
        <p:spPr>
          <a:xfrm>
            <a:off x="822325" y="149489"/>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Practice Tests </a:t>
            </a:r>
          </a:p>
        </p:txBody>
      </p:sp>
      <p:graphicFrame>
        <p:nvGraphicFramePr>
          <p:cNvPr id="5" name="Table 5">
            <a:extLst>
              <a:ext uri="{FF2B5EF4-FFF2-40B4-BE49-F238E27FC236}">
                <a16:creationId xmlns:a16="http://schemas.microsoft.com/office/drawing/2014/main" id="{71230B68-84E6-4930-B435-A6D51C24ED9A}"/>
              </a:ext>
            </a:extLst>
          </p:cNvPr>
          <p:cNvGraphicFramePr>
            <a:graphicFrameLocks noGrp="1"/>
          </p:cNvGraphicFramePr>
          <p:nvPr>
            <p:ph idx="4294967295"/>
            <p:extLst>
              <p:ext uri="{D42A27DB-BD31-4B8C-83A1-F6EECF244321}">
                <p14:modId xmlns:p14="http://schemas.microsoft.com/office/powerpoint/2010/main" val="2931583418"/>
              </p:ext>
            </p:extLst>
          </p:nvPr>
        </p:nvGraphicFramePr>
        <p:xfrm>
          <a:off x="229914" y="825871"/>
          <a:ext cx="11732172" cy="5503907"/>
        </p:xfrm>
        <a:graphic>
          <a:graphicData uri="http://schemas.openxmlformats.org/drawingml/2006/table">
            <a:tbl>
              <a:tblPr firstRow="1" bandRow="1">
                <a:tableStyleId>{00A15C55-8517-42AA-B614-E9B94910E393}</a:tableStyleId>
              </a:tblPr>
              <a:tblGrid>
                <a:gridCol w="1232289">
                  <a:extLst>
                    <a:ext uri="{9D8B030D-6E8A-4147-A177-3AD203B41FA5}">
                      <a16:colId xmlns:a16="http://schemas.microsoft.com/office/drawing/2014/main" val="1323228879"/>
                    </a:ext>
                  </a:extLst>
                </a:gridCol>
                <a:gridCol w="3227228">
                  <a:extLst>
                    <a:ext uri="{9D8B030D-6E8A-4147-A177-3AD203B41FA5}">
                      <a16:colId xmlns:a16="http://schemas.microsoft.com/office/drawing/2014/main" val="3709599315"/>
                    </a:ext>
                  </a:extLst>
                </a:gridCol>
                <a:gridCol w="3117831">
                  <a:extLst>
                    <a:ext uri="{9D8B030D-6E8A-4147-A177-3AD203B41FA5}">
                      <a16:colId xmlns:a16="http://schemas.microsoft.com/office/drawing/2014/main" val="3632702948"/>
                    </a:ext>
                  </a:extLst>
                </a:gridCol>
                <a:gridCol w="4154824">
                  <a:extLst>
                    <a:ext uri="{9D8B030D-6E8A-4147-A177-3AD203B41FA5}">
                      <a16:colId xmlns:a16="http://schemas.microsoft.com/office/drawing/2014/main" val="2515050072"/>
                    </a:ext>
                  </a:extLst>
                </a:gridCol>
              </a:tblGrid>
              <a:tr h="3231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a:cs typeface="Arial"/>
                        </a:rPr>
                        <a:t>Infrastructure Trial</a:t>
                      </a:r>
                    </a:p>
                  </a:txBody>
                  <a:tcPr/>
                </a:tc>
                <a:tc>
                  <a:txBody>
                    <a:bodyPr/>
                    <a:lstStyle/>
                    <a:p>
                      <a:r>
                        <a:rPr lang="en-US" sz="1600" dirty="0">
                          <a:latin typeface="Arial"/>
                          <a:cs typeface="Arial"/>
                        </a:rPr>
                        <a:t>TestNav App</a:t>
                      </a:r>
                    </a:p>
                  </a:txBody>
                  <a:tcPr/>
                </a:tc>
                <a:tc>
                  <a:txBody>
                    <a:bodyPr/>
                    <a:lstStyle/>
                    <a:p>
                      <a:r>
                        <a:rPr lang="en-US" sz="1600" dirty="0">
                          <a:latin typeface="Arial"/>
                          <a:cs typeface="Arial"/>
                        </a:rPr>
                        <a:t>MCAS Resource Center </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71337175"/>
                  </a:ext>
                </a:extLst>
              </a:tr>
              <a:tr h="1059814">
                <a:tc>
                  <a:txBody>
                    <a:bodyPr/>
                    <a:lstStyle/>
                    <a:p>
                      <a:r>
                        <a:rPr lang="en-US" sz="1600" b="1" dirty="0">
                          <a:solidFill>
                            <a:srgbClr val="101D35"/>
                          </a:solidFill>
                          <a:latin typeface="Arial"/>
                          <a:cs typeface="Arial"/>
                        </a:rPr>
                        <a:t>How to Access</a:t>
                      </a:r>
                    </a:p>
                  </a:txBody>
                  <a:tcPr/>
                </a:tc>
                <a:tc>
                  <a:txBody>
                    <a:bodyPr/>
                    <a:lstStyle/>
                    <a:p>
                      <a:r>
                        <a:rPr lang="en-US" sz="1800" dirty="0">
                          <a:solidFill>
                            <a:srgbClr val="101D35"/>
                          </a:solidFill>
                          <a:latin typeface="Arial"/>
                          <a:cs typeface="Arial"/>
                        </a:rPr>
                        <a:t>Set up through PAN, students will use specific log-ins for TestNav.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01D35"/>
                          </a:solidFill>
                          <a:latin typeface="Arial"/>
                          <a:cs typeface="Arial"/>
                        </a:rPr>
                        <a:t>Accessed through the “Practice Tests” button in the app.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01D35"/>
                          </a:solidFill>
                          <a:latin typeface="Arial"/>
                          <a:cs typeface="Arial"/>
                        </a:rPr>
                        <a:t>Links to the CBT practice tests (URLs) and PDFs of the paper-based testing (PBT) practice tests are located under “Practice Tests” on the MCAS Resource Center</a:t>
                      </a:r>
                    </a:p>
                  </a:txBody>
                  <a:tcPr/>
                </a:tc>
                <a:extLst>
                  <a:ext uri="{0D108BD9-81ED-4DB2-BD59-A6C34878D82A}">
                    <a16:rowId xmlns:a16="http://schemas.microsoft.com/office/drawing/2014/main" val="3118207263"/>
                  </a:ext>
                </a:extLst>
              </a:tr>
              <a:tr h="1968227">
                <a:tc>
                  <a:txBody>
                    <a:bodyPr/>
                    <a:lstStyle/>
                    <a:p>
                      <a:r>
                        <a:rPr lang="en-US" sz="1600" b="1" dirty="0">
                          <a:solidFill>
                            <a:srgbClr val="101D35"/>
                          </a:solidFill>
                          <a:latin typeface="Arial"/>
                          <a:cs typeface="Arial"/>
                        </a:rPr>
                        <a:t>Tests included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01D35"/>
                          </a:solidFill>
                          <a:latin typeface="Arial"/>
                          <a:cs typeface="Arial"/>
                        </a:rPr>
                        <a:t>Same practice tests in the TestNav app as well as Screen Reader (Grade 3 Math) and Compatible Assistive Technology (Grade 3 ELA) practice tests</a:t>
                      </a:r>
                    </a:p>
                  </a:txBody>
                  <a:tcPr/>
                </a:tc>
                <a:tc>
                  <a:txBody>
                    <a:bodyPr/>
                    <a:lstStyle/>
                    <a:p>
                      <a:r>
                        <a:rPr lang="en-US" sz="1800" dirty="0">
                          <a:solidFill>
                            <a:srgbClr val="101D35"/>
                          </a:solidFill>
                          <a:latin typeface="Arial"/>
                          <a:cs typeface="Arial"/>
                        </a:rPr>
                        <a:t>Same as CBT practice tests on the MCAS Resource Center.</a:t>
                      </a:r>
                    </a:p>
                  </a:txBody>
                  <a:tcPr/>
                </a:tc>
                <a:tc>
                  <a:txBody>
                    <a:bodyPr/>
                    <a:lstStyle/>
                    <a:p>
                      <a:pPr marL="0" indent="0">
                        <a:buFont typeface="Arial" panose="020B0604020202020204" pitchFamily="34" charset="0"/>
                        <a:buNone/>
                      </a:pPr>
                      <a:r>
                        <a:rPr lang="en-US" sz="1800" kern="1200" dirty="0">
                          <a:solidFill>
                            <a:srgbClr val="101D35"/>
                          </a:solidFill>
                          <a:effectLst/>
                          <a:latin typeface="Arial"/>
                          <a:cs typeface="Arial"/>
                        </a:rPr>
                        <a:t>- CBT and PBT practice tests (all grades/subjects)</a:t>
                      </a:r>
                      <a:endParaRPr lang="en-US" sz="1800" kern="1200" dirty="0">
                        <a:solidFill>
                          <a:srgbClr val="101D35"/>
                        </a:solidFill>
                        <a:effectLst/>
                        <a:latin typeface="Arial" panose="020B0604020202020204" pitchFamily="34" charset="0"/>
                        <a:cs typeface="Arial" panose="020B0604020202020204" pitchFamily="34" charset="0"/>
                      </a:endParaRPr>
                    </a:p>
                    <a:p>
                      <a:r>
                        <a:rPr lang="en-US" sz="1600" kern="1200" dirty="0">
                          <a:solidFill>
                            <a:srgbClr val="101D35"/>
                          </a:solidFill>
                          <a:effectLst/>
                          <a:latin typeface="Arial" panose="020B0604020202020204" pitchFamily="34" charset="0"/>
                          <a:cs typeface="Arial" panose="020B0604020202020204" pitchFamily="34" charset="0"/>
                        </a:rPr>
                        <a:t>- TTS (all grades/subjects)</a:t>
                      </a:r>
                    </a:p>
                    <a:p>
                      <a:r>
                        <a:rPr lang="en-US" sz="1600" kern="1200" dirty="0">
                          <a:solidFill>
                            <a:srgbClr val="101D35"/>
                          </a:solidFill>
                          <a:effectLst/>
                          <a:latin typeface="Arial" panose="020B0604020202020204" pitchFamily="34" charset="0"/>
                          <a:cs typeface="Arial" panose="020B0604020202020204" pitchFamily="34" charset="0"/>
                        </a:rPr>
                        <a:t>- ASL (Grade 10 Math, Biology, Intro Physics)</a:t>
                      </a:r>
                    </a:p>
                    <a:p>
                      <a:r>
                        <a:rPr lang="en-US" sz="1600" kern="1200" dirty="0">
                          <a:solidFill>
                            <a:srgbClr val="101D35"/>
                          </a:solidFill>
                          <a:effectLst/>
                          <a:latin typeface="Arial" panose="020B0604020202020204" pitchFamily="34" charset="0"/>
                          <a:cs typeface="Arial" panose="020B0604020202020204" pitchFamily="34" charset="0"/>
                        </a:rPr>
                        <a:t>- Spanish/English (Grade 10 Math, Biology, and Intro Physics)</a:t>
                      </a:r>
                      <a:endParaRPr lang="en-US" sz="1600" kern="1200" dirty="0">
                        <a:solidFill>
                          <a:srgbClr val="101D35"/>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60913185"/>
                  </a:ext>
                </a:extLst>
              </a:tr>
              <a:tr h="1558710">
                <a:tc>
                  <a:txBody>
                    <a:bodyPr/>
                    <a:lstStyle/>
                    <a:p>
                      <a:r>
                        <a:rPr lang="en-US" sz="1600" b="1" dirty="0">
                          <a:solidFill>
                            <a:srgbClr val="101D35"/>
                          </a:solidFill>
                          <a:latin typeface="Arial"/>
                          <a:cs typeface="Arial"/>
                        </a:rPr>
                        <a:t>Used for</a:t>
                      </a:r>
                    </a:p>
                  </a:txBody>
                  <a:tcPr/>
                </a:tc>
                <a:tc>
                  <a:txBody>
                    <a:bodyPr/>
                    <a:lstStyle/>
                    <a:p>
                      <a:r>
                        <a:rPr lang="en-US" sz="1700" dirty="0">
                          <a:solidFill>
                            <a:srgbClr val="101D35"/>
                          </a:solidFill>
                          <a:latin typeface="Arial"/>
                          <a:cs typeface="Arial"/>
                        </a:rPr>
                        <a:t>Used as a “dress rehearsal” for test day and should mimic as close as possible test day circumstances (e.g., time of day, number of students, staff involved).</a:t>
                      </a:r>
                    </a:p>
                  </a:txBody>
                  <a:tcPr/>
                </a:tc>
                <a:tc>
                  <a:txBody>
                    <a:bodyPr/>
                    <a:lstStyle/>
                    <a:p>
                      <a:r>
                        <a:rPr lang="en-US" sz="1800" dirty="0">
                          <a:solidFill>
                            <a:srgbClr val="101D35"/>
                          </a:solidFill>
                          <a:latin typeface="Arial"/>
                          <a:cs typeface="Arial"/>
                        </a:rPr>
                        <a:t>Students can use to practice TestNav functionality and similar content. These can be done at any time.</a:t>
                      </a:r>
                    </a:p>
                  </a:txBody>
                  <a:tcPr/>
                </a:tc>
                <a:tc>
                  <a:txBody>
                    <a:bodyPr/>
                    <a:lstStyle/>
                    <a:p>
                      <a:r>
                        <a:rPr lang="en-US" sz="1800" dirty="0">
                          <a:solidFill>
                            <a:srgbClr val="101D35"/>
                          </a:solidFill>
                          <a:latin typeface="Arial" panose="020B0604020202020204" pitchFamily="34" charset="0"/>
                          <a:cs typeface="Arial" panose="020B0604020202020204" pitchFamily="34" charset="0"/>
                        </a:rPr>
                        <a:t>Students can use to practice TestNav functionality and similar content. Not every TestNav feature is accessible through these practice tests (e.g., Zoom In/Out tool). These can be done at any time.</a:t>
                      </a:r>
                    </a:p>
                  </a:txBody>
                  <a:tcPr/>
                </a:tc>
                <a:extLst>
                  <a:ext uri="{0D108BD9-81ED-4DB2-BD59-A6C34878D82A}">
                    <a16:rowId xmlns:a16="http://schemas.microsoft.com/office/drawing/2014/main" val="540303479"/>
                  </a:ext>
                </a:extLst>
              </a:tr>
            </a:tbl>
          </a:graphicData>
        </a:graphic>
      </p:graphicFrame>
      <p:sp>
        <p:nvSpPr>
          <p:cNvPr id="3" name="Rectangle 2">
            <a:extLst>
              <a:ext uri="{FF2B5EF4-FFF2-40B4-BE49-F238E27FC236}">
                <a16:creationId xmlns:a16="http://schemas.microsoft.com/office/drawing/2014/main" id="{906E84A9-E122-4188-A502-E806E1428DA4}"/>
              </a:ext>
              <a:ext uri="{C183D7F6-B498-43B3-948B-1728B52AA6E4}">
                <adec:decorative xmlns:adec="http://schemas.microsoft.com/office/drawing/2017/decorative" val="1"/>
              </a:ext>
            </a:extLst>
          </p:cNvPr>
          <p:cNvSpPr/>
          <p:nvPr/>
        </p:nvSpPr>
        <p:spPr>
          <a:xfrm>
            <a:off x="1469204" y="828939"/>
            <a:ext cx="3277457" cy="55513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003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B4F71F-0F6D-4748-8CAD-BD4E3A51D0F6}"/>
              </a:ext>
            </a:extLst>
          </p:cNvPr>
          <p:cNvSpPr>
            <a:spLocks noGrp="1"/>
          </p:cNvSpPr>
          <p:nvPr>
            <p:ph type="title"/>
          </p:nvPr>
        </p:nvSpPr>
        <p:spPr/>
        <p:txBody>
          <a:bodyPr/>
          <a:lstStyle/>
          <a:p>
            <a:r>
              <a:rPr lang="en-US" dirty="0"/>
              <a:t>Poll Question 2	</a:t>
            </a:r>
          </a:p>
        </p:txBody>
      </p:sp>
      <p:sp>
        <p:nvSpPr>
          <p:cNvPr id="2" name="Content Placeholder 1">
            <a:extLst>
              <a:ext uri="{FF2B5EF4-FFF2-40B4-BE49-F238E27FC236}">
                <a16:creationId xmlns:a16="http://schemas.microsoft.com/office/drawing/2014/main" id="{BDA8C49A-683F-42C9-96FC-DA0A056DA01E}"/>
              </a:ext>
            </a:extLst>
          </p:cNvPr>
          <p:cNvSpPr>
            <a:spLocks noGrp="1"/>
          </p:cNvSpPr>
          <p:nvPr>
            <p:ph idx="4294967295"/>
          </p:nvPr>
        </p:nvSpPr>
        <p:spPr>
          <a:xfrm>
            <a:off x="838200" y="2441574"/>
            <a:ext cx="10515600" cy="4051300"/>
          </a:xfrm>
        </p:spPr>
        <p:txBody>
          <a:bodyPr/>
          <a:lstStyle/>
          <a:p>
            <a:pPr marL="0" indent="0">
              <a:buNone/>
            </a:pPr>
            <a:r>
              <a:rPr lang="en-US" b="1" dirty="0"/>
              <a:t>Which practice tests does your school use?</a:t>
            </a:r>
          </a:p>
          <a:p>
            <a:pPr marL="0" indent="0">
              <a:buNone/>
            </a:pPr>
            <a:endParaRPr lang="en-US" dirty="0"/>
          </a:p>
          <a:p>
            <a:pPr marL="514350" indent="-514350">
              <a:buFont typeface="+mj-lt"/>
              <a:buAutoNum type="alphaUcPeriod"/>
            </a:pPr>
            <a:r>
              <a:rPr lang="en-US" dirty="0"/>
              <a:t>Infrastructure Trial</a:t>
            </a:r>
          </a:p>
          <a:p>
            <a:pPr marL="514350" indent="-514350">
              <a:buFont typeface="+mj-lt"/>
              <a:buAutoNum type="alphaUcPeriod"/>
            </a:pPr>
            <a:r>
              <a:rPr lang="en-US" dirty="0"/>
              <a:t>TestNav App</a:t>
            </a:r>
          </a:p>
          <a:p>
            <a:pPr marL="514350" indent="-514350">
              <a:buFont typeface="+mj-lt"/>
              <a:buAutoNum type="alphaUcPeriod"/>
            </a:pPr>
            <a:r>
              <a:rPr lang="en-US" dirty="0"/>
              <a:t>MCAS Resource Center</a:t>
            </a:r>
          </a:p>
          <a:p>
            <a:pPr marL="514350" indent="-514350">
              <a:buFont typeface="+mj-lt"/>
              <a:buAutoNum type="alphaUcPeriod"/>
            </a:pPr>
            <a:endParaRPr lang="en-US" dirty="0"/>
          </a:p>
        </p:txBody>
      </p:sp>
    </p:spTree>
    <p:extLst>
      <p:ext uri="{BB962C8B-B14F-4D97-AF65-F5344CB8AC3E}">
        <p14:creationId xmlns:p14="http://schemas.microsoft.com/office/powerpoint/2010/main" val="352710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2BE2-F1C4-482F-A497-F572AC941C75}"/>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Number of Test Sessions in the Practice Tests</a:t>
            </a:r>
          </a:p>
        </p:txBody>
      </p:sp>
      <p:graphicFrame>
        <p:nvGraphicFramePr>
          <p:cNvPr id="5" name="Table 5">
            <a:extLst>
              <a:ext uri="{FF2B5EF4-FFF2-40B4-BE49-F238E27FC236}">
                <a16:creationId xmlns:a16="http://schemas.microsoft.com/office/drawing/2014/main" id="{71230B68-84E6-4930-B435-A6D51C24ED9A}"/>
              </a:ext>
            </a:extLst>
          </p:cNvPr>
          <p:cNvGraphicFramePr>
            <a:graphicFrameLocks noGrp="1"/>
          </p:cNvGraphicFramePr>
          <p:nvPr>
            <p:ph idx="4294967295"/>
            <p:extLst>
              <p:ext uri="{D42A27DB-BD31-4B8C-83A1-F6EECF244321}">
                <p14:modId xmlns:p14="http://schemas.microsoft.com/office/powerpoint/2010/main" val="1480783222"/>
              </p:ext>
            </p:extLst>
          </p:nvPr>
        </p:nvGraphicFramePr>
        <p:xfrm>
          <a:off x="279400" y="923390"/>
          <a:ext cx="11720962" cy="5174974"/>
        </p:xfrm>
        <a:graphic>
          <a:graphicData uri="http://schemas.openxmlformats.org/drawingml/2006/table">
            <a:tbl>
              <a:tblPr firstRow="1" bandRow="1">
                <a:tableStyleId>{00A15C55-8517-42AA-B614-E9B94910E393}</a:tableStyleId>
              </a:tblPr>
              <a:tblGrid>
                <a:gridCol w="866276">
                  <a:extLst>
                    <a:ext uri="{9D8B030D-6E8A-4147-A177-3AD203B41FA5}">
                      <a16:colId xmlns:a16="http://schemas.microsoft.com/office/drawing/2014/main" val="1323228879"/>
                    </a:ext>
                  </a:extLst>
                </a:gridCol>
                <a:gridCol w="5765232">
                  <a:extLst>
                    <a:ext uri="{9D8B030D-6E8A-4147-A177-3AD203B41FA5}">
                      <a16:colId xmlns:a16="http://schemas.microsoft.com/office/drawing/2014/main" val="3709599315"/>
                    </a:ext>
                  </a:extLst>
                </a:gridCol>
                <a:gridCol w="1696580">
                  <a:extLst>
                    <a:ext uri="{9D8B030D-6E8A-4147-A177-3AD203B41FA5}">
                      <a16:colId xmlns:a16="http://schemas.microsoft.com/office/drawing/2014/main" val="2515050072"/>
                    </a:ext>
                  </a:extLst>
                </a:gridCol>
                <a:gridCol w="3392874">
                  <a:extLst>
                    <a:ext uri="{9D8B030D-6E8A-4147-A177-3AD203B41FA5}">
                      <a16:colId xmlns:a16="http://schemas.microsoft.com/office/drawing/2014/main" val="2720374152"/>
                    </a:ext>
                  </a:extLst>
                </a:gridCol>
              </a:tblGrid>
              <a:tr h="906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Infrastructure Trial </a:t>
                      </a:r>
                      <a:br>
                        <a:rPr lang="en-US" sz="1600" dirty="0">
                          <a:latin typeface="Arial" panose="020B0604020202020204" pitchFamily="34" charset="0"/>
                          <a:cs typeface="Arial" panose="020B0604020202020204" pitchFamily="34" charset="0"/>
                        </a:rPr>
                      </a:br>
                      <a:r>
                        <a:rPr lang="en-US" sz="1600" b="0" dirty="0">
                          <a:latin typeface="Arial" panose="020B0604020202020204" pitchFamily="34" charset="0"/>
                          <a:cs typeface="Arial" panose="020B0604020202020204" pitchFamily="34" charset="0"/>
                        </a:rPr>
                        <a:t>contains additional test session(s) that students will not take</a:t>
                      </a:r>
                    </a:p>
                  </a:txBody>
                  <a:tcPr/>
                </a:tc>
                <a:tc>
                  <a:txBody>
                    <a:bodyPr/>
                    <a:lstStyle/>
                    <a:p>
                      <a:r>
                        <a:rPr lang="en-US" sz="1600" dirty="0">
                          <a:latin typeface="Arial" panose="020B0604020202020204" pitchFamily="34" charset="0"/>
                          <a:cs typeface="Arial" panose="020B0604020202020204" pitchFamily="34" charset="0"/>
                        </a:rPr>
                        <a:t>MCAS Resource Center </a:t>
                      </a:r>
                    </a:p>
                  </a:txBody>
                  <a:tcPr/>
                </a:tc>
                <a:tc>
                  <a:txBody>
                    <a:bodyPr/>
                    <a:lstStyle/>
                    <a:p>
                      <a:r>
                        <a:rPr lang="en-US" sz="1600" dirty="0">
                          <a:latin typeface="Arial" panose="020B0604020202020204" pitchFamily="34" charset="0"/>
                          <a:cs typeface="Arial" panose="020B0604020202020204" pitchFamily="34" charset="0"/>
                        </a:rPr>
                        <a:t>TestNav App</a:t>
                      </a:r>
                    </a:p>
                  </a:txBody>
                  <a:tcPr/>
                </a:tc>
                <a:extLst>
                  <a:ext uri="{0D108BD9-81ED-4DB2-BD59-A6C34878D82A}">
                    <a16:rowId xmlns:a16="http://schemas.microsoft.com/office/drawing/2014/main" val="771337175"/>
                  </a:ext>
                </a:extLst>
              </a:tr>
              <a:tr h="1177837">
                <a:tc>
                  <a:txBody>
                    <a:bodyPr/>
                    <a:lstStyle/>
                    <a:p>
                      <a:r>
                        <a:rPr lang="en-US" sz="1800" b="1" dirty="0">
                          <a:solidFill>
                            <a:srgbClr val="101D35"/>
                          </a:solidFill>
                          <a:latin typeface="Arial" panose="020B0604020202020204" pitchFamily="34" charset="0"/>
                          <a:cs typeface="Arial" panose="020B0604020202020204" pitchFamily="34" charset="0"/>
                        </a:rPr>
                        <a:t>ELA</a:t>
                      </a:r>
                    </a:p>
                  </a:txBody>
                  <a:tcPr/>
                </a:tc>
                <a:tc>
                  <a:txBody>
                    <a:bodyPr/>
                    <a:lstStyle/>
                    <a:p>
                      <a:pPr marL="0" marR="0">
                        <a:lnSpc>
                          <a:spcPct val="107000"/>
                        </a:lnSpc>
                        <a:spcBef>
                          <a:spcPts val="0"/>
                        </a:spcBef>
                        <a:spcAft>
                          <a:spcPts val="800"/>
                        </a:spcAft>
                      </a:pPr>
                      <a:r>
                        <a:rPr lang="en-US" sz="2000" b="1" kern="1200" dirty="0">
                          <a:solidFill>
                            <a:srgbClr val="101D35"/>
                          </a:solidFill>
                          <a:latin typeface="Arial" panose="020B0604020202020204" pitchFamily="34" charset="0"/>
                          <a:cs typeface="Arial" panose="020B0604020202020204" pitchFamily="34" charset="0"/>
                        </a:rPr>
                        <a:t>All grades: </a:t>
                      </a:r>
                      <a:r>
                        <a:rPr lang="en-US" sz="2000" kern="1200" dirty="0">
                          <a:solidFill>
                            <a:srgbClr val="101D35"/>
                          </a:solidFill>
                          <a:latin typeface="Arial" panose="020B0604020202020204" pitchFamily="34" charset="0"/>
                          <a:cs typeface="Arial" panose="020B0604020202020204" pitchFamily="34" charset="0"/>
                        </a:rPr>
                        <a:t>2 test sessions (only the first contains test content)</a:t>
                      </a:r>
                      <a:endParaRPr lang="en-US" sz="2000" kern="1200" dirty="0">
                        <a:solidFill>
                          <a:srgbClr val="101D35"/>
                        </a:solidFill>
                        <a:latin typeface="Arial" panose="020B0604020202020204" pitchFamily="34" charset="0"/>
                        <a:ea typeface="+mn-ea"/>
                        <a:cs typeface="Arial" panose="020B0604020202020204" pitchFamily="34" charset="0"/>
                      </a:endParaRPr>
                    </a:p>
                  </a:txBody>
                  <a:tcPr/>
                </a:tc>
                <a:tc>
                  <a:txBody>
                    <a:bodyPr/>
                    <a:lstStyle/>
                    <a:p>
                      <a:r>
                        <a:rPr lang="en-US" sz="2000" dirty="0">
                          <a:solidFill>
                            <a:srgbClr val="101D35"/>
                          </a:solidFill>
                          <a:latin typeface="Arial" panose="020B0604020202020204" pitchFamily="34" charset="0"/>
                          <a:cs typeface="Arial" panose="020B0604020202020204" pitchFamily="34" charset="0"/>
                        </a:rPr>
                        <a:t>1 session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101D35"/>
                          </a:solidFill>
                          <a:latin typeface="Arial" panose="020B0604020202020204" pitchFamily="34" charset="0"/>
                          <a:cs typeface="Arial" panose="020B0604020202020204" pitchFamily="34" charset="0"/>
                        </a:rPr>
                        <a:t>Same as CBT practice tests on the MCAS Resource Center</a:t>
                      </a:r>
                    </a:p>
                  </a:txBody>
                  <a:tcPr/>
                </a:tc>
                <a:extLst>
                  <a:ext uri="{0D108BD9-81ED-4DB2-BD59-A6C34878D82A}">
                    <a16:rowId xmlns:a16="http://schemas.microsoft.com/office/drawing/2014/main" val="1192684778"/>
                  </a:ext>
                </a:extLst>
              </a:tr>
              <a:tr h="1446135">
                <a:tc>
                  <a:txBody>
                    <a:bodyPr/>
                    <a:lstStyle/>
                    <a:p>
                      <a:r>
                        <a:rPr lang="en-US" sz="1800" b="1" dirty="0">
                          <a:solidFill>
                            <a:srgbClr val="101D35"/>
                          </a:solidFill>
                          <a:latin typeface="Arial" panose="020B0604020202020204" pitchFamily="34" charset="0"/>
                          <a:cs typeface="Arial" panose="020B0604020202020204" pitchFamily="34" charset="0"/>
                        </a:rPr>
                        <a:t>Math</a:t>
                      </a:r>
                    </a:p>
                  </a:txBody>
                  <a:tcPr/>
                </a:tc>
                <a:tc>
                  <a:txBody>
                    <a:bodyPr/>
                    <a:lstStyle/>
                    <a:p>
                      <a:pPr marL="0" marR="0">
                        <a:lnSpc>
                          <a:spcPct val="107000"/>
                        </a:lnSpc>
                        <a:spcBef>
                          <a:spcPts val="0"/>
                        </a:spcBef>
                        <a:spcAft>
                          <a:spcPts val="800"/>
                        </a:spcAft>
                      </a:pPr>
                      <a:r>
                        <a:rPr lang="en-US" sz="2000" b="1" kern="1200" dirty="0">
                          <a:solidFill>
                            <a:srgbClr val="101D35"/>
                          </a:solidFill>
                          <a:latin typeface="Arial" panose="020B0604020202020204" pitchFamily="34" charset="0"/>
                          <a:cs typeface="Arial" panose="020B0604020202020204" pitchFamily="34" charset="0"/>
                        </a:rPr>
                        <a:t>Grades 3, 5-8: </a:t>
                      </a:r>
                      <a:r>
                        <a:rPr lang="en-US" sz="2000" kern="1200" dirty="0">
                          <a:solidFill>
                            <a:srgbClr val="101D35"/>
                          </a:solidFill>
                          <a:latin typeface="Arial" panose="020B0604020202020204" pitchFamily="34" charset="0"/>
                          <a:cs typeface="Arial" panose="020B0604020202020204" pitchFamily="34" charset="0"/>
                        </a:rPr>
                        <a:t>two test sessions (students DO take both sessions)</a:t>
                      </a:r>
                    </a:p>
                    <a:p>
                      <a:pPr marL="0" marR="0">
                        <a:lnSpc>
                          <a:spcPct val="107000"/>
                        </a:lnSpc>
                        <a:spcBef>
                          <a:spcPts val="0"/>
                        </a:spcBef>
                        <a:spcAft>
                          <a:spcPts val="800"/>
                        </a:spcAft>
                      </a:pPr>
                      <a:r>
                        <a:rPr lang="en-US" sz="2000" b="1" kern="1200" dirty="0">
                          <a:solidFill>
                            <a:srgbClr val="101D35"/>
                          </a:solidFill>
                          <a:latin typeface="Arial" panose="020B0604020202020204" pitchFamily="34" charset="0"/>
                          <a:cs typeface="Arial" panose="020B0604020202020204" pitchFamily="34" charset="0"/>
                        </a:rPr>
                        <a:t>Grades 4 &amp; 10: </a:t>
                      </a:r>
                      <a:r>
                        <a:rPr lang="en-US" sz="2000" kern="1200" dirty="0">
                          <a:solidFill>
                            <a:srgbClr val="101D35"/>
                          </a:solidFill>
                          <a:latin typeface="Arial" panose="020B0604020202020204" pitchFamily="34" charset="0"/>
                          <a:cs typeface="Arial" panose="020B0604020202020204" pitchFamily="34" charset="0"/>
                        </a:rPr>
                        <a:t>three sessions (the first TWO contain test content)</a:t>
                      </a:r>
                      <a:endParaRPr lang="en-US" sz="2000" kern="1200" dirty="0">
                        <a:solidFill>
                          <a:srgbClr val="101D35"/>
                        </a:solidFill>
                        <a:latin typeface="Arial" panose="020B0604020202020204" pitchFamily="34" charset="0"/>
                        <a:ea typeface="+mn-ea"/>
                        <a:cs typeface="Arial" panose="020B0604020202020204" pitchFamily="34" charset="0"/>
                      </a:endParaRPr>
                    </a:p>
                  </a:txBody>
                  <a:tcPr/>
                </a:tc>
                <a:tc>
                  <a:txBody>
                    <a:bodyPr/>
                    <a:lstStyle/>
                    <a:p>
                      <a:r>
                        <a:rPr lang="en-US" sz="2000" dirty="0">
                          <a:solidFill>
                            <a:srgbClr val="101D35"/>
                          </a:solidFill>
                          <a:latin typeface="Arial" panose="020B0604020202020204" pitchFamily="34" charset="0"/>
                          <a:cs typeface="Arial" panose="020B0604020202020204" pitchFamily="34" charset="0"/>
                        </a:rPr>
                        <a:t>2 sessions</a:t>
                      </a:r>
                    </a:p>
                  </a:txBody>
                  <a:tcPr/>
                </a:tc>
                <a:tc>
                  <a:txBody>
                    <a:bodyPr/>
                    <a:lstStyle/>
                    <a:p>
                      <a:r>
                        <a:rPr lang="en-US" sz="2000" dirty="0">
                          <a:solidFill>
                            <a:srgbClr val="101D35"/>
                          </a:solidFill>
                          <a:latin typeface="Arial" panose="020B0604020202020204" pitchFamily="34" charset="0"/>
                          <a:cs typeface="Arial" panose="020B0604020202020204" pitchFamily="34" charset="0"/>
                        </a:rPr>
                        <a:t>Same as CBT practice tests on the MCAS Resource Center</a:t>
                      </a:r>
                    </a:p>
                  </a:txBody>
                  <a:tcPr/>
                </a:tc>
                <a:extLst>
                  <a:ext uri="{0D108BD9-81ED-4DB2-BD59-A6C34878D82A}">
                    <a16:rowId xmlns:a16="http://schemas.microsoft.com/office/drawing/2014/main" val="3690194338"/>
                  </a:ext>
                </a:extLst>
              </a:tr>
              <a:tr h="1617211">
                <a:tc>
                  <a:txBody>
                    <a:bodyPr/>
                    <a:lstStyle/>
                    <a:p>
                      <a:r>
                        <a:rPr lang="en-US" sz="1800" b="1" dirty="0">
                          <a:solidFill>
                            <a:srgbClr val="101D35"/>
                          </a:solidFill>
                          <a:latin typeface="Arial" panose="020B0604020202020204" pitchFamily="34" charset="0"/>
                          <a:cs typeface="Arial" panose="020B0604020202020204" pitchFamily="34" charset="0"/>
                        </a:rPr>
                        <a:t>STE</a:t>
                      </a:r>
                    </a:p>
                  </a:txBody>
                  <a:tcPr/>
                </a:tc>
                <a:tc>
                  <a:txBody>
                    <a:bodyPr/>
                    <a:lstStyle/>
                    <a:p>
                      <a:pPr marL="0" marR="0">
                        <a:lnSpc>
                          <a:spcPct val="107000"/>
                        </a:lnSpc>
                        <a:spcBef>
                          <a:spcPts val="0"/>
                        </a:spcBef>
                        <a:spcAft>
                          <a:spcPts val="800"/>
                        </a:spcAft>
                      </a:pPr>
                      <a:r>
                        <a:rPr lang="en-US" sz="2000" b="1" kern="1200" dirty="0">
                          <a:solidFill>
                            <a:srgbClr val="101D35"/>
                          </a:solidFill>
                          <a:latin typeface="Arial" panose="020B0604020202020204" pitchFamily="34" charset="0"/>
                          <a:cs typeface="Arial" panose="020B0604020202020204" pitchFamily="34" charset="0"/>
                        </a:rPr>
                        <a:t>Grades 5 &amp; 8: </a:t>
                      </a:r>
                      <a:r>
                        <a:rPr lang="en-US" sz="2000" kern="1200" dirty="0">
                          <a:solidFill>
                            <a:srgbClr val="101D35"/>
                          </a:solidFill>
                          <a:latin typeface="Arial" panose="020B0604020202020204" pitchFamily="34" charset="0"/>
                          <a:cs typeface="Arial" panose="020B0604020202020204" pitchFamily="34" charset="0"/>
                        </a:rPr>
                        <a:t>three test sessions (only the first contains test content)  </a:t>
                      </a:r>
                    </a:p>
                    <a:p>
                      <a:pPr marL="0" marR="0">
                        <a:lnSpc>
                          <a:spcPct val="107000"/>
                        </a:lnSpc>
                        <a:spcBef>
                          <a:spcPts val="0"/>
                        </a:spcBef>
                        <a:spcAft>
                          <a:spcPts val="800"/>
                        </a:spcAft>
                      </a:pPr>
                      <a:r>
                        <a:rPr lang="en-US" sz="2000" b="1" kern="1200" dirty="0">
                          <a:solidFill>
                            <a:srgbClr val="101D35"/>
                          </a:solidFill>
                          <a:latin typeface="Arial" panose="020B0604020202020204" pitchFamily="34" charset="0"/>
                          <a:cs typeface="Arial" panose="020B0604020202020204" pitchFamily="34" charset="0"/>
                        </a:rPr>
                        <a:t>Biology &amp; Intro Physics: </a:t>
                      </a:r>
                      <a:r>
                        <a:rPr lang="en-US" sz="2000" kern="1200" dirty="0">
                          <a:solidFill>
                            <a:srgbClr val="101D35"/>
                          </a:solidFill>
                          <a:latin typeface="Arial" panose="020B0604020202020204" pitchFamily="34" charset="0"/>
                          <a:cs typeface="Arial" panose="020B0604020202020204" pitchFamily="34" charset="0"/>
                        </a:rPr>
                        <a:t>two test sessions (only the first contains test content)</a:t>
                      </a:r>
                      <a:endParaRPr lang="en-US" sz="2000" kern="1200" dirty="0">
                        <a:solidFill>
                          <a:srgbClr val="101D35"/>
                        </a:solidFill>
                        <a:latin typeface="Arial" panose="020B0604020202020204" pitchFamily="34" charset="0"/>
                        <a:ea typeface="+mn-ea"/>
                        <a:cs typeface="Arial" panose="020B0604020202020204" pitchFamily="34" charset="0"/>
                      </a:endParaRPr>
                    </a:p>
                  </a:txBody>
                  <a:tcPr/>
                </a:tc>
                <a:tc>
                  <a:txBody>
                    <a:bodyPr/>
                    <a:lstStyle/>
                    <a:p>
                      <a:r>
                        <a:rPr lang="en-US" sz="2000" dirty="0">
                          <a:solidFill>
                            <a:srgbClr val="101D35"/>
                          </a:solidFill>
                          <a:latin typeface="Arial" panose="020B0604020202020204" pitchFamily="34" charset="0"/>
                          <a:cs typeface="Arial" panose="020B0604020202020204" pitchFamily="34" charset="0"/>
                        </a:rPr>
                        <a:t>1 session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101D35"/>
                          </a:solidFill>
                          <a:latin typeface="Arial" panose="020B0604020202020204" pitchFamily="34" charset="0"/>
                          <a:cs typeface="Arial" panose="020B0604020202020204" pitchFamily="34" charset="0"/>
                        </a:rPr>
                        <a:t>Same as CBT practice tests on the MCAS Resource Center</a:t>
                      </a:r>
                    </a:p>
                  </a:txBody>
                  <a:tcPr/>
                </a:tc>
                <a:extLst>
                  <a:ext uri="{0D108BD9-81ED-4DB2-BD59-A6C34878D82A}">
                    <a16:rowId xmlns:a16="http://schemas.microsoft.com/office/drawing/2014/main" val="3502587814"/>
                  </a:ext>
                </a:extLst>
              </a:tr>
            </a:tbl>
          </a:graphicData>
        </a:graphic>
      </p:graphicFrame>
    </p:spTree>
    <p:extLst>
      <p:ext uri="{BB962C8B-B14F-4D97-AF65-F5344CB8AC3E}">
        <p14:creationId xmlns:p14="http://schemas.microsoft.com/office/powerpoint/2010/main" val="1333264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Training Site and User Accounts for PearsonAccess Next</a:t>
            </a:r>
          </a:p>
        </p:txBody>
      </p:sp>
      <p:sp>
        <p:nvSpPr>
          <p:cNvPr id="3" name="Content Placeholder 2"/>
          <p:cNvSpPr>
            <a:spLocks noGrp="1"/>
          </p:cNvSpPr>
          <p:nvPr>
            <p:ph idx="4294967295"/>
          </p:nvPr>
        </p:nvSpPr>
        <p:spPr>
          <a:xfrm>
            <a:off x="822325" y="1212850"/>
            <a:ext cx="11369675" cy="4972050"/>
          </a:xfrm>
        </p:spPr>
        <p:txBody>
          <a:bodyPr/>
          <a:lstStyle/>
          <a:p>
            <a:pPr>
              <a:buClrTx/>
            </a:pPr>
            <a:r>
              <a:rPr lang="en-US" sz="2400" dirty="0">
                <a:latin typeface="Arial" panose="020B0604020202020204" pitchFamily="34" charset="0"/>
                <a:cs typeface="Arial" panose="020B0604020202020204" pitchFamily="34" charset="0"/>
              </a:rPr>
              <a:t>Infrastructure Trials are done through the PAN training site: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hlinkClick r:id="rId3"/>
              </a:rPr>
              <a:t>trng-mcas.pearsonaccessnext.com/customer/index.action</a:t>
            </a:r>
            <a:r>
              <a:rPr lang="en-US" sz="2400" dirty="0">
                <a:latin typeface="Arial" panose="020B0604020202020204" pitchFamily="34" charset="0"/>
                <a:cs typeface="Arial" panose="020B0604020202020204" pitchFamily="34" charset="0"/>
              </a:rPr>
              <a:t> </a:t>
            </a:r>
          </a:p>
          <a:p>
            <a:pPr lvl="1">
              <a:buClrTx/>
            </a:pPr>
            <a:r>
              <a:rPr lang="en-US" sz="2000" dirty="0">
                <a:latin typeface="Arial" panose="020B0604020202020204" pitchFamily="34" charset="0"/>
                <a:cs typeface="Arial" panose="020B0604020202020204" pitchFamily="34" charset="0"/>
              </a:rPr>
              <a:t>Users with accounts from last year may need to reset their passwords to enable their accounts by clicking “Forgot Password” on the login page.  </a:t>
            </a:r>
          </a:p>
          <a:p>
            <a:pPr>
              <a:buClrTx/>
            </a:pPr>
            <a:r>
              <a:rPr lang="en-US" sz="2400" dirty="0">
                <a:latin typeface="Arial" panose="020B0604020202020204" pitchFamily="34" charset="0"/>
                <a:cs typeface="Arial" panose="020B0604020202020204" pitchFamily="34" charset="0"/>
              </a:rPr>
              <a:t>User accounts need to be set up </a:t>
            </a:r>
            <a:r>
              <a:rPr lang="en-US" sz="2400" b="1" dirty="0">
                <a:latin typeface="Arial" panose="020B0604020202020204" pitchFamily="34" charset="0"/>
                <a:cs typeface="Arial" panose="020B0604020202020204" pitchFamily="34" charset="0"/>
              </a:rPr>
              <a:t>for each site individually </a:t>
            </a:r>
            <a:r>
              <a:rPr lang="en-US" sz="2400" dirty="0">
                <a:latin typeface="Arial" panose="020B0604020202020204" pitchFamily="34" charset="0"/>
                <a:cs typeface="Arial" panose="020B0604020202020204" pitchFamily="34" charset="0"/>
              </a:rPr>
              <a:t>(</a:t>
            </a:r>
            <a:r>
              <a:rPr lang="en-US" sz="2400" dirty="0">
                <a:solidFill>
                  <a:srgbClr val="3647B6"/>
                </a:solidFill>
                <a:latin typeface="Arial" panose="020B0604020202020204" pitchFamily="34" charset="0"/>
                <a:cs typeface="Arial" panose="020B0604020202020204" pitchFamily="34" charset="0"/>
              </a:rPr>
              <a:t>live</a:t>
            </a:r>
            <a:r>
              <a:rPr lang="en-US" sz="2400" dirty="0">
                <a:latin typeface="Arial" panose="020B0604020202020204" pitchFamily="34" charset="0"/>
                <a:cs typeface="Arial" panose="020B0604020202020204" pitchFamily="34" charset="0"/>
              </a:rPr>
              <a:t> and </a:t>
            </a:r>
            <a:r>
              <a:rPr lang="en-US" sz="2400" dirty="0">
                <a:solidFill>
                  <a:schemeClr val="accent2">
                    <a:lumMod val="50000"/>
                  </a:schemeClr>
                </a:solidFill>
                <a:latin typeface="Arial" panose="020B0604020202020204" pitchFamily="34" charset="0"/>
                <a:cs typeface="Arial" panose="020B0604020202020204" pitchFamily="34" charset="0"/>
              </a:rPr>
              <a:t>training</a:t>
            </a:r>
            <a:r>
              <a:rPr lang="en-US" sz="2400" dirty="0">
                <a:latin typeface="Arial" panose="020B0604020202020204" pitchFamily="34" charset="0"/>
                <a:cs typeface="Arial" panose="020B0604020202020204" pitchFamily="34" charset="0"/>
              </a:rPr>
              <a:t>) in order to gain access.</a:t>
            </a:r>
          </a:p>
          <a:p>
            <a:pPr>
              <a:buClrTx/>
            </a:pPr>
            <a:r>
              <a:rPr lang="en-US" sz="2400" dirty="0">
                <a:latin typeface="Arial" panose="020B0604020202020204" pitchFamily="34" charset="0"/>
                <a:cs typeface="Arial" panose="020B0604020202020204" pitchFamily="34" charset="0"/>
              </a:rPr>
              <a:t>Usernames and passwords are always the same between the live and the training sites. If you reset a password on one site, passwords will be reset on </a:t>
            </a:r>
            <a:r>
              <a:rPr lang="en-US" sz="2400" b="1" dirty="0">
                <a:latin typeface="Arial" panose="020B0604020202020204" pitchFamily="34" charset="0"/>
                <a:cs typeface="Arial" panose="020B0604020202020204" pitchFamily="34" charset="0"/>
              </a:rPr>
              <a:t>both </a:t>
            </a:r>
            <a:r>
              <a:rPr lang="en-US" sz="2400" dirty="0">
                <a:latin typeface="Arial" panose="020B0604020202020204" pitchFamily="34" charset="0"/>
                <a:cs typeface="Arial" panose="020B0604020202020204" pitchFamily="34" charset="0"/>
              </a:rPr>
              <a:t>sites.  </a:t>
            </a:r>
          </a:p>
          <a:p>
            <a:pPr>
              <a:buClrTx/>
            </a:pPr>
            <a:r>
              <a:rPr lang="en-US" sz="2400" dirty="0">
                <a:latin typeface="Arial" panose="020B0604020202020204" pitchFamily="34" charset="0"/>
                <a:cs typeface="Arial" panose="020B0604020202020204" pitchFamily="34" charset="0"/>
              </a:rPr>
              <a:t>If you need access to PAN (either the training or live site), please reach out to your district test coordinator. </a:t>
            </a:r>
          </a:p>
          <a:p>
            <a:pPr>
              <a:buClrTx/>
            </a:pPr>
            <a:r>
              <a:rPr lang="en-US" sz="2400" dirty="0">
                <a:latin typeface="Arial" panose="020B0604020202020204" pitchFamily="34" charset="0"/>
                <a:cs typeface="Arial" panose="020B0604020202020204" pitchFamily="34" charset="0"/>
              </a:rPr>
              <a:t>Discuss with your team who will be responsible for setting up PAN user accounts for other users in your school – both test coordinators and technology coordinators have this ability in PAN.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822325" y="288925"/>
            <a:ext cx="11369675" cy="679450"/>
          </a:xfrm>
        </p:spPr>
        <p:txBody>
          <a:bodyPr/>
          <a:lstStyle/>
          <a:p>
            <a:r>
              <a:rPr lang="en-US" sz="4000" dirty="0">
                <a:solidFill>
                  <a:srgbClr val="0070C0"/>
                </a:solidFill>
                <a:latin typeface="Arial" panose="020B0604020202020204" pitchFamily="34" charset="0"/>
                <a:cs typeface="Arial" panose="020B0604020202020204" pitchFamily="34" charset="0"/>
              </a:rPr>
              <a:t>Presenters</a:t>
            </a:r>
          </a:p>
        </p:txBody>
      </p:sp>
      <p:sp>
        <p:nvSpPr>
          <p:cNvPr id="7173" name="Content Placeholder 6"/>
          <p:cNvSpPr>
            <a:spLocks noGrp="1"/>
          </p:cNvSpPr>
          <p:nvPr>
            <p:ph idx="4294967295"/>
          </p:nvPr>
        </p:nvSpPr>
        <p:spPr>
          <a:xfrm>
            <a:off x="822325" y="1201130"/>
            <a:ext cx="10160203" cy="5049837"/>
          </a:xfrm>
        </p:spPr>
        <p:txBody>
          <a:bodyPr/>
          <a:lstStyle/>
          <a:p>
            <a:pPr marL="0" indent="0">
              <a:buClrTx/>
              <a:buNone/>
            </a:pPr>
            <a:r>
              <a:rPr lang="en-US" sz="2800" dirty="0">
                <a:solidFill>
                  <a:srgbClr val="101D35"/>
                </a:solidFill>
                <a:latin typeface="Arial" panose="020B0604020202020204" pitchFamily="34" charset="0"/>
                <a:cs typeface="Arial" panose="020B0604020202020204" pitchFamily="34" charset="0"/>
              </a:rPr>
              <a:t>Shannon Cullen, Test Administration Coordinator</a:t>
            </a:r>
          </a:p>
          <a:p>
            <a:pPr marL="0" indent="0">
              <a:buClrTx/>
              <a:buNone/>
            </a:pPr>
            <a:r>
              <a:rPr lang="en-US" sz="2800" dirty="0">
                <a:solidFill>
                  <a:srgbClr val="101D35"/>
                </a:solidFill>
                <a:latin typeface="Arial" panose="020B0604020202020204" pitchFamily="34" charset="0"/>
                <a:cs typeface="Arial" panose="020B0604020202020204" pitchFamily="34" charset="0"/>
              </a:rPr>
              <a:t>Jodie Zalk, Manager of Test Administration and Publications</a:t>
            </a:r>
          </a:p>
          <a:p>
            <a:pPr marL="0" indent="0">
              <a:buClrTx/>
              <a:buNone/>
            </a:pPr>
            <a:r>
              <a:rPr lang="en-US" sz="2800" dirty="0">
                <a:solidFill>
                  <a:srgbClr val="101D35"/>
                </a:solidFill>
                <a:latin typeface="Arial" panose="020B0604020202020204" pitchFamily="34" charset="0"/>
                <a:cs typeface="Arial" panose="020B0604020202020204" pitchFamily="34" charset="0"/>
              </a:rPr>
              <a:t>Joseph Henkelman, Pearson Technical Support</a:t>
            </a:r>
          </a:p>
          <a:p>
            <a:pPr marL="0" indent="0">
              <a:buClrTx/>
              <a:buNone/>
            </a:pPr>
            <a:r>
              <a:rPr lang="en-US" sz="2800" dirty="0">
                <a:solidFill>
                  <a:srgbClr val="101D35"/>
                </a:solidFill>
                <a:latin typeface="Arial" panose="020B0604020202020204" pitchFamily="34" charset="0"/>
                <a:cs typeface="Arial" panose="020B0604020202020204" pitchFamily="34" charset="0"/>
              </a:rPr>
              <a:t>Matthew Ingles, Pearson Customer Support</a:t>
            </a:r>
          </a:p>
          <a:p>
            <a:pPr marL="0" indent="0">
              <a:buClrTx/>
              <a:buNone/>
            </a:pPr>
            <a:endParaRPr lang="en-US" sz="2800" dirty="0">
              <a:solidFill>
                <a:srgbClr val="101D35"/>
              </a:solidFill>
              <a:latin typeface="Arial" panose="020B0604020202020204" pitchFamily="34" charset="0"/>
              <a:cs typeface="Arial" panose="020B0604020202020204" pitchFamily="34" charset="0"/>
            </a:endParaRPr>
          </a:p>
          <a:p>
            <a:pPr marL="0" indent="0">
              <a:buClrTx/>
              <a:buNone/>
            </a:pPr>
            <a:endParaRPr lang="en-US" sz="2800" dirty="0">
              <a:solidFill>
                <a:srgbClr val="101D35"/>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31CCF-F679-4023-AF26-5519BE5EF84B}"/>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Demonstrations</a:t>
            </a:r>
          </a:p>
        </p:txBody>
      </p:sp>
      <p:sp>
        <p:nvSpPr>
          <p:cNvPr id="3" name="Content Placeholder 2">
            <a:extLst>
              <a:ext uri="{FF2B5EF4-FFF2-40B4-BE49-F238E27FC236}">
                <a16:creationId xmlns:a16="http://schemas.microsoft.com/office/drawing/2014/main" id="{FA590C41-CD13-4BBC-8FA2-145D7B65B770}"/>
              </a:ext>
            </a:extLst>
          </p:cNvPr>
          <p:cNvSpPr>
            <a:spLocks noGrp="1"/>
          </p:cNvSpPr>
          <p:nvPr>
            <p:ph idx="4294967295"/>
          </p:nvPr>
        </p:nvSpPr>
        <p:spPr>
          <a:xfrm>
            <a:off x="822325" y="1230313"/>
            <a:ext cx="11369675" cy="5049837"/>
          </a:xfrm>
        </p:spPr>
        <p:txBody>
          <a:bodyPr/>
          <a:lstStyle/>
          <a:p>
            <a:pPr>
              <a:buClrTx/>
            </a:pPr>
            <a:r>
              <a:rPr lang="en-US" sz="3600" dirty="0">
                <a:latin typeface="Arial" panose="020B0604020202020204" pitchFamily="34" charset="0"/>
                <a:cs typeface="Arial" panose="020B0604020202020204" pitchFamily="34" charset="0"/>
                <a:hlinkClick r:id="rId3"/>
              </a:rPr>
              <a:t>PearsonAccess Next</a:t>
            </a:r>
            <a:endParaRPr lang="en-US" sz="3600" dirty="0">
              <a:latin typeface="Arial" panose="020B0604020202020204" pitchFamily="34" charset="0"/>
              <a:cs typeface="Arial" panose="020B0604020202020204" pitchFamily="34" charset="0"/>
            </a:endParaRPr>
          </a:p>
          <a:p>
            <a:pPr lvl="1">
              <a:buClr>
                <a:srgbClr val="101D35"/>
              </a:buClr>
              <a:buFont typeface="Arial" panose="020B0604020202020204" pitchFamily="34" charset="0"/>
              <a:buChar char="•"/>
            </a:pPr>
            <a:r>
              <a:rPr lang="en-US" sz="3200" b="1" dirty="0">
                <a:solidFill>
                  <a:srgbClr val="00B0F0"/>
                </a:solidFill>
                <a:latin typeface="Arial" panose="020B0604020202020204" pitchFamily="34" charset="0"/>
                <a:cs typeface="Arial" panose="020B0604020202020204" pitchFamily="34" charset="0"/>
              </a:rPr>
              <a:t>Live </a:t>
            </a:r>
            <a:r>
              <a:rPr lang="en-US" sz="3200" dirty="0">
                <a:latin typeface="Arial" panose="020B0604020202020204" pitchFamily="34" charset="0"/>
                <a:cs typeface="Arial" panose="020B0604020202020204" pitchFamily="34" charset="0"/>
              </a:rPr>
              <a:t>site</a:t>
            </a:r>
          </a:p>
          <a:p>
            <a:pPr lvl="1">
              <a:buClr>
                <a:srgbClr val="101D35"/>
              </a:buClr>
              <a:buFont typeface="Arial" panose="020B0604020202020204" pitchFamily="34" charset="0"/>
              <a:buChar char="•"/>
            </a:pPr>
            <a:r>
              <a:rPr lang="en-US" sz="3200" b="1" dirty="0">
                <a:solidFill>
                  <a:schemeClr val="accent3">
                    <a:lumMod val="50000"/>
                  </a:schemeClr>
                </a:solidFill>
                <a:latin typeface="Arial" panose="020B0604020202020204" pitchFamily="34" charset="0"/>
                <a:cs typeface="Arial" panose="020B0604020202020204" pitchFamily="34" charset="0"/>
              </a:rPr>
              <a:t>Training</a:t>
            </a:r>
            <a:r>
              <a:rPr lang="en-US" sz="3200" dirty="0">
                <a:latin typeface="Arial" panose="020B0604020202020204" pitchFamily="34" charset="0"/>
                <a:cs typeface="Arial" panose="020B0604020202020204" pitchFamily="34" charset="0"/>
              </a:rPr>
              <a:t> site</a:t>
            </a:r>
          </a:p>
          <a:p>
            <a:pPr>
              <a:buClrTx/>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9094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dirty="0">
                <a:latin typeface="Arial" panose="020B0604020202020204" pitchFamily="34" charset="0"/>
                <a:cs typeface="Arial" panose="020B0604020202020204" pitchFamily="34" charset="0"/>
              </a:rPr>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dirty="0">
                <a:latin typeface="Arial" panose="020B0604020202020204" pitchFamily="34" charset="0"/>
                <a:cs typeface="Arial" panose="020B0604020202020204" pitchFamily="34" charset="0"/>
              </a:rPr>
              <a:t>Use the “Q&amp;A” feature to ask questions. </a:t>
            </a:r>
          </a:p>
        </p:txBody>
      </p:sp>
      <p:pic>
        <p:nvPicPr>
          <p:cNvPr id="8" name="Picture 7" descr="Image displays Q &amp; A">
            <a:extLst>
              <a:ext uri="{FF2B5EF4-FFF2-40B4-BE49-F238E27FC236}">
                <a16:creationId xmlns:a16="http://schemas.microsoft.com/office/drawing/2014/main" id="{83FD7DEC-23CD-43F4-9881-CE1F7DD19B21}"/>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671771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3. Tasks for Test Coordinators and Test Administrators</a:t>
            </a:r>
          </a:p>
        </p:txBody>
      </p:sp>
    </p:spTree>
    <p:extLst>
      <p:ext uri="{BB962C8B-B14F-4D97-AF65-F5344CB8AC3E}">
        <p14:creationId xmlns:p14="http://schemas.microsoft.com/office/powerpoint/2010/main" val="2990015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Steps for </a:t>
            </a:r>
            <a:r>
              <a:rPr lang="en-US" sz="4000" u="sng" dirty="0">
                <a:solidFill>
                  <a:srgbClr val="3647B6"/>
                </a:solidFill>
                <a:latin typeface="Arial" panose="020B0604020202020204" pitchFamily="34" charset="0"/>
                <a:cs typeface="Arial" panose="020B0604020202020204" pitchFamily="34" charset="0"/>
              </a:rPr>
              <a:t>Test Coordinators</a:t>
            </a:r>
            <a:r>
              <a:rPr lang="en-US" sz="4000" dirty="0">
                <a:solidFill>
                  <a:srgbClr val="3647B6"/>
                </a:solidFill>
                <a:latin typeface="Arial" panose="020B0604020202020204" pitchFamily="34" charset="0"/>
                <a:cs typeface="Arial" panose="020B0604020202020204" pitchFamily="34" charset="0"/>
              </a:rPr>
              <a:t>	</a:t>
            </a:r>
          </a:p>
        </p:txBody>
      </p:sp>
      <p:sp>
        <p:nvSpPr>
          <p:cNvPr id="3" name="Content Placeholder 2"/>
          <p:cNvSpPr>
            <a:spLocks noGrp="1"/>
          </p:cNvSpPr>
          <p:nvPr>
            <p:ph idx="4294967295"/>
          </p:nvPr>
        </p:nvSpPr>
        <p:spPr>
          <a:xfrm>
            <a:off x="822324" y="1122921"/>
            <a:ext cx="10547351" cy="5338762"/>
          </a:xfrm>
        </p:spPr>
        <p:txBody>
          <a:bodyPr>
            <a:normAutofit fontScale="92500" lnSpcReduction="20000"/>
          </a:bodyPr>
          <a:lstStyle/>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View training modules (</a:t>
            </a:r>
            <a:r>
              <a:rPr lang="en-US" dirty="0">
                <a:latin typeface="Arial" panose="020B0604020202020204" pitchFamily="34" charset="0"/>
                <a:cs typeface="Arial" panose="020B0604020202020204" pitchFamily="34" charset="0"/>
                <a:hlinkClick r:id="rId3"/>
              </a:rPr>
              <a:t>mcas.pearsonsupport.com/training/</a:t>
            </a:r>
            <a:r>
              <a:rPr lang="en-US" dirty="0">
                <a:latin typeface="Arial" panose="020B0604020202020204" pitchFamily="34" charset="0"/>
                <a:cs typeface="Arial" panose="020B0604020202020204" pitchFamily="34" charset="0"/>
              </a:rPr>
              <a:t>) </a:t>
            </a:r>
            <a:endParaRPr lang="en-US" dirty="0">
              <a:solidFill>
                <a:schemeClr val="bg1"/>
              </a:solidFill>
              <a:latin typeface="Arial" panose="020B0604020202020204" pitchFamily="34" charset="0"/>
              <a:cs typeface="Arial" panose="020B0604020202020204" pitchFamily="34" charset="0"/>
            </a:endParaRP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Assemble an Infrastructure Trial team to carry out all the required tasks. </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Identify students who will participate. </a:t>
            </a:r>
          </a:p>
          <a:p>
            <a:pPr lvl="1">
              <a:buClrTx/>
              <a:buFont typeface="Wingdings" panose="05000000000000000000" pitchFamily="2" charset="2"/>
              <a:buChar char="q"/>
            </a:pPr>
            <a:r>
              <a:rPr lang="en-US" dirty="0">
                <a:latin typeface="Arial" panose="020B0604020202020204" pitchFamily="34" charset="0"/>
                <a:cs typeface="Arial" panose="020B0604020202020204" pitchFamily="34" charset="0"/>
              </a:rPr>
              <a:t>It is recommended that schools select the maximum number of staff and students who will be using network resources at the same time, so that the trial approximates the maximum anticipated network load. </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Train all staff involved in the Infrastructure Trial. </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Designate appropriate testing schedule, locations, and devices. </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Consult with the Technology Coordinator and confirm that all devices meet the technology specifications. </a:t>
            </a:r>
          </a:p>
          <a:p>
            <a:pPr marL="0" indent="0">
              <a:buNone/>
            </a:pPr>
            <a:endParaRPr lang="en-US" dirty="0"/>
          </a:p>
          <a:p>
            <a:endParaRPr lang="en-US" dirty="0"/>
          </a:p>
        </p:txBody>
      </p:sp>
    </p:spTree>
    <p:extLst>
      <p:ext uri="{BB962C8B-B14F-4D97-AF65-F5344CB8AC3E}">
        <p14:creationId xmlns:p14="http://schemas.microsoft.com/office/powerpoint/2010/main" val="1510225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Steps for </a:t>
            </a:r>
            <a:r>
              <a:rPr lang="en-US" sz="4000" u="sng" dirty="0">
                <a:solidFill>
                  <a:srgbClr val="3647B6"/>
                </a:solidFill>
                <a:latin typeface="Arial" panose="020B0604020202020204" pitchFamily="34" charset="0"/>
                <a:cs typeface="Arial" panose="020B0604020202020204" pitchFamily="34" charset="0"/>
              </a:rPr>
              <a:t>Test Coordinators</a:t>
            </a:r>
            <a:r>
              <a:rPr lang="en-US" sz="4000" i="1" dirty="0">
                <a:solidFill>
                  <a:srgbClr val="3647B6"/>
                </a:solidFill>
                <a:latin typeface="Arial" panose="020B0604020202020204" pitchFamily="34" charset="0"/>
                <a:cs typeface="Arial" panose="020B0604020202020204" pitchFamily="34" charset="0"/>
              </a:rPr>
              <a:t> (continued)</a:t>
            </a:r>
            <a:r>
              <a:rPr lang="en-US" sz="4000" dirty="0">
                <a:solidFill>
                  <a:srgbClr val="3647B6"/>
                </a:solidFill>
                <a:latin typeface="Arial" panose="020B0604020202020204" pitchFamily="34" charset="0"/>
                <a:cs typeface="Arial" panose="020B0604020202020204" pitchFamily="34" charset="0"/>
              </a:rPr>
              <a:t>	</a:t>
            </a:r>
          </a:p>
        </p:txBody>
      </p:sp>
      <p:sp>
        <p:nvSpPr>
          <p:cNvPr id="3" name="Content Placeholder 2"/>
          <p:cNvSpPr>
            <a:spLocks noGrp="1"/>
          </p:cNvSpPr>
          <p:nvPr>
            <p:ph idx="4294967295"/>
          </p:nvPr>
        </p:nvSpPr>
        <p:spPr>
          <a:xfrm>
            <a:off x="822325" y="1052183"/>
            <a:ext cx="11369675" cy="5267337"/>
          </a:xfrm>
        </p:spPr>
        <p:txBody>
          <a:bodyPr>
            <a:normAutofit fontScale="92500" lnSpcReduction="10000"/>
          </a:bodyPr>
          <a:lstStyle/>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Generate sample students.</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Edit student records (if needed).</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Assign student tests.</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Create/Edit/Prepare/Start PAN Sessions.</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Print student testing tickets, and print proctor testing tickets for students in Human Read-Aloud and Human Signer PAN Sessions. </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Mark tests complete.</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Stop PAN Sessions.</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Convene your team prior to operational testing to resolve any issues you encountered. </a:t>
            </a:r>
          </a:p>
          <a:p>
            <a:pPr marL="0" indent="0">
              <a:buNone/>
            </a:pPr>
            <a:endParaRPr lang="en-US" dirty="0"/>
          </a:p>
          <a:p>
            <a:endParaRPr lang="en-US" dirty="0"/>
          </a:p>
        </p:txBody>
      </p:sp>
    </p:spTree>
    <p:extLst>
      <p:ext uri="{BB962C8B-B14F-4D97-AF65-F5344CB8AC3E}">
        <p14:creationId xmlns:p14="http://schemas.microsoft.com/office/powerpoint/2010/main" val="1190289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Steps for </a:t>
            </a:r>
            <a:r>
              <a:rPr lang="en-US" sz="4000" u="sng" dirty="0">
                <a:solidFill>
                  <a:srgbClr val="3647B6"/>
                </a:solidFill>
                <a:latin typeface="Arial" panose="020B0604020202020204" pitchFamily="34" charset="0"/>
                <a:cs typeface="Arial" panose="020B0604020202020204" pitchFamily="34" charset="0"/>
              </a:rPr>
              <a:t>Test Administrators</a:t>
            </a:r>
            <a:r>
              <a:rPr lang="en-US" sz="4000" dirty="0">
                <a:solidFill>
                  <a:srgbClr val="3647B6"/>
                </a:solidFill>
                <a:latin typeface="Arial" panose="020B0604020202020204" pitchFamily="34" charset="0"/>
                <a:cs typeface="Arial" panose="020B0604020202020204" pitchFamily="34" charset="0"/>
              </a:rPr>
              <a:t>	</a:t>
            </a:r>
          </a:p>
        </p:txBody>
      </p:sp>
      <p:sp>
        <p:nvSpPr>
          <p:cNvPr id="3" name="Content Placeholder 2"/>
          <p:cNvSpPr>
            <a:spLocks noGrp="1"/>
          </p:cNvSpPr>
          <p:nvPr>
            <p:ph idx="4294967295"/>
          </p:nvPr>
        </p:nvSpPr>
        <p:spPr>
          <a:xfrm>
            <a:off x="822325" y="1230313"/>
            <a:ext cx="11369675" cy="5049837"/>
          </a:xfrm>
        </p:spPr>
        <p:txBody>
          <a:bodyPr>
            <a:normAutofit/>
          </a:bodyPr>
          <a:lstStyle/>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View training modules (</a:t>
            </a:r>
            <a:r>
              <a:rPr lang="en-US" dirty="0">
                <a:latin typeface="Arial" panose="020B0604020202020204" pitchFamily="34" charset="0"/>
                <a:cs typeface="Arial" panose="020B0604020202020204" pitchFamily="34" charset="0"/>
                <a:hlinkClick r:id="rId3"/>
              </a:rPr>
              <a:t>mcas.pearsonsupport.com/training/</a:t>
            </a:r>
            <a:r>
              <a:rPr lang="en-US" dirty="0">
                <a:latin typeface="Arial" panose="020B0604020202020204" pitchFamily="34" charset="0"/>
                <a:cs typeface="Arial" panose="020B0604020202020204" pitchFamily="34" charset="0"/>
              </a:rPr>
              <a:t>)</a:t>
            </a:r>
            <a:endParaRPr lang="en-US" sz="800" dirty="0">
              <a:solidFill>
                <a:schemeClr val="bg1"/>
              </a:solidFill>
              <a:latin typeface="Arial" panose="020B0604020202020204" pitchFamily="34" charset="0"/>
              <a:cs typeface="Arial" panose="020B0604020202020204" pitchFamily="34" charset="0"/>
            </a:endParaRP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Confirm students have the correct test form assigned by using the Session Student Roster (recommended) </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Start, Stop, and Resume student tests in PAN</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Lock and Unlock PAN Sessions</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Monitor student progress in the PAN Sessions</a:t>
            </a:r>
          </a:p>
          <a:p>
            <a:pPr>
              <a:buClrTx/>
              <a:buFont typeface="Wingdings" panose="05000000000000000000" pitchFamily="2" charset="2"/>
              <a:buChar char="q"/>
            </a:pPr>
            <a:r>
              <a:rPr lang="en-US" dirty="0">
                <a:latin typeface="Arial" panose="020B0604020202020204" pitchFamily="34" charset="0"/>
                <a:cs typeface="Arial" panose="020B0604020202020204" pitchFamily="34" charset="0"/>
              </a:rPr>
              <a:t>Close down testing devices</a:t>
            </a:r>
          </a:p>
          <a:p>
            <a:endParaRPr lang="en-US" dirty="0"/>
          </a:p>
        </p:txBody>
      </p:sp>
    </p:spTree>
    <p:extLst>
      <p:ext uri="{BB962C8B-B14F-4D97-AF65-F5344CB8AC3E}">
        <p14:creationId xmlns:p14="http://schemas.microsoft.com/office/powerpoint/2010/main" val="408968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Demonstrations 2</a:t>
            </a:r>
          </a:p>
        </p:txBody>
      </p:sp>
      <p:sp>
        <p:nvSpPr>
          <p:cNvPr id="3" name="Content Placeholder 2"/>
          <p:cNvSpPr>
            <a:spLocks noGrp="1"/>
          </p:cNvSpPr>
          <p:nvPr>
            <p:ph idx="4294967295"/>
          </p:nvPr>
        </p:nvSpPr>
        <p:spPr>
          <a:xfrm>
            <a:off x="822325" y="1230313"/>
            <a:ext cx="11369675" cy="5049837"/>
          </a:xfrm>
        </p:spPr>
        <p:txBody>
          <a:bodyPr>
            <a:normAutofit/>
          </a:bodyPr>
          <a:lstStyle/>
          <a:p>
            <a:pPr>
              <a:buClrTx/>
            </a:pPr>
            <a:r>
              <a:rPr lang="en-US" dirty="0">
                <a:latin typeface="Arial" panose="020B0604020202020204" pitchFamily="34" charset="0"/>
                <a:cs typeface="Arial" panose="020B0604020202020204" pitchFamily="34" charset="0"/>
              </a:rPr>
              <a:t>Generate Sample Students</a:t>
            </a:r>
          </a:p>
          <a:p>
            <a:pPr>
              <a:buClrTx/>
            </a:pPr>
            <a:r>
              <a:rPr lang="en-US" dirty="0">
                <a:latin typeface="Arial" panose="020B0604020202020204" pitchFamily="34" charset="0"/>
                <a:cs typeface="Arial" panose="020B0604020202020204" pitchFamily="34" charset="0"/>
              </a:rPr>
              <a:t>Create PAN Sessions</a:t>
            </a:r>
          </a:p>
          <a:p>
            <a:endParaRPr lang="en-US" dirty="0"/>
          </a:p>
        </p:txBody>
      </p:sp>
    </p:spTree>
    <p:extLst>
      <p:ext uri="{BB962C8B-B14F-4D97-AF65-F5344CB8AC3E}">
        <p14:creationId xmlns:p14="http://schemas.microsoft.com/office/powerpoint/2010/main" val="124036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8825" y="142666"/>
            <a:ext cx="11433175" cy="679450"/>
          </a:xfrm>
        </p:spPr>
        <p:txBody>
          <a:bodyPr/>
          <a:lstStyle/>
          <a:p>
            <a:r>
              <a:rPr lang="en-US" sz="4000" dirty="0">
                <a:solidFill>
                  <a:srgbClr val="3647B6"/>
                </a:solidFill>
                <a:latin typeface="Arial" panose="020B0604020202020204" pitchFamily="34" charset="0"/>
                <a:cs typeface="Arial" panose="020B0604020202020204" pitchFamily="34" charset="0"/>
              </a:rPr>
              <a:t>Generate Sample Students</a:t>
            </a:r>
          </a:p>
        </p:txBody>
      </p:sp>
      <p:sp>
        <p:nvSpPr>
          <p:cNvPr id="6" name="Content Placeholder 5"/>
          <p:cNvSpPr>
            <a:spLocks noGrp="1"/>
          </p:cNvSpPr>
          <p:nvPr>
            <p:ph idx="4294967295"/>
          </p:nvPr>
        </p:nvSpPr>
        <p:spPr>
          <a:xfrm>
            <a:off x="758825" y="822116"/>
            <a:ext cx="7429678" cy="5048250"/>
          </a:xfrm>
        </p:spPr>
        <p:txBody>
          <a:bodyPr/>
          <a:lstStyle/>
          <a:p>
            <a:pPr marL="0" indent="0">
              <a:buClrTx/>
              <a:buNone/>
            </a:pPr>
            <a:r>
              <a:rPr lang="en-US" sz="2200" b="1" dirty="0">
                <a:latin typeface="Arial" panose="020B0604020202020204" pitchFamily="34" charset="0"/>
                <a:cs typeface="Arial" panose="020B0604020202020204" pitchFamily="34" charset="0"/>
              </a:rPr>
              <a:t>Sample students are created for the Infrastructure Trial instead of using live student data. </a:t>
            </a:r>
          </a:p>
          <a:p>
            <a:pPr>
              <a:buClrTx/>
            </a:pPr>
            <a:r>
              <a:rPr lang="en-US" sz="2200" b="1" dirty="0">
                <a:latin typeface="Arial" panose="020B0604020202020204" pitchFamily="34" charset="0"/>
                <a:cs typeface="Arial" panose="020B0604020202020204" pitchFamily="34" charset="0"/>
              </a:rPr>
              <a:t>Setup </a:t>
            </a:r>
            <a:r>
              <a:rPr lang="en-US" sz="2200" dirty="0">
                <a:latin typeface="Arial" panose="020B0604020202020204" pitchFamily="34" charset="0"/>
                <a:cs typeface="Arial" panose="020B0604020202020204" pitchFamily="34" charset="0"/>
              </a:rPr>
              <a:t>&gt; </a:t>
            </a:r>
            <a:r>
              <a:rPr lang="en-US" sz="2200" b="1" dirty="0">
                <a:latin typeface="Arial" panose="020B0604020202020204" pitchFamily="34" charset="0"/>
                <a:cs typeface="Arial" panose="020B0604020202020204" pitchFamily="34" charset="0"/>
              </a:rPr>
              <a:t>Students </a:t>
            </a:r>
            <a:r>
              <a:rPr lang="en-US" sz="2200" dirty="0">
                <a:latin typeface="Arial" panose="020B0604020202020204" pitchFamily="34" charset="0"/>
                <a:cs typeface="Arial" panose="020B0604020202020204" pitchFamily="34" charset="0"/>
              </a:rPr>
              <a:t>&gt; </a:t>
            </a:r>
            <a:r>
              <a:rPr lang="en-US" sz="2200" b="1" dirty="0">
                <a:latin typeface="Arial" panose="020B0604020202020204" pitchFamily="34" charset="0"/>
                <a:cs typeface="Arial" panose="020B0604020202020204" pitchFamily="34" charset="0"/>
              </a:rPr>
              <a:t>Generate Sample Students</a:t>
            </a:r>
          </a:p>
          <a:p>
            <a:pPr>
              <a:buClrTx/>
            </a:pPr>
            <a:r>
              <a:rPr lang="en-US" sz="2200" dirty="0">
                <a:latin typeface="Arial" panose="020B0604020202020204" pitchFamily="34" charset="0"/>
                <a:cs typeface="Arial" panose="020B0604020202020204" pitchFamily="34" charset="0"/>
              </a:rPr>
              <a:t>Populate all the fields, including New Group Name, which will be used when adding students to PAN Sessions. </a:t>
            </a:r>
          </a:p>
          <a:p>
            <a:pPr>
              <a:buClrTx/>
            </a:pPr>
            <a:r>
              <a:rPr lang="en-US" sz="2200" dirty="0">
                <a:latin typeface="Arial" panose="020B0604020202020204" pitchFamily="34" charset="0"/>
                <a:cs typeface="Arial" panose="020B0604020202020204" pitchFamily="34" charset="0"/>
              </a:rPr>
              <a:t>Once complete, click </a:t>
            </a:r>
            <a:r>
              <a:rPr lang="en-US" sz="2200" b="1" dirty="0">
                <a:latin typeface="Arial" panose="020B0604020202020204" pitchFamily="34" charset="0"/>
                <a:cs typeface="Arial" panose="020B0604020202020204" pitchFamily="34" charset="0"/>
              </a:rPr>
              <a:t>Generate</a:t>
            </a:r>
            <a:r>
              <a:rPr lang="en-US" sz="2200" dirty="0">
                <a:latin typeface="Arial" panose="020B0604020202020204" pitchFamily="34" charset="0"/>
                <a:cs typeface="Arial" panose="020B0604020202020204" pitchFamily="34" charset="0"/>
              </a:rPr>
              <a:t>. Repeat until all groups of sample students have been created (e.g., Grade 3 Math, Grade 4 Math)</a:t>
            </a:r>
          </a:p>
          <a:p>
            <a:pPr lvl="1">
              <a:buClrTx/>
              <a:buFont typeface="Arial" panose="020B0604020202020204" pitchFamily="34" charset="0"/>
              <a:buChar char="•"/>
            </a:pPr>
            <a:r>
              <a:rPr lang="en-US" sz="2000" dirty="0">
                <a:latin typeface="Arial" panose="020B0604020202020204" pitchFamily="34" charset="0"/>
                <a:cs typeface="Arial" panose="020B0604020202020204" pitchFamily="34" charset="0"/>
              </a:rPr>
              <a:t>Note: Groups are </a:t>
            </a:r>
            <a:r>
              <a:rPr lang="en-US" sz="2000" b="1" dirty="0">
                <a:latin typeface="Arial" panose="020B0604020202020204" pitchFamily="34" charset="0"/>
                <a:cs typeface="Arial" panose="020B0604020202020204" pitchFamily="34" charset="0"/>
              </a:rPr>
              <a:t>ONLY</a:t>
            </a:r>
            <a:r>
              <a:rPr lang="en-US" sz="2000" dirty="0">
                <a:latin typeface="Arial" panose="020B0604020202020204" pitchFamily="34" charset="0"/>
                <a:cs typeface="Arial" panose="020B0604020202020204" pitchFamily="34" charset="0"/>
              </a:rPr>
              <a:t> used in the Infrastructure Trial (not actual testing) to help schools assign a large number of sample students to PAN Sessions. </a:t>
            </a:r>
          </a:p>
          <a:p>
            <a:pPr>
              <a:buClrTx/>
            </a:pPr>
            <a:r>
              <a:rPr lang="en-US" sz="2200" dirty="0">
                <a:latin typeface="Arial" panose="020B0604020202020204" pitchFamily="34" charset="0"/>
                <a:cs typeface="Arial" panose="020B0604020202020204" pitchFamily="34" charset="0"/>
              </a:rPr>
              <a:t>Group Names should include the following, for ease of finding them: </a:t>
            </a:r>
          </a:p>
          <a:p>
            <a:pPr lvl="1">
              <a:buClrTx/>
              <a:buFont typeface="Arial" panose="020B0604020202020204" pitchFamily="34" charset="0"/>
              <a:buChar char="•"/>
            </a:pPr>
            <a:r>
              <a:rPr lang="en-US" sz="2000" dirty="0">
                <a:latin typeface="Arial" panose="020B0604020202020204" pitchFamily="34" charset="0"/>
                <a:cs typeface="Arial" panose="020B0604020202020204" pitchFamily="34" charset="0"/>
              </a:rPr>
              <a:t>Test administrator name, testing location, grade, subject area test</a:t>
            </a:r>
          </a:p>
        </p:txBody>
      </p:sp>
      <p:pic>
        <p:nvPicPr>
          <p:cNvPr id="9" name="Picture 8" descr="Image displays Pearson Access Next Training site where to generate student samples "/>
          <p:cNvPicPr/>
          <p:nvPr/>
        </p:nvPicPr>
        <p:blipFill>
          <a:blip r:embed="rId2" cstate="print"/>
          <a:stretch>
            <a:fillRect/>
          </a:stretch>
        </p:blipFill>
        <p:spPr>
          <a:xfrm>
            <a:off x="8652887" y="968375"/>
            <a:ext cx="2667000" cy="5486400"/>
          </a:xfrm>
          <a:prstGeom prst="rect">
            <a:avLst/>
          </a:prstGeom>
          <a:ln>
            <a:solidFill>
              <a:schemeClr val="tx1"/>
            </a:solidFill>
          </a:ln>
        </p:spPr>
      </p:pic>
    </p:spTree>
    <p:extLst>
      <p:ext uri="{BB962C8B-B14F-4D97-AF65-F5344CB8AC3E}">
        <p14:creationId xmlns:p14="http://schemas.microsoft.com/office/powerpoint/2010/main" val="154895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7151-2CBC-4A3D-BA76-3192BA505B11}"/>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DESE File of Sample Students </a:t>
            </a:r>
          </a:p>
        </p:txBody>
      </p:sp>
      <p:sp>
        <p:nvSpPr>
          <p:cNvPr id="3" name="Content Placeholder 2">
            <a:extLst>
              <a:ext uri="{FF2B5EF4-FFF2-40B4-BE49-F238E27FC236}">
                <a16:creationId xmlns:a16="http://schemas.microsoft.com/office/drawing/2014/main" id="{204C39C0-DCD6-4B79-AA98-FFC7AB88D35E}"/>
              </a:ext>
            </a:extLst>
          </p:cNvPr>
          <p:cNvSpPr>
            <a:spLocks noGrp="1"/>
          </p:cNvSpPr>
          <p:nvPr>
            <p:ph idx="4294967295"/>
          </p:nvPr>
        </p:nvSpPr>
        <p:spPr>
          <a:xfrm>
            <a:off x="822325" y="904081"/>
            <a:ext cx="10340480" cy="5049837"/>
          </a:xfrm>
        </p:spPr>
        <p:txBody>
          <a:bodyPr/>
          <a:lstStyle/>
          <a:p>
            <a:pPr>
              <a:buClrTx/>
            </a:pPr>
            <a:r>
              <a:rPr lang="en-US" sz="2700" dirty="0">
                <a:latin typeface="Arial" panose="020B0604020202020204" pitchFamily="34" charset="0"/>
                <a:cs typeface="Arial" panose="020B0604020202020204" pitchFamily="34" charset="0"/>
              </a:rPr>
              <a:t>Upon request, DESE can place a pre-populated .CSV file of sample students in schools’ </a:t>
            </a:r>
            <a:r>
              <a:rPr lang="en-US" sz="2700" b="1" dirty="0">
                <a:latin typeface="Arial" panose="020B0604020202020204" pitchFamily="34" charset="0"/>
                <a:cs typeface="Arial" panose="020B0604020202020204" pitchFamily="34" charset="0"/>
              </a:rPr>
              <a:t>MCAS 2024 Data </a:t>
            </a:r>
            <a:r>
              <a:rPr lang="en-US" sz="2700" dirty="0">
                <a:latin typeface="Arial" panose="020B0604020202020204" pitchFamily="34" charset="0"/>
                <a:cs typeface="Arial" panose="020B0604020202020204" pitchFamily="34" charset="0"/>
              </a:rPr>
              <a:t>folder in </a:t>
            </a:r>
            <a:r>
              <a:rPr lang="en-US" sz="2700" u="sng" dirty="0">
                <a:latin typeface="Arial" panose="020B0604020202020204" pitchFamily="34" charset="0"/>
                <a:cs typeface="Arial" panose="020B0604020202020204" pitchFamily="34" charset="0"/>
                <a:hlinkClick r:id="rId2"/>
              </a:rPr>
              <a:t>DropBox Central</a:t>
            </a:r>
            <a:r>
              <a:rPr lang="en-US" sz="2700" dirty="0">
                <a:latin typeface="Arial" panose="020B0604020202020204" pitchFamily="34" charset="0"/>
                <a:cs typeface="Arial" panose="020B0604020202020204" pitchFamily="34" charset="0"/>
              </a:rPr>
              <a:t>. </a:t>
            </a:r>
            <a:endParaRPr lang="en-US" sz="2700" dirty="0">
              <a:solidFill>
                <a:schemeClr val="bg1"/>
              </a:solidFill>
              <a:latin typeface="Arial" panose="020B0604020202020204" pitchFamily="34" charset="0"/>
              <a:cs typeface="Arial" panose="020B0604020202020204" pitchFamily="34" charset="0"/>
            </a:endParaRPr>
          </a:p>
          <a:p>
            <a:pPr lvl="1">
              <a:buClrTx/>
              <a:buFont typeface="Arial" panose="020B0604020202020204" pitchFamily="34" charset="0"/>
              <a:buChar char="•"/>
            </a:pPr>
            <a:r>
              <a:rPr lang="en-US" sz="2700" dirty="0">
                <a:latin typeface="Arial" panose="020B0604020202020204" pitchFamily="34" charset="0"/>
                <a:cs typeface="Arial" panose="020B0604020202020204" pitchFamily="34" charset="0"/>
              </a:rPr>
              <a:t>Records are representative of students in each school.</a:t>
            </a:r>
          </a:p>
          <a:p>
            <a:pPr lvl="1">
              <a:buClrTx/>
              <a:buFont typeface="Arial" panose="020B0604020202020204" pitchFamily="34" charset="0"/>
              <a:buChar char="•"/>
            </a:pPr>
            <a:r>
              <a:rPr lang="en-US" sz="2700" dirty="0">
                <a:latin typeface="Arial" panose="020B0604020202020204" pitchFamily="34" charset="0"/>
                <a:cs typeface="Arial" panose="020B0604020202020204" pitchFamily="34" charset="0"/>
              </a:rPr>
              <a:t>Includes some pre-populated accommodations available in CBT practice tests in the Infrastructure Trial.</a:t>
            </a:r>
          </a:p>
          <a:p>
            <a:pPr lvl="1">
              <a:buClrTx/>
              <a:buFont typeface="Arial" panose="020B0604020202020204" pitchFamily="34" charset="0"/>
              <a:buChar char="•"/>
            </a:pPr>
            <a:r>
              <a:rPr lang="en-US" sz="2700" dirty="0">
                <a:latin typeface="Arial" panose="020B0604020202020204" pitchFamily="34" charset="0"/>
                <a:cs typeface="Arial" panose="020B0604020202020204" pitchFamily="34" charset="0"/>
              </a:rPr>
              <a:t>After accessing the .CSV file from DropBox, schools can assign appropriate PAN Session names and then import the file into the </a:t>
            </a:r>
            <a:r>
              <a:rPr lang="en-US" sz="2700" u="sng" dirty="0">
                <a:latin typeface="Arial" panose="020B0604020202020204" pitchFamily="34" charset="0"/>
                <a:cs typeface="Arial" panose="020B0604020202020204" pitchFamily="34" charset="0"/>
                <a:hlinkClick r:id="rId3"/>
              </a:rPr>
              <a:t>PAN Training Site</a:t>
            </a:r>
            <a:r>
              <a:rPr lang="en-US" sz="2700" dirty="0">
                <a:latin typeface="Arial" panose="020B0604020202020204" pitchFamily="34" charset="0"/>
                <a:cs typeface="Arial" panose="020B0604020202020204" pitchFamily="34" charset="0"/>
              </a:rPr>
              <a:t> prior to conducting an Infrastructure Trial. </a:t>
            </a:r>
          </a:p>
          <a:p>
            <a:pPr>
              <a:buClrTx/>
            </a:pPr>
            <a:r>
              <a:rPr lang="en-US" sz="2700" dirty="0">
                <a:latin typeface="Arial" panose="020B0604020202020204" pitchFamily="34" charset="0"/>
                <a:cs typeface="Arial" panose="020B0604020202020204" pitchFamily="34" charset="0"/>
              </a:rPr>
              <a:t>Contact DESE to make this request at </a:t>
            </a:r>
            <a:r>
              <a:rPr lang="en-US" sz="2700" dirty="0">
                <a:latin typeface="Arial" panose="020B0604020202020204" pitchFamily="34" charset="0"/>
                <a:cs typeface="Arial" panose="020B0604020202020204" pitchFamily="34" charset="0"/>
                <a:hlinkClick r:id="rId4"/>
              </a:rPr>
              <a:t>mcas@doe.mass.edu</a:t>
            </a:r>
            <a:endParaRPr lang="en-US" sz="2700" dirty="0">
              <a:latin typeface="Arial" panose="020B0604020202020204" pitchFamily="34" charset="0"/>
              <a:cs typeface="Arial" panose="020B0604020202020204" pitchFamily="34" charset="0"/>
            </a:endParaRPr>
          </a:p>
          <a:p>
            <a:pPr>
              <a:buClrTx/>
            </a:pPr>
            <a:r>
              <a:rPr lang="en-US" sz="2700" dirty="0">
                <a:latin typeface="Arial" panose="020B0604020202020204" pitchFamily="34" charset="0"/>
                <a:cs typeface="Arial" panose="020B0604020202020204" pitchFamily="34" charset="0"/>
              </a:rPr>
              <a:t>Note that it is not recommended to use live student data from your SR/PNP file for Infrastructure Trials.  </a:t>
            </a:r>
            <a:endParaRPr lang="en-US" sz="2700" dirty="0">
              <a:solidFill>
                <a:schemeClr val="tx1"/>
              </a:solidFill>
            </a:endParaRPr>
          </a:p>
          <a:p>
            <a:endParaRPr lang="en-US" sz="2700" dirty="0"/>
          </a:p>
        </p:txBody>
      </p:sp>
    </p:spTree>
    <p:extLst>
      <p:ext uri="{BB962C8B-B14F-4D97-AF65-F5344CB8AC3E}">
        <p14:creationId xmlns:p14="http://schemas.microsoft.com/office/powerpoint/2010/main" val="34610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Create PAN Sessions</a:t>
            </a:r>
          </a:p>
        </p:txBody>
      </p:sp>
      <p:sp>
        <p:nvSpPr>
          <p:cNvPr id="3" name="Content Placeholder 2"/>
          <p:cNvSpPr>
            <a:spLocks noGrp="1"/>
          </p:cNvSpPr>
          <p:nvPr>
            <p:ph idx="4294967295"/>
          </p:nvPr>
        </p:nvSpPr>
        <p:spPr>
          <a:xfrm>
            <a:off x="822325" y="1032378"/>
            <a:ext cx="5672138" cy="5232400"/>
          </a:xfrm>
        </p:spPr>
        <p:txBody>
          <a:bodyPr/>
          <a:lstStyle/>
          <a:p>
            <a:pPr marL="0" indent="0">
              <a:buClrTx/>
              <a:buNone/>
            </a:pPr>
            <a:r>
              <a:rPr lang="en-US" sz="2400" b="1" dirty="0">
                <a:latin typeface="Arial" panose="020B0604020202020204" pitchFamily="34" charset="0"/>
                <a:cs typeface="Arial" panose="020B0604020202020204" pitchFamily="34" charset="0"/>
              </a:rPr>
              <a:t>Sample students must be added to PAN Sessions by completing the following steps. </a:t>
            </a:r>
          </a:p>
          <a:p>
            <a:pPr>
              <a:buClrTx/>
            </a:pPr>
            <a:r>
              <a:rPr lang="en-US" sz="2400" b="1" dirty="0">
                <a:latin typeface="Arial" panose="020B0604020202020204" pitchFamily="34" charset="0"/>
                <a:cs typeface="Arial" panose="020B0604020202020204" pitchFamily="34" charset="0"/>
              </a:rPr>
              <a:t>Testing </a:t>
            </a:r>
            <a:r>
              <a:rPr lang="en-US" sz="2400" dirty="0">
                <a:latin typeface="Arial" panose="020B0604020202020204" pitchFamily="34" charset="0"/>
                <a:cs typeface="Arial" panose="020B0604020202020204" pitchFamily="34" charset="0"/>
              </a:rPr>
              <a:t>&gt; </a:t>
            </a:r>
            <a:r>
              <a:rPr lang="en-US" sz="2400" b="1" dirty="0">
                <a:latin typeface="Arial" panose="020B0604020202020204" pitchFamily="34" charset="0"/>
                <a:cs typeface="Arial" panose="020B0604020202020204" pitchFamily="34" charset="0"/>
              </a:rPr>
              <a:t>Sessions</a:t>
            </a:r>
            <a:r>
              <a:rPr lang="en-US" sz="2400" dirty="0">
                <a:latin typeface="Arial" panose="020B0604020202020204" pitchFamily="34" charset="0"/>
                <a:cs typeface="Arial" panose="020B0604020202020204" pitchFamily="34" charset="0"/>
              </a:rPr>
              <a:t> &gt; </a:t>
            </a:r>
            <a:r>
              <a:rPr lang="en-US" sz="2400" b="1" dirty="0">
                <a:latin typeface="Arial" panose="020B0604020202020204" pitchFamily="34" charset="0"/>
                <a:cs typeface="Arial" panose="020B0604020202020204" pitchFamily="34" charset="0"/>
              </a:rPr>
              <a:t>Create/Edit Sessions</a:t>
            </a:r>
          </a:p>
          <a:p>
            <a:pPr>
              <a:buClrTx/>
            </a:pPr>
            <a:r>
              <a:rPr lang="en-US" sz="2400" dirty="0">
                <a:latin typeface="Arial" panose="020B0604020202020204" pitchFamily="34" charset="0"/>
                <a:cs typeface="Arial" panose="020B0604020202020204" pitchFamily="34" charset="0"/>
              </a:rPr>
              <a:t>Complete all the required fields, including selecting a precaching computer if one has been configured for your school.  </a:t>
            </a:r>
          </a:p>
          <a:p>
            <a:pPr lvl="1">
              <a:buClrTx/>
              <a:buFont typeface="Arial" panose="020B0604020202020204" pitchFamily="34" charset="0"/>
              <a:buChar char="•"/>
            </a:pPr>
            <a:r>
              <a:rPr lang="en-US" sz="2000" dirty="0">
                <a:latin typeface="Arial" panose="020B0604020202020204" pitchFamily="34" charset="0"/>
                <a:cs typeface="Arial" panose="020B0604020202020204" pitchFamily="34" charset="0"/>
              </a:rPr>
              <a:t>If no configurations have been set, this field will be blank; if one has been set, it will show in this field. </a:t>
            </a:r>
          </a:p>
          <a:p>
            <a:pPr>
              <a:buClrTx/>
            </a:pPr>
            <a:r>
              <a:rPr lang="en-US" sz="2400" dirty="0">
                <a:latin typeface="Arial" panose="020B0604020202020204" pitchFamily="34" charset="0"/>
                <a:cs typeface="Arial" panose="020B0604020202020204" pitchFamily="34" charset="0"/>
              </a:rPr>
              <a:t>Above </a:t>
            </a:r>
            <a:r>
              <a:rPr lang="en-US" sz="2400" b="1" dirty="0">
                <a:latin typeface="Arial" panose="020B0604020202020204" pitchFamily="34" charset="0"/>
                <a:cs typeface="Arial" panose="020B0604020202020204" pitchFamily="34" charset="0"/>
              </a:rPr>
              <a:t>Students</a:t>
            </a:r>
            <a:r>
              <a:rPr lang="en-US" sz="2400" dirty="0">
                <a:latin typeface="Arial" panose="020B0604020202020204" pitchFamily="34" charset="0"/>
                <a:cs typeface="Arial" panose="020B0604020202020204" pitchFamily="34" charset="0"/>
              </a:rPr>
              <a:t>, change the drop-down to the </a:t>
            </a:r>
            <a:r>
              <a:rPr lang="en-US" sz="2400" b="1" dirty="0">
                <a:latin typeface="Arial" panose="020B0604020202020204" pitchFamily="34" charset="0"/>
                <a:cs typeface="Arial" panose="020B0604020202020204" pitchFamily="34" charset="0"/>
              </a:rPr>
              <a:t>Find by Group</a:t>
            </a:r>
            <a:r>
              <a:rPr lang="en-US" sz="2400" dirty="0">
                <a:latin typeface="Arial" panose="020B0604020202020204" pitchFamily="34" charset="0"/>
                <a:cs typeface="Arial" panose="020B0604020202020204" pitchFamily="34" charset="0"/>
              </a:rPr>
              <a:t> option, select your group, and click </a:t>
            </a:r>
            <a:r>
              <a:rPr lang="en-US" sz="2400" b="1" dirty="0">
                <a:latin typeface="Arial" panose="020B0604020202020204" pitchFamily="34" charset="0"/>
                <a:cs typeface="Arial" panose="020B0604020202020204" pitchFamily="34" charset="0"/>
              </a:rPr>
              <a:t>Create.  </a:t>
            </a:r>
            <a:endParaRPr lang="en-US" sz="2400" dirty="0">
              <a:latin typeface="Arial" panose="020B0604020202020204" pitchFamily="34" charset="0"/>
              <a:cs typeface="Arial" panose="020B0604020202020204" pitchFamily="34" charset="0"/>
            </a:endParaRPr>
          </a:p>
        </p:txBody>
      </p:sp>
      <p:pic>
        <p:nvPicPr>
          <p:cNvPr id="8" name="Picture 7" descr="Image displays where to create sessions in PAN">
            <a:extLst>
              <a:ext uri="{FF2B5EF4-FFF2-40B4-BE49-F238E27FC236}">
                <a16:creationId xmlns:a16="http://schemas.microsoft.com/office/drawing/2014/main" id="{1E5F785F-C026-4E0A-8BF0-7EFE4F06519E}"/>
              </a:ext>
            </a:extLst>
          </p:cNvPr>
          <p:cNvPicPr>
            <a:picLocks noChangeAspect="1"/>
          </p:cNvPicPr>
          <p:nvPr/>
        </p:nvPicPr>
        <p:blipFill>
          <a:blip r:embed="rId2"/>
          <a:stretch>
            <a:fillRect/>
          </a:stretch>
        </p:blipFill>
        <p:spPr>
          <a:xfrm>
            <a:off x="6930650" y="148465"/>
            <a:ext cx="4247633" cy="6483684"/>
          </a:xfrm>
          <a:prstGeom prst="rect">
            <a:avLst/>
          </a:prstGeom>
        </p:spPr>
      </p:pic>
      <p:pic>
        <p:nvPicPr>
          <p:cNvPr id="10" name="Picture 9">
            <a:extLst>
              <a:ext uri="{FF2B5EF4-FFF2-40B4-BE49-F238E27FC236}">
                <a16:creationId xmlns:a16="http://schemas.microsoft.com/office/drawing/2014/main" id="{D3EB7127-49B8-43B2-B289-522BE4C8CDD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17249" y="4694335"/>
            <a:ext cx="4161034" cy="875478"/>
          </a:xfrm>
          <a:prstGeom prst="rect">
            <a:avLst/>
          </a:prstGeom>
        </p:spPr>
      </p:pic>
      <p:sp>
        <p:nvSpPr>
          <p:cNvPr id="11" name="Rectangle 10">
            <a:extLst>
              <a:ext uri="{FF2B5EF4-FFF2-40B4-BE49-F238E27FC236}">
                <a16:creationId xmlns:a16="http://schemas.microsoft.com/office/drawing/2014/main" id="{898E1723-6904-40F1-8F59-560B0A53F518}"/>
              </a:ext>
              <a:ext uri="{C183D7F6-B498-43B3-948B-1728B52AA6E4}">
                <adec:decorative xmlns:adec="http://schemas.microsoft.com/office/drawing/2017/decorative" val="1"/>
              </a:ext>
            </a:extLst>
          </p:cNvPr>
          <p:cNvSpPr/>
          <p:nvPr/>
        </p:nvSpPr>
        <p:spPr>
          <a:xfrm>
            <a:off x="7017249" y="4787757"/>
            <a:ext cx="3955551" cy="782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Email student-specific questions to </a:t>
            </a:r>
            <a:r>
              <a:rPr lang="en-US" dirty="0">
                <a:latin typeface="Arial" panose="020B0604020202020204" pitchFamily="34" charset="0"/>
                <a:cs typeface="Arial" panose="020B0604020202020204" pitchFamily="34" charset="0"/>
                <a:hlinkClick r:id="rId2"/>
              </a:rPr>
              <a:t>mcas@doe.mass.edu</a:t>
            </a:r>
            <a:r>
              <a:rPr lang="en-US" dirty="0">
                <a:latin typeface="Arial" panose="020B0604020202020204" pitchFamily="34" charset="0"/>
                <a:cs typeface="Arial" panose="020B0604020202020204" pitchFamily="34" charset="0"/>
              </a:rPr>
              <a:t> </a:t>
            </a:r>
            <a:r>
              <a:rPr lang="en-US" dirty="0">
                <a:solidFill>
                  <a:srgbClr val="101D35"/>
                </a:solidFill>
                <a:latin typeface="Arial" panose="020B0604020202020204" pitchFamily="34" charset="0"/>
                <a:cs typeface="Arial" panose="020B0604020202020204" pitchFamily="34" charset="0"/>
              </a:rPr>
              <a:t>instead of asking here.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This session is being recorded and will be available in about a week in the </a:t>
            </a:r>
            <a:r>
              <a:rPr lang="en-US" dirty="0">
                <a:latin typeface="Arial" panose="020B0604020202020204" pitchFamily="34" charset="0"/>
                <a:cs typeface="Arial" panose="020B0604020202020204" pitchFamily="34" charset="0"/>
                <a:hlinkClick r:id="rId3"/>
              </a:rPr>
              <a:t>MCAS Resource Center</a:t>
            </a:r>
            <a:r>
              <a:rPr lang="en-US" dirty="0">
                <a:solidFill>
                  <a:srgbClr val="101D35"/>
                </a:solidFill>
                <a:latin typeface="Arial" panose="020B0604020202020204" pitchFamily="34" charset="0"/>
                <a:cs typeface="Arial" panose="020B0604020202020204" pitchFamily="34" charset="0"/>
              </a:rPr>
              <a:t>, along with the slides.</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were also emailed out beforehand, and are being posted in the chat.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Closed captioning has been enabled for participants who need it. </a:t>
            </a:r>
          </a:p>
          <a:p>
            <a:endParaRPr lang="en-US" dirty="0"/>
          </a:p>
        </p:txBody>
      </p:sp>
    </p:spTree>
    <p:extLst>
      <p:ext uri="{BB962C8B-B14F-4D97-AF65-F5344CB8AC3E}">
        <p14:creationId xmlns:p14="http://schemas.microsoft.com/office/powerpoint/2010/main" val="3273459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dirty="0">
                <a:latin typeface="Arial" panose="020B0604020202020204" pitchFamily="34" charset="0"/>
                <a:cs typeface="Arial" panose="020B0604020202020204" pitchFamily="34" charset="0"/>
              </a:rPr>
              <a:t>Questions and Answers 2</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dirty="0">
                <a:latin typeface="Arial" panose="020B0604020202020204" pitchFamily="34" charset="0"/>
                <a:cs typeface="Arial" panose="020B0604020202020204" pitchFamily="34" charset="0"/>
              </a:rPr>
              <a:t>Use the “Q&amp;A” feature to ask questions. </a:t>
            </a:r>
          </a:p>
        </p:txBody>
      </p:sp>
      <p:pic>
        <p:nvPicPr>
          <p:cNvPr id="8" name="Picture 7" descr="Image displays Q &amp; A">
            <a:extLst>
              <a:ext uri="{FF2B5EF4-FFF2-40B4-BE49-F238E27FC236}">
                <a16:creationId xmlns:a16="http://schemas.microsoft.com/office/drawing/2014/main" id="{83FD7DEC-23CD-43F4-9881-CE1F7DD19B21}"/>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1581330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9301-804D-42BB-BF10-BE87E0E0E254}"/>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Demonstrations 3 </a:t>
            </a:r>
          </a:p>
        </p:txBody>
      </p:sp>
      <p:sp>
        <p:nvSpPr>
          <p:cNvPr id="3" name="Content Placeholder 2">
            <a:extLst>
              <a:ext uri="{FF2B5EF4-FFF2-40B4-BE49-F238E27FC236}">
                <a16:creationId xmlns:a16="http://schemas.microsoft.com/office/drawing/2014/main" id="{BEF712BD-8C49-46AF-BA51-DFE297414300}"/>
              </a:ext>
            </a:extLst>
          </p:cNvPr>
          <p:cNvSpPr>
            <a:spLocks noGrp="1"/>
          </p:cNvSpPr>
          <p:nvPr>
            <p:ph idx="4294967295"/>
          </p:nvPr>
        </p:nvSpPr>
        <p:spPr>
          <a:xfrm>
            <a:off x="822325" y="1230313"/>
            <a:ext cx="11369675" cy="5049837"/>
          </a:xfrm>
        </p:spPr>
        <p:txBody>
          <a:bodyPr/>
          <a:lstStyle/>
          <a:p>
            <a:pPr>
              <a:buClrTx/>
            </a:pPr>
            <a:r>
              <a:rPr lang="en-US" dirty="0">
                <a:latin typeface="Arial" panose="020B0604020202020204" pitchFamily="34" charset="0"/>
                <a:cs typeface="Arial" panose="020B0604020202020204" pitchFamily="34" charset="0"/>
              </a:rPr>
              <a:t>Updating a Student Record</a:t>
            </a:r>
          </a:p>
          <a:p>
            <a:pPr>
              <a:buClrTx/>
            </a:pPr>
            <a:r>
              <a:rPr lang="en-US" dirty="0">
                <a:latin typeface="Arial" panose="020B0604020202020204" pitchFamily="34" charset="0"/>
                <a:cs typeface="Arial" panose="020B0604020202020204" pitchFamily="34" charset="0"/>
              </a:rPr>
              <a:t>Add an Accommodation for a Student</a:t>
            </a:r>
          </a:p>
          <a:p>
            <a:pPr>
              <a:buClrTx/>
            </a:pPr>
            <a:r>
              <a:rPr lang="en-US" dirty="0">
                <a:latin typeface="Arial" panose="020B0604020202020204" pitchFamily="34" charset="0"/>
                <a:cs typeface="Arial" panose="020B0604020202020204" pitchFamily="34" charset="0"/>
              </a:rPr>
              <a:t>Add a Student Using an Accommodation to a PAN Session</a:t>
            </a:r>
          </a:p>
          <a:p>
            <a:pPr>
              <a:buClrTx/>
            </a:pPr>
            <a:r>
              <a:rPr lang="en-US" dirty="0">
                <a:latin typeface="Arial" panose="020B0604020202020204" pitchFamily="34" charset="0"/>
                <a:cs typeface="Arial" panose="020B0604020202020204" pitchFamily="34" charset="0"/>
              </a:rPr>
              <a:t>Human Reader/Human Signer PAN Sessions</a:t>
            </a:r>
          </a:p>
          <a:p>
            <a:pPr>
              <a:buClrTx/>
            </a:pPr>
            <a:r>
              <a:rPr lang="en-US" dirty="0">
                <a:latin typeface="Arial" panose="020B0604020202020204" pitchFamily="34" charset="0"/>
                <a:cs typeface="Arial" panose="020B0604020202020204" pitchFamily="34" charset="0"/>
              </a:rPr>
              <a:t>Student Testing Ticket vs. Proctor Testing Ticket</a:t>
            </a:r>
          </a:p>
          <a:p>
            <a:pPr>
              <a:buClrTx/>
            </a:pPr>
            <a:r>
              <a:rPr lang="en-US" dirty="0">
                <a:latin typeface="Arial" panose="020B0604020202020204" pitchFamily="34" charset="0"/>
                <a:cs typeface="Arial" panose="020B0604020202020204" pitchFamily="34" charset="0"/>
              </a:rPr>
              <a:t>Finding the Session Student Roster</a:t>
            </a:r>
          </a:p>
          <a:p>
            <a:endParaRPr lang="en-US" dirty="0"/>
          </a:p>
        </p:txBody>
      </p:sp>
    </p:spTree>
    <p:extLst>
      <p:ext uri="{BB962C8B-B14F-4D97-AF65-F5344CB8AC3E}">
        <p14:creationId xmlns:p14="http://schemas.microsoft.com/office/powerpoint/2010/main" val="271649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E0BA-86AA-468A-8F0A-443D46CFEC66}"/>
              </a:ext>
            </a:extLst>
          </p:cNvPr>
          <p:cNvSpPr>
            <a:spLocks noGrp="1"/>
          </p:cNvSpPr>
          <p:nvPr>
            <p:ph type="title" idx="4294967295"/>
          </p:nvPr>
        </p:nvSpPr>
        <p:spPr>
          <a:xfrm>
            <a:off x="525145" y="238125"/>
            <a:ext cx="11369675" cy="679450"/>
          </a:xfrm>
        </p:spPr>
        <p:txBody>
          <a:bodyPr>
            <a:normAutofit/>
          </a:bodyPr>
          <a:lstStyle/>
          <a:p>
            <a:r>
              <a:rPr lang="en-US" sz="4000" dirty="0">
                <a:solidFill>
                  <a:srgbClr val="3647B6"/>
                </a:solidFill>
                <a:latin typeface="Arial" panose="020B0604020202020204" pitchFamily="34" charset="0"/>
                <a:cs typeface="Arial" panose="020B0604020202020204" pitchFamily="34" charset="0"/>
              </a:rPr>
              <a:t>Form-Dependent Accommodations</a:t>
            </a:r>
          </a:p>
        </p:txBody>
      </p:sp>
      <p:pic>
        <p:nvPicPr>
          <p:cNvPr id="4" name="Graphic 3" descr="Warning with solid fill">
            <a:extLst>
              <a:ext uri="{FF2B5EF4-FFF2-40B4-BE49-F238E27FC236}">
                <a16:creationId xmlns:a16="http://schemas.microsoft.com/office/drawing/2014/main" id="{CF407447-6FA6-4A02-A010-E5914B54CD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3042" y="890588"/>
            <a:ext cx="1030679" cy="1030679"/>
          </a:xfrm>
          <a:prstGeom prst="rect">
            <a:avLst/>
          </a:prstGeom>
        </p:spPr>
      </p:pic>
      <p:sp>
        <p:nvSpPr>
          <p:cNvPr id="3" name="Content Placeholder 2">
            <a:extLst>
              <a:ext uri="{FF2B5EF4-FFF2-40B4-BE49-F238E27FC236}">
                <a16:creationId xmlns:a16="http://schemas.microsoft.com/office/drawing/2014/main" id="{A6B5DB51-228D-424C-A082-EB6A74518638}"/>
              </a:ext>
            </a:extLst>
          </p:cNvPr>
          <p:cNvSpPr>
            <a:spLocks noGrp="1"/>
          </p:cNvSpPr>
          <p:nvPr>
            <p:ph idx="4294967295"/>
          </p:nvPr>
        </p:nvSpPr>
        <p:spPr>
          <a:xfrm>
            <a:off x="1263721" y="917575"/>
            <a:ext cx="10631099" cy="5049837"/>
          </a:xfrm>
        </p:spPr>
        <p:txBody>
          <a:bodyPr/>
          <a:lstStyle/>
          <a:p>
            <a:pPr>
              <a:buClr>
                <a:schemeClr val="tx1"/>
              </a:buClr>
              <a:buFont typeface="Arial" panose="020B0604020202020204" pitchFamily="34" charset="0"/>
              <a:buChar char="•"/>
            </a:pPr>
            <a:r>
              <a:rPr lang="en-US" dirty="0"/>
              <a:t> </a:t>
            </a:r>
            <a:r>
              <a:rPr lang="en-US" sz="2600" dirty="0">
                <a:latin typeface="Arial" panose="020B0604020202020204" pitchFamily="34" charset="0"/>
                <a:cs typeface="Arial" panose="020B0604020202020204" pitchFamily="34" charset="0"/>
              </a:rPr>
              <a:t>The following form-dependent accommodations are especially important to verify before testing because they </a:t>
            </a:r>
            <a:r>
              <a:rPr lang="en-US" sz="2600" b="1" dirty="0">
                <a:latin typeface="Arial" panose="020B0604020202020204" pitchFamily="34" charset="0"/>
                <a:cs typeface="Arial" panose="020B0604020202020204" pitchFamily="34" charset="0"/>
              </a:rPr>
              <a:t>cannot be changed </a:t>
            </a:r>
            <a:r>
              <a:rPr lang="en-US" sz="2600" dirty="0">
                <a:latin typeface="Arial" panose="020B0604020202020204" pitchFamily="34" charset="0"/>
                <a:cs typeface="Arial" panose="020B0604020202020204" pitchFamily="34" charset="0"/>
              </a:rPr>
              <a:t>after a student signs in to the test.</a:t>
            </a:r>
          </a:p>
          <a:p>
            <a:pPr lvl="1">
              <a:buClr>
                <a:schemeClr val="tx1"/>
              </a:buClr>
              <a:buFont typeface="Arial" panose="020B0604020202020204" pitchFamily="34" charset="0"/>
              <a:buChar char="•"/>
            </a:pPr>
            <a:r>
              <a:rPr lang="en-US" sz="2600" dirty="0">
                <a:latin typeface="Arial" panose="020B0604020202020204" pitchFamily="34" charset="0"/>
                <a:cs typeface="Arial" panose="020B0604020202020204" pitchFamily="34" charset="0"/>
              </a:rPr>
              <a:t>Text-to-speech </a:t>
            </a:r>
          </a:p>
          <a:p>
            <a:pPr lvl="1">
              <a:buClr>
                <a:schemeClr val="tx1"/>
              </a:buClr>
              <a:buFont typeface="Arial" panose="020B0604020202020204" pitchFamily="34" charset="0"/>
              <a:buChar char="•"/>
            </a:pPr>
            <a:r>
              <a:rPr lang="en-US" sz="2600" dirty="0">
                <a:latin typeface="Arial" panose="020B0604020202020204" pitchFamily="34" charset="0"/>
                <a:cs typeface="Arial" panose="020B0604020202020204" pitchFamily="34" charset="0"/>
              </a:rPr>
              <a:t>ASL video edition of the grade 10 Mathematics test and June high school Science tests </a:t>
            </a:r>
          </a:p>
          <a:p>
            <a:pPr lvl="1">
              <a:buClr>
                <a:schemeClr val="tx1"/>
              </a:buClr>
              <a:buFont typeface="Arial" panose="020B0604020202020204" pitchFamily="34" charset="0"/>
              <a:buChar char="•"/>
            </a:pPr>
            <a:r>
              <a:rPr lang="en-US" sz="2600" dirty="0">
                <a:latin typeface="Arial" panose="020B0604020202020204" pitchFamily="34" charset="0"/>
                <a:cs typeface="Arial" panose="020B0604020202020204" pitchFamily="34" charset="0"/>
              </a:rPr>
              <a:t>Spanish/English edition of the grade 10 Mathematics test/retest and high school Science tests </a:t>
            </a:r>
          </a:p>
          <a:p>
            <a:pPr lvl="1">
              <a:buClr>
                <a:schemeClr val="tx1"/>
              </a:buClr>
              <a:buFont typeface="Arial" panose="020B0604020202020204" pitchFamily="34" charset="0"/>
              <a:buChar char="•"/>
            </a:pPr>
            <a:r>
              <a:rPr lang="en-US" sz="2600" dirty="0">
                <a:latin typeface="Arial" panose="020B0604020202020204" pitchFamily="34" charset="0"/>
                <a:cs typeface="Arial" panose="020B0604020202020204" pitchFamily="34" charset="0"/>
              </a:rPr>
              <a:t>Screen reader edition </a:t>
            </a:r>
          </a:p>
          <a:p>
            <a:pPr lvl="1">
              <a:buClr>
                <a:schemeClr val="tx1"/>
              </a:buClr>
              <a:buFont typeface="Arial" panose="020B0604020202020204" pitchFamily="34" charset="0"/>
              <a:buChar char="•"/>
            </a:pPr>
            <a:r>
              <a:rPr lang="en-US" sz="2600" dirty="0">
                <a:latin typeface="Arial" panose="020B0604020202020204" pitchFamily="34" charset="0"/>
                <a:cs typeface="Arial" panose="020B0604020202020204" pitchFamily="34" charset="0"/>
              </a:rPr>
              <a:t>Compatible assistive technology</a:t>
            </a:r>
          </a:p>
          <a:p>
            <a:pPr>
              <a:buClr>
                <a:schemeClr val="tx1"/>
              </a:buClr>
              <a:buFont typeface="Arial" panose="020B0604020202020204" pitchFamily="34" charset="0"/>
              <a:buChar char="•"/>
            </a:pPr>
            <a:r>
              <a:rPr lang="en-US" sz="2600" dirty="0">
                <a:latin typeface="Arial" panose="020B0604020202020204" pitchFamily="34" charset="0"/>
                <a:cs typeface="Arial" panose="020B0604020202020204" pitchFamily="34" charset="0"/>
              </a:rPr>
              <a:t> DESE recommends practicing with these accommodations during the Infrastructure Trial to confirm that the school is ready to administer the accommodations during operational testing. </a:t>
            </a:r>
          </a:p>
        </p:txBody>
      </p:sp>
    </p:spTree>
    <p:extLst>
      <p:ext uri="{BB962C8B-B14F-4D97-AF65-F5344CB8AC3E}">
        <p14:creationId xmlns:p14="http://schemas.microsoft.com/office/powerpoint/2010/main" val="514535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Add Accommodations to a Student Record</a:t>
            </a:r>
          </a:p>
        </p:txBody>
      </p:sp>
      <p:sp>
        <p:nvSpPr>
          <p:cNvPr id="3" name="Content Placeholder 2"/>
          <p:cNvSpPr>
            <a:spLocks noGrp="1"/>
          </p:cNvSpPr>
          <p:nvPr>
            <p:ph idx="4294967295"/>
          </p:nvPr>
        </p:nvSpPr>
        <p:spPr>
          <a:xfrm>
            <a:off x="822326" y="1123064"/>
            <a:ext cx="10862994" cy="5192712"/>
          </a:xfrm>
        </p:spPr>
        <p:txBody>
          <a:bodyPr/>
          <a:lstStyle/>
          <a:p>
            <a:pPr>
              <a:buClrTx/>
            </a:pPr>
            <a:r>
              <a:rPr lang="en-US" dirty="0">
                <a:latin typeface="Arial" panose="020B0604020202020204" pitchFamily="34" charset="0"/>
                <a:cs typeface="Arial" panose="020B0604020202020204" pitchFamily="34" charset="0"/>
              </a:rPr>
              <a:t>To edit a student record and add accommodations: </a:t>
            </a: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Setup </a:t>
            </a:r>
            <a:r>
              <a:rPr lang="en-US" dirty="0">
                <a:latin typeface="Arial" panose="020B0604020202020204" pitchFamily="34" charset="0"/>
                <a:cs typeface="Arial" panose="020B0604020202020204" pitchFamily="34" charset="0"/>
              </a:rPr>
              <a:t>&gt; </a:t>
            </a:r>
            <a:r>
              <a:rPr lang="en-US" b="1" dirty="0">
                <a:latin typeface="Arial" panose="020B0604020202020204" pitchFamily="34" charset="0"/>
                <a:cs typeface="Arial" panose="020B0604020202020204" pitchFamily="34" charset="0"/>
              </a:rPr>
              <a:t>Students</a:t>
            </a:r>
            <a:r>
              <a:rPr lang="en-US" dirty="0">
                <a:latin typeface="Arial" panose="020B0604020202020204" pitchFamily="34" charset="0"/>
                <a:cs typeface="Arial" panose="020B0604020202020204" pitchFamily="34" charset="0"/>
              </a:rPr>
              <a:t> &gt; select the checkbox next to the student name and choose </a:t>
            </a:r>
            <a:r>
              <a:rPr lang="en-US" b="1" dirty="0">
                <a:latin typeface="Arial" panose="020B0604020202020204" pitchFamily="34" charset="0"/>
                <a:cs typeface="Arial" panose="020B0604020202020204" pitchFamily="34" charset="0"/>
              </a:rPr>
              <a:t>Create/Edit Students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Manage Student Tests</a:t>
            </a:r>
            <a:r>
              <a:rPr lang="en-US" dirty="0">
                <a:latin typeface="Arial" panose="020B0604020202020204" pitchFamily="34" charset="0"/>
                <a:cs typeface="Arial" panose="020B0604020202020204" pitchFamily="34" charset="0"/>
              </a:rPr>
              <a:t> from the Tasks menu.</a:t>
            </a:r>
          </a:p>
          <a:p>
            <a:pPr>
              <a:buClrTx/>
            </a:pPr>
            <a:r>
              <a:rPr lang="en-US" dirty="0">
                <a:latin typeface="Arial" panose="020B0604020202020204" pitchFamily="34" charset="0"/>
                <a:cs typeface="Arial" panose="020B0604020202020204" pitchFamily="34" charset="0"/>
              </a:rPr>
              <a:t>On the </a:t>
            </a:r>
            <a:r>
              <a:rPr lang="en-US" b="1" dirty="0">
                <a:latin typeface="Arial" panose="020B0604020202020204" pitchFamily="34" charset="0"/>
                <a:cs typeface="Arial" panose="020B0604020202020204" pitchFamily="34" charset="0"/>
              </a:rPr>
              <a:t>Create/Edit Students </a:t>
            </a:r>
            <a:r>
              <a:rPr lang="en-US" dirty="0">
                <a:latin typeface="Arial" panose="020B0604020202020204" pitchFamily="34" charset="0"/>
                <a:cs typeface="Arial" panose="020B0604020202020204" pitchFamily="34" charset="0"/>
              </a:rPr>
              <a:t>page, the sample student’s name can be updated to reflect accommodations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(e.g., New Student TTS). </a:t>
            </a:r>
          </a:p>
          <a:p>
            <a:pPr>
              <a:buClrTx/>
            </a:pPr>
            <a:r>
              <a:rPr lang="en-US" dirty="0">
                <a:latin typeface="Arial" panose="020B0604020202020204" pitchFamily="34" charset="0"/>
                <a:cs typeface="Arial" panose="020B0604020202020204" pitchFamily="34" charset="0"/>
              </a:rPr>
              <a:t>On the </a:t>
            </a:r>
            <a:r>
              <a:rPr lang="en-US" b="1" dirty="0">
                <a:latin typeface="Arial" panose="020B0604020202020204" pitchFamily="34" charset="0"/>
                <a:cs typeface="Arial" panose="020B0604020202020204" pitchFamily="34" charset="0"/>
              </a:rPr>
              <a:t>Manage Student Tests </a:t>
            </a:r>
            <a:r>
              <a:rPr lang="en-US" dirty="0">
                <a:latin typeface="Arial" panose="020B0604020202020204" pitchFamily="34" charset="0"/>
                <a:cs typeface="Arial" panose="020B0604020202020204" pitchFamily="34" charset="0"/>
              </a:rPr>
              <a:t>page, choose the test on the left side, select the accommodations, and click </a:t>
            </a:r>
            <a:r>
              <a:rPr lang="en-US" b="1" dirty="0">
                <a:latin typeface="Arial" panose="020B0604020202020204" pitchFamily="34" charset="0"/>
                <a:cs typeface="Arial" panose="020B0604020202020204" pitchFamily="34" charset="0"/>
              </a:rPr>
              <a:t>Save. </a:t>
            </a:r>
            <a:endParaRPr lang="en-US" dirty="0">
              <a:latin typeface="Arial" panose="020B0604020202020204" pitchFamily="34" charset="0"/>
              <a:cs typeface="Arial" panose="020B0604020202020204" pitchFamily="34" charset="0"/>
            </a:endParaRP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Add Accommodations to a Student Record 2</a:t>
            </a:r>
          </a:p>
        </p:txBody>
      </p:sp>
      <p:pic>
        <p:nvPicPr>
          <p:cNvPr id="4" name="Picture 3" descr="Image displays where to add accommodations to a student record">
            <a:extLst>
              <a:ext uri="{FF2B5EF4-FFF2-40B4-BE49-F238E27FC236}">
                <a16:creationId xmlns:a16="http://schemas.microsoft.com/office/drawing/2014/main" id="{B64176C5-3DC3-2049-A2F3-F094BB79DE83}"/>
              </a:ext>
            </a:extLst>
          </p:cNvPr>
          <p:cNvPicPr>
            <a:picLocks noChangeAspect="1"/>
          </p:cNvPicPr>
          <p:nvPr/>
        </p:nvPicPr>
        <p:blipFill>
          <a:blip r:embed="rId2"/>
          <a:stretch>
            <a:fillRect/>
          </a:stretch>
        </p:blipFill>
        <p:spPr>
          <a:xfrm>
            <a:off x="251791" y="1766746"/>
            <a:ext cx="11767932" cy="3587131"/>
          </a:xfrm>
          <a:prstGeom prst="rect">
            <a:avLst/>
          </a:prstGeom>
        </p:spPr>
      </p:pic>
      <p:sp>
        <p:nvSpPr>
          <p:cNvPr id="5" name="Rectangle 4">
            <a:extLst>
              <a:ext uri="{FF2B5EF4-FFF2-40B4-BE49-F238E27FC236}">
                <a16:creationId xmlns:a16="http://schemas.microsoft.com/office/drawing/2014/main" id="{045CF805-6A06-C3D0-EB49-D6F872005806}"/>
              </a:ext>
              <a:ext uri="{C183D7F6-B498-43B3-948B-1728B52AA6E4}">
                <adec:decorative xmlns:adec="http://schemas.microsoft.com/office/drawing/2017/decorative" val="1"/>
              </a:ext>
            </a:extLst>
          </p:cNvPr>
          <p:cNvSpPr/>
          <p:nvPr/>
        </p:nvSpPr>
        <p:spPr>
          <a:xfrm>
            <a:off x="247649" y="2019300"/>
            <a:ext cx="2857501" cy="5429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3B14645-4D2F-B1F0-E302-D8CAC22337D9}"/>
              </a:ext>
              <a:ext uri="{C183D7F6-B498-43B3-948B-1728B52AA6E4}">
                <adec:decorative xmlns:adec="http://schemas.microsoft.com/office/drawing/2017/decorative" val="1"/>
              </a:ext>
            </a:extLst>
          </p:cNvPr>
          <p:cNvSpPr/>
          <p:nvPr/>
        </p:nvSpPr>
        <p:spPr>
          <a:xfrm>
            <a:off x="3238500" y="4457700"/>
            <a:ext cx="139065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1091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360177"/>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Add a Student Using an Accommodation to a PAN Session</a:t>
            </a:r>
          </a:p>
        </p:txBody>
      </p:sp>
      <p:sp>
        <p:nvSpPr>
          <p:cNvPr id="3" name="Content Placeholder 2"/>
          <p:cNvSpPr>
            <a:spLocks noGrp="1"/>
          </p:cNvSpPr>
          <p:nvPr>
            <p:ph idx="4294967295"/>
          </p:nvPr>
        </p:nvSpPr>
        <p:spPr>
          <a:xfrm>
            <a:off x="822326" y="1337191"/>
            <a:ext cx="10482984" cy="5049837"/>
          </a:xfrm>
        </p:spPr>
        <p:txBody>
          <a:bodyPr/>
          <a:lstStyle/>
          <a:p>
            <a:pPr>
              <a:buClrTx/>
            </a:pPr>
            <a:r>
              <a:rPr lang="en-US" b="1" dirty="0">
                <a:latin typeface="Arial" panose="020B0604020202020204" pitchFamily="34" charset="0"/>
                <a:cs typeface="Arial" panose="020B0604020202020204" pitchFamily="34" charset="0"/>
              </a:rPr>
              <a:t>Testing</a:t>
            </a:r>
            <a:r>
              <a:rPr lang="en-US" dirty="0">
                <a:latin typeface="Arial" panose="020B0604020202020204" pitchFamily="34" charset="0"/>
                <a:cs typeface="Arial" panose="020B0604020202020204" pitchFamily="34" charset="0"/>
              </a:rPr>
              <a:t> &gt; </a:t>
            </a:r>
            <a:r>
              <a:rPr lang="en-US" b="1" dirty="0">
                <a:latin typeface="Arial" panose="020B0604020202020204" pitchFamily="34" charset="0"/>
                <a:cs typeface="Arial" panose="020B0604020202020204" pitchFamily="34" charset="0"/>
              </a:rPr>
              <a:t>Sessions</a:t>
            </a:r>
          </a:p>
          <a:p>
            <a:pPr>
              <a:buClrTx/>
            </a:pPr>
            <a:r>
              <a:rPr lang="en-US" dirty="0">
                <a:latin typeface="Arial" panose="020B0604020202020204" pitchFamily="34" charset="0"/>
                <a:cs typeface="Arial" panose="020B0604020202020204" pitchFamily="34" charset="0"/>
              </a:rPr>
              <a:t>Select the Session you are adding a student to</a:t>
            </a:r>
          </a:p>
          <a:p>
            <a:pPr>
              <a:buClrTx/>
            </a:pPr>
            <a:r>
              <a:rPr lang="en-US" b="1" dirty="0">
                <a:latin typeface="Arial" panose="020B0604020202020204" pitchFamily="34" charset="0"/>
                <a:cs typeface="Arial" panose="020B0604020202020204" pitchFamily="34" charset="0"/>
              </a:rPr>
              <a:t>Select Tasks </a:t>
            </a:r>
            <a:r>
              <a:rPr lang="en-US" dirty="0">
                <a:latin typeface="Arial" panose="020B0604020202020204" pitchFamily="34" charset="0"/>
                <a:cs typeface="Arial" panose="020B0604020202020204" pitchFamily="34" charset="0"/>
              </a:rPr>
              <a:t>&gt; </a:t>
            </a:r>
            <a:r>
              <a:rPr lang="en-US" b="1" dirty="0">
                <a:latin typeface="Arial" panose="020B0604020202020204" pitchFamily="34" charset="0"/>
                <a:cs typeface="Arial" panose="020B0604020202020204" pitchFamily="34" charset="0"/>
              </a:rPr>
              <a:t>Add/Remove Students in Sessions </a:t>
            </a:r>
            <a:r>
              <a:rPr lang="en-US" dirty="0">
                <a:latin typeface="Arial" panose="020B0604020202020204" pitchFamily="34" charset="0"/>
                <a:cs typeface="Arial" panose="020B0604020202020204" pitchFamily="34" charset="0"/>
              </a:rPr>
              <a:t>&gt; </a:t>
            </a:r>
            <a:r>
              <a:rPr lang="en-US" b="1" dirty="0">
                <a:latin typeface="Arial" panose="020B0604020202020204" pitchFamily="34" charset="0"/>
                <a:cs typeface="Arial" panose="020B0604020202020204" pitchFamily="34" charset="0"/>
              </a:rPr>
              <a:t>Start</a:t>
            </a:r>
          </a:p>
          <a:p>
            <a:pPr>
              <a:buClrTx/>
            </a:pPr>
            <a:r>
              <a:rPr lang="en-US" dirty="0">
                <a:latin typeface="Arial" panose="020B0604020202020204" pitchFamily="34" charset="0"/>
                <a:cs typeface="Arial" panose="020B0604020202020204" pitchFamily="34" charset="0"/>
              </a:rPr>
              <a:t>Select the student and </a:t>
            </a:r>
            <a:r>
              <a:rPr lang="en-US" b="1" dirty="0">
                <a:latin typeface="Arial" panose="020B0604020202020204" pitchFamily="34" charset="0"/>
                <a:cs typeface="Arial" panose="020B0604020202020204" pitchFamily="34" charset="0"/>
              </a:rPr>
              <a:t>Save</a:t>
            </a:r>
          </a:p>
          <a:p>
            <a:pPr marL="514350" indent="-514350">
              <a:buFont typeface="+mj-lt"/>
              <a:buAutoNum type="arabicPeriod"/>
            </a:pPr>
            <a:endParaRPr lang="en-US" dirty="0"/>
          </a:p>
        </p:txBody>
      </p:sp>
    </p:spTree>
    <p:extLst>
      <p:ext uri="{BB962C8B-B14F-4D97-AF65-F5344CB8AC3E}">
        <p14:creationId xmlns:p14="http://schemas.microsoft.com/office/powerpoint/2010/main" val="823221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Edit PAN Sessions – Human Reader/Human Signer</a:t>
            </a:r>
          </a:p>
        </p:txBody>
      </p:sp>
      <p:sp>
        <p:nvSpPr>
          <p:cNvPr id="3" name="Content Placeholder 2"/>
          <p:cNvSpPr>
            <a:spLocks noGrp="1"/>
          </p:cNvSpPr>
          <p:nvPr>
            <p:ph idx="4294967295"/>
          </p:nvPr>
        </p:nvSpPr>
        <p:spPr>
          <a:xfrm>
            <a:off x="822326" y="1230313"/>
            <a:ext cx="10411732" cy="5049837"/>
          </a:xfrm>
        </p:spPr>
        <p:txBody>
          <a:bodyPr/>
          <a:lstStyle/>
          <a:p>
            <a:pPr>
              <a:buClrTx/>
            </a:pPr>
            <a:r>
              <a:rPr lang="en-US" dirty="0">
                <a:latin typeface="Arial" panose="020B0604020202020204" pitchFamily="34" charset="0"/>
                <a:cs typeface="Arial" panose="020B0604020202020204" pitchFamily="34" charset="0"/>
              </a:rPr>
              <a:t>Students who are assigned a Human Reader or Human Signer accommodation </a:t>
            </a:r>
            <a:r>
              <a:rPr lang="en-US" b="1" i="1" dirty="0">
                <a:latin typeface="Arial" panose="020B0604020202020204" pitchFamily="34" charset="0"/>
                <a:cs typeface="Arial" panose="020B0604020202020204" pitchFamily="34" charset="0"/>
              </a:rPr>
              <a:t>must </a:t>
            </a:r>
            <a:r>
              <a:rPr lang="en-US" dirty="0">
                <a:latin typeface="Arial" panose="020B0604020202020204" pitchFamily="34" charset="0"/>
                <a:cs typeface="Arial" panose="020B0604020202020204" pitchFamily="34" charset="0"/>
              </a:rPr>
              <a:t>be placed in a PAN Session designated as Human Reader or Human Signer because these tests require a proctor testing ticket.  </a:t>
            </a:r>
          </a:p>
          <a:p>
            <a:pPr>
              <a:buClrTx/>
            </a:pPr>
            <a:r>
              <a:rPr lang="en-US" b="1" dirty="0">
                <a:latin typeface="Arial" panose="020B0604020202020204" pitchFamily="34" charset="0"/>
                <a:cs typeface="Arial" panose="020B0604020202020204" pitchFamily="34" charset="0"/>
              </a:rPr>
              <a:t>Testing </a:t>
            </a:r>
            <a:r>
              <a:rPr lang="en-US" dirty="0">
                <a:latin typeface="Arial" panose="020B0604020202020204" pitchFamily="34" charset="0"/>
                <a:cs typeface="Arial" panose="020B0604020202020204" pitchFamily="34" charset="0"/>
              </a:rPr>
              <a:t>&gt; </a:t>
            </a:r>
            <a:r>
              <a:rPr lang="en-US" b="1" dirty="0">
                <a:latin typeface="Arial" panose="020B0604020202020204" pitchFamily="34" charset="0"/>
                <a:cs typeface="Arial" panose="020B0604020202020204" pitchFamily="34" charset="0"/>
              </a:rPr>
              <a:t>Sessions</a:t>
            </a:r>
            <a:r>
              <a:rPr lang="en-US" dirty="0">
                <a:latin typeface="Arial" panose="020B0604020202020204" pitchFamily="34" charset="0"/>
                <a:cs typeface="Arial" panose="020B0604020202020204" pitchFamily="34" charset="0"/>
              </a:rPr>
              <a:t> &gt; find your PAN Session and select the checkbox &gt; </a:t>
            </a:r>
            <a:r>
              <a:rPr lang="en-US" b="1" dirty="0">
                <a:latin typeface="Arial" panose="020B0604020202020204" pitchFamily="34" charset="0"/>
                <a:cs typeface="Arial" panose="020B0604020202020204" pitchFamily="34" charset="0"/>
              </a:rPr>
              <a:t>Create/Edit Sessions</a:t>
            </a:r>
            <a:endParaRPr lang="en-US" dirty="0">
              <a:latin typeface="Arial" panose="020B0604020202020204" pitchFamily="34" charset="0"/>
              <a:cs typeface="Arial" panose="020B0604020202020204" pitchFamily="34" charset="0"/>
            </a:endParaRPr>
          </a:p>
          <a:p>
            <a:pPr>
              <a:buClrTx/>
            </a:pPr>
            <a:r>
              <a:rPr lang="en-US" dirty="0">
                <a:latin typeface="Arial" panose="020B0604020202020204" pitchFamily="34" charset="0"/>
                <a:cs typeface="Arial" panose="020B0604020202020204" pitchFamily="34" charset="0"/>
              </a:rPr>
              <a:t>Select the </a:t>
            </a:r>
            <a:r>
              <a:rPr lang="en-US" b="1" dirty="0">
                <a:latin typeface="Arial" panose="020B0604020202020204" pitchFamily="34" charset="0"/>
                <a:cs typeface="Arial" panose="020B0604020202020204" pitchFamily="34" charset="0"/>
              </a:rPr>
              <a:t>Proctor Reads Aloud</a:t>
            </a:r>
            <a:r>
              <a:rPr lang="en-US" dirty="0">
                <a:latin typeface="Arial" panose="020B0604020202020204" pitchFamily="34" charset="0"/>
                <a:cs typeface="Arial" panose="020B0604020202020204" pitchFamily="34" charset="0"/>
              </a:rPr>
              <a:t> option and choose the </a:t>
            </a:r>
            <a:r>
              <a:rPr lang="en-US" b="1" dirty="0">
                <a:latin typeface="Arial" panose="020B0604020202020204" pitchFamily="34" charset="0"/>
                <a:cs typeface="Arial" panose="020B0604020202020204" pitchFamily="34" charset="0"/>
              </a:rPr>
              <a:t>Human Read-Aloud </a:t>
            </a:r>
            <a:r>
              <a:rPr lang="en-US" dirty="0">
                <a:latin typeface="Arial" panose="020B0604020202020204" pitchFamily="34" charset="0"/>
                <a:cs typeface="Arial" panose="020B0604020202020204" pitchFamily="34" charset="0"/>
              </a:rPr>
              <a:t>or </a:t>
            </a:r>
            <a:r>
              <a:rPr lang="en-US" b="1" dirty="0">
                <a:latin typeface="Arial" panose="020B0604020202020204" pitchFamily="34" charset="0"/>
                <a:cs typeface="Arial" panose="020B0604020202020204" pitchFamily="34" charset="0"/>
              </a:rPr>
              <a:t>Human Signer</a:t>
            </a:r>
            <a:r>
              <a:rPr lang="en-US" dirty="0">
                <a:latin typeface="Arial" panose="020B0604020202020204" pitchFamily="34" charset="0"/>
                <a:cs typeface="Arial" panose="020B0604020202020204" pitchFamily="34" charset="0"/>
              </a:rPr>
              <a:t> option in the </a:t>
            </a:r>
            <a:r>
              <a:rPr lang="en-US" b="1" dirty="0">
                <a:latin typeface="Arial" panose="020B0604020202020204" pitchFamily="34" charset="0"/>
                <a:cs typeface="Arial" panose="020B0604020202020204" pitchFamily="34" charset="0"/>
              </a:rPr>
              <a:t>Form Group Type </a:t>
            </a:r>
            <a:r>
              <a:rPr lang="en-US" dirty="0">
                <a:latin typeface="Arial" panose="020B0604020202020204" pitchFamily="34" charset="0"/>
                <a:cs typeface="Arial" panose="020B0604020202020204" pitchFamily="34" charset="0"/>
              </a:rPr>
              <a:t>drop-down. Click </a:t>
            </a:r>
            <a:r>
              <a:rPr lang="en-US" b="1" dirty="0">
                <a:latin typeface="Arial" panose="020B0604020202020204" pitchFamily="34" charset="0"/>
                <a:cs typeface="Arial" panose="020B0604020202020204" pitchFamily="34" charset="0"/>
              </a:rPr>
              <a:t>Save. </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095-0649-453C-BF60-FB09F465461B}"/>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Human Read-Aloud and Human Signer Sessions</a:t>
            </a:r>
          </a:p>
        </p:txBody>
      </p:sp>
      <p:sp>
        <p:nvSpPr>
          <p:cNvPr id="3" name="Content Placeholder 2">
            <a:extLst>
              <a:ext uri="{FF2B5EF4-FFF2-40B4-BE49-F238E27FC236}">
                <a16:creationId xmlns:a16="http://schemas.microsoft.com/office/drawing/2014/main" id="{7E32B902-4C80-4998-9F29-93166376569F}"/>
              </a:ext>
            </a:extLst>
          </p:cNvPr>
          <p:cNvSpPr>
            <a:spLocks noGrp="1"/>
          </p:cNvSpPr>
          <p:nvPr>
            <p:ph idx="4294967295"/>
          </p:nvPr>
        </p:nvSpPr>
        <p:spPr>
          <a:xfrm>
            <a:off x="822325" y="1230313"/>
            <a:ext cx="10744241" cy="5049837"/>
          </a:xfrm>
        </p:spPr>
        <p:txBody>
          <a:bodyPr/>
          <a:lstStyle/>
          <a:p>
            <a:pPr>
              <a:buClrTx/>
            </a:pPr>
            <a:r>
              <a:rPr lang="en-US" dirty="0">
                <a:latin typeface="Arial" panose="020B0604020202020204" pitchFamily="34" charset="0"/>
                <a:cs typeface="Arial" panose="020B0604020202020204" pitchFamily="34" charset="0"/>
              </a:rPr>
              <a:t>Test administrators who provide these accommodations will use their own computer and print their own proctor testing ticket to access a “test administrator” version of the test.</a:t>
            </a:r>
          </a:p>
          <a:p>
            <a:pPr lvl="1">
              <a:buClrTx/>
              <a:buFont typeface="Arial" panose="020B0604020202020204" pitchFamily="34" charset="0"/>
              <a:buChar char="•"/>
            </a:pPr>
            <a:r>
              <a:rPr lang="en-US" dirty="0">
                <a:latin typeface="Arial" panose="020B0604020202020204" pitchFamily="34" charset="0"/>
                <a:cs typeface="Arial" panose="020B0604020202020204" pitchFamily="34" charset="0"/>
              </a:rPr>
              <a:t>Students will use their own testing ticket to log in to their test. </a:t>
            </a:r>
          </a:p>
          <a:p>
            <a:pPr lvl="1">
              <a:buClrTx/>
              <a:buFont typeface="Arial" panose="020B0604020202020204" pitchFamily="34" charset="0"/>
              <a:buChar char="•"/>
            </a:pPr>
            <a:r>
              <a:rPr lang="en-US" dirty="0">
                <a:latin typeface="Arial" panose="020B0604020202020204" pitchFamily="34" charset="0"/>
                <a:cs typeface="Arial" panose="020B0604020202020204" pitchFamily="34" charset="0"/>
              </a:rPr>
              <a:t>Do</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not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confuse the student’s testing ticket with the proctor testing ticket. </a:t>
            </a:r>
          </a:p>
        </p:txBody>
      </p:sp>
    </p:spTree>
    <p:extLst>
      <p:ext uri="{BB962C8B-B14F-4D97-AF65-F5344CB8AC3E}">
        <p14:creationId xmlns:p14="http://schemas.microsoft.com/office/powerpoint/2010/main" val="3186946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C05C7-54CE-4970-828A-E3BD8FBB4A65}"/>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Proctor Testing Tickets</a:t>
            </a:r>
          </a:p>
        </p:txBody>
      </p:sp>
      <p:sp>
        <p:nvSpPr>
          <p:cNvPr id="3" name="Content Placeholder 2">
            <a:extLst>
              <a:ext uri="{FF2B5EF4-FFF2-40B4-BE49-F238E27FC236}">
                <a16:creationId xmlns:a16="http://schemas.microsoft.com/office/drawing/2014/main" id="{6D7D1896-3843-460A-9D38-71C87DD5ABE6}"/>
              </a:ext>
            </a:extLst>
          </p:cNvPr>
          <p:cNvSpPr>
            <a:spLocks noGrp="1"/>
          </p:cNvSpPr>
          <p:nvPr>
            <p:ph idx="4294967295"/>
          </p:nvPr>
        </p:nvSpPr>
        <p:spPr>
          <a:xfrm>
            <a:off x="822325" y="1230313"/>
            <a:ext cx="11369675" cy="5049837"/>
          </a:xfrm>
        </p:spPr>
        <p:txBody>
          <a:bodyPr/>
          <a:lstStyle/>
          <a:p>
            <a:pPr>
              <a:buClrTx/>
            </a:pPr>
            <a:r>
              <a:rPr lang="en-US" dirty="0">
                <a:latin typeface="Arial" panose="020B0604020202020204" pitchFamily="34" charset="0"/>
                <a:cs typeface="Arial" panose="020B0604020202020204" pitchFamily="34" charset="0"/>
              </a:rPr>
              <a:t>Sample Proctor Testing Ticket for Human Reader/Signer accommodation</a:t>
            </a:r>
          </a:p>
        </p:txBody>
      </p:sp>
      <p:pic>
        <p:nvPicPr>
          <p:cNvPr id="5" name="Picture 4" descr="Image displays a Sample Proctor Testing Ticket for Human Reader/Signer accommodation">
            <a:extLst>
              <a:ext uri="{FF2B5EF4-FFF2-40B4-BE49-F238E27FC236}">
                <a16:creationId xmlns:a16="http://schemas.microsoft.com/office/drawing/2014/main" id="{94F4262E-6854-4D11-B3E1-B5E5E63C9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161" y="2435088"/>
            <a:ext cx="9077678" cy="3405249"/>
          </a:xfrm>
          <a:prstGeom prst="rect">
            <a:avLst/>
          </a:prstGeom>
        </p:spPr>
      </p:pic>
    </p:spTree>
    <p:extLst>
      <p:ext uri="{BB962C8B-B14F-4D97-AF65-F5344CB8AC3E}">
        <p14:creationId xmlns:p14="http://schemas.microsoft.com/office/powerpoint/2010/main" val="2791842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60853-CFC5-444C-9847-CE61216A8F22}"/>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Student Testing Tickets for Human Read-Aloud/Human Signer, TTS</a:t>
            </a:r>
          </a:p>
        </p:txBody>
      </p:sp>
      <p:pic>
        <p:nvPicPr>
          <p:cNvPr id="4" name="Picture 3">
            <a:extLst>
              <a:ext uri="{FF2B5EF4-FFF2-40B4-BE49-F238E27FC236}">
                <a16:creationId xmlns:a16="http://schemas.microsoft.com/office/drawing/2014/main" id="{E5C84A18-52F8-47B3-84D6-0ECE22A9E29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87" y="1324959"/>
            <a:ext cx="9734706" cy="2864268"/>
          </a:xfrm>
          <a:prstGeom prst="rect">
            <a:avLst/>
          </a:prstGeom>
        </p:spPr>
      </p:pic>
      <p:pic>
        <p:nvPicPr>
          <p:cNvPr id="6" name="Picture 5" descr="Image displays Student Testing Tickets for Human Read-Aloud/Human Signer, TTS">
            <a:extLst>
              <a:ext uri="{FF2B5EF4-FFF2-40B4-BE49-F238E27FC236}">
                <a16:creationId xmlns:a16="http://schemas.microsoft.com/office/drawing/2014/main" id="{B1542CB2-32B0-4BBC-9144-D85F2814B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8201" y="3322120"/>
            <a:ext cx="10152329" cy="3062941"/>
          </a:xfrm>
          <a:prstGeom prst="rect">
            <a:avLst/>
          </a:prstGeom>
        </p:spPr>
      </p:pic>
    </p:spTree>
    <p:extLst>
      <p:ext uri="{BB962C8B-B14F-4D97-AF65-F5344CB8AC3E}">
        <p14:creationId xmlns:p14="http://schemas.microsoft.com/office/powerpoint/2010/main" val="405106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were emailed to participants before this session from </a:t>
            </a:r>
            <a:r>
              <a:rPr lang="en-US" dirty="0">
                <a:solidFill>
                  <a:srgbClr val="101D35"/>
                </a:solidFill>
                <a:latin typeface="Arial" panose="020B0604020202020204" pitchFamily="34" charset="0"/>
                <a:cs typeface="Arial" panose="020B0604020202020204" pitchFamily="34" charset="0"/>
                <a:hlinkClick r:id="rId2"/>
              </a:rPr>
              <a:t>MCASEvents@cognia.org</a:t>
            </a:r>
            <a:r>
              <a:rPr lang="en-US" dirty="0">
                <a:solidFill>
                  <a:srgbClr val="101D35"/>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dirty="0">
                <a:solidFill>
                  <a:srgbClr val="101D35"/>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Tree>
    <p:extLst>
      <p:ext uri="{BB962C8B-B14F-4D97-AF65-F5344CB8AC3E}">
        <p14:creationId xmlns:p14="http://schemas.microsoft.com/office/powerpoint/2010/main" val="4011166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Print Testing Tickets</a:t>
            </a:r>
          </a:p>
        </p:txBody>
      </p:sp>
      <p:sp>
        <p:nvSpPr>
          <p:cNvPr id="3" name="Content Placeholder 2"/>
          <p:cNvSpPr>
            <a:spLocks noGrp="1"/>
          </p:cNvSpPr>
          <p:nvPr>
            <p:ph idx="4294967295"/>
          </p:nvPr>
        </p:nvSpPr>
        <p:spPr>
          <a:xfrm>
            <a:off x="822326" y="1230313"/>
            <a:ext cx="9960470" cy="5049837"/>
          </a:xfrm>
        </p:spPr>
        <p:txBody>
          <a:bodyPr>
            <a:normAutofit/>
          </a:bodyPr>
          <a:lstStyle/>
          <a:p>
            <a:pPr>
              <a:buClrTx/>
            </a:pPr>
            <a:r>
              <a:rPr lang="en-US" dirty="0">
                <a:latin typeface="Arial" panose="020B0604020202020204" pitchFamily="34" charset="0"/>
                <a:cs typeface="Arial" panose="020B0604020202020204" pitchFamily="34" charset="0"/>
              </a:rPr>
              <a:t>Note: During </a:t>
            </a:r>
            <a:r>
              <a:rPr lang="en-US" b="1" dirty="0">
                <a:latin typeface="Arial" panose="020B0604020202020204" pitchFamily="34" charset="0"/>
                <a:cs typeface="Arial" panose="020B0604020202020204" pitchFamily="34" charset="0"/>
              </a:rPr>
              <a:t>operational/live</a:t>
            </a:r>
            <a:r>
              <a:rPr lang="en-US" dirty="0">
                <a:latin typeface="Arial" panose="020B0604020202020204" pitchFamily="34" charset="0"/>
                <a:cs typeface="Arial" panose="020B0604020202020204" pitchFamily="34" charset="0"/>
              </a:rPr>
              <a:t> testing, schools should print, cut, and sort student testing tickets up to two days before testing.</a:t>
            </a:r>
          </a:p>
          <a:p>
            <a:pPr lvl="1">
              <a:buClrTx/>
              <a:buFont typeface="Arial" panose="020B0604020202020204" pitchFamily="34" charset="0"/>
              <a:buChar char="•"/>
            </a:pPr>
            <a:r>
              <a:rPr lang="en-US" sz="3000" dirty="0">
                <a:latin typeface="Arial" panose="020B0604020202020204" pitchFamily="34" charset="0"/>
                <a:cs typeface="Arial" panose="020B0604020202020204" pitchFamily="34" charset="0"/>
              </a:rPr>
              <a:t>Steps to prepare student testing tickets can be found at </a:t>
            </a:r>
            <a:r>
              <a:rPr lang="en-US" sz="3200" u="sng" dirty="0">
                <a:latin typeface="Arial" panose="020B0604020202020204" pitchFamily="34" charset="0"/>
                <a:cs typeface="Arial" panose="020B0604020202020204" pitchFamily="34" charset="0"/>
                <a:hlinkClick r:id="rId3"/>
              </a:rPr>
              <a:t>support.assessment.pearson.com/x/HxpgAQ</a:t>
            </a:r>
            <a:r>
              <a:rPr lang="en-US" sz="3200" dirty="0">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284826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Print Testing Tickets 2</a:t>
            </a:r>
          </a:p>
        </p:txBody>
      </p:sp>
      <p:sp>
        <p:nvSpPr>
          <p:cNvPr id="3" name="Content Placeholder 2"/>
          <p:cNvSpPr>
            <a:spLocks noGrp="1"/>
          </p:cNvSpPr>
          <p:nvPr>
            <p:ph idx="4294967295"/>
          </p:nvPr>
        </p:nvSpPr>
        <p:spPr>
          <a:xfrm>
            <a:off x="822325" y="1033016"/>
            <a:ext cx="5657850" cy="5049838"/>
          </a:xfrm>
        </p:spPr>
        <p:txBody>
          <a:bodyPr/>
          <a:lstStyle/>
          <a:p>
            <a:pPr>
              <a:buClrTx/>
            </a:pPr>
            <a:r>
              <a:rPr lang="en-US" sz="2500" dirty="0">
                <a:latin typeface="Arial" panose="020B0604020202020204" pitchFamily="34" charset="0"/>
                <a:cs typeface="Arial" panose="020B0604020202020204" pitchFamily="34" charset="0"/>
              </a:rPr>
              <a:t>Students require testing tickets to log in to TestNav and access test content. </a:t>
            </a:r>
          </a:p>
          <a:p>
            <a:pPr>
              <a:buClrTx/>
            </a:pPr>
            <a:r>
              <a:rPr lang="en-US" sz="2500" dirty="0">
                <a:latin typeface="Arial" panose="020B0604020202020204" pitchFamily="34" charset="0"/>
                <a:cs typeface="Arial" panose="020B0604020202020204" pitchFamily="34" charset="0"/>
              </a:rPr>
              <a:t>To print the student testing tickets, go to </a:t>
            </a:r>
            <a:r>
              <a:rPr lang="en-US" sz="2500" b="1" dirty="0">
                <a:latin typeface="Arial" panose="020B0604020202020204" pitchFamily="34" charset="0"/>
                <a:cs typeface="Arial" panose="020B0604020202020204" pitchFamily="34" charset="0"/>
              </a:rPr>
              <a:t>Testing </a:t>
            </a:r>
            <a:r>
              <a:rPr lang="en-US" sz="2500" dirty="0">
                <a:latin typeface="Arial" panose="020B0604020202020204" pitchFamily="34" charset="0"/>
                <a:cs typeface="Arial" panose="020B0604020202020204" pitchFamily="34" charset="0"/>
              </a:rPr>
              <a:t>&gt; </a:t>
            </a:r>
            <a:r>
              <a:rPr lang="en-US" sz="2500" b="1" dirty="0">
                <a:latin typeface="Arial" panose="020B0604020202020204" pitchFamily="34" charset="0"/>
                <a:cs typeface="Arial" panose="020B0604020202020204" pitchFamily="34" charset="0"/>
              </a:rPr>
              <a:t>Students in Sessions</a:t>
            </a:r>
            <a:r>
              <a:rPr lang="en-US" sz="2500" dirty="0">
                <a:latin typeface="Arial" panose="020B0604020202020204" pitchFamily="34" charset="0"/>
                <a:cs typeface="Arial" panose="020B0604020202020204" pitchFamily="34" charset="0"/>
              </a:rPr>
              <a:t> &gt; </a:t>
            </a:r>
            <a:r>
              <a:rPr lang="en-US" sz="2500" b="1" dirty="0">
                <a:latin typeface="Arial" panose="020B0604020202020204" pitchFamily="34" charset="0"/>
                <a:cs typeface="Arial" panose="020B0604020202020204" pitchFamily="34" charset="0"/>
              </a:rPr>
              <a:t>Add a Session</a:t>
            </a:r>
            <a:r>
              <a:rPr lang="en-US" sz="2500" dirty="0">
                <a:latin typeface="Arial" panose="020B0604020202020204" pitchFamily="34" charset="0"/>
                <a:cs typeface="Arial" panose="020B0604020202020204" pitchFamily="34" charset="0"/>
              </a:rPr>
              <a:t> &gt; search for and select your Session, click </a:t>
            </a:r>
            <a:r>
              <a:rPr lang="en-US" sz="2500" b="1" dirty="0">
                <a:latin typeface="Arial" panose="020B0604020202020204" pitchFamily="34" charset="0"/>
                <a:cs typeface="Arial" panose="020B0604020202020204" pitchFamily="34" charset="0"/>
              </a:rPr>
              <a:t>Add Selected</a:t>
            </a:r>
            <a:r>
              <a:rPr lang="en-US" sz="2500" dirty="0">
                <a:latin typeface="Arial" panose="020B0604020202020204" pitchFamily="34" charset="0"/>
                <a:cs typeface="Arial" panose="020B0604020202020204" pitchFamily="34" charset="0"/>
              </a:rPr>
              <a:t>, then select the </a:t>
            </a:r>
            <a:r>
              <a:rPr lang="en-US" sz="2500" b="1" dirty="0">
                <a:latin typeface="Arial" panose="020B0604020202020204" pitchFamily="34" charset="0"/>
                <a:cs typeface="Arial" panose="020B0604020202020204" pitchFamily="34" charset="0"/>
              </a:rPr>
              <a:t>Resources </a:t>
            </a:r>
            <a:r>
              <a:rPr lang="en-US" sz="2500" dirty="0">
                <a:latin typeface="Arial" panose="020B0604020202020204" pitchFamily="34" charset="0"/>
                <a:cs typeface="Arial" panose="020B0604020202020204" pitchFamily="34" charset="0"/>
              </a:rPr>
              <a:t>drop-down.</a:t>
            </a:r>
          </a:p>
          <a:p>
            <a:pPr>
              <a:buClrTx/>
            </a:pPr>
            <a:r>
              <a:rPr lang="en-US" sz="2500" dirty="0">
                <a:latin typeface="Arial" panose="020B0604020202020204" pitchFamily="34" charset="0"/>
                <a:cs typeface="Arial" panose="020B0604020202020204" pitchFamily="34" charset="0"/>
              </a:rPr>
              <a:t>Note: For live testing, testing tickets are </a:t>
            </a:r>
            <a:r>
              <a:rPr lang="en-US" sz="2500" b="1" u="sng" dirty="0">
                <a:latin typeface="Arial" panose="020B0604020202020204" pitchFamily="34" charset="0"/>
                <a:cs typeface="Arial" panose="020B0604020202020204" pitchFamily="34" charset="0"/>
              </a:rPr>
              <a:t>secure</a:t>
            </a:r>
            <a:r>
              <a:rPr lang="en-US" sz="2500" dirty="0">
                <a:latin typeface="Arial" panose="020B0604020202020204" pitchFamily="34" charset="0"/>
                <a:cs typeface="Arial" panose="020B0604020202020204" pitchFamily="34" charset="0"/>
              </a:rPr>
              <a:t> and need to be tracked. </a:t>
            </a:r>
            <a:endParaRPr lang="en-US" sz="2500" b="1" dirty="0">
              <a:latin typeface="Arial" panose="020B0604020202020204" pitchFamily="34" charset="0"/>
              <a:cs typeface="Arial" panose="020B0604020202020204" pitchFamily="34" charset="0"/>
            </a:endParaRPr>
          </a:p>
        </p:txBody>
      </p:sp>
      <p:pic>
        <p:nvPicPr>
          <p:cNvPr id="6" name="Picture 5" descr="Images display where to print testing tickets">
            <a:extLst>
              <a:ext uri="{FF2B5EF4-FFF2-40B4-BE49-F238E27FC236}">
                <a16:creationId xmlns:a16="http://schemas.microsoft.com/office/drawing/2014/main" id="{7913E11B-0FE4-418F-B439-FBA58F1AC435}"/>
              </a:ext>
            </a:extLst>
          </p:cNvPr>
          <p:cNvPicPr>
            <a:picLocks noChangeAspect="1"/>
          </p:cNvPicPr>
          <p:nvPr/>
        </p:nvPicPr>
        <p:blipFill>
          <a:blip r:embed="rId2"/>
          <a:stretch>
            <a:fillRect/>
          </a:stretch>
        </p:blipFill>
        <p:spPr>
          <a:xfrm>
            <a:off x="7310133" y="1077449"/>
            <a:ext cx="4166937" cy="500540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27945-8A93-4BE9-8FCE-29D8B3493558}"/>
              </a:ext>
            </a:extLst>
          </p:cNvPr>
          <p:cNvSpPr>
            <a:spLocks noGrp="1"/>
          </p:cNvSpPr>
          <p:nvPr>
            <p:ph type="title" idx="4294967295"/>
          </p:nvPr>
        </p:nvSpPr>
        <p:spPr>
          <a:xfrm>
            <a:off x="568325" y="288925"/>
            <a:ext cx="11623675" cy="679450"/>
          </a:xfrm>
        </p:spPr>
        <p:txBody>
          <a:bodyPr/>
          <a:lstStyle/>
          <a:p>
            <a:r>
              <a:rPr lang="en-US" sz="4000" dirty="0">
                <a:solidFill>
                  <a:srgbClr val="3647B6"/>
                </a:solidFill>
                <a:latin typeface="Arial" panose="020B0604020202020204" pitchFamily="34" charset="0"/>
                <a:cs typeface="Arial" panose="020B0604020202020204" pitchFamily="34" charset="0"/>
              </a:rPr>
              <a:t>Sample Session Student Roster (</a:t>
            </a:r>
            <a:r>
              <a:rPr lang="en-US" sz="4000" b="1" dirty="0">
                <a:solidFill>
                  <a:srgbClr val="3647B6"/>
                </a:solidFill>
                <a:latin typeface="Arial" panose="020B0604020202020204" pitchFamily="34" charset="0"/>
                <a:cs typeface="Arial" panose="020B0604020202020204" pitchFamily="34" charset="0"/>
              </a:rPr>
              <a:t>Students in Sessions &gt; Resources</a:t>
            </a:r>
            <a:r>
              <a:rPr lang="en-US" sz="4000" dirty="0">
                <a:solidFill>
                  <a:srgbClr val="3647B6"/>
                </a:solidFill>
                <a:latin typeface="Arial" panose="020B0604020202020204" pitchFamily="34" charset="0"/>
                <a:cs typeface="Arial" panose="020B0604020202020204" pitchFamily="34" charset="0"/>
              </a:rPr>
              <a:t>)</a:t>
            </a:r>
          </a:p>
        </p:txBody>
      </p:sp>
      <p:pic>
        <p:nvPicPr>
          <p:cNvPr id="2" name="Picture 1" descr="Images display Sample Session Student Roster">
            <a:extLst>
              <a:ext uri="{FF2B5EF4-FFF2-40B4-BE49-F238E27FC236}">
                <a16:creationId xmlns:a16="http://schemas.microsoft.com/office/drawing/2014/main" id="{0207A4DE-7F0C-4DC6-A4B8-B2D0AA1B0918}"/>
              </a:ext>
            </a:extLst>
          </p:cNvPr>
          <p:cNvPicPr>
            <a:picLocks noChangeAspect="1"/>
          </p:cNvPicPr>
          <p:nvPr/>
        </p:nvPicPr>
        <p:blipFill>
          <a:blip r:embed="rId2"/>
          <a:stretch>
            <a:fillRect/>
          </a:stretch>
        </p:blipFill>
        <p:spPr>
          <a:xfrm>
            <a:off x="224155" y="1363245"/>
            <a:ext cx="11877040" cy="4993105"/>
          </a:xfrm>
          <a:prstGeom prst="rect">
            <a:avLst/>
          </a:prstGeom>
        </p:spPr>
      </p:pic>
    </p:spTree>
    <p:extLst>
      <p:ext uri="{BB962C8B-B14F-4D97-AF65-F5344CB8AC3E}">
        <p14:creationId xmlns:p14="http://schemas.microsoft.com/office/powerpoint/2010/main" val="2685677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dirty="0">
                <a:latin typeface="Arial" panose="020B0604020202020204" pitchFamily="34" charset="0"/>
                <a:cs typeface="Arial" panose="020B0604020202020204" pitchFamily="34" charset="0"/>
              </a:rPr>
              <a:t>Questions and Answers 3</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dirty="0">
                <a:latin typeface="Arial" panose="020B0604020202020204" pitchFamily="34" charset="0"/>
                <a:cs typeface="Arial" panose="020B0604020202020204" pitchFamily="34" charset="0"/>
              </a:rPr>
              <a:t>Use the “Q&amp;A” feature to ask questions. </a:t>
            </a:r>
          </a:p>
        </p:txBody>
      </p:sp>
      <p:pic>
        <p:nvPicPr>
          <p:cNvPr id="8" name="Picture 7" descr="Image displays Q &amp; A">
            <a:extLst>
              <a:ext uri="{FF2B5EF4-FFF2-40B4-BE49-F238E27FC236}">
                <a16:creationId xmlns:a16="http://schemas.microsoft.com/office/drawing/2014/main" id="{83FD7DEC-23CD-43F4-9881-CE1F7DD19B21}"/>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1540713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9301-804D-42BB-BF10-BE87E0E0E254}"/>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Demonstrations </a:t>
            </a:r>
          </a:p>
        </p:txBody>
      </p:sp>
      <p:sp>
        <p:nvSpPr>
          <p:cNvPr id="3" name="Content Placeholder 2">
            <a:extLst>
              <a:ext uri="{FF2B5EF4-FFF2-40B4-BE49-F238E27FC236}">
                <a16:creationId xmlns:a16="http://schemas.microsoft.com/office/drawing/2014/main" id="{BEF712BD-8C49-46AF-BA51-DFE297414300}"/>
              </a:ext>
            </a:extLst>
          </p:cNvPr>
          <p:cNvSpPr>
            <a:spLocks noGrp="1"/>
          </p:cNvSpPr>
          <p:nvPr>
            <p:ph idx="4294967295"/>
          </p:nvPr>
        </p:nvSpPr>
        <p:spPr>
          <a:xfrm>
            <a:off x="822325" y="1230313"/>
            <a:ext cx="11369675" cy="5049837"/>
          </a:xfrm>
        </p:spPr>
        <p:txBody>
          <a:bodyPr/>
          <a:lstStyle/>
          <a:p>
            <a:pPr>
              <a:buClrTx/>
            </a:pPr>
            <a:r>
              <a:rPr lang="en-US" dirty="0">
                <a:latin typeface="Arial" panose="020B0604020202020204" pitchFamily="34" charset="0"/>
                <a:cs typeface="Arial" panose="020B0604020202020204" pitchFamily="34" charset="0"/>
              </a:rPr>
              <a:t>Prepare/Start Sessions</a:t>
            </a:r>
          </a:p>
          <a:p>
            <a:pPr>
              <a:buClrTx/>
            </a:pPr>
            <a:r>
              <a:rPr lang="en-US" dirty="0">
                <a:latin typeface="Arial" panose="020B0604020202020204" pitchFamily="34" charset="0"/>
                <a:cs typeface="Arial" panose="020B0604020202020204" pitchFamily="34" charset="0"/>
              </a:rPr>
              <a:t>Unlock/Lock Sessions</a:t>
            </a:r>
          </a:p>
          <a:p>
            <a:endParaRPr lang="en-US" dirty="0"/>
          </a:p>
        </p:txBody>
      </p:sp>
    </p:spTree>
    <p:extLst>
      <p:ext uri="{BB962C8B-B14F-4D97-AF65-F5344CB8AC3E}">
        <p14:creationId xmlns:p14="http://schemas.microsoft.com/office/powerpoint/2010/main" val="1643786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B4F71F-0F6D-4748-8CAD-BD4E3A51D0F6}"/>
              </a:ext>
            </a:extLst>
          </p:cNvPr>
          <p:cNvSpPr>
            <a:spLocks noGrp="1"/>
          </p:cNvSpPr>
          <p:nvPr>
            <p:ph type="title"/>
          </p:nvPr>
        </p:nvSpPr>
        <p:spPr/>
        <p:txBody>
          <a:bodyPr/>
          <a:lstStyle/>
          <a:p>
            <a:r>
              <a:rPr lang="en-US" dirty="0"/>
              <a:t>Poll Question 3	</a:t>
            </a:r>
          </a:p>
        </p:txBody>
      </p:sp>
      <p:sp>
        <p:nvSpPr>
          <p:cNvPr id="2" name="Content Placeholder 1">
            <a:extLst>
              <a:ext uri="{FF2B5EF4-FFF2-40B4-BE49-F238E27FC236}">
                <a16:creationId xmlns:a16="http://schemas.microsoft.com/office/drawing/2014/main" id="{BDA8C49A-683F-42C9-96FC-DA0A056DA01E}"/>
              </a:ext>
            </a:extLst>
          </p:cNvPr>
          <p:cNvSpPr>
            <a:spLocks noGrp="1"/>
          </p:cNvSpPr>
          <p:nvPr>
            <p:ph idx="4294967295"/>
          </p:nvPr>
        </p:nvSpPr>
        <p:spPr>
          <a:xfrm>
            <a:off x="838200" y="2441574"/>
            <a:ext cx="10515600" cy="4051300"/>
          </a:xfrm>
        </p:spPr>
        <p:txBody>
          <a:bodyPr>
            <a:normAutofit fontScale="92500" lnSpcReduction="20000"/>
          </a:bodyPr>
          <a:lstStyle/>
          <a:p>
            <a:pPr marL="0" indent="0">
              <a:buNone/>
            </a:pPr>
            <a:r>
              <a:rPr lang="en-US" b="1" dirty="0"/>
              <a:t>During live/operational testing, school should plan to prepare and start PAN Sessions according to the following timeline:</a:t>
            </a:r>
          </a:p>
          <a:p>
            <a:pPr marL="0" indent="0">
              <a:buNone/>
            </a:pPr>
            <a:endParaRPr lang="en-US" dirty="0"/>
          </a:p>
          <a:p>
            <a:pPr marL="514350" indent="-514350">
              <a:buFont typeface="+mj-lt"/>
              <a:buAutoNum type="alphaUcPeriod"/>
            </a:pPr>
            <a:r>
              <a:rPr lang="en-US" dirty="0"/>
              <a:t>Prepare PAN Sessions up to </a:t>
            </a:r>
            <a:r>
              <a:rPr lang="en-US" b="1" dirty="0"/>
              <a:t>two days </a:t>
            </a:r>
            <a:r>
              <a:rPr lang="en-US" dirty="0"/>
              <a:t>prior to testing, and start PAN Sessions no more than </a:t>
            </a:r>
            <a:r>
              <a:rPr lang="en-US" b="1" dirty="0"/>
              <a:t>one day </a:t>
            </a:r>
            <a:r>
              <a:rPr lang="en-US" dirty="0"/>
              <a:t>prior to testing</a:t>
            </a:r>
          </a:p>
          <a:p>
            <a:pPr marL="514350" indent="-514350">
              <a:buFont typeface="+mj-lt"/>
              <a:buAutoNum type="alphaUcPeriod"/>
            </a:pPr>
            <a:r>
              <a:rPr lang="en-US" dirty="0"/>
              <a:t>Prepare PAN Sessions up to </a:t>
            </a:r>
            <a:r>
              <a:rPr lang="en-US" b="1" dirty="0"/>
              <a:t>two weeks </a:t>
            </a:r>
            <a:r>
              <a:rPr lang="en-US" dirty="0"/>
              <a:t>prior to testing, and start PAN Sessions no more than </a:t>
            </a:r>
            <a:r>
              <a:rPr lang="en-US" b="1" dirty="0"/>
              <a:t>one day </a:t>
            </a:r>
            <a:r>
              <a:rPr lang="en-US" dirty="0"/>
              <a:t>prior to testing</a:t>
            </a:r>
          </a:p>
          <a:p>
            <a:pPr marL="514350" indent="-514350">
              <a:buFont typeface="+mj-lt"/>
              <a:buAutoNum type="alphaUcPeriod"/>
            </a:pPr>
            <a:r>
              <a:rPr lang="en-US" dirty="0"/>
              <a:t>Prepare PAN Sessions up to </a:t>
            </a:r>
            <a:r>
              <a:rPr lang="en-US" b="1" dirty="0"/>
              <a:t>two weeks </a:t>
            </a:r>
            <a:r>
              <a:rPr lang="en-US" dirty="0"/>
              <a:t>prior to testing, and start PAN Sessions no more than </a:t>
            </a:r>
            <a:r>
              <a:rPr lang="en-US" b="1" dirty="0"/>
              <a:t>two days </a:t>
            </a:r>
            <a:r>
              <a:rPr lang="en-US" dirty="0"/>
              <a:t>prior to testing</a:t>
            </a:r>
          </a:p>
          <a:p>
            <a:pPr marL="514350" indent="-514350">
              <a:buFont typeface="+mj-lt"/>
              <a:buAutoNum type="alphaUcPeriod"/>
            </a:pPr>
            <a:r>
              <a:rPr lang="en-US" dirty="0"/>
              <a:t>Prepare PAN Sessions up to </a:t>
            </a:r>
            <a:r>
              <a:rPr lang="en-US" b="1" dirty="0"/>
              <a:t>one week </a:t>
            </a:r>
            <a:r>
              <a:rPr lang="en-US" dirty="0"/>
              <a:t>prior to testing, and start PAN Sessions no more than </a:t>
            </a:r>
            <a:r>
              <a:rPr lang="en-US" b="1" dirty="0"/>
              <a:t>one day </a:t>
            </a:r>
            <a:r>
              <a:rPr lang="en-US" dirty="0"/>
              <a:t>prior to testing</a:t>
            </a:r>
          </a:p>
          <a:p>
            <a:pPr marL="0" indent="0">
              <a:buNone/>
            </a:pPr>
            <a:endParaRPr lang="en-US" dirty="0"/>
          </a:p>
        </p:txBody>
      </p:sp>
    </p:spTree>
    <p:extLst>
      <p:ext uri="{BB962C8B-B14F-4D97-AF65-F5344CB8AC3E}">
        <p14:creationId xmlns:p14="http://schemas.microsoft.com/office/powerpoint/2010/main" val="2739308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Prepare/Start PAN Sessions</a:t>
            </a:r>
          </a:p>
        </p:txBody>
      </p:sp>
      <p:sp>
        <p:nvSpPr>
          <p:cNvPr id="3" name="Content Placeholder 2"/>
          <p:cNvSpPr>
            <a:spLocks noGrp="1"/>
          </p:cNvSpPr>
          <p:nvPr>
            <p:ph idx="4294967295"/>
          </p:nvPr>
        </p:nvSpPr>
        <p:spPr>
          <a:xfrm>
            <a:off x="822326" y="1230313"/>
            <a:ext cx="9817966" cy="5049837"/>
          </a:xfrm>
        </p:spPr>
        <p:txBody>
          <a:bodyPr>
            <a:normAutofit/>
          </a:bodyPr>
          <a:lstStyle/>
          <a:p>
            <a:pPr>
              <a:buClrTx/>
            </a:pPr>
            <a:r>
              <a:rPr lang="en-US" sz="3600" dirty="0">
                <a:latin typeface="Arial" panose="020B0604020202020204" pitchFamily="34" charset="0"/>
                <a:cs typeface="Arial" panose="020B0604020202020204" pitchFamily="34" charset="0"/>
              </a:rPr>
              <a:t>Note: During </a:t>
            </a:r>
            <a:r>
              <a:rPr lang="en-US" sz="3600" b="1" dirty="0">
                <a:latin typeface="Arial" panose="020B0604020202020204" pitchFamily="34" charset="0"/>
                <a:cs typeface="Arial" panose="020B0604020202020204" pitchFamily="34" charset="0"/>
              </a:rPr>
              <a:t>operational/live</a:t>
            </a:r>
            <a:r>
              <a:rPr lang="en-US" sz="3600" dirty="0">
                <a:latin typeface="Arial" panose="020B0604020202020204" pitchFamily="34" charset="0"/>
                <a:cs typeface="Arial" panose="020B0604020202020204" pitchFamily="34" charset="0"/>
              </a:rPr>
              <a:t> testing, schools should plan to prepare and start PAN Sessions according to the following timeline: </a:t>
            </a:r>
          </a:p>
          <a:p>
            <a:pPr lvl="1">
              <a:buClrTx/>
              <a:buFont typeface="Arial" panose="020B0604020202020204" pitchFamily="34" charset="0"/>
              <a:buChar char="•"/>
            </a:pPr>
            <a:r>
              <a:rPr lang="en-US" sz="3200" dirty="0">
                <a:latin typeface="Arial" panose="020B0604020202020204" pitchFamily="34" charset="0"/>
                <a:cs typeface="Arial" panose="020B0604020202020204" pitchFamily="34" charset="0"/>
              </a:rPr>
              <a:t>Prepare PAN Sessions up to two days prior to testing</a:t>
            </a:r>
          </a:p>
          <a:p>
            <a:pPr lvl="1">
              <a:buClrTx/>
              <a:buFont typeface="Arial" panose="020B0604020202020204" pitchFamily="34" charset="0"/>
              <a:buChar char="•"/>
            </a:pPr>
            <a:r>
              <a:rPr lang="en-US" sz="3200" dirty="0">
                <a:latin typeface="Arial" panose="020B0604020202020204" pitchFamily="34" charset="0"/>
                <a:cs typeface="Arial" panose="020B0604020202020204" pitchFamily="34" charset="0"/>
              </a:rPr>
              <a:t>Start PAN Sessions no more than one day prior to testing</a:t>
            </a:r>
            <a:br>
              <a:rPr lang="en-US" dirty="0"/>
            </a:br>
            <a:endParaRPr lang="en-US" dirty="0"/>
          </a:p>
        </p:txBody>
      </p:sp>
    </p:spTree>
    <p:extLst>
      <p:ext uri="{BB962C8B-B14F-4D97-AF65-F5344CB8AC3E}">
        <p14:creationId xmlns:p14="http://schemas.microsoft.com/office/powerpoint/2010/main" val="1044965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Prepare PAN Sessions</a:t>
            </a:r>
          </a:p>
        </p:txBody>
      </p:sp>
      <p:sp>
        <p:nvSpPr>
          <p:cNvPr id="3" name="Content Placeholder 2"/>
          <p:cNvSpPr>
            <a:spLocks noGrp="1"/>
          </p:cNvSpPr>
          <p:nvPr>
            <p:ph idx="4294967295"/>
          </p:nvPr>
        </p:nvSpPr>
        <p:spPr>
          <a:xfrm>
            <a:off x="822325" y="1131461"/>
            <a:ext cx="10625488" cy="5049837"/>
          </a:xfrm>
        </p:spPr>
        <p:txBody>
          <a:bodyPr/>
          <a:lstStyle/>
          <a:p>
            <a:pPr>
              <a:buClrTx/>
            </a:pPr>
            <a:r>
              <a:rPr lang="en-US" sz="2600" dirty="0">
                <a:latin typeface="Arial" panose="020B0604020202020204" pitchFamily="34" charset="0"/>
                <a:cs typeface="Arial" panose="020B0604020202020204" pitchFamily="34" charset="0"/>
              </a:rPr>
              <a:t>PAN Sessions must be prepared by the test coordinator before they can be started. This step assigns the test forms to the students. </a:t>
            </a:r>
          </a:p>
          <a:p>
            <a:pPr>
              <a:buClrTx/>
            </a:pPr>
            <a:r>
              <a:rPr lang="en-US" sz="2600" b="1" dirty="0">
                <a:latin typeface="Arial" panose="020B0604020202020204" pitchFamily="34" charset="0"/>
                <a:cs typeface="Arial" panose="020B0604020202020204" pitchFamily="34" charset="0"/>
              </a:rPr>
              <a:t>Testing </a:t>
            </a:r>
            <a:r>
              <a:rPr lang="en-US" sz="2600" dirty="0">
                <a:latin typeface="Arial" panose="020B0604020202020204" pitchFamily="34" charset="0"/>
                <a:cs typeface="Arial" panose="020B0604020202020204" pitchFamily="34" charset="0"/>
              </a:rPr>
              <a:t>&gt; </a:t>
            </a:r>
            <a:r>
              <a:rPr lang="en-US" sz="2600" b="1" dirty="0">
                <a:latin typeface="Arial" panose="020B0604020202020204" pitchFamily="34" charset="0"/>
                <a:cs typeface="Arial" panose="020B0604020202020204" pitchFamily="34" charset="0"/>
              </a:rPr>
              <a:t>Students in Sessions</a:t>
            </a:r>
            <a:r>
              <a:rPr lang="en-US" sz="2600" dirty="0">
                <a:latin typeface="Arial" panose="020B0604020202020204" pitchFamily="34" charset="0"/>
                <a:cs typeface="Arial" panose="020B0604020202020204" pitchFamily="34" charset="0"/>
              </a:rPr>
              <a:t> &gt; Find the PAN Session and select the checkbox to see the </a:t>
            </a:r>
            <a:r>
              <a:rPr lang="en-US" sz="2600" b="1" dirty="0">
                <a:latin typeface="Arial" panose="020B0604020202020204" pitchFamily="34" charset="0"/>
                <a:cs typeface="Arial" panose="020B0604020202020204" pitchFamily="34" charset="0"/>
              </a:rPr>
              <a:t>Session Details</a:t>
            </a:r>
            <a:r>
              <a:rPr lang="en-US" sz="2600" dirty="0">
                <a:latin typeface="Arial" panose="020B0604020202020204" pitchFamily="34" charset="0"/>
                <a:cs typeface="Arial" panose="020B0604020202020204" pitchFamily="34" charset="0"/>
              </a:rPr>
              <a:t> screen. Click the blue </a:t>
            </a:r>
            <a:r>
              <a:rPr lang="en-US" sz="2600" b="1" dirty="0">
                <a:latin typeface="Arial" panose="020B0604020202020204" pitchFamily="34" charset="0"/>
                <a:cs typeface="Arial" panose="020B0604020202020204" pitchFamily="34" charset="0"/>
              </a:rPr>
              <a:t>Prepare Session </a:t>
            </a:r>
            <a:r>
              <a:rPr lang="en-US" sz="2600" dirty="0">
                <a:latin typeface="Arial" panose="020B0604020202020204" pitchFamily="34" charset="0"/>
                <a:cs typeface="Arial" panose="020B0604020202020204" pitchFamily="34" charset="0"/>
              </a:rPr>
              <a:t>button.  </a:t>
            </a:r>
            <a:endParaRPr lang="en-US" sz="2600" b="1" dirty="0">
              <a:latin typeface="Arial" panose="020B0604020202020204" pitchFamily="34" charset="0"/>
              <a:cs typeface="Arial" panose="020B0604020202020204" pitchFamily="34" charset="0"/>
            </a:endParaRPr>
          </a:p>
        </p:txBody>
      </p:sp>
      <p:pic>
        <p:nvPicPr>
          <p:cNvPr id="6" name="Picture 5" descr="Image displays where to prepare sessions in PAN">
            <a:extLst>
              <a:ext uri="{FF2B5EF4-FFF2-40B4-BE49-F238E27FC236}">
                <a16:creationId xmlns:a16="http://schemas.microsoft.com/office/drawing/2014/main" id="{C7598E0F-A4BE-495E-9524-1253166E2FA1}"/>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611530" y="3282703"/>
            <a:ext cx="11270598" cy="267296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Start the PAN Session</a:t>
            </a:r>
          </a:p>
        </p:txBody>
      </p:sp>
      <p:sp>
        <p:nvSpPr>
          <p:cNvPr id="3" name="Content Placeholder 2"/>
          <p:cNvSpPr>
            <a:spLocks noGrp="1"/>
          </p:cNvSpPr>
          <p:nvPr>
            <p:ph idx="4294967295"/>
          </p:nvPr>
        </p:nvSpPr>
        <p:spPr>
          <a:xfrm>
            <a:off x="822326" y="1230313"/>
            <a:ext cx="10233602" cy="5049837"/>
          </a:xfrm>
        </p:spPr>
        <p:txBody>
          <a:bodyPr/>
          <a:lstStyle/>
          <a:p>
            <a:pPr>
              <a:buClrTx/>
            </a:pPr>
            <a:r>
              <a:rPr lang="en-US" dirty="0">
                <a:latin typeface="Arial" panose="020B0604020202020204" pitchFamily="34" charset="0"/>
                <a:cs typeface="Arial" panose="020B0604020202020204" pitchFamily="34" charset="0"/>
              </a:rPr>
              <a:t>After you have prepared your PAN Session, you will see a green </a:t>
            </a:r>
            <a:r>
              <a:rPr lang="en-US" b="1" dirty="0">
                <a:latin typeface="Arial" panose="020B0604020202020204" pitchFamily="34" charset="0"/>
                <a:cs typeface="Arial" panose="020B0604020202020204" pitchFamily="34" charset="0"/>
              </a:rPr>
              <a:t>Start Session</a:t>
            </a:r>
            <a:r>
              <a:rPr lang="en-US" dirty="0">
                <a:latin typeface="Arial" panose="020B0604020202020204" pitchFamily="34" charset="0"/>
                <a:cs typeface="Arial" panose="020B0604020202020204" pitchFamily="34" charset="0"/>
              </a:rPr>
              <a:t> button on the </a:t>
            </a:r>
            <a:r>
              <a:rPr lang="en-US" b="1" dirty="0">
                <a:latin typeface="Arial" panose="020B0604020202020204" pitchFamily="34" charset="0"/>
                <a:cs typeface="Arial" panose="020B0604020202020204" pitchFamily="34" charset="0"/>
              </a:rPr>
              <a:t>Session Details</a:t>
            </a:r>
            <a:r>
              <a:rPr lang="en-US" dirty="0">
                <a:latin typeface="Arial" panose="020B0604020202020204" pitchFamily="34" charset="0"/>
                <a:cs typeface="Arial" panose="020B0604020202020204" pitchFamily="34" charset="0"/>
              </a:rPr>
              <a:t> page. Click that to start the PAN Session.  </a:t>
            </a:r>
          </a:p>
          <a:p>
            <a:pPr>
              <a:buClrTx/>
            </a:pPr>
            <a:r>
              <a:rPr lang="en-US" dirty="0">
                <a:latin typeface="Arial" panose="020B0604020202020204" pitchFamily="34" charset="0"/>
                <a:cs typeface="Arial" panose="020B0604020202020204" pitchFamily="34" charset="0"/>
              </a:rPr>
              <a:t>Once started, a Session cannot be stopped until all students are in </a:t>
            </a:r>
            <a:r>
              <a:rPr lang="en-US" b="1" dirty="0">
                <a:latin typeface="Arial" panose="020B0604020202020204" pitchFamily="34" charset="0"/>
                <a:cs typeface="Arial" panose="020B0604020202020204" pitchFamily="34" charset="0"/>
              </a:rPr>
              <a:t>Complete</a:t>
            </a:r>
            <a:r>
              <a:rPr lang="en-US" dirty="0">
                <a:latin typeface="Arial" panose="020B0604020202020204" pitchFamily="34" charset="0"/>
                <a:cs typeface="Arial" panose="020B0604020202020204" pitchFamily="34" charset="0"/>
              </a:rPr>
              <a:t> or </a:t>
            </a:r>
            <a:r>
              <a:rPr lang="en-US" b="1" dirty="0">
                <a:latin typeface="Arial" panose="020B0604020202020204" pitchFamily="34" charset="0"/>
                <a:cs typeface="Arial" panose="020B0604020202020204" pitchFamily="34" charset="0"/>
              </a:rPr>
              <a:t>Marked Complete</a:t>
            </a:r>
            <a:r>
              <a:rPr lang="en-US" dirty="0">
                <a:latin typeface="Arial" panose="020B0604020202020204" pitchFamily="34" charset="0"/>
                <a:cs typeface="Arial" panose="020B0604020202020204" pitchFamily="34" charset="0"/>
              </a:rPr>
              <a:t> status.  </a:t>
            </a:r>
          </a:p>
        </p:txBody>
      </p:sp>
      <p:pic>
        <p:nvPicPr>
          <p:cNvPr id="5" name="Picture 4" descr="Image displays where to prepare sessions in PAN">
            <a:extLst>
              <a:ext uri="{FF2B5EF4-FFF2-40B4-BE49-F238E27FC236}">
                <a16:creationId xmlns:a16="http://schemas.microsoft.com/office/drawing/2014/main" id="{0BFAE349-4015-4C66-DF47-88FB8DBB83B4}"/>
              </a:ext>
            </a:extLst>
          </p:cNvPr>
          <p:cNvPicPr>
            <a:picLocks noChangeAspect="1"/>
          </p:cNvPicPr>
          <p:nvPr/>
        </p:nvPicPr>
        <p:blipFill>
          <a:blip r:embed="rId2"/>
          <a:stretch>
            <a:fillRect/>
          </a:stretch>
        </p:blipFill>
        <p:spPr>
          <a:xfrm>
            <a:off x="822325" y="4238055"/>
            <a:ext cx="10757452" cy="187313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Unlock PAN Sessions</a:t>
            </a:r>
          </a:p>
        </p:txBody>
      </p:sp>
      <p:sp>
        <p:nvSpPr>
          <p:cNvPr id="3" name="Content Placeholder 2"/>
          <p:cNvSpPr>
            <a:spLocks noGrp="1"/>
          </p:cNvSpPr>
          <p:nvPr>
            <p:ph idx="4294967295"/>
          </p:nvPr>
        </p:nvSpPr>
        <p:spPr>
          <a:xfrm>
            <a:off x="822325" y="1230313"/>
            <a:ext cx="11369675" cy="1779587"/>
          </a:xfrm>
        </p:spPr>
        <p:txBody>
          <a:bodyPr/>
          <a:lstStyle/>
          <a:p>
            <a:pPr>
              <a:buClrTx/>
            </a:pPr>
            <a:r>
              <a:rPr lang="en-US" dirty="0">
                <a:latin typeface="Arial" panose="020B0604020202020204" pitchFamily="34" charset="0"/>
                <a:cs typeface="Arial" panose="020B0604020202020204" pitchFamily="34" charset="0"/>
              </a:rPr>
              <a:t>On the </a:t>
            </a:r>
            <a:r>
              <a:rPr lang="en-US" b="1" dirty="0">
                <a:latin typeface="Arial" panose="020B0604020202020204" pitchFamily="34" charset="0"/>
                <a:cs typeface="Arial" panose="020B0604020202020204" pitchFamily="34" charset="0"/>
              </a:rPr>
              <a:t>Students in Sessions</a:t>
            </a:r>
            <a:r>
              <a:rPr lang="en-US" dirty="0">
                <a:latin typeface="Arial" panose="020B0604020202020204" pitchFamily="34" charset="0"/>
                <a:cs typeface="Arial" panose="020B0604020202020204" pitchFamily="34" charset="0"/>
              </a:rPr>
              <a:t> screen, while looking at your selected Session, you can unlock each test session by sliding the lock bar to the right. </a:t>
            </a:r>
          </a:p>
        </p:txBody>
      </p:sp>
      <p:pic>
        <p:nvPicPr>
          <p:cNvPr id="6" name="Picture 5" descr="Image displays where to unlock sessions in PAN">
            <a:extLst>
              <a:ext uri="{FF2B5EF4-FFF2-40B4-BE49-F238E27FC236}">
                <a16:creationId xmlns:a16="http://schemas.microsoft.com/office/drawing/2014/main" id="{81C027A3-7635-93C6-9E9A-5E5A63A02EC9}"/>
              </a:ext>
            </a:extLst>
          </p:cNvPr>
          <p:cNvPicPr>
            <a:picLocks noChangeAspect="1"/>
          </p:cNvPicPr>
          <p:nvPr/>
        </p:nvPicPr>
        <p:blipFill>
          <a:blip r:embed="rId2"/>
          <a:stretch>
            <a:fillRect/>
          </a:stretch>
        </p:blipFill>
        <p:spPr>
          <a:xfrm>
            <a:off x="853596" y="3004282"/>
            <a:ext cx="10516079" cy="2533952"/>
          </a:xfrm>
          <a:prstGeom prst="rect">
            <a:avLst/>
          </a:prstGeom>
        </p:spPr>
      </p:pic>
      <p:sp>
        <p:nvSpPr>
          <p:cNvPr id="7" name="Rectangle 6">
            <a:extLst>
              <a:ext uri="{FF2B5EF4-FFF2-40B4-BE49-F238E27FC236}">
                <a16:creationId xmlns:a16="http://schemas.microsoft.com/office/drawing/2014/main" id="{84056DA5-F5A5-5160-95F6-169FEE5EE8E0}"/>
              </a:ext>
              <a:ext uri="{C183D7F6-B498-43B3-948B-1728B52AA6E4}">
                <adec:decorative xmlns:adec="http://schemas.microsoft.com/office/drawing/2017/decorative" val="1"/>
              </a:ext>
            </a:extLst>
          </p:cNvPr>
          <p:cNvSpPr/>
          <p:nvPr/>
        </p:nvSpPr>
        <p:spPr>
          <a:xfrm>
            <a:off x="8595360" y="4149969"/>
            <a:ext cx="998806" cy="309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vert="horz" lIns="91440" tIns="45720" rIns="91440" bIns="45720" rtlCol="0" anchor="t">
            <a:normAutofit/>
          </a:bodyPr>
          <a:lstStyle/>
          <a:p>
            <a:pPr marL="514350" indent="-514350">
              <a:buClrTx/>
              <a:buFont typeface="+mj-lt"/>
              <a:buAutoNum type="arabicPeriod"/>
            </a:pPr>
            <a:r>
              <a:rPr lang="en-US" dirty="0">
                <a:solidFill>
                  <a:srgbClr val="101D35"/>
                </a:solidFill>
                <a:latin typeface="Arial"/>
                <a:cs typeface="Arial"/>
              </a:rPr>
              <a:t>Determining Whether to Run an Infrastructure Trial</a:t>
            </a:r>
          </a:p>
          <a:p>
            <a:pPr marL="514350" indent="-514350">
              <a:buClrTx/>
              <a:buAutoNum type="arabicPeriod"/>
            </a:pPr>
            <a:r>
              <a:rPr lang="en-US" dirty="0">
                <a:solidFill>
                  <a:srgbClr val="101D35"/>
                </a:solidFill>
                <a:latin typeface="Arial"/>
                <a:cs typeface="Arial"/>
              </a:rPr>
              <a:t>Introduction to Infrastructure Trials</a:t>
            </a:r>
            <a:endParaRPr lang="en-US" dirty="0">
              <a:latin typeface="Arial"/>
              <a:cs typeface="Arial"/>
            </a:endParaRPr>
          </a:p>
          <a:p>
            <a:pPr marL="514350" indent="-514350">
              <a:buClrTx/>
              <a:buFont typeface="+mj-lt"/>
              <a:buAutoNum type="arabicPeriod"/>
            </a:pPr>
            <a:r>
              <a:rPr lang="en-US" dirty="0">
                <a:solidFill>
                  <a:srgbClr val="101D35"/>
                </a:solidFill>
                <a:latin typeface="Arial"/>
                <a:cs typeface="Arial"/>
              </a:rPr>
              <a:t>Tasks for Test Coordinators and Test Administrators</a:t>
            </a:r>
          </a:p>
          <a:p>
            <a:pPr marL="514350" indent="-514350">
              <a:buClrTx/>
              <a:buFont typeface="+mj-lt"/>
              <a:buAutoNum type="arabicPeriod"/>
            </a:pPr>
            <a:r>
              <a:rPr lang="en-US" dirty="0">
                <a:solidFill>
                  <a:srgbClr val="101D35"/>
                </a:solidFill>
                <a:latin typeface="Arial"/>
                <a:cs typeface="Arial"/>
              </a:rPr>
              <a:t>Administration and Next Steps</a:t>
            </a:r>
          </a:p>
          <a:p>
            <a:pPr marL="514350" indent="-514350">
              <a:buClrTx/>
              <a:buFont typeface="+mj-lt"/>
              <a:buAutoNum type="arabicPeriod"/>
            </a:pPr>
            <a:r>
              <a:rPr lang="en-US" dirty="0">
                <a:solidFill>
                  <a:srgbClr val="101D35"/>
                </a:solidFill>
                <a:latin typeface="Arial"/>
                <a:cs typeface="Arial"/>
              </a:rPr>
              <a:t>Resources, Support, and Next Steps </a:t>
            </a:r>
            <a:endParaRPr lang="en-US" dirty="0">
              <a:solidFill>
                <a:srgbClr val="101D35"/>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38697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66F4-B02D-4798-9B55-304A1CD86F1A}"/>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Unlock Individual Students’ Tests</a:t>
            </a:r>
          </a:p>
        </p:txBody>
      </p:sp>
      <p:sp>
        <p:nvSpPr>
          <p:cNvPr id="3" name="Content Placeholder 2">
            <a:extLst>
              <a:ext uri="{FF2B5EF4-FFF2-40B4-BE49-F238E27FC236}">
                <a16:creationId xmlns:a16="http://schemas.microsoft.com/office/drawing/2014/main" id="{3A9D2FF6-99F4-4BC6-9A7E-5987E4563D2D}"/>
              </a:ext>
            </a:extLst>
          </p:cNvPr>
          <p:cNvSpPr>
            <a:spLocks noGrp="1"/>
          </p:cNvSpPr>
          <p:nvPr>
            <p:ph idx="4294967295"/>
          </p:nvPr>
        </p:nvSpPr>
        <p:spPr>
          <a:xfrm>
            <a:off x="822325" y="1158875"/>
            <a:ext cx="11064875" cy="5049838"/>
          </a:xfrm>
        </p:spPr>
        <p:txBody>
          <a:bodyPr/>
          <a:lstStyle/>
          <a:p>
            <a:pPr>
              <a:buClrTx/>
            </a:pPr>
            <a:r>
              <a:rPr lang="en-US" dirty="0">
                <a:latin typeface="Arial" panose="020B0604020202020204" pitchFamily="34" charset="0"/>
                <a:cs typeface="Arial" panose="020B0604020202020204" pitchFamily="34" charset="0"/>
              </a:rPr>
              <a:t>Students’ tests can also be unlocked one at a time if needed. This is done by selecting the lock icon next to each student’s name.</a:t>
            </a:r>
          </a:p>
          <a:p>
            <a:endParaRPr lang="en-US" dirty="0"/>
          </a:p>
          <a:p>
            <a:endParaRPr lang="en-US" dirty="0"/>
          </a:p>
        </p:txBody>
      </p:sp>
      <p:pic>
        <p:nvPicPr>
          <p:cNvPr id="5" name="Picture 4" descr="Image displays where to unlock individual students' tests in PAN">
            <a:extLst>
              <a:ext uri="{FF2B5EF4-FFF2-40B4-BE49-F238E27FC236}">
                <a16:creationId xmlns:a16="http://schemas.microsoft.com/office/drawing/2014/main" id="{D79D139B-87B4-48E5-F919-5A9F11567718}"/>
              </a:ext>
            </a:extLst>
          </p:cNvPr>
          <p:cNvPicPr>
            <a:picLocks noChangeAspect="1"/>
          </p:cNvPicPr>
          <p:nvPr/>
        </p:nvPicPr>
        <p:blipFill>
          <a:blip r:embed="rId3"/>
          <a:stretch>
            <a:fillRect/>
          </a:stretch>
        </p:blipFill>
        <p:spPr>
          <a:xfrm>
            <a:off x="1615796" y="3278038"/>
            <a:ext cx="8353363" cy="1413231"/>
          </a:xfrm>
          <a:prstGeom prst="rect">
            <a:avLst/>
          </a:prstGeom>
        </p:spPr>
      </p:pic>
    </p:spTree>
    <p:extLst>
      <p:ext uri="{BB962C8B-B14F-4D97-AF65-F5344CB8AC3E}">
        <p14:creationId xmlns:p14="http://schemas.microsoft.com/office/powerpoint/2010/main" val="1808828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dirty="0">
                <a:latin typeface="Arial" panose="020B0604020202020204" pitchFamily="34" charset="0"/>
                <a:cs typeface="Arial" panose="020B0604020202020204" pitchFamily="34" charset="0"/>
              </a:rPr>
              <a:t>Questions and Answers 4</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dirty="0">
                <a:latin typeface="Arial" panose="020B0604020202020204" pitchFamily="34" charset="0"/>
                <a:cs typeface="Arial" panose="020B0604020202020204" pitchFamily="34" charset="0"/>
              </a:rPr>
              <a:t>Use the “Q&amp;A” feature to ask questions</a:t>
            </a:r>
            <a:r>
              <a:rPr lang="en-US" dirty="0"/>
              <a:t>. </a:t>
            </a:r>
          </a:p>
        </p:txBody>
      </p:sp>
      <p:pic>
        <p:nvPicPr>
          <p:cNvPr id="8" name="Picture 7" descr="Image displays Q &amp; A">
            <a:extLst>
              <a:ext uri="{FF2B5EF4-FFF2-40B4-BE49-F238E27FC236}">
                <a16:creationId xmlns:a16="http://schemas.microsoft.com/office/drawing/2014/main" id="{83FD7DEC-23CD-43F4-9881-CE1F7DD19B21}"/>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9701761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4. Administration and Next Steps</a:t>
            </a:r>
          </a:p>
        </p:txBody>
      </p:sp>
    </p:spTree>
    <p:extLst>
      <p:ext uri="{BB962C8B-B14F-4D97-AF65-F5344CB8AC3E}">
        <p14:creationId xmlns:p14="http://schemas.microsoft.com/office/powerpoint/2010/main" val="106014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B4F71F-0F6D-4748-8CAD-BD4E3A51D0F6}"/>
              </a:ext>
            </a:extLst>
          </p:cNvPr>
          <p:cNvSpPr>
            <a:spLocks noGrp="1"/>
          </p:cNvSpPr>
          <p:nvPr>
            <p:ph type="title"/>
          </p:nvPr>
        </p:nvSpPr>
        <p:spPr/>
        <p:txBody>
          <a:bodyPr/>
          <a:lstStyle/>
          <a:p>
            <a:r>
              <a:rPr lang="en-US" dirty="0"/>
              <a:t>Poll Question 4	</a:t>
            </a:r>
          </a:p>
        </p:txBody>
      </p:sp>
      <p:sp>
        <p:nvSpPr>
          <p:cNvPr id="2" name="Content Placeholder 1">
            <a:extLst>
              <a:ext uri="{FF2B5EF4-FFF2-40B4-BE49-F238E27FC236}">
                <a16:creationId xmlns:a16="http://schemas.microsoft.com/office/drawing/2014/main" id="{BDA8C49A-683F-42C9-96FC-DA0A056DA01E}"/>
              </a:ext>
            </a:extLst>
          </p:cNvPr>
          <p:cNvSpPr>
            <a:spLocks noGrp="1"/>
          </p:cNvSpPr>
          <p:nvPr>
            <p:ph idx="4294967295"/>
          </p:nvPr>
        </p:nvSpPr>
        <p:spPr>
          <a:xfrm>
            <a:off x="838200" y="2441574"/>
            <a:ext cx="10515600" cy="4051300"/>
          </a:xfrm>
        </p:spPr>
        <p:txBody>
          <a:bodyPr/>
          <a:lstStyle/>
          <a:p>
            <a:pPr marL="0" indent="0">
              <a:buNone/>
            </a:pPr>
            <a:r>
              <a:rPr lang="en-US" b="1" dirty="0"/>
              <a:t>When your school has conducted Infrastructure Trials previously, how much time did you schedule for the Infrastructure Trial?</a:t>
            </a:r>
          </a:p>
          <a:p>
            <a:pPr marL="514350" indent="-514350">
              <a:buFont typeface="+mj-lt"/>
              <a:buAutoNum type="alphaUcPeriod"/>
            </a:pPr>
            <a:r>
              <a:rPr lang="en-US" dirty="0"/>
              <a:t>One hour or less</a:t>
            </a:r>
          </a:p>
          <a:p>
            <a:pPr marL="514350" indent="-514350">
              <a:buFont typeface="+mj-lt"/>
              <a:buAutoNum type="alphaUcPeriod"/>
            </a:pPr>
            <a:r>
              <a:rPr lang="en-US" dirty="0"/>
              <a:t>1-2 hours</a:t>
            </a:r>
          </a:p>
          <a:p>
            <a:pPr marL="514350" indent="-514350">
              <a:buFont typeface="+mj-lt"/>
              <a:buAutoNum type="alphaUcPeriod"/>
            </a:pPr>
            <a:r>
              <a:rPr lang="en-US" dirty="0"/>
              <a:t>2-3 hours</a:t>
            </a:r>
          </a:p>
          <a:p>
            <a:pPr marL="514350" indent="-514350">
              <a:buFont typeface="+mj-lt"/>
              <a:buAutoNum type="alphaUcPeriod"/>
            </a:pPr>
            <a:r>
              <a:rPr lang="en-US" dirty="0"/>
              <a:t>More than 3 hours</a:t>
            </a:r>
          </a:p>
        </p:txBody>
      </p:sp>
    </p:spTree>
    <p:extLst>
      <p:ext uri="{BB962C8B-B14F-4D97-AF65-F5344CB8AC3E}">
        <p14:creationId xmlns:p14="http://schemas.microsoft.com/office/powerpoint/2010/main" val="10637521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dirty="0">
                <a:solidFill>
                  <a:srgbClr val="3647B6"/>
                </a:solidFill>
              </a:rPr>
              <a:t>Conducting the Trial</a:t>
            </a:r>
          </a:p>
        </p:txBody>
      </p:sp>
      <p:sp>
        <p:nvSpPr>
          <p:cNvPr id="3" name="Content Placeholder 2"/>
          <p:cNvSpPr>
            <a:spLocks noGrp="1"/>
          </p:cNvSpPr>
          <p:nvPr>
            <p:ph idx="4294967295"/>
          </p:nvPr>
        </p:nvSpPr>
        <p:spPr>
          <a:xfrm>
            <a:off x="822325" y="1230313"/>
            <a:ext cx="11369675" cy="5049837"/>
          </a:xfrm>
        </p:spPr>
        <p:txBody>
          <a:bodyPr vert="horz" lIns="91440" tIns="45720" rIns="91440" bIns="45720" rtlCol="0" anchor="t">
            <a:normAutofit/>
          </a:bodyPr>
          <a:lstStyle/>
          <a:p>
            <a:r>
              <a:rPr lang="en-US" b="1" u="sng" dirty="0"/>
              <a:t>Technology coordinators</a:t>
            </a:r>
            <a:r>
              <a:rPr lang="en-US" b="1" dirty="0"/>
              <a:t> </a:t>
            </a:r>
            <a:r>
              <a:rPr lang="en-US" dirty="0"/>
              <a:t>will be responsible for: </a:t>
            </a:r>
          </a:p>
          <a:p>
            <a:pPr lvl="1">
              <a:buFont typeface="Courier New" panose="020B0604020202020204" pitchFamily="34" charset="0"/>
              <a:buChar char="o"/>
            </a:pPr>
            <a:r>
              <a:rPr lang="en-US" dirty="0"/>
              <a:t>Ensuring ProctorCache software is running, if being used</a:t>
            </a:r>
          </a:p>
          <a:p>
            <a:pPr lvl="1">
              <a:buFont typeface="Courier New" panose="020B0604020202020204" pitchFamily="34" charset="0"/>
              <a:buChar char="o"/>
            </a:pPr>
            <a:r>
              <a:rPr lang="en-US" dirty="0"/>
              <a:t>Monitoring network performance for slowdowns or ISP bandwidth usage</a:t>
            </a:r>
          </a:p>
          <a:p>
            <a:pPr lvl="1">
              <a:buFont typeface="Courier New" panose="020B0604020202020204" pitchFamily="34" charset="0"/>
              <a:buChar char="o"/>
            </a:pPr>
            <a:r>
              <a:rPr lang="en-US" dirty="0"/>
              <a:t>Responding to technology/device issues that may arise </a:t>
            </a:r>
          </a:p>
          <a:p>
            <a:r>
              <a:rPr lang="en-US" b="1" u="sng" dirty="0"/>
              <a:t>Test coordinators</a:t>
            </a:r>
            <a:r>
              <a:rPr lang="en-US" b="1" dirty="0"/>
              <a:t> </a:t>
            </a:r>
            <a:r>
              <a:rPr lang="en-US" dirty="0"/>
              <a:t>will be responsible for:</a:t>
            </a:r>
          </a:p>
          <a:p>
            <a:pPr lvl="1"/>
            <a:r>
              <a:rPr lang="en-US" dirty="0"/>
              <a:t>Directing test administrators and students to testing locations</a:t>
            </a:r>
          </a:p>
          <a:p>
            <a:pPr lvl="1"/>
            <a:r>
              <a:rPr lang="en-US" dirty="0"/>
              <a:t>Distributing testing tickets</a:t>
            </a:r>
          </a:p>
          <a:p>
            <a:pPr lvl="1"/>
            <a:r>
              <a:rPr lang="en-US" dirty="0"/>
              <a:t>Monitoring administration</a:t>
            </a:r>
          </a:p>
          <a:p>
            <a:endParaRPr lang="en-US" dirty="0"/>
          </a:p>
          <a:p>
            <a:r>
              <a:rPr lang="en-US" dirty="0"/>
              <a:t>Infrastructure Trials should take approximately 60 minutes to administer.</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Monitoring PAN Sessions</a:t>
            </a:r>
          </a:p>
        </p:txBody>
      </p:sp>
      <p:sp>
        <p:nvSpPr>
          <p:cNvPr id="3" name="Content Placeholder 2"/>
          <p:cNvSpPr>
            <a:spLocks noGrp="1"/>
          </p:cNvSpPr>
          <p:nvPr>
            <p:ph idx="4294967295"/>
          </p:nvPr>
        </p:nvSpPr>
        <p:spPr>
          <a:xfrm>
            <a:off x="822325" y="1135063"/>
            <a:ext cx="11369675" cy="5049837"/>
          </a:xfrm>
        </p:spPr>
        <p:txBody>
          <a:bodyPr/>
          <a:lstStyle/>
          <a:p>
            <a:pPr>
              <a:buClrTx/>
            </a:pPr>
            <a:r>
              <a:rPr lang="en-US" sz="2800" dirty="0">
                <a:solidFill>
                  <a:srgbClr val="101D35"/>
                </a:solidFill>
                <a:latin typeface="Arial" panose="020B0604020202020204" pitchFamily="34" charset="0"/>
                <a:cs typeface="Arial" panose="020B0604020202020204" pitchFamily="34" charset="0"/>
              </a:rPr>
              <a:t>Test administrators can use the </a:t>
            </a:r>
            <a:r>
              <a:rPr lang="en-US" sz="2800" b="1" dirty="0">
                <a:solidFill>
                  <a:srgbClr val="101D35"/>
                </a:solidFill>
                <a:latin typeface="Arial" panose="020B0604020202020204" pitchFamily="34" charset="0"/>
                <a:cs typeface="Arial" panose="020B0604020202020204" pitchFamily="34" charset="0"/>
              </a:rPr>
              <a:t>Students in Sessions</a:t>
            </a:r>
            <a:r>
              <a:rPr lang="en-US" sz="2800" dirty="0">
                <a:solidFill>
                  <a:srgbClr val="101D35"/>
                </a:solidFill>
                <a:latin typeface="Arial" panose="020B0604020202020204" pitchFamily="34" charset="0"/>
                <a:cs typeface="Arial" panose="020B0604020202020204" pitchFamily="34" charset="0"/>
              </a:rPr>
              <a:t> page to monitor students as they progress through each test session. </a:t>
            </a:r>
          </a:p>
          <a:p>
            <a:pPr>
              <a:buClrTx/>
            </a:pPr>
            <a:r>
              <a:rPr lang="en-US" sz="2800" dirty="0">
                <a:solidFill>
                  <a:srgbClr val="101D35"/>
                </a:solidFill>
                <a:latin typeface="Arial" panose="020B0604020202020204" pitchFamily="34" charset="0"/>
                <a:cs typeface="Arial" panose="020B0604020202020204" pitchFamily="34" charset="0"/>
              </a:rPr>
              <a:t>The top of the </a:t>
            </a:r>
            <a:r>
              <a:rPr lang="en-US" sz="2800" b="1" dirty="0">
                <a:solidFill>
                  <a:srgbClr val="101D35"/>
                </a:solidFill>
                <a:latin typeface="Arial" panose="020B0604020202020204" pitchFamily="34" charset="0"/>
                <a:cs typeface="Arial" panose="020B0604020202020204" pitchFamily="34" charset="0"/>
              </a:rPr>
              <a:t>Students in Sessions</a:t>
            </a:r>
            <a:r>
              <a:rPr lang="en-US" sz="2800" dirty="0">
                <a:solidFill>
                  <a:srgbClr val="101D35"/>
                </a:solidFill>
                <a:latin typeface="Arial" panose="020B0604020202020204" pitchFamily="34" charset="0"/>
                <a:cs typeface="Arial" panose="020B0604020202020204" pitchFamily="34" charset="0"/>
              </a:rPr>
              <a:t> page contains a status bar for each test session. </a:t>
            </a:r>
          </a:p>
        </p:txBody>
      </p:sp>
      <p:pic>
        <p:nvPicPr>
          <p:cNvPr id="4" name="Picture 3" descr="Image displays where to monitor sessions in PAN">
            <a:extLst>
              <a:ext uri="{FF2B5EF4-FFF2-40B4-BE49-F238E27FC236}">
                <a16:creationId xmlns:a16="http://schemas.microsoft.com/office/drawing/2014/main" id="{FC59B2E3-5748-DFDF-C5C7-0BBA1356C949}"/>
              </a:ext>
            </a:extLst>
          </p:cNvPr>
          <p:cNvPicPr>
            <a:picLocks noChangeAspect="1"/>
          </p:cNvPicPr>
          <p:nvPr/>
        </p:nvPicPr>
        <p:blipFill>
          <a:blip r:embed="rId2"/>
          <a:stretch>
            <a:fillRect/>
          </a:stretch>
        </p:blipFill>
        <p:spPr>
          <a:xfrm>
            <a:off x="822325" y="2887230"/>
            <a:ext cx="11211339" cy="2289682"/>
          </a:xfrm>
          <a:prstGeom prst="rect">
            <a:avLst/>
          </a:prstGeom>
        </p:spPr>
      </p:pic>
      <p:pic>
        <p:nvPicPr>
          <p:cNvPr id="6" name="Picture 5">
            <a:extLst>
              <a:ext uri="{FF2B5EF4-FFF2-40B4-BE49-F238E27FC236}">
                <a16:creationId xmlns:a16="http://schemas.microsoft.com/office/drawing/2014/main" id="{7314DDBF-6E4C-987A-74D5-59EA8C6A342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2324" y="5176912"/>
            <a:ext cx="11211339" cy="69532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dirty="0">
                <a:solidFill>
                  <a:srgbClr val="3647B6"/>
                </a:solidFill>
              </a:rPr>
              <a:t>Student Status Dashboard and Error Codes</a:t>
            </a:r>
          </a:p>
        </p:txBody>
      </p:sp>
      <p:sp>
        <p:nvSpPr>
          <p:cNvPr id="3" name="Content Placeholder 2"/>
          <p:cNvSpPr>
            <a:spLocks noGrp="1"/>
          </p:cNvSpPr>
          <p:nvPr>
            <p:ph idx="4294967295"/>
          </p:nvPr>
        </p:nvSpPr>
        <p:spPr>
          <a:xfrm>
            <a:off x="822325" y="1135063"/>
            <a:ext cx="11369675" cy="5049837"/>
          </a:xfrm>
        </p:spPr>
        <p:txBody>
          <a:bodyPr/>
          <a:lstStyle/>
          <a:p>
            <a:r>
              <a:rPr lang="en-US" sz="2800" dirty="0"/>
              <a:t>The </a:t>
            </a:r>
            <a:r>
              <a:rPr lang="en-US" sz="2800" b="1" dirty="0"/>
              <a:t>Students in Sessions</a:t>
            </a:r>
            <a:r>
              <a:rPr lang="en-US" sz="2800" dirty="0"/>
              <a:t> page has an additional feature to monitor students’ testing status.</a:t>
            </a:r>
          </a:p>
          <a:p>
            <a:r>
              <a:rPr lang="en-US" sz="2800" dirty="0"/>
              <a:t>A link will appear next to the status bar for each test session. </a:t>
            </a:r>
          </a:p>
          <a:p>
            <a:pPr lvl="1"/>
            <a:r>
              <a:rPr lang="en-US" dirty="0"/>
              <a:t>(the feature is not available if there are more than 100 students in the session)</a:t>
            </a:r>
          </a:p>
          <a:p>
            <a:endParaRPr lang="en-US" dirty="0"/>
          </a:p>
        </p:txBody>
      </p:sp>
      <p:pic>
        <p:nvPicPr>
          <p:cNvPr id="4" name="Picture 3" descr="Image displays where to locate Student Status Dashboard and Error Codes">
            <a:extLst>
              <a:ext uri="{FF2B5EF4-FFF2-40B4-BE49-F238E27FC236}">
                <a16:creationId xmlns:a16="http://schemas.microsoft.com/office/drawing/2014/main" id="{361EA512-E524-39D3-F760-31B8CADDEC24}"/>
              </a:ext>
            </a:extLst>
          </p:cNvPr>
          <p:cNvPicPr>
            <a:picLocks noChangeAspect="1"/>
          </p:cNvPicPr>
          <p:nvPr/>
        </p:nvPicPr>
        <p:blipFill>
          <a:blip r:embed="rId2"/>
          <a:stretch>
            <a:fillRect/>
          </a:stretch>
        </p:blipFill>
        <p:spPr>
          <a:xfrm>
            <a:off x="678873" y="3259077"/>
            <a:ext cx="10986654" cy="2781505"/>
          </a:xfrm>
          <a:prstGeom prst="rect">
            <a:avLst/>
          </a:prstGeom>
        </p:spPr>
      </p:pic>
      <p:sp>
        <p:nvSpPr>
          <p:cNvPr id="5" name="Rectangle 4">
            <a:extLst>
              <a:ext uri="{FF2B5EF4-FFF2-40B4-BE49-F238E27FC236}">
                <a16:creationId xmlns:a16="http://schemas.microsoft.com/office/drawing/2014/main" id="{04305986-3962-77C4-3A30-9DCD95AC189F}"/>
              </a:ext>
              <a:ext uri="{C183D7F6-B498-43B3-948B-1728B52AA6E4}">
                <adec:decorative xmlns:adec="http://schemas.microsoft.com/office/drawing/2017/decorative" val="1"/>
              </a:ext>
            </a:extLst>
          </p:cNvPr>
          <p:cNvSpPr/>
          <p:nvPr/>
        </p:nvSpPr>
        <p:spPr>
          <a:xfrm>
            <a:off x="4433455" y="5043055"/>
            <a:ext cx="803563" cy="2770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93064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dirty="0">
                <a:solidFill>
                  <a:srgbClr val="3647B6"/>
                </a:solidFill>
              </a:rPr>
              <a:t>Student Status Dashboard and Error Codes 2</a:t>
            </a:r>
          </a:p>
        </p:txBody>
      </p:sp>
      <p:sp>
        <p:nvSpPr>
          <p:cNvPr id="3" name="Content Placeholder 2"/>
          <p:cNvSpPr>
            <a:spLocks noGrp="1"/>
          </p:cNvSpPr>
          <p:nvPr>
            <p:ph idx="4294967295"/>
          </p:nvPr>
        </p:nvSpPr>
        <p:spPr>
          <a:xfrm>
            <a:off x="223837" y="1135063"/>
            <a:ext cx="11720513" cy="5049837"/>
          </a:xfrm>
        </p:spPr>
        <p:txBody>
          <a:bodyPr vert="horz" lIns="91440" tIns="45720" rIns="91440" bIns="45720" rtlCol="0" anchor="t">
            <a:noAutofit/>
          </a:bodyPr>
          <a:lstStyle/>
          <a:p>
            <a:r>
              <a:rPr lang="en-US" sz="2400" dirty="0"/>
              <a:t>A dashboard will open in a separate tab in the browser.</a:t>
            </a:r>
          </a:p>
          <a:p>
            <a:r>
              <a:rPr lang="en-US" sz="2400" dirty="0"/>
              <a:t>This dashboard will allow users to see all students in that test session and their activity/testing status and any error codes on a student's device, as well as the battery level of each testing device.</a:t>
            </a:r>
          </a:p>
          <a:p>
            <a:endParaRPr lang="en-US" dirty="0"/>
          </a:p>
        </p:txBody>
      </p:sp>
      <p:pic>
        <p:nvPicPr>
          <p:cNvPr id="8" name="Picture 8" descr="Image displays the Student Status Dashboard and Error Codes">
            <a:extLst>
              <a:ext uri="{FF2B5EF4-FFF2-40B4-BE49-F238E27FC236}">
                <a16:creationId xmlns:a16="http://schemas.microsoft.com/office/drawing/2014/main" id="{DF0CCF5D-6CEB-4A6A-8BEA-082843EBE0D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47650" y="2930087"/>
            <a:ext cx="11720511" cy="1831261"/>
          </a:xfrm>
          <a:prstGeom prst="rect">
            <a:avLst/>
          </a:prstGeom>
        </p:spPr>
      </p:pic>
      <p:sp>
        <p:nvSpPr>
          <p:cNvPr id="10" name="TextBox 9">
            <a:extLst>
              <a:ext uri="{FF2B5EF4-FFF2-40B4-BE49-F238E27FC236}">
                <a16:creationId xmlns:a16="http://schemas.microsoft.com/office/drawing/2014/main" id="{78724E43-4810-4576-9806-3FF55111C9BA}"/>
              </a:ext>
            </a:extLst>
          </p:cNvPr>
          <p:cNvSpPr txBox="1"/>
          <p:nvPr/>
        </p:nvSpPr>
        <p:spPr>
          <a:xfrm>
            <a:off x="247650" y="5057625"/>
            <a:ext cx="1137097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Error Codes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rgbClr val="6264A7"/>
                </a:solidFill>
                <a:effectLst/>
                <a:uLnTx/>
                <a:uFillTx/>
                <a:latin typeface="Arial" panose="020B0604020202020204" pitchFamily="34" charset="0"/>
                <a:ea typeface="+mn-ea"/>
                <a:cs typeface="Arial" panose="020B0604020202020204" pitchFamily="34" charset="0"/>
                <a:hlinkClick r:id="rId4"/>
              </a:rPr>
              <a:t>https://support.assessment.pearson.com/x/DwACAQ</a:t>
            </a:r>
            <a:r>
              <a:rPr kumimoji="0" lang="en-US" sz="2400" b="0" i="0" u="none" strike="noStrike" kern="1200" cap="none" spc="0" normalizeH="0" baseline="0" noProof="0" dirty="0">
                <a:ln>
                  <a:noFill/>
                </a:ln>
                <a:solidFill>
                  <a:srgbClr val="6264A7"/>
                </a:solidFill>
                <a:effectLst/>
                <a:uLnTx/>
                <a:uFillTx/>
                <a:latin typeface="Arial" panose="020B0604020202020204" pitchFamily="34" charset="0"/>
                <a:ea typeface="+mn-ea"/>
                <a:cs typeface="Arial" panose="020B0604020202020204" pitchFamily="34" charset="0"/>
              </a:rPr>
              <a:t> </a:t>
            </a:r>
            <a:endParaRPr kumimoji="0" lang="en-US"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478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CB9B-1D4E-4FD5-AB1C-4564F404C193}"/>
              </a:ext>
            </a:extLst>
          </p:cNvPr>
          <p:cNvSpPr>
            <a:spLocks noGrp="1"/>
          </p:cNvSpPr>
          <p:nvPr>
            <p:ph type="title" idx="4294967295"/>
          </p:nvPr>
        </p:nvSpPr>
        <p:spPr>
          <a:xfrm>
            <a:off x="822325" y="288925"/>
            <a:ext cx="11369675" cy="679450"/>
          </a:xfrm>
        </p:spPr>
        <p:txBody>
          <a:bodyPr/>
          <a:lstStyle/>
          <a:p>
            <a:r>
              <a:rPr lang="en-US" dirty="0">
                <a:solidFill>
                  <a:srgbClr val="3647B6"/>
                </a:solidFill>
                <a:latin typeface="Arial" panose="020B0604020202020204" pitchFamily="34" charset="0"/>
                <a:cs typeface="Arial" panose="020B0604020202020204" pitchFamily="34" charset="0"/>
              </a:rPr>
              <a:t>Key to Student Statuses for Students in PAN Sessions </a:t>
            </a:r>
            <a:br>
              <a:rPr lang="en-US" dirty="0">
                <a:solidFill>
                  <a:srgbClr val="3647B6"/>
                </a:solidFill>
                <a:latin typeface="Arial" panose="020B0604020202020204" pitchFamily="34" charset="0"/>
                <a:cs typeface="Arial" panose="020B0604020202020204" pitchFamily="34" charset="0"/>
              </a:rPr>
            </a:br>
            <a:r>
              <a:rPr lang="en-US" dirty="0">
                <a:solidFill>
                  <a:srgbClr val="3647B6"/>
                </a:solidFill>
                <a:latin typeface="Arial" panose="020B0604020202020204" pitchFamily="34" charset="0"/>
                <a:cs typeface="Arial" panose="020B0604020202020204" pitchFamily="34" charset="0"/>
              </a:rPr>
              <a:t>(Appendix B of the CBT TAM)</a:t>
            </a:r>
          </a:p>
        </p:txBody>
      </p:sp>
      <p:pic>
        <p:nvPicPr>
          <p:cNvPr id="4" name="Picture 3" descr="Image displays Key to Student Statuses for Students in PAN Sessions">
            <a:extLst>
              <a:ext uri="{FF2B5EF4-FFF2-40B4-BE49-F238E27FC236}">
                <a16:creationId xmlns:a16="http://schemas.microsoft.com/office/drawing/2014/main" id="{6E988CD9-5A20-4E6B-86FB-3ED983290DF8}"/>
              </a:ext>
            </a:extLst>
          </p:cNvPr>
          <p:cNvPicPr>
            <a:picLocks noChangeAspect="1"/>
          </p:cNvPicPr>
          <p:nvPr/>
        </p:nvPicPr>
        <p:blipFill>
          <a:blip r:embed="rId2"/>
          <a:stretch>
            <a:fillRect/>
          </a:stretch>
        </p:blipFill>
        <p:spPr>
          <a:xfrm>
            <a:off x="2606966" y="1187532"/>
            <a:ext cx="5964479" cy="5088577"/>
          </a:xfrm>
          <a:prstGeom prst="rect">
            <a:avLst/>
          </a:prstGeom>
        </p:spPr>
      </p:pic>
    </p:spTree>
    <p:extLst>
      <p:ext uri="{BB962C8B-B14F-4D97-AF65-F5344CB8AC3E}">
        <p14:creationId xmlns:p14="http://schemas.microsoft.com/office/powerpoint/2010/main" val="42180257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a:bodyPr>
          <a:lstStyle/>
          <a:p>
            <a:r>
              <a:rPr lang="en-US" sz="4000" dirty="0">
                <a:solidFill>
                  <a:srgbClr val="3647B6"/>
                </a:solidFill>
                <a:latin typeface="Arial" panose="020B0604020202020204" pitchFamily="34" charset="0"/>
                <a:cs typeface="Arial" panose="020B0604020202020204" pitchFamily="34" charset="0"/>
              </a:rPr>
              <a:t>Resuming Student Tests</a:t>
            </a:r>
          </a:p>
        </p:txBody>
      </p:sp>
      <p:sp>
        <p:nvSpPr>
          <p:cNvPr id="3" name="Content Placeholder 2"/>
          <p:cNvSpPr>
            <a:spLocks noGrp="1"/>
          </p:cNvSpPr>
          <p:nvPr>
            <p:ph idx="4294967295"/>
          </p:nvPr>
        </p:nvSpPr>
        <p:spPr>
          <a:xfrm>
            <a:off x="822325" y="968375"/>
            <a:ext cx="10704512" cy="5049837"/>
          </a:xfrm>
        </p:spPr>
        <p:txBody>
          <a:bodyPr>
            <a:normAutofit/>
          </a:bodyPr>
          <a:lstStyle/>
          <a:p>
            <a:pPr>
              <a:buClrTx/>
            </a:pPr>
            <a:r>
              <a:rPr lang="en-US" sz="2600" dirty="0">
                <a:latin typeface="Arial" panose="020B0604020202020204" pitchFamily="34" charset="0"/>
                <a:cs typeface="Arial" panose="020B0604020202020204" pitchFamily="34" charset="0"/>
              </a:rPr>
              <a:t>Sometimes a student will be exited from TestNav after they begin testing and will need to log back in.</a:t>
            </a:r>
          </a:p>
          <a:p>
            <a:pPr lvl="1">
              <a:buClrTx/>
            </a:pPr>
            <a:r>
              <a:rPr lang="en-US" sz="2000" dirty="0">
                <a:latin typeface="Arial" panose="020B0604020202020204" pitchFamily="34" charset="0"/>
                <a:cs typeface="Arial" panose="020B0604020202020204" pitchFamily="34" charset="0"/>
              </a:rPr>
              <a:t>Examples: user error, technology issues</a:t>
            </a:r>
          </a:p>
          <a:p>
            <a:pPr>
              <a:buClrTx/>
            </a:pPr>
            <a:r>
              <a:rPr lang="en-US" sz="2600" dirty="0">
                <a:latin typeface="Arial" panose="020B0604020202020204" pitchFamily="34" charset="0"/>
                <a:cs typeface="Arial" panose="020B0604020202020204" pitchFamily="34" charset="0"/>
              </a:rPr>
              <a:t>Students must be in a “Ready”, “Resumed”, or “Resumed Upload” status in order to log in to TestNav. </a:t>
            </a:r>
          </a:p>
          <a:p>
            <a:pPr>
              <a:buClrTx/>
            </a:pPr>
            <a:r>
              <a:rPr lang="en-US" sz="2600" dirty="0">
                <a:latin typeface="Arial" panose="020B0604020202020204" pitchFamily="34" charset="0"/>
                <a:cs typeface="Arial" panose="020B0604020202020204" pitchFamily="34" charset="0"/>
              </a:rPr>
              <a:t>If a student is in “Exited” status, and needs to get back in to TestNav, they will need to be Resumed by the Test Administrator.</a:t>
            </a:r>
          </a:p>
          <a:p>
            <a:pPr>
              <a:buClrTx/>
            </a:pPr>
            <a:r>
              <a:rPr lang="en-US" sz="2600" dirty="0">
                <a:latin typeface="Arial" panose="020B0604020202020204" pitchFamily="34" charset="0"/>
                <a:cs typeface="Arial" panose="020B0604020202020204" pitchFamily="34" charset="0"/>
              </a:rPr>
              <a:t>Refer to the </a:t>
            </a:r>
            <a:r>
              <a:rPr lang="en-US" sz="2600" dirty="0">
                <a:latin typeface="Arial" panose="020B0604020202020204" pitchFamily="34" charset="0"/>
                <a:cs typeface="Arial" panose="020B0604020202020204" pitchFamily="34" charset="0"/>
                <a:hlinkClick r:id="rId3"/>
              </a:rPr>
              <a:t>Resuming Student Tests</a:t>
            </a:r>
            <a:r>
              <a:rPr lang="en-US" sz="2600" dirty="0">
                <a:latin typeface="Arial" panose="020B0604020202020204" pitchFamily="34" charset="0"/>
                <a:cs typeface="Arial" panose="020B0604020202020204" pitchFamily="34" charset="0"/>
              </a:rPr>
              <a:t> video on the MCAS Resource Center for a demonstration of resuming student tests. </a:t>
            </a:r>
          </a:p>
          <a:p>
            <a:pPr lvl="1"/>
            <a:endParaRPr lang="en-US" sz="2000" dirty="0"/>
          </a:p>
          <a:p>
            <a:pPr marL="457200" lvl="1" indent="0">
              <a:buNone/>
            </a:pPr>
            <a:endParaRPr lang="en-US" sz="2000" dirty="0"/>
          </a:p>
        </p:txBody>
      </p:sp>
      <p:pic>
        <p:nvPicPr>
          <p:cNvPr id="5" name="Picture 4" descr="Image displays where to resume student tests ">
            <a:extLst>
              <a:ext uri="{FF2B5EF4-FFF2-40B4-BE49-F238E27FC236}">
                <a16:creationId xmlns:a16="http://schemas.microsoft.com/office/drawing/2014/main" id="{1B7AF75E-C4E9-4A69-9019-F2562BF6A3A6}"/>
              </a:ext>
            </a:extLst>
          </p:cNvPr>
          <p:cNvPicPr>
            <a:picLocks noChangeAspect="1"/>
          </p:cNvPicPr>
          <p:nvPr/>
        </p:nvPicPr>
        <p:blipFill>
          <a:blip r:embed="rId4"/>
          <a:stretch>
            <a:fillRect/>
          </a:stretch>
        </p:blipFill>
        <p:spPr>
          <a:xfrm>
            <a:off x="2867025" y="4652327"/>
            <a:ext cx="8296614" cy="1679893"/>
          </a:xfrm>
          <a:prstGeom prst="rect">
            <a:avLst/>
          </a:prstGeom>
        </p:spPr>
      </p:pic>
    </p:spTree>
    <p:extLst>
      <p:ext uri="{BB962C8B-B14F-4D97-AF65-F5344CB8AC3E}">
        <p14:creationId xmlns:p14="http://schemas.microsoft.com/office/powerpoint/2010/main" val="3636148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1. Determining Whether to Run an Infrastructure Trial</a:t>
            </a:r>
          </a:p>
        </p:txBody>
      </p:sp>
    </p:spTree>
    <p:extLst>
      <p:ext uri="{BB962C8B-B14F-4D97-AF65-F5344CB8AC3E}">
        <p14:creationId xmlns:p14="http://schemas.microsoft.com/office/powerpoint/2010/main" val="2744313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a:bodyPr>
          <a:lstStyle/>
          <a:p>
            <a:r>
              <a:rPr lang="en-US" sz="4000" dirty="0">
                <a:solidFill>
                  <a:srgbClr val="3647B6"/>
                </a:solidFill>
                <a:latin typeface="Arial" panose="020B0604020202020204" pitchFamily="34" charset="0"/>
                <a:cs typeface="Arial" panose="020B0604020202020204" pitchFamily="34" charset="0"/>
              </a:rPr>
              <a:t>Resume-Upload</a:t>
            </a:r>
          </a:p>
        </p:txBody>
      </p:sp>
      <p:sp>
        <p:nvSpPr>
          <p:cNvPr id="3" name="Content Placeholder 2"/>
          <p:cNvSpPr>
            <a:spLocks noGrp="1"/>
          </p:cNvSpPr>
          <p:nvPr>
            <p:ph idx="4294967295"/>
          </p:nvPr>
        </p:nvSpPr>
        <p:spPr>
          <a:xfrm>
            <a:off x="822325" y="968375"/>
            <a:ext cx="10704512" cy="4392295"/>
          </a:xfrm>
        </p:spPr>
        <p:txBody>
          <a:bodyPr>
            <a:normAutofit/>
          </a:bodyPr>
          <a:lstStyle/>
          <a:p>
            <a:pPr>
              <a:buClrTx/>
            </a:pPr>
            <a:r>
              <a:rPr lang="en-US" sz="2600" dirty="0">
                <a:latin typeface="Arial" panose="020B0604020202020204" pitchFamily="34" charset="0"/>
                <a:cs typeface="Arial" panose="020B0604020202020204" pitchFamily="34" charset="0"/>
              </a:rPr>
              <a:t>If a student is being resumed from an “Active” status in PAN, “Resume Upload” will be the only available option. This is to alert test administrators that there has been an abnormal exit such as the device being powered off. </a:t>
            </a:r>
          </a:p>
          <a:p>
            <a:pPr lvl="1">
              <a:buClrTx/>
              <a:buFont typeface="Arial" panose="020B0604020202020204" pitchFamily="34" charset="0"/>
              <a:buChar char="•"/>
            </a:pPr>
            <a:r>
              <a:rPr lang="en-US" sz="2000" dirty="0">
                <a:latin typeface="Arial" panose="020B0604020202020204" pitchFamily="34" charset="0"/>
                <a:cs typeface="Arial" panose="020B0604020202020204" pitchFamily="34" charset="0"/>
              </a:rPr>
              <a:t>Select “Resume Upload” in PAN</a:t>
            </a:r>
          </a:p>
          <a:p>
            <a:pPr lvl="1">
              <a:buClrTx/>
              <a:buFont typeface="Arial" panose="020B0604020202020204" pitchFamily="34" charset="0"/>
              <a:buChar char="•"/>
            </a:pPr>
            <a:r>
              <a:rPr lang="en-US" sz="2000" dirty="0">
                <a:latin typeface="Arial" panose="020B0604020202020204" pitchFamily="34" charset="0"/>
                <a:cs typeface="Arial" panose="020B0604020202020204" pitchFamily="34" charset="0"/>
              </a:rPr>
              <a:t>Select “Resume” in PAN</a:t>
            </a:r>
          </a:p>
          <a:p>
            <a:pPr lvl="2">
              <a:buClrTx/>
              <a:buFont typeface="Arial" panose="020B0604020202020204" pitchFamily="34" charset="0"/>
              <a:buChar char="•"/>
            </a:pPr>
            <a:r>
              <a:rPr lang="en-US" sz="2000" dirty="0">
                <a:latin typeface="Arial" panose="020B0604020202020204" pitchFamily="34" charset="0"/>
                <a:cs typeface="Arial" panose="020B0604020202020204" pitchFamily="34" charset="0"/>
              </a:rPr>
              <a:t>The student can also log in when in “Resume Upload”, but a message will appear on the student’s screen that gives the option of navigating to a Saved Response File. You can select “Skip Upload” on this message.  </a:t>
            </a:r>
          </a:p>
          <a:p>
            <a:pPr lvl="1">
              <a:buClrTx/>
              <a:buFont typeface="Arial" panose="020B0604020202020204" pitchFamily="34" charset="0"/>
              <a:buChar char="•"/>
            </a:pPr>
            <a:r>
              <a:rPr lang="en-US" sz="2000" dirty="0">
                <a:latin typeface="Arial" panose="020B0604020202020204" pitchFamily="34" charset="0"/>
                <a:cs typeface="Arial" panose="020B0604020202020204" pitchFamily="34" charset="0"/>
              </a:rPr>
              <a:t>If you encounter any issues, call the MCAS Service Center. </a:t>
            </a:r>
          </a:p>
        </p:txBody>
      </p:sp>
      <p:pic>
        <p:nvPicPr>
          <p:cNvPr id="4" name="Picture 3" descr="Image displays the resume upload screen">
            <a:extLst>
              <a:ext uri="{FF2B5EF4-FFF2-40B4-BE49-F238E27FC236}">
                <a16:creationId xmlns:a16="http://schemas.microsoft.com/office/drawing/2014/main" id="{3A07D9ED-6F9E-4C46-8087-135BA101BE58}"/>
              </a:ext>
            </a:extLst>
          </p:cNvPr>
          <p:cNvPicPr>
            <a:picLocks noChangeAspect="1"/>
          </p:cNvPicPr>
          <p:nvPr/>
        </p:nvPicPr>
        <p:blipFill>
          <a:blip r:embed="rId3"/>
          <a:stretch>
            <a:fillRect/>
          </a:stretch>
        </p:blipFill>
        <p:spPr>
          <a:xfrm>
            <a:off x="332349" y="4473575"/>
            <a:ext cx="11684464" cy="2095500"/>
          </a:xfrm>
          <a:prstGeom prst="rect">
            <a:avLst/>
          </a:prstGeom>
        </p:spPr>
      </p:pic>
      <p:sp>
        <p:nvSpPr>
          <p:cNvPr id="5" name="Rectangle 4">
            <a:extLst>
              <a:ext uri="{FF2B5EF4-FFF2-40B4-BE49-F238E27FC236}">
                <a16:creationId xmlns:a16="http://schemas.microsoft.com/office/drawing/2014/main" id="{83E69E37-41DF-4FFD-A709-E0F6BFF60C1E}"/>
              </a:ext>
              <a:ext uri="{C183D7F6-B498-43B3-948B-1728B52AA6E4}">
                <adec:decorative xmlns:adec="http://schemas.microsoft.com/office/drawing/2017/decorative" val="1"/>
              </a:ext>
            </a:extLst>
          </p:cNvPr>
          <p:cNvSpPr/>
          <p:nvPr/>
        </p:nvSpPr>
        <p:spPr>
          <a:xfrm>
            <a:off x="8650840" y="5521325"/>
            <a:ext cx="1859623" cy="8075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085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Mark Students’ Tests Complete</a:t>
            </a:r>
          </a:p>
        </p:txBody>
      </p:sp>
      <p:sp>
        <p:nvSpPr>
          <p:cNvPr id="3" name="Content Placeholder 2"/>
          <p:cNvSpPr>
            <a:spLocks noGrp="1"/>
          </p:cNvSpPr>
          <p:nvPr>
            <p:ph idx="4294967295"/>
          </p:nvPr>
        </p:nvSpPr>
        <p:spPr>
          <a:xfrm>
            <a:off x="822325" y="1230313"/>
            <a:ext cx="10569575" cy="5049837"/>
          </a:xfrm>
        </p:spPr>
        <p:txBody>
          <a:bodyPr>
            <a:normAutofit lnSpcReduction="10000"/>
          </a:bodyPr>
          <a:lstStyle/>
          <a:p>
            <a:pPr>
              <a:buClrTx/>
            </a:pPr>
            <a:r>
              <a:rPr lang="en-US" dirty="0">
                <a:latin typeface="Arial" panose="020B0604020202020204" pitchFamily="34" charset="0"/>
                <a:cs typeface="Arial" panose="020B0604020202020204" pitchFamily="34" charset="0"/>
              </a:rPr>
              <a:t>Students will show in </a:t>
            </a:r>
            <a:r>
              <a:rPr lang="en-US" b="1" dirty="0">
                <a:latin typeface="Arial" panose="020B0604020202020204" pitchFamily="34" charset="0"/>
                <a:cs typeface="Arial" panose="020B0604020202020204" pitchFamily="34" charset="0"/>
              </a:rPr>
              <a:t>Complete</a:t>
            </a:r>
            <a:r>
              <a:rPr lang="en-US" dirty="0">
                <a:latin typeface="Arial" panose="020B0604020202020204" pitchFamily="34" charset="0"/>
                <a:cs typeface="Arial" panose="020B0604020202020204" pitchFamily="34" charset="0"/>
              </a:rPr>
              <a:t> status when they submit their responses in TestNav.</a:t>
            </a:r>
          </a:p>
          <a:p>
            <a:pPr>
              <a:buClrTx/>
            </a:pPr>
            <a:r>
              <a:rPr lang="en-US" dirty="0">
                <a:latin typeface="Arial" panose="020B0604020202020204" pitchFamily="34" charset="0"/>
                <a:cs typeface="Arial" panose="020B0604020202020204" pitchFamily="34" charset="0"/>
              </a:rPr>
              <a:t>Test coordinators will need to </a:t>
            </a:r>
            <a:r>
              <a:rPr lang="en-US" b="1" dirty="0">
                <a:latin typeface="Arial" panose="020B0604020202020204" pitchFamily="34" charset="0"/>
                <a:cs typeface="Arial" panose="020B0604020202020204" pitchFamily="34" charset="0"/>
              </a:rPr>
              <a:t>mark complete </a:t>
            </a:r>
            <a:r>
              <a:rPr lang="en-US" dirty="0">
                <a:latin typeface="Arial" panose="020B0604020202020204" pitchFamily="34" charset="0"/>
                <a:cs typeface="Arial" panose="020B0604020202020204" pitchFamily="34" charset="0"/>
              </a:rPr>
              <a:t>a student test when a student has not finished testing in the usual manner or has not submitted their responses correctly.</a:t>
            </a:r>
          </a:p>
          <a:p>
            <a:pPr>
              <a:buClrTx/>
            </a:pPr>
            <a:r>
              <a:rPr lang="en-US" dirty="0">
                <a:latin typeface="Arial" panose="020B0604020202020204" pitchFamily="34" charset="0"/>
                <a:cs typeface="Arial" panose="020B0604020202020204" pitchFamily="34" charset="0"/>
              </a:rPr>
              <a:t>Marking a test complete indicates the student is DONE with testing. </a:t>
            </a:r>
          </a:p>
          <a:p>
            <a:pPr>
              <a:buClrTx/>
            </a:pPr>
            <a:r>
              <a:rPr lang="en-US" dirty="0">
                <a:latin typeface="Arial" panose="020B0604020202020204" pitchFamily="34" charset="0"/>
                <a:cs typeface="Arial" panose="020B0604020202020204" pitchFamily="34" charset="0"/>
              </a:rPr>
              <a:t>A test session cannot be stopped until all students have a status of Complete or Marked Complete.</a:t>
            </a:r>
          </a:p>
          <a:p>
            <a:pPr>
              <a:buClrTx/>
            </a:pPr>
            <a:r>
              <a:rPr lang="en-US" dirty="0">
                <a:latin typeface="Arial" panose="020B0604020202020204" pitchFamily="34" charset="0"/>
                <a:cs typeface="Arial" panose="020B0604020202020204" pitchFamily="34" charset="0"/>
              </a:rPr>
              <a:t>On the </a:t>
            </a:r>
            <a:r>
              <a:rPr lang="en-US" b="1" dirty="0">
                <a:latin typeface="Arial" panose="020B0604020202020204" pitchFamily="34" charset="0"/>
                <a:cs typeface="Arial" panose="020B0604020202020204" pitchFamily="34" charset="0"/>
              </a:rPr>
              <a:t>Mark Student Test Complete </a:t>
            </a:r>
            <a:r>
              <a:rPr lang="en-US" dirty="0">
                <a:latin typeface="Arial" panose="020B0604020202020204" pitchFamily="34" charset="0"/>
                <a:cs typeface="Arial" panose="020B0604020202020204" pitchFamily="34" charset="0"/>
              </a:rPr>
              <a:t>page, you must enter a reason.</a:t>
            </a:r>
          </a:p>
          <a:p>
            <a:pPr marL="0" indent="0">
              <a:buNone/>
            </a:pPr>
            <a:endParaRPr lang="en-US" dirty="0"/>
          </a:p>
        </p:txBody>
      </p:sp>
    </p:spTree>
    <p:extLst>
      <p:ext uri="{BB962C8B-B14F-4D97-AF65-F5344CB8AC3E}">
        <p14:creationId xmlns:p14="http://schemas.microsoft.com/office/powerpoint/2010/main" val="24869795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Stop PAN Sessions</a:t>
            </a:r>
          </a:p>
        </p:txBody>
      </p:sp>
      <p:sp>
        <p:nvSpPr>
          <p:cNvPr id="3" name="Content Placeholder 2"/>
          <p:cNvSpPr>
            <a:spLocks noGrp="1"/>
          </p:cNvSpPr>
          <p:nvPr>
            <p:ph idx="4294967295"/>
          </p:nvPr>
        </p:nvSpPr>
        <p:spPr>
          <a:xfrm>
            <a:off x="822326" y="1230313"/>
            <a:ext cx="10411732" cy="5049837"/>
          </a:xfrm>
        </p:spPr>
        <p:txBody>
          <a:bodyPr/>
          <a:lstStyle/>
          <a:p>
            <a:pPr>
              <a:buClrTx/>
            </a:pPr>
            <a:r>
              <a:rPr lang="en-US" sz="2800" dirty="0">
                <a:latin typeface="Arial" panose="020B0604020202020204" pitchFamily="34" charset="0"/>
                <a:cs typeface="Arial" panose="020B0604020202020204" pitchFamily="34" charset="0"/>
              </a:rPr>
              <a:t>Before a PAN session can be stopped, all students in that Session must either have the status of </a:t>
            </a:r>
            <a:r>
              <a:rPr lang="en-US" sz="2800" b="1" dirty="0">
                <a:latin typeface="Arial" panose="020B0604020202020204" pitchFamily="34" charset="0"/>
                <a:cs typeface="Arial" panose="020B0604020202020204" pitchFamily="34" charset="0"/>
              </a:rPr>
              <a:t>Complete</a:t>
            </a:r>
            <a:r>
              <a:rPr lang="en-US" sz="2800" dirty="0">
                <a:latin typeface="Arial" panose="020B0604020202020204" pitchFamily="34" charset="0"/>
                <a:cs typeface="Arial" panose="020B0604020202020204" pitchFamily="34" charset="0"/>
              </a:rPr>
              <a:t> or </a:t>
            </a:r>
            <a:r>
              <a:rPr lang="en-US" sz="2800" b="1" dirty="0">
                <a:latin typeface="Arial" panose="020B0604020202020204" pitchFamily="34" charset="0"/>
                <a:cs typeface="Arial" panose="020B0604020202020204" pitchFamily="34" charset="0"/>
              </a:rPr>
              <a:t>Marked Complete</a:t>
            </a:r>
            <a:r>
              <a:rPr lang="en-US" sz="2800" dirty="0">
                <a:latin typeface="Arial" panose="020B0604020202020204" pitchFamily="34" charset="0"/>
                <a:cs typeface="Arial" panose="020B0604020202020204" pitchFamily="34" charset="0"/>
              </a:rPr>
              <a:t>. </a:t>
            </a:r>
          </a:p>
          <a:p>
            <a:pPr>
              <a:buClrTx/>
            </a:pPr>
            <a:r>
              <a:rPr lang="en-US" sz="2800" dirty="0">
                <a:latin typeface="Arial" panose="020B0604020202020204" pitchFamily="34" charset="0"/>
                <a:cs typeface="Arial" panose="020B0604020202020204" pitchFamily="34" charset="0"/>
              </a:rPr>
              <a:t>You may need to remove any students in </a:t>
            </a:r>
            <a:r>
              <a:rPr lang="en-US" sz="2800" b="1" dirty="0">
                <a:latin typeface="Arial" panose="020B0604020202020204" pitchFamily="34" charset="0"/>
                <a:cs typeface="Arial" panose="020B0604020202020204" pitchFamily="34" charset="0"/>
              </a:rPr>
              <a:t>Ready </a:t>
            </a:r>
            <a:r>
              <a:rPr lang="en-US" sz="2800" dirty="0">
                <a:latin typeface="Arial" panose="020B0604020202020204" pitchFamily="34" charset="0"/>
                <a:cs typeface="Arial" panose="020B0604020202020204" pitchFamily="34" charset="0"/>
              </a:rPr>
              <a:t>status from the PAN Session who did not log in to the test.  </a:t>
            </a:r>
          </a:p>
          <a:p>
            <a:pPr>
              <a:buClrTx/>
            </a:pPr>
            <a:r>
              <a:rPr lang="en-US" sz="2800" dirty="0">
                <a:latin typeface="Arial" panose="020B0604020202020204" pitchFamily="34" charset="0"/>
                <a:cs typeface="Arial" panose="020B0604020202020204" pitchFamily="34" charset="0"/>
              </a:rPr>
              <a:t>Once all students are in a </a:t>
            </a:r>
            <a:r>
              <a:rPr lang="en-US" sz="2800" b="1" dirty="0">
                <a:latin typeface="Arial" panose="020B0604020202020204" pitchFamily="34" charset="0"/>
                <a:cs typeface="Arial" panose="020B0604020202020204" pitchFamily="34" charset="0"/>
              </a:rPr>
              <a:t>Completed</a:t>
            </a:r>
            <a:r>
              <a:rPr lang="en-US" sz="2800" dirty="0">
                <a:latin typeface="Arial" panose="020B0604020202020204" pitchFamily="34" charset="0"/>
                <a:cs typeface="Arial" panose="020B0604020202020204" pitchFamily="34" charset="0"/>
              </a:rPr>
              <a:t> or</a:t>
            </a:r>
            <a:r>
              <a:rPr lang="en-US" sz="2800" b="1" dirty="0">
                <a:latin typeface="Arial" panose="020B0604020202020204" pitchFamily="34" charset="0"/>
                <a:cs typeface="Arial" panose="020B0604020202020204" pitchFamily="34" charset="0"/>
              </a:rPr>
              <a:t> Marked Complete</a:t>
            </a:r>
            <a:r>
              <a:rPr lang="en-US" sz="2800" dirty="0">
                <a:latin typeface="Arial" panose="020B0604020202020204" pitchFamily="34" charset="0"/>
                <a:cs typeface="Arial" panose="020B0604020202020204" pitchFamily="34" charset="0"/>
              </a:rPr>
              <a:t> status, select the </a:t>
            </a:r>
            <a:r>
              <a:rPr lang="en-US" sz="2800" b="1" dirty="0">
                <a:latin typeface="Arial" panose="020B0604020202020204" pitchFamily="34" charset="0"/>
                <a:cs typeface="Arial" panose="020B0604020202020204" pitchFamily="34" charset="0"/>
              </a:rPr>
              <a:t>Stop Session</a:t>
            </a:r>
            <a:r>
              <a:rPr lang="en-US" sz="2800" dirty="0">
                <a:latin typeface="Arial" panose="020B0604020202020204" pitchFamily="34" charset="0"/>
                <a:cs typeface="Arial" panose="020B0604020202020204" pitchFamily="34" charset="0"/>
              </a:rPr>
              <a:t> button on the </a:t>
            </a:r>
            <a:r>
              <a:rPr lang="en-US" sz="2800" b="1" dirty="0">
                <a:latin typeface="Arial" panose="020B0604020202020204" pitchFamily="34" charset="0"/>
                <a:cs typeface="Arial" panose="020B0604020202020204" pitchFamily="34" charset="0"/>
              </a:rPr>
              <a:t>Students in Sessions</a:t>
            </a:r>
            <a:r>
              <a:rPr lang="en-US" sz="2800" dirty="0">
                <a:latin typeface="Arial" panose="020B0604020202020204" pitchFamily="34" charset="0"/>
                <a:cs typeface="Arial" panose="020B0604020202020204" pitchFamily="34" charset="0"/>
              </a:rPr>
              <a:t> page.</a:t>
            </a:r>
          </a:p>
          <a:p>
            <a:pPr>
              <a:buClrTx/>
            </a:pPr>
            <a:r>
              <a:rPr lang="en-US" sz="2800" dirty="0">
                <a:latin typeface="Arial" panose="020B0604020202020204" pitchFamily="34" charset="0"/>
                <a:cs typeface="Arial" panose="020B0604020202020204" pitchFamily="34" charset="0"/>
              </a:rPr>
              <a:t>Refer to the </a:t>
            </a:r>
            <a:r>
              <a:rPr lang="en-US" sz="2800" dirty="0">
                <a:latin typeface="Arial" panose="020B0604020202020204" pitchFamily="34" charset="0"/>
                <a:cs typeface="Arial" panose="020B0604020202020204" pitchFamily="34" charset="0"/>
                <a:hlinkClick r:id="rId2"/>
              </a:rPr>
              <a:t>Marking Student Tests Complete video</a:t>
            </a:r>
            <a:r>
              <a:rPr lang="en-US" sz="2800" dirty="0">
                <a:latin typeface="Arial" panose="020B0604020202020204" pitchFamily="34" charset="0"/>
                <a:cs typeface="Arial" panose="020B0604020202020204" pitchFamily="34" charset="0"/>
              </a:rPr>
              <a:t> on the MCAS Resource Center for a demonstration of marking student tests complete and stopping a PAN Session. </a:t>
            </a:r>
          </a:p>
          <a:p>
            <a:pPr>
              <a:buClrTx/>
            </a:pPr>
            <a:endParaRPr lang="en-US" dirty="0">
              <a:latin typeface="Arial" panose="020B0604020202020204" pitchFamily="34" charset="0"/>
              <a:cs typeface="Arial" panose="020B0604020202020204" pitchFamily="34" charset="0"/>
            </a:endParaRP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E7F61-B16E-40D3-86D1-84BE76A6DC5E}"/>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After the Infrastructure Trial</a:t>
            </a:r>
          </a:p>
        </p:txBody>
      </p:sp>
      <p:sp>
        <p:nvSpPr>
          <p:cNvPr id="3" name="Content Placeholder 2">
            <a:extLst>
              <a:ext uri="{FF2B5EF4-FFF2-40B4-BE49-F238E27FC236}">
                <a16:creationId xmlns:a16="http://schemas.microsoft.com/office/drawing/2014/main" id="{F2DF8EE9-37D7-4B90-A23E-6F0DBBCEE913}"/>
              </a:ext>
            </a:extLst>
          </p:cNvPr>
          <p:cNvSpPr>
            <a:spLocks noGrp="1"/>
          </p:cNvSpPr>
          <p:nvPr>
            <p:ph idx="4294967295"/>
          </p:nvPr>
        </p:nvSpPr>
        <p:spPr>
          <a:xfrm>
            <a:off x="822326" y="1230313"/>
            <a:ext cx="10162350" cy="5049837"/>
          </a:xfrm>
        </p:spPr>
        <p:txBody>
          <a:bodyPr/>
          <a:lstStyle/>
          <a:p>
            <a:pPr>
              <a:buClrTx/>
            </a:pPr>
            <a:r>
              <a:rPr lang="en-US" sz="2800" dirty="0">
                <a:latin typeface="Arial" panose="020B0604020202020204" pitchFamily="34" charset="0"/>
                <a:cs typeface="Arial" panose="020B0604020202020204" pitchFamily="34" charset="0"/>
              </a:rPr>
              <a:t>Meet/debrief with technology coordinators and test administrators.</a:t>
            </a:r>
          </a:p>
          <a:p>
            <a:pPr>
              <a:buClrTx/>
            </a:pPr>
            <a:r>
              <a:rPr lang="en-US" sz="2800" dirty="0">
                <a:latin typeface="Arial" panose="020B0604020202020204" pitchFamily="34" charset="0"/>
                <a:cs typeface="Arial" panose="020B0604020202020204" pitchFamily="34" charset="0"/>
              </a:rPr>
              <a:t>Collect any notes regarding need for support from the MCAS administration team, and share with the district test coordinator if applicable. </a:t>
            </a:r>
          </a:p>
          <a:p>
            <a:pPr>
              <a:buClrTx/>
            </a:pPr>
            <a:r>
              <a:rPr lang="en-US" sz="2800" dirty="0">
                <a:latin typeface="Arial" panose="020B0604020202020204" pitchFamily="34" charset="0"/>
                <a:cs typeface="Arial" panose="020B0604020202020204" pitchFamily="34" charset="0"/>
              </a:rPr>
              <a:t>If any issues come up: </a:t>
            </a:r>
          </a:p>
          <a:p>
            <a:pPr lvl="1">
              <a:buClrTx/>
              <a:buFont typeface="Arial" panose="020B0604020202020204" pitchFamily="34" charset="0"/>
              <a:buChar char="•"/>
            </a:pPr>
            <a:r>
              <a:rPr lang="en-US" sz="2400" dirty="0">
                <a:latin typeface="Arial" panose="020B0604020202020204" pitchFamily="34" charset="0"/>
                <a:cs typeface="Arial" panose="020B0604020202020204" pitchFamily="34" charset="0"/>
              </a:rPr>
              <a:t>Report any issues that cannot be resolved to the MCAS Service Center.</a:t>
            </a:r>
          </a:p>
          <a:p>
            <a:pPr lvl="1">
              <a:buClrTx/>
              <a:buFont typeface="Arial" panose="020B0604020202020204" pitchFamily="34" charset="0"/>
              <a:buChar char="•"/>
            </a:pPr>
            <a:r>
              <a:rPr lang="en-US" sz="2400" dirty="0">
                <a:latin typeface="Arial" panose="020B0604020202020204" pitchFamily="34" charset="0"/>
                <a:cs typeface="Arial" panose="020B0604020202020204" pitchFamily="34" charset="0"/>
              </a:rPr>
              <a:t>Encourage technology coordinators to </a:t>
            </a:r>
            <a:r>
              <a:rPr lang="en-US" sz="2400" dirty="0">
                <a:latin typeface="Arial" panose="020B0604020202020204" pitchFamily="34" charset="0"/>
                <a:cs typeface="Arial" panose="020B0604020202020204" pitchFamily="34" charset="0"/>
                <a:hlinkClick r:id="rId2"/>
              </a:rPr>
              <a:t>schedule a technology support call</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034340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dirty="0">
                <a:latin typeface="Arial" panose="020B0604020202020204" pitchFamily="34" charset="0"/>
                <a:cs typeface="Arial" panose="020B0604020202020204" pitchFamily="34" charset="0"/>
              </a:rPr>
              <a:t>Questions and Answers 5</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dirty="0">
                <a:latin typeface="Arial" panose="020B0604020202020204" pitchFamily="34" charset="0"/>
                <a:cs typeface="Arial" panose="020B0604020202020204" pitchFamily="34" charset="0"/>
              </a:rPr>
              <a:t>Use the “Q&amp;A” feature to ask questions. </a:t>
            </a:r>
          </a:p>
        </p:txBody>
      </p:sp>
      <p:pic>
        <p:nvPicPr>
          <p:cNvPr id="8" name="Picture 7" descr="Image displays Q &amp; A">
            <a:extLst>
              <a:ext uri="{FF2B5EF4-FFF2-40B4-BE49-F238E27FC236}">
                <a16:creationId xmlns:a16="http://schemas.microsoft.com/office/drawing/2014/main" id="{83FD7DEC-23CD-43F4-9881-CE1F7DD19B21}"/>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9819073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5. Resources, Support, and Next Steps</a:t>
            </a:r>
          </a:p>
        </p:txBody>
      </p:sp>
    </p:spTree>
    <p:extLst>
      <p:ext uri="{BB962C8B-B14F-4D97-AF65-F5344CB8AC3E}">
        <p14:creationId xmlns:p14="http://schemas.microsoft.com/office/powerpoint/2010/main" val="42926599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Resources in the MCAS Resource Center </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4294967295"/>
            <p:extLst>
              <p:ext uri="{D42A27DB-BD31-4B8C-83A1-F6EECF244321}">
                <p14:modId xmlns:p14="http://schemas.microsoft.com/office/powerpoint/2010/main" val="678795044"/>
              </p:ext>
            </p:extLst>
          </p:nvPr>
        </p:nvGraphicFramePr>
        <p:xfrm>
          <a:off x="284735" y="968375"/>
          <a:ext cx="11622530" cy="5278778"/>
        </p:xfrm>
        <a:graphic>
          <a:graphicData uri="http://schemas.openxmlformats.org/drawingml/2006/table">
            <a:tbl>
              <a:tblPr firstRow="1" bandRow="1">
                <a:tableStyleId>{00A15C55-8517-42AA-B614-E9B94910E393}</a:tableStyleId>
              </a:tblPr>
              <a:tblGrid>
                <a:gridCol w="5913779">
                  <a:extLst>
                    <a:ext uri="{9D8B030D-6E8A-4147-A177-3AD203B41FA5}">
                      <a16:colId xmlns:a16="http://schemas.microsoft.com/office/drawing/2014/main" val="693765042"/>
                    </a:ext>
                  </a:extLst>
                </a:gridCol>
                <a:gridCol w="5708751">
                  <a:extLst>
                    <a:ext uri="{9D8B030D-6E8A-4147-A177-3AD203B41FA5}">
                      <a16:colId xmlns:a16="http://schemas.microsoft.com/office/drawing/2014/main" val="4077489660"/>
                    </a:ext>
                  </a:extLst>
                </a:gridCol>
              </a:tblGrid>
              <a:tr h="408599">
                <a:tc>
                  <a:txBody>
                    <a:bodyPr/>
                    <a:lstStyle/>
                    <a:p>
                      <a:r>
                        <a:rPr lang="en-US" sz="2000" dirty="0">
                          <a:latin typeface="Arial" panose="020B0604020202020204" pitchFamily="34" charset="0"/>
                          <a:cs typeface="Arial" panose="020B0604020202020204" pitchFamily="34" charset="0"/>
                        </a:rPr>
                        <a:t>Resource</a:t>
                      </a:r>
                    </a:p>
                  </a:txBody>
                  <a:tcPr/>
                </a:tc>
                <a:tc>
                  <a:txBody>
                    <a:bodyPr/>
                    <a:lstStyle/>
                    <a:p>
                      <a:r>
                        <a:rPr lang="en-US" sz="2000" dirty="0">
                          <a:latin typeface="Arial" panose="020B0604020202020204" pitchFamily="34" charset="0"/>
                          <a:cs typeface="Arial" panose="020B0604020202020204" pitchFamily="34" charset="0"/>
                        </a:rPr>
                        <a:t>Location</a:t>
                      </a:r>
                    </a:p>
                  </a:txBody>
                  <a:tcPr/>
                </a:tc>
                <a:extLst>
                  <a:ext uri="{0D108BD9-81ED-4DB2-BD59-A6C34878D82A}">
                    <a16:rowId xmlns:a16="http://schemas.microsoft.com/office/drawing/2014/main" val="2087652330"/>
                  </a:ext>
                </a:extLst>
              </a:tr>
              <a:tr h="942920">
                <a:tc>
                  <a:txBody>
                    <a:bodyPr/>
                    <a:lstStyle/>
                    <a:p>
                      <a:r>
                        <a:rPr lang="en-US" sz="1800" dirty="0">
                          <a:solidFill>
                            <a:srgbClr val="101D35"/>
                          </a:solidFill>
                          <a:latin typeface="Arial" panose="020B0604020202020204" pitchFamily="34" charset="0"/>
                          <a:cs typeface="Arial" panose="020B0604020202020204" pitchFamily="34" charset="0"/>
                        </a:rPr>
                        <a:t>Infrastructure Trial </a:t>
                      </a:r>
                      <a:r>
                        <a:rPr lang="en-US" sz="1800" strike="noStrike" dirty="0">
                          <a:solidFill>
                            <a:srgbClr val="101D35"/>
                          </a:solidFill>
                          <a:latin typeface="Arial" panose="020B0604020202020204" pitchFamily="34" charset="0"/>
                          <a:cs typeface="Arial" panose="020B0604020202020204" pitchFamily="34" charset="0"/>
                        </a:rPr>
                        <a:t>Readiness </a:t>
                      </a:r>
                      <a:r>
                        <a:rPr lang="en-US" sz="1800" dirty="0">
                          <a:solidFill>
                            <a:srgbClr val="101D35"/>
                          </a:solidFill>
                          <a:latin typeface="Arial" panose="020B0604020202020204" pitchFamily="34" charset="0"/>
                          <a:cs typeface="Arial" panose="020B0604020202020204" pitchFamily="34" charset="0"/>
                        </a:rPr>
                        <a:t>Guide, including Best Practices for CBT Set-Up, Administration, and Troubleshooting </a:t>
                      </a:r>
                    </a:p>
                  </a:txBody>
                  <a:tcPr/>
                </a:tc>
                <a:tc>
                  <a:txBody>
                    <a:bodyPr/>
                    <a:lstStyle/>
                    <a:p>
                      <a:r>
                        <a:rPr lang="en-US" sz="1800" dirty="0">
                          <a:latin typeface="Arial" panose="020B0604020202020204" pitchFamily="34" charset="0"/>
                          <a:cs typeface="Arial" panose="020B0604020202020204" pitchFamily="34" charset="0"/>
                          <a:hlinkClick r:id="rId3"/>
                        </a:rPr>
                        <a:t>mcas.pearsonsupport.com/manuals</a:t>
                      </a:r>
                      <a:r>
                        <a:rPr lang="en-US" sz="1800" dirty="0">
                          <a:latin typeface="Arial" panose="020B0604020202020204" pitchFamily="34" charset="0"/>
                          <a:cs typeface="Arial" panose="020B0604020202020204" pitchFamily="34" charset="0"/>
                        </a:rPr>
                        <a:t> </a:t>
                      </a:r>
                      <a:br>
                        <a:rPr lang="en-US" sz="1800" dirty="0">
                          <a:latin typeface="Arial" panose="020B0604020202020204" pitchFamily="34" charset="0"/>
                          <a:cs typeface="Arial" panose="020B0604020202020204" pitchFamily="34" charset="0"/>
                        </a:rPr>
                      </a:br>
                      <a:r>
                        <a:rPr lang="en-US" sz="1800" dirty="0">
                          <a:solidFill>
                            <a:srgbClr val="101D35"/>
                          </a:solidFill>
                          <a:latin typeface="Arial" panose="020B0604020202020204" pitchFamily="34" charset="0"/>
                          <a:cs typeface="Arial" panose="020B0604020202020204" pitchFamily="34" charset="0"/>
                        </a:rPr>
                        <a:t>(“PearsonAccess Next Guidance” drop-down) </a:t>
                      </a:r>
                    </a:p>
                    <a:p>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74638667"/>
                  </a:ext>
                </a:extLst>
              </a:tr>
              <a:tr h="377168">
                <a:tc>
                  <a:txBody>
                    <a:bodyPr/>
                    <a:lstStyle/>
                    <a:p>
                      <a:r>
                        <a:rPr lang="en-US" sz="1800" dirty="0">
                          <a:solidFill>
                            <a:srgbClr val="101D35"/>
                          </a:solidFill>
                          <a:latin typeface="Arial" panose="020B0604020202020204" pitchFamily="34" charset="0"/>
                          <a:cs typeface="Arial" panose="020B0604020202020204" pitchFamily="34" charset="0"/>
                        </a:rPr>
                        <a:t>Infrastructure Trial training modules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4"/>
                        </a:rPr>
                        <a:t>mcas.pearsonsupport.com/training</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8977079"/>
                  </a:ext>
                </a:extLst>
              </a:tr>
              <a:tr h="377168">
                <a:tc>
                  <a:txBody>
                    <a:bodyPr/>
                    <a:lstStyle/>
                    <a:p>
                      <a:r>
                        <a:rPr lang="en-US" sz="1800" dirty="0">
                          <a:solidFill>
                            <a:srgbClr val="101D35"/>
                          </a:solidFill>
                          <a:latin typeface="Arial" panose="020B0604020202020204" pitchFamily="34" charset="0"/>
                          <a:cs typeface="Arial" panose="020B0604020202020204" pitchFamily="34" charset="0"/>
                        </a:rPr>
                        <a:t>Student tutorial and practice tests</a:t>
                      </a:r>
                    </a:p>
                  </a:txBody>
                  <a:tcPr/>
                </a:tc>
                <a:tc>
                  <a:txBody>
                    <a:bodyPr/>
                    <a:lstStyle/>
                    <a:p>
                      <a:r>
                        <a:rPr lang="en-US" sz="1800" dirty="0">
                          <a:latin typeface="Arial" panose="020B0604020202020204" pitchFamily="34" charset="0"/>
                          <a:cs typeface="Arial" panose="020B0604020202020204" pitchFamily="34" charset="0"/>
                          <a:hlinkClick r:id="rId5"/>
                        </a:rPr>
                        <a:t>mcas.pearsonsupport.com/student</a:t>
                      </a:r>
                      <a:endParaRPr lang="en-US" sz="300" dirty="0">
                        <a:solidFill>
                          <a:schemeClr val="bg2">
                            <a:lumMod val="9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69903057"/>
                  </a:ext>
                </a:extLst>
              </a:tr>
              <a:tr h="717372">
                <a:tc>
                  <a:txBody>
                    <a:bodyPr/>
                    <a:lstStyle/>
                    <a:p>
                      <a:r>
                        <a:rPr lang="en-US" sz="1800" dirty="0">
                          <a:solidFill>
                            <a:srgbClr val="101D35"/>
                          </a:solidFill>
                          <a:latin typeface="Arial" panose="020B0604020202020204" pitchFamily="34" charset="0"/>
                          <a:cs typeface="Arial" panose="020B0604020202020204" pitchFamily="34" charset="0"/>
                        </a:rPr>
                        <a:t>TestNav8 and PearsonAccess</a:t>
                      </a:r>
                      <a:r>
                        <a:rPr lang="en-US" sz="1800" baseline="30000" dirty="0">
                          <a:solidFill>
                            <a:srgbClr val="101D35"/>
                          </a:solidFill>
                          <a:latin typeface="Arial" panose="020B0604020202020204" pitchFamily="34" charset="0"/>
                          <a:cs typeface="Arial" panose="020B0604020202020204" pitchFamily="34" charset="0"/>
                        </a:rPr>
                        <a:t>next</a:t>
                      </a:r>
                      <a:r>
                        <a:rPr lang="en-US" sz="1800" dirty="0">
                          <a:solidFill>
                            <a:srgbClr val="101D35"/>
                          </a:solidFill>
                          <a:latin typeface="Arial" panose="020B0604020202020204" pitchFamily="34" charset="0"/>
                          <a:cs typeface="Arial" panose="020B0604020202020204" pitchFamily="34" charset="0"/>
                        </a:rPr>
                        <a:t> User Guides</a:t>
                      </a:r>
                    </a:p>
                  </a:txBody>
                  <a:tcPr/>
                </a:tc>
                <a:tc>
                  <a:txBody>
                    <a:bodyPr/>
                    <a:lstStyle/>
                    <a:p>
                      <a:r>
                        <a:rPr lang="en-US" sz="1800" dirty="0">
                          <a:latin typeface="Arial" panose="020B0604020202020204" pitchFamily="34" charset="0"/>
                          <a:cs typeface="Arial" panose="020B0604020202020204" pitchFamily="34" charset="0"/>
                          <a:hlinkClick r:id="rId6"/>
                        </a:rPr>
                        <a:t>mcas.pearsonsupport.com/technology-setup</a:t>
                      </a:r>
                      <a:r>
                        <a:rPr lang="en-US" sz="1800" dirty="0">
                          <a:latin typeface="Arial" panose="020B0604020202020204" pitchFamily="34" charset="0"/>
                          <a:cs typeface="Arial" panose="020B0604020202020204" pitchFamily="34" charset="0"/>
                        </a:rPr>
                        <a:t> </a:t>
                      </a:r>
                      <a:br>
                        <a:rPr lang="en-US" sz="1800" dirty="0">
                          <a:latin typeface="Arial" panose="020B0604020202020204" pitchFamily="34" charset="0"/>
                          <a:cs typeface="Arial" panose="020B0604020202020204" pitchFamily="34" charset="0"/>
                        </a:rPr>
                      </a:br>
                      <a:r>
                        <a:rPr lang="en-US" sz="1800" dirty="0">
                          <a:solidFill>
                            <a:srgbClr val="101D35"/>
                          </a:solidFill>
                          <a:latin typeface="Arial" panose="020B0604020202020204" pitchFamily="34" charset="0"/>
                          <a:cs typeface="Arial" panose="020B0604020202020204" pitchFamily="34" charset="0"/>
                        </a:rPr>
                        <a:t>(“User Guides” drop-down)</a:t>
                      </a:r>
                      <a:endParaRPr lang="en-US" sz="3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0175532"/>
                  </a:ext>
                </a:extLst>
              </a:tr>
              <a:tr h="682163">
                <a:tc>
                  <a:txBody>
                    <a:bodyPr/>
                    <a:lstStyle/>
                    <a:p>
                      <a:r>
                        <a:rPr lang="en-US" sz="1800" dirty="0">
                          <a:solidFill>
                            <a:srgbClr val="101D35"/>
                          </a:solidFill>
                          <a:latin typeface="Arial" panose="020B0604020202020204" pitchFamily="34" charset="0"/>
                          <a:cs typeface="Arial" panose="020B0604020202020204" pitchFamily="34" charset="0"/>
                        </a:rPr>
                        <a:t>Guide to the SR/PNP Process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3"/>
                        </a:rPr>
                        <a:t>mcas.pearsonsupport.com/manuals</a:t>
                      </a:r>
                      <a:r>
                        <a:rPr lang="en-US" sz="1800" dirty="0">
                          <a:latin typeface="Arial" panose="020B0604020202020204" pitchFamily="34" charset="0"/>
                          <a:cs typeface="Arial" panose="020B0604020202020204" pitchFamily="34" charset="0"/>
                        </a:rPr>
                        <a:t> </a:t>
                      </a:r>
                      <a:br>
                        <a:rPr lang="en-US" sz="1800" dirty="0">
                          <a:latin typeface="Arial" panose="020B0604020202020204" pitchFamily="34" charset="0"/>
                          <a:cs typeface="Arial" panose="020B0604020202020204" pitchFamily="34" charset="0"/>
                        </a:rPr>
                      </a:br>
                      <a:r>
                        <a:rPr lang="en-US" sz="1800" dirty="0">
                          <a:solidFill>
                            <a:srgbClr val="101D35"/>
                          </a:solidFill>
                          <a:latin typeface="Arial" panose="020B0604020202020204" pitchFamily="34" charset="0"/>
                          <a:cs typeface="Arial" panose="020B0604020202020204" pitchFamily="34" charset="0"/>
                        </a:rPr>
                        <a:t>(“PearsonAccess Next Guidance” drop-down) </a:t>
                      </a:r>
                      <a:endParaRPr lang="en-US" sz="18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0032679"/>
                  </a:ext>
                </a:extLst>
              </a:tr>
              <a:tr h="660044">
                <a:tc>
                  <a:txBody>
                    <a:bodyPr/>
                    <a:lstStyle/>
                    <a:p>
                      <a:r>
                        <a:rPr lang="en-US" sz="1800" dirty="0">
                          <a:solidFill>
                            <a:srgbClr val="101D35"/>
                          </a:solidFill>
                          <a:latin typeface="Arial" panose="020B0604020202020204" pitchFamily="34" charset="0"/>
                          <a:cs typeface="Arial" panose="020B0604020202020204" pitchFamily="34" charset="0"/>
                        </a:rPr>
                        <a:t>Technology Specifications</a:t>
                      </a:r>
                    </a:p>
                  </a:txBody>
                  <a:tcPr/>
                </a:tc>
                <a:tc>
                  <a:txBody>
                    <a:bodyPr/>
                    <a:lstStyle/>
                    <a:p>
                      <a:r>
                        <a:rPr lang="en-US" sz="1800" dirty="0">
                          <a:latin typeface="Arial" panose="020B0604020202020204" pitchFamily="34" charset="0"/>
                          <a:cs typeface="Arial" panose="020B0604020202020204" pitchFamily="34" charset="0"/>
                          <a:hlinkClick r:id="rId6"/>
                        </a:rPr>
                        <a:t>mcas.pearsonsupport.com/technology-setup</a:t>
                      </a:r>
                      <a:br>
                        <a:rPr lang="en-US" sz="1800" dirty="0">
                          <a:latin typeface="Arial" panose="020B0604020202020204" pitchFamily="34" charset="0"/>
                          <a:cs typeface="Arial" panose="020B0604020202020204" pitchFamily="34" charset="0"/>
                        </a:rPr>
                      </a:br>
                      <a:r>
                        <a:rPr lang="en-US" sz="1800" dirty="0">
                          <a:solidFill>
                            <a:srgbClr val="101D35"/>
                          </a:solidFill>
                          <a:latin typeface="Arial" panose="020B0604020202020204" pitchFamily="34" charset="0"/>
                          <a:cs typeface="Arial" panose="020B0604020202020204" pitchFamily="34" charset="0"/>
                        </a:rPr>
                        <a:t>(“Technology Guidelines” drop-down)</a:t>
                      </a:r>
                      <a:endParaRPr lang="en-US" sz="3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81667052"/>
                  </a:ext>
                </a:extLst>
              </a:tr>
              <a:tr h="11133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01D35"/>
                          </a:solidFill>
                          <a:latin typeface="Arial" panose="020B0604020202020204" pitchFamily="34" charset="0"/>
                          <a:cs typeface="Arial" panose="020B0604020202020204" pitchFamily="34" charset="0"/>
                        </a:rPr>
                        <a:t>Accessibility and accommodations guidance and modules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3"/>
                        </a:rPr>
                        <a:t>mcas.pearsonsupport.com/manuals</a:t>
                      </a:r>
                      <a:r>
                        <a:rPr lang="en-US" sz="1800" dirty="0">
                          <a:latin typeface="Arial" panose="020B0604020202020204" pitchFamily="34" charset="0"/>
                          <a:cs typeface="Arial" panose="020B0604020202020204" pitchFamily="34" charset="0"/>
                        </a:rPr>
                        <a:t> </a:t>
                      </a:r>
                      <a:r>
                        <a:rPr lang="en-US" sz="1800" dirty="0">
                          <a:solidFill>
                            <a:srgbClr val="101D35"/>
                          </a:solidFill>
                          <a:latin typeface="Arial" panose="020B0604020202020204" pitchFamily="34" charset="0"/>
                          <a:cs typeface="Arial" panose="020B0604020202020204" pitchFamily="34" charset="0"/>
                        </a:rPr>
                        <a:t>(“Accessibility and Accommodations Guidance” drop-down)</a:t>
                      </a:r>
                    </a:p>
                  </a:txBody>
                  <a:tcPr/>
                </a:tc>
                <a:extLst>
                  <a:ext uri="{0D108BD9-81ED-4DB2-BD59-A6C34878D82A}">
                    <a16:rowId xmlns:a16="http://schemas.microsoft.com/office/drawing/2014/main" val="2138268745"/>
                  </a:ext>
                </a:extLst>
              </a:tr>
            </a:tbl>
          </a:graphicData>
        </a:graphic>
      </p:graphicFrame>
    </p:spTree>
    <p:extLst>
      <p:ext uri="{BB962C8B-B14F-4D97-AF65-F5344CB8AC3E}">
        <p14:creationId xmlns:p14="http://schemas.microsoft.com/office/powerpoint/2010/main" val="23299324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399CF-334E-4C8E-8901-547F0CF345E3}"/>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Additional Resources on the DESE MCAS website </a:t>
            </a:r>
          </a:p>
        </p:txBody>
      </p:sp>
      <p:graphicFrame>
        <p:nvGraphicFramePr>
          <p:cNvPr id="7" name="Content Placeholder 4">
            <a:extLst>
              <a:ext uri="{FF2B5EF4-FFF2-40B4-BE49-F238E27FC236}">
                <a16:creationId xmlns:a16="http://schemas.microsoft.com/office/drawing/2014/main" id="{86AE0A5D-DD46-477B-BD3A-CABF55F07C51}"/>
              </a:ext>
            </a:extLst>
          </p:cNvPr>
          <p:cNvGraphicFramePr>
            <a:graphicFrameLocks noGrp="1"/>
          </p:cNvGraphicFramePr>
          <p:nvPr>
            <p:ph idx="4294967295"/>
            <p:extLst>
              <p:ext uri="{D42A27DB-BD31-4B8C-83A1-F6EECF244321}">
                <p14:modId xmlns:p14="http://schemas.microsoft.com/office/powerpoint/2010/main" val="2272790398"/>
              </p:ext>
            </p:extLst>
          </p:nvPr>
        </p:nvGraphicFramePr>
        <p:xfrm>
          <a:off x="536575" y="1536700"/>
          <a:ext cx="11118850" cy="3784600"/>
        </p:xfrm>
        <a:graphic>
          <a:graphicData uri="http://schemas.openxmlformats.org/drawingml/2006/table">
            <a:tbl>
              <a:tblPr firstRow="1" bandRow="1">
                <a:tableStyleId>{00A15C55-8517-42AA-B614-E9B94910E393}</a:tableStyleId>
              </a:tblPr>
              <a:tblGrid>
                <a:gridCol w="2965233">
                  <a:extLst>
                    <a:ext uri="{9D8B030D-6E8A-4147-A177-3AD203B41FA5}">
                      <a16:colId xmlns:a16="http://schemas.microsoft.com/office/drawing/2014/main" val="237946869"/>
                    </a:ext>
                  </a:extLst>
                </a:gridCol>
                <a:gridCol w="8153617">
                  <a:extLst>
                    <a:ext uri="{9D8B030D-6E8A-4147-A177-3AD203B41FA5}">
                      <a16:colId xmlns:a16="http://schemas.microsoft.com/office/drawing/2014/main" val="3859205098"/>
                    </a:ext>
                  </a:extLst>
                </a:gridCol>
              </a:tblGrid>
              <a:tr h="370840">
                <a:tc>
                  <a:txBody>
                    <a:bodyPr/>
                    <a:lstStyle/>
                    <a:p>
                      <a:r>
                        <a:rPr lang="en-US" sz="1200" dirty="0">
                          <a:latin typeface="Arial" panose="020B0604020202020204" pitchFamily="34" charset="0"/>
                          <a:cs typeface="Arial" panose="020B0604020202020204" pitchFamily="34" charset="0"/>
                        </a:rPr>
                        <a:t>Resource</a:t>
                      </a:r>
                    </a:p>
                  </a:txBody>
                  <a:tcPr/>
                </a:tc>
                <a:tc>
                  <a:txBody>
                    <a:bodyPr/>
                    <a:lstStyle/>
                    <a:p>
                      <a:r>
                        <a:rPr lang="en-US" sz="1200" dirty="0">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1823283620"/>
                  </a:ext>
                </a:extLst>
              </a:tr>
              <a:tr h="370840">
                <a:tc>
                  <a:txBody>
                    <a:bodyPr/>
                    <a:lstStyle/>
                    <a:p>
                      <a:r>
                        <a:rPr lang="en-US" sz="2000" b="1" dirty="0">
                          <a:latin typeface="Arial" panose="020B0604020202020204" pitchFamily="34" charset="0"/>
                          <a:cs typeface="Arial" panose="020B0604020202020204" pitchFamily="34" charset="0"/>
                          <a:hlinkClick r:id="rId2"/>
                        </a:rPr>
                        <a:t>Home page</a:t>
                      </a:r>
                      <a:endParaRPr lang="en-US" sz="300" b="1" dirty="0">
                        <a:solidFill>
                          <a:schemeClr val="bg2">
                            <a:lumMod val="90000"/>
                          </a:schemeClr>
                        </a:solidFill>
                        <a:latin typeface="Arial" panose="020B0604020202020204" pitchFamily="34" charset="0"/>
                        <a:cs typeface="Arial" panose="020B0604020202020204" pitchFamily="34" charset="0"/>
                      </a:endParaRPr>
                    </a:p>
                  </a:txBody>
                  <a:tcPr/>
                </a:tc>
                <a:tc>
                  <a:txBody>
                    <a:bodyPr/>
                    <a:lstStyle/>
                    <a:p>
                      <a:r>
                        <a:rPr lang="en-US" sz="2000" dirty="0">
                          <a:solidFill>
                            <a:srgbClr val="101D35"/>
                          </a:solidFill>
                          <a:latin typeface="Arial" panose="020B0604020202020204" pitchFamily="34" charset="0"/>
                          <a:cs typeface="Arial" panose="020B0604020202020204" pitchFamily="34" charset="0"/>
                        </a:rPr>
                        <a:t>Access MCAS headlines and links to MCAS site (e.g., test schedule, test designs, training) </a:t>
                      </a:r>
                    </a:p>
                  </a:txBody>
                  <a:tcPr/>
                </a:tc>
                <a:extLst>
                  <a:ext uri="{0D108BD9-81ED-4DB2-BD59-A6C34878D82A}">
                    <a16:rowId xmlns:a16="http://schemas.microsoft.com/office/drawing/2014/main" val="3740854711"/>
                  </a:ext>
                </a:extLst>
              </a:tr>
              <a:tr h="370840">
                <a:tc>
                  <a:txBody>
                    <a:bodyPr/>
                    <a:lstStyle/>
                    <a:p>
                      <a:r>
                        <a:rPr lang="en-US" sz="2000" b="1" dirty="0">
                          <a:solidFill>
                            <a:srgbClr val="101D35"/>
                          </a:solidFill>
                          <a:latin typeface="Arial" panose="020B0604020202020204" pitchFamily="34" charset="0"/>
                          <a:cs typeface="Arial" panose="020B0604020202020204" pitchFamily="34" charset="0"/>
                          <a:hlinkClick r:id="rId3"/>
                        </a:rPr>
                        <a:t>Infrastructure Trial/Preliminary System Test Windows </a:t>
                      </a:r>
                      <a:endParaRPr lang="en-US" sz="2000" b="1" dirty="0">
                        <a:solidFill>
                          <a:srgbClr val="101D35"/>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101D35"/>
                          </a:solidFill>
                          <a:latin typeface="Arial" panose="020B0604020202020204" pitchFamily="34" charset="0"/>
                          <a:cs typeface="Arial" panose="020B0604020202020204" pitchFamily="34" charset="0"/>
                        </a:rPr>
                        <a:t>Contains information on Infrastructure Trial/Preliminary System Test windows for 2023</a:t>
                      </a:r>
                      <a:r>
                        <a:rPr lang="en-US" sz="2000" b="0" i="0" kern="1200" dirty="0">
                          <a:solidFill>
                            <a:srgbClr val="101D35"/>
                          </a:solidFill>
                          <a:effectLst/>
                          <a:latin typeface="Arial" panose="020B0604020202020204" pitchFamily="34" charset="0"/>
                          <a:ea typeface="+mn-ea"/>
                          <a:cs typeface="Arial" panose="020B0604020202020204" pitchFamily="34" charset="0"/>
                        </a:rPr>
                        <a:t>–24</a:t>
                      </a:r>
                    </a:p>
                    <a:p>
                      <a:endParaRPr lang="en-US" sz="20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95319481"/>
                  </a:ext>
                </a:extLst>
              </a:tr>
              <a:tr h="370840">
                <a:tc>
                  <a:txBody>
                    <a:bodyPr/>
                    <a:lstStyle/>
                    <a:p>
                      <a:r>
                        <a:rPr lang="en-US" sz="2000" b="1" dirty="0">
                          <a:latin typeface="Arial" panose="020B0604020202020204" pitchFamily="34" charset="0"/>
                          <a:cs typeface="Arial" panose="020B0604020202020204" pitchFamily="34" charset="0"/>
                          <a:hlinkClick r:id="rId4"/>
                        </a:rPr>
                        <a:t>Student Assessment Updates</a:t>
                      </a:r>
                      <a:endParaRPr lang="en-US" sz="300" b="1" dirty="0">
                        <a:solidFill>
                          <a:schemeClr val="bg2"/>
                        </a:solidFill>
                        <a:latin typeface="Arial" panose="020B0604020202020204" pitchFamily="34" charset="0"/>
                        <a:cs typeface="Arial" panose="020B0604020202020204" pitchFamily="34" charset="0"/>
                      </a:endParaRPr>
                    </a:p>
                  </a:txBody>
                  <a:tcPr/>
                </a:tc>
                <a:tc>
                  <a:txBody>
                    <a:bodyPr/>
                    <a:lstStyle/>
                    <a:p>
                      <a:r>
                        <a:rPr lang="en-US" sz="2000" dirty="0">
                          <a:solidFill>
                            <a:srgbClr val="101D35"/>
                          </a:solidFill>
                          <a:latin typeface="Arial" panose="020B0604020202020204" pitchFamily="34" charset="0"/>
                          <a:cs typeface="Arial" panose="020B0604020202020204" pitchFamily="34" charset="0"/>
                        </a:rPr>
                        <a:t>Biweekly email with important updates about the MCAS program</a:t>
                      </a:r>
                      <a:endParaRPr lang="en-US" sz="2000" b="0" kern="1200" dirty="0">
                        <a:solidFill>
                          <a:srgbClr val="101D35"/>
                        </a:solidFill>
                        <a:effectLst/>
                        <a:latin typeface="Arial" panose="020B0604020202020204" pitchFamily="34" charset="0"/>
                        <a:cs typeface="Arial" panose="020B0604020202020204" pitchFamily="34" charset="0"/>
                      </a:endParaRPr>
                    </a:p>
                    <a:p>
                      <a:r>
                        <a:rPr lang="en-US" sz="2000" b="0" kern="1200" dirty="0">
                          <a:solidFill>
                            <a:srgbClr val="101D35"/>
                          </a:solidFill>
                          <a:effectLst/>
                          <a:latin typeface="Arial" panose="020B0604020202020204" pitchFamily="34" charset="0"/>
                          <a:cs typeface="Arial" panose="020B0604020202020204" pitchFamily="34" charset="0"/>
                        </a:rPr>
                        <a:t>If you do not already receive this email, subscribe at this link: </a:t>
                      </a:r>
                      <a:r>
                        <a:rPr lang="en-US" sz="2000" b="0" kern="1200" dirty="0">
                          <a:solidFill>
                            <a:schemeClr val="dk1"/>
                          </a:solidFill>
                          <a:effectLst/>
                          <a:latin typeface="Arial" panose="020B0604020202020204" pitchFamily="34" charset="0"/>
                          <a:cs typeface="Arial" panose="020B0604020202020204" pitchFamily="34" charset="0"/>
                          <a:hlinkClick r:id="rId5"/>
                        </a:rPr>
                        <a:t>http://eepurl.com/ghSOhH</a:t>
                      </a:r>
                      <a:r>
                        <a:rPr lang="en-US" sz="2000" b="0" kern="1200" dirty="0">
                          <a:solidFill>
                            <a:schemeClr val="dk1"/>
                          </a:solidFill>
                          <a:effectLst/>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81958706"/>
                  </a:ext>
                </a:extLst>
              </a:tr>
              <a:tr h="370840">
                <a:tc>
                  <a:txBody>
                    <a:bodyPr/>
                    <a:lstStyle/>
                    <a:p>
                      <a:r>
                        <a:rPr lang="en-US" sz="2000" b="1" dirty="0">
                          <a:latin typeface="Arial" panose="020B0604020202020204" pitchFamily="34" charset="0"/>
                          <a:cs typeface="Arial" panose="020B0604020202020204" pitchFamily="34" charset="0"/>
                          <a:hlinkClick r:id="rId6"/>
                        </a:rPr>
                        <a:t>Sample materials from schools</a:t>
                      </a:r>
                      <a:endParaRPr lang="en-US" sz="100" b="1" dirty="0">
                        <a:solidFill>
                          <a:schemeClr val="bg2">
                            <a:lumMod val="90000"/>
                          </a:schemeClr>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101D35"/>
                          </a:solidFill>
                          <a:latin typeface="Arial" panose="020B0604020202020204" pitchFamily="34" charset="0"/>
                          <a:cs typeface="Arial" panose="020B0604020202020204" pitchFamily="34" charset="0"/>
                        </a:rPr>
                        <a:t>Review materials developed by Swampscott Public Schools and other schools that can be helpful in preparing for an Infrastructure Trial. </a:t>
                      </a:r>
                    </a:p>
                  </a:txBody>
                  <a:tcPr/>
                </a:tc>
                <a:extLst>
                  <a:ext uri="{0D108BD9-81ED-4DB2-BD59-A6C34878D82A}">
                    <a16:rowId xmlns:a16="http://schemas.microsoft.com/office/drawing/2014/main" val="4116341597"/>
                  </a:ext>
                </a:extLst>
              </a:tr>
            </a:tbl>
          </a:graphicData>
        </a:graphic>
      </p:graphicFrame>
    </p:spTree>
    <p:extLst>
      <p:ext uri="{BB962C8B-B14F-4D97-AF65-F5344CB8AC3E}">
        <p14:creationId xmlns:p14="http://schemas.microsoft.com/office/powerpoint/2010/main" val="17335990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0CBAB-7FF3-27EF-A57C-C455DDA2D528}"/>
              </a:ext>
            </a:extLst>
          </p:cNvPr>
          <p:cNvSpPr>
            <a:spLocks noGrp="1"/>
          </p:cNvSpPr>
          <p:nvPr>
            <p:ph type="title" idx="4294967295"/>
          </p:nvPr>
        </p:nvSpPr>
        <p:spPr>
          <a:xfrm>
            <a:off x="838199" y="184149"/>
            <a:ext cx="10515600" cy="1042988"/>
          </a:xfrm>
        </p:spPr>
        <p:txBody>
          <a:bodyPr/>
          <a:lstStyle/>
          <a:p>
            <a:pPr algn="ctr"/>
            <a:r>
              <a:rPr lang="en-US" sz="4000" dirty="0">
                <a:solidFill>
                  <a:srgbClr val="3647B6"/>
                </a:solidFill>
                <a:latin typeface="Arial" panose="020B0604020202020204" pitchFamily="34" charset="0"/>
                <a:cs typeface="Arial" panose="020B0604020202020204" pitchFamily="34" charset="0"/>
              </a:rPr>
              <a:t>Upcoming Training Sessions</a:t>
            </a:r>
          </a:p>
        </p:txBody>
      </p:sp>
      <p:graphicFrame>
        <p:nvGraphicFramePr>
          <p:cNvPr id="4" name="Table 4">
            <a:extLst>
              <a:ext uri="{FF2B5EF4-FFF2-40B4-BE49-F238E27FC236}">
                <a16:creationId xmlns:a16="http://schemas.microsoft.com/office/drawing/2014/main" id="{CD7D7CB7-2F2F-43E0-9FF3-D71C80B9E3F2}"/>
              </a:ext>
            </a:extLst>
          </p:cNvPr>
          <p:cNvGraphicFramePr>
            <a:graphicFrameLocks noGrp="1"/>
          </p:cNvGraphicFramePr>
          <p:nvPr>
            <p:extLst>
              <p:ext uri="{D42A27DB-BD31-4B8C-83A1-F6EECF244321}">
                <p14:modId xmlns:p14="http://schemas.microsoft.com/office/powerpoint/2010/main" val="239859209"/>
              </p:ext>
            </p:extLst>
          </p:nvPr>
        </p:nvGraphicFramePr>
        <p:xfrm>
          <a:off x="152398" y="959269"/>
          <a:ext cx="11887201" cy="4451782"/>
        </p:xfrm>
        <a:graphic>
          <a:graphicData uri="http://schemas.openxmlformats.org/drawingml/2006/table">
            <a:tbl>
              <a:tblPr firstRow="1" bandRow="1">
                <a:tableStyleId>{00A15C55-8517-42AA-B614-E9B94910E393}</a:tableStyleId>
              </a:tblPr>
              <a:tblGrid>
                <a:gridCol w="2519681">
                  <a:extLst>
                    <a:ext uri="{9D8B030D-6E8A-4147-A177-3AD203B41FA5}">
                      <a16:colId xmlns:a16="http://schemas.microsoft.com/office/drawing/2014/main" val="2610822780"/>
                    </a:ext>
                  </a:extLst>
                </a:gridCol>
                <a:gridCol w="3830320">
                  <a:extLst>
                    <a:ext uri="{9D8B030D-6E8A-4147-A177-3AD203B41FA5}">
                      <a16:colId xmlns:a16="http://schemas.microsoft.com/office/drawing/2014/main" val="4040530287"/>
                    </a:ext>
                  </a:extLst>
                </a:gridCol>
                <a:gridCol w="5537200">
                  <a:extLst>
                    <a:ext uri="{9D8B030D-6E8A-4147-A177-3AD203B41FA5}">
                      <a16:colId xmlns:a16="http://schemas.microsoft.com/office/drawing/2014/main" val="807124936"/>
                    </a:ext>
                  </a:extLst>
                </a:gridCol>
              </a:tblGrid>
              <a:tr h="372187">
                <a:tc>
                  <a:txBody>
                    <a:bodyPr/>
                    <a:lstStyle/>
                    <a:p>
                      <a:r>
                        <a:rPr lang="en-US" sz="1600" dirty="0">
                          <a:latin typeface="Arial" panose="020B0604020202020204" pitchFamily="34" charset="0"/>
                          <a:cs typeface="Arial" panose="020B0604020202020204" pitchFamily="34" charset="0"/>
                        </a:rPr>
                        <a:t>Date</a:t>
                      </a:r>
                    </a:p>
                  </a:txBody>
                  <a:tcPr/>
                </a:tc>
                <a:tc>
                  <a:txBody>
                    <a:bodyPr/>
                    <a:lstStyle/>
                    <a:p>
                      <a:r>
                        <a:rPr lang="en-US" sz="1600" dirty="0">
                          <a:latin typeface="Arial" panose="020B0604020202020204" pitchFamily="34" charset="0"/>
                          <a:cs typeface="Arial" panose="020B0604020202020204" pitchFamily="34" charset="0"/>
                        </a:rPr>
                        <a:t>Session</a:t>
                      </a:r>
                    </a:p>
                  </a:txBody>
                  <a:tcPr/>
                </a:tc>
                <a:tc>
                  <a:txBody>
                    <a:bodyPr/>
                    <a:lstStyle/>
                    <a:p>
                      <a:r>
                        <a:rPr lang="en-US" sz="1600" dirty="0">
                          <a:latin typeface="Arial" panose="020B0604020202020204" pitchFamily="34" charset="0"/>
                          <a:cs typeface="Arial" panose="020B0604020202020204" pitchFamily="34" charset="0"/>
                        </a:rPr>
                        <a:t>Audience</a:t>
                      </a:r>
                    </a:p>
                  </a:txBody>
                  <a:tcPr/>
                </a:tc>
                <a:extLst>
                  <a:ext uri="{0D108BD9-81ED-4DB2-BD59-A6C34878D82A}">
                    <a16:rowId xmlns:a16="http://schemas.microsoft.com/office/drawing/2014/main" val="4182604619"/>
                  </a:ext>
                </a:extLst>
              </a:tr>
              <a:tr h="651327">
                <a:tc>
                  <a:txBody>
                    <a:bodyPr/>
                    <a:lstStyle/>
                    <a:p>
                      <a:r>
                        <a:rPr lang="en-US" sz="1600" dirty="0">
                          <a:solidFill>
                            <a:srgbClr val="101D35"/>
                          </a:solidFill>
                          <a:latin typeface="Arial" panose="020B0604020202020204" pitchFamily="34" charset="0"/>
                          <a:cs typeface="Arial" panose="020B0604020202020204" pitchFamily="34" charset="0"/>
                        </a:rPr>
                        <a:t>Wednesday, January 24, 9:30 – 11:00 a.m.</a:t>
                      </a:r>
                    </a:p>
                  </a:txBody>
                  <a:tcPr/>
                </a:tc>
                <a:tc>
                  <a:txBody>
                    <a:bodyPr/>
                    <a:lstStyle/>
                    <a:p>
                      <a:r>
                        <a:rPr lang="en-US" sz="1600" dirty="0">
                          <a:solidFill>
                            <a:srgbClr val="101D35"/>
                          </a:solidFill>
                          <a:latin typeface="Arial" panose="020B0604020202020204" pitchFamily="34" charset="0"/>
                          <a:cs typeface="Arial" panose="020B0604020202020204" pitchFamily="34" charset="0"/>
                        </a:rPr>
                        <a:t>Infrastructure Trials for Technology Coordinators</a:t>
                      </a:r>
                    </a:p>
                  </a:txBody>
                  <a:tcPr/>
                </a:tc>
                <a:tc>
                  <a:txBody>
                    <a:bodyPr/>
                    <a:lstStyle/>
                    <a:p>
                      <a:r>
                        <a:rPr lang="en-US" sz="1600" dirty="0">
                          <a:solidFill>
                            <a:srgbClr val="101D35"/>
                          </a:solidFill>
                          <a:latin typeface="Arial" panose="020B0604020202020204" pitchFamily="34" charset="0"/>
                          <a:cs typeface="Arial" panose="020B0604020202020204" pitchFamily="34" charset="0"/>
                        </a:rPr>
                        <a:t>Technology coordinators</a:t>
                      </a:r>
                    </a:p>
                  </a:txBody>
                  <a:tcPr/>
                </a:tc>
                <a:extLst>
                  <a:ext uri="{0D108BD9-81ED-4DB2-BD59-A6C34878D82A}">
                    <a16:rowId xmlns:a16="http://schemas.microsoft.com/office/drawing/2014/main" val="961870779"/>
                  </a:ext>
                </a:extLst>
              </a:tr>
              <a:tr h="651327">
                <a:tc>
                  <a:txBody>
                    <a:bodyPr/>
                    <a:lstStyle/>
                    <a:p>
                      <a:r>
                        <a:rPr lang="en-US" sz="1600" dirty="0">
                          <a:solidFill>
                            <a:srgbClr val="101D35"/>
                          </a:solidFill>
                          <a:latin typeface="Arial" panose="020B0604020202020204" pitchFamily="34" charset="0"/>
                          <a:cs typeface="Arial" panose="020B0604020202020204" pitchFamily="34" charset="0"/>
                        </a:rPr>
                        <a:t>Thursday, January 25, 9:30 – 11:00 a.m.</a:t>
                      </a:r>
                    </a:p>
                  </a:txBody>
                  <a:tcPr/>
                </a:tc>
                <a:tc>
                  <a:txBody>
                    <a:bodyPr/>
                    <a:lstStyle/>
                    <a:p>
                      <a:r>
                        <a:rPr lang="en-US" sz="1600" dirty="0">
                          <a:solidFill>
                            <a:srgbClr val="101D35"/>
                          </a:solidFill>
                          <a:latin typeface="Arial" panose="020B0604020202020204" pitchFamily="34" charset="0"/>
                          <a:cs typeface="Arial" panose="020B0604020202020204" pitchFamily="34" charset="0"/>
                        </a:rPr>
                        <a:t>Infrastructure Trials for Principals and Test Coordinators – New Staff Part I</a:t>
                      </a:r>
                    </a:p>
                  </a:txBody>
                  <a:tcPr/>
                </a:tc>
                <a:tc>
                  <a:txBody>
                    <a:bodyPr/>
                    <a:lstStyle/>
                    <a:p>
                      <a:r>
                        <a:rPr lang="en-US" sz="1600" dirty="0">
                          <a:solidFill>
                            <a:srgbClr val="101D35"/>
                          </a:solidFill>
                          <a:latin typeface="Arial" panose="020B0604020202020204" pitchFamily="34" charset="0"/>
                          <a:cs typeface="Arial" panose="020B0604020202020204" pitchFamily="34" charset="0"/>
                        </a:rPr>
                        <a:t>Principals and test coordinators</a:t>
                      </a:r>
                    </a:p>
                  </a:txBody>
                  <a:tcPr/>
                </a:tc>
                <a:extLst>
                  <a:ext uri="{0D108BD9-81ED-4DB2-BD59-A6C34878D82A}">
                    <a16:rowId xmlns:a16="http://schemas.microsoft.com/office/drawing/2014/main" val="3599963237"/>
                  </a:ext>
                </a:extLst>
              </a:tr>
              <a:tr h="651327">
                <a:tc>
                  <a:txBody>
                    <a:bodyPr/>
                    <a:lstStyle/>
                    <a:p>
                      <a:r>
                        <a:rPr lang="en-US" sz="1600" dirty="0">
                          <a:solidFill>
                            <a:srgbClr val="101D35"/>
                          </a:solidFill>
                          <a:latin typeface="Arial" panose="020B0604020202020204" pitchFamily="34" charset="0"/>
                          <a:cs typeface="Arial" panose="020B0604020202020204" pitchFamily="34" charset="0"/>
                        </a:rPr>
                        <a:t>Friday, January 26, 9:30 – 11:00 a.m.</a:t>
                      </a:r>
                    </a:p>
                  </a:txBody>
                  <a:tcPr/>
                </a:tc>
                <a:tc>
                  <a:txBody>
                    <a:bodyPr/>
                    <a:lstStyle/>
                    <a:p>
                      <a:r>
                        <a:rPr lang="en-US" sz="1600" dirty="0">
                          <a:solidFill>
                            <a:srgbClr val="101D35"/>
                          </a:solidFill>
                          <a:latin typeface="Arial" panose="020B0604020202020204" pitchFamily="34" charset="0"/>
                          <a:cs typeface="Arial" panose="020B0604020202020204" pitchFamily="34" charset="0"/>
                        </a:rPr>
                        <a:t>Infrastructure Trials for Principals and Test Coordinators – New Staff Part II</a:t>
                      </a:r>
                    </a:p>
                  </a:txBody>
                  <a:tcPr/>
                </a:tc>
                <a:tc>
                  <a:txBody>
                    <a:bodyPr/>
                    <a:lstStyle/>
                    <a:p>
                      <a:r>
                        <a:rPr lang="en-US" sz="1600" b="0" kern="1200" dirty="0">
                          <a:solidFill>
                            <a:srgbClr val="101D35"/>
                          </a:solidFill>
                          <a:effectLst/>
                          <a:latin typeface="Arial" panose="020B0604020202020204" pitchFamily="34" charset="0"/>
                          <a:cs typeface="Arial" panose="020B0604020202020204" pitchFamily="34" charset="0"/>
                        </a:rPr>
                        <a:t>Principals and test coordinators</a:t>
                      </a:r>
                      <a:endParaRPr lang="en-US" sz="16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97068660"/>
                  </a:ext>
                </a:extLst>
              </a:tr>
              <a:tr h="651327">
                <a:tc>
                  <a:txBody>
                    <a:bodyPr/>
                    <a:lstStyle/>
                    <a:p>
                      <a:r>
                        <a:rPr lang="en-US" sz="1600" dirty="0">
                          <a:solidFill>
                            <a:srgbClr val="101D35"/>
                          </a:solidFill>
                          <a:latin typeface="Arial" panose="020B0604020202020204" pitchFamily="34" charset="0"/>
                          <a:cs typeface="Arial" panose="020B0604020202020204" pitchFamily="34" charset="0"/>
                        </a:rPr>
                        <a:t>Tuesday, January 30 and</a:t>
                      </a:r>
                    </a:p>
                    <a:p>
                      <a:r>
                        <a:rPr lang="en-US" sz="1600" dirty="0">
                          <a:solidFill>
                            <a:srgbClr val="101D35"/>
                          </a:solidFill>
                          <a:latin typeface="Arial" panose="020B0604020202020204" pitchFamily="34" charset="0"/>
                          <a:cs typeface="Arial" panose="020B0604020202020204" pitchFamily="34" charset="0"/>
                        </a:rPr>
                        <a:t>Thursday, February 1, 9:30 – 11:00 a.m.</a:t>
                      </a:r>
                    </a:p>
                  </a:txBody>
                  <a:tcPr/>
                </a:tc>
                <a:tc>
                  <a:txBody>
                    <a:bodyPr/>
                    <a:lstStyle/>
                    <a:p>
                      <a:r>
                        <a:rPr lang="en-US" sz="1600" dirty="0">
                          <a:solidFill>
                            <a:srgbClr val="101D35"/>
                          </a:solidFill>
                          <a:latin typeface="Arial" panose="020B0604020202020204" pitchFamily="34" charset="0"/>
                          <a:cs typeface="Arial" panose="020B0604020202020204" pitchFamily="34" charset="0"/>
                        </a:rPr>
                        <a:t>MCAS Accessibility and Accommodations</a:t>
                      </a:r>
                    </a:p>
                  </a:txBody>
                  <a:tcPr/>
                </a:tc>
                <a:tc>
                  <a:txBody>
                    <a:bodyPr/>
                    <a:lstStyle/>
                    <a:p>
                      <a:r>
                        <a:rPr lang="en-US" sz="1600" b="0" kern="1200" dirty="0">
                          <a:solidFill>
                            <a:srgbClr val="101D35"/>
                          </a:solidFill>
                          <a:effectLst/>
                          <a:latin typeface="Arial" panose="020B0604020202020204" pitchFamily="34" charset="0"/>
                          <a:cs typeface="Arial" panose="020B0604020202020204" pitchFamily="34" charset="0"/>
                        </a:rPr>
                        <a:t>Principals, test coordinators, special education administrators and supervisors, test administrators</a:t>
                      </a:r>
                      <a:endParaRPr lang="en-US" sz="16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59300920"/>
                  </a:ext>
                </a:extLst>
              </a:tr>
              <a:tr h="651327">
                <a:tc>
                  <a:txBody>
                    <a:bodyPr/>
                    <a:lstStyle/>
                    <a:p>
                      <a:r>
                        <a:rPr lang="en-US" sz="1600" dirty="0">
                          <a:solidFill>
                            <a:srgbClr val="101D35"/>
                          </a:solidFill>
                          <a:latin typeface="Arial" panose="020B0604020202020204" pitchFamily="34" charset="0"/>
                          <a:cs typeface="Arial" panose="020B0604020202020204" pitchFamily="34" charset="0"/>
                        </a:rPr>
                        <a:t>Wednesday, January 31, 9:30 – 11:15 a.m.</a:t>
                      </a:r>
                    </a:p>
                  </a:txBody>
                  <a:tcPr/>
                </a:tc>
                <a:tc>
                  <a:txBody>
                    <a:bodyPr/>
                    <a:lstStyle/>
                    <a:p>
                      <a:r>
                        <a:rPr lang="en-US" sz="1600" dirty="0">
                          <a:solidFill>
                            <a:srgbClr val="101D35"/>
                          </a:solidFill>
                          <a:latin typeface="Arial" panose="020B0604020202020204" pitchFamily="34" charset="0"/>
                          <a:cs typeface="Arial" panose="020B0604020202020204" pitchFamily="34" charset="0"/>
                        </a:rPr>
                        <a:t>MCAS Test Security and Administration Protocols – Returning Staff</a:t>
                      </a:r>
                    </a:p>
                  </a:txBody>
                  <a:tcPr/>
                </a:tc>
                <a:tc>
                  <a:txBody>
                    <a:bodyPr/>
                    <a:lstStyle/>
                    <a:p>
                      <a:r>
                        <a:rPr lang="en-US" sz="1600" b="0" kern="1200" dirty="0">
                          <a:solidFill>
                            <a:srgbClr val="101D35"/>
                          </a:solidFill>
                          <a:effectLst/>
                          <a:latin typeface="Arial" panose="020B0604020202020204" pitchFamily="34" charset="0"/>
                          <a:cs typeface="Arial" panose="020B0604020202020204" pitchFamily="34" charset="0"/>
                        </a:rPr>
                        <a:t>Principals, test coordinators, and test administration teams</a:t>
                      </a:r>
                      <a:endParaRPr lang="en-US" sz="16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4634083"/>
                  </a:ext>
                </a:extLst>
              </a:tr>
              <a:tr h="651327">
                <a:tc>
                  <a:txBody>
                    <a:bodyPr/>
                    <a:lstStyle/>
                    <a:p>
                      <a:r>
                        <a:rPr lang="en-US" sz="1600" dirty="0">
                          <a:solidFill>
                            <a:srgbClr val="101D35"/>
                          </a:solidFill>
                          <a:latin typeface="Arial" panose="020B0604020202020204" pitchFamily="34" charset="0"/>
                          <a:cs typeface="Arial" panose="020B0604020202020204" pitchFamily="34" charset="0"/>
                        </a:rPr>
                        <a:t>Friday, February 2, 9:30 – 11:30 a.m.</a:t>
                      </a:r>
                    </a:p>
                  </a:txBody>
                  <a:tcPr/>
                </a:tc>
                <a:tc>
                  <a:txBody>
                    <a:bodyPr/>
                    <a:lstStyle/>
                    <a:p>
                      <a:r>
                        <a:rPr lang="en-US" sz="1600" dirty="0">
                          <a:solidFill>
                            <a:srgbClr val="101D35"/>
                          </a:solidFill>
                          <a:latin typeface="Arial" panose="020B0604020202020204" pitchFamily="34" charset="0"/>
                          <a:cs typeface="Arial" panose="020B0604020202020204" pitchFamily="34" charset="0"/>
                        </a:rPr>
                        <a:t>MCAS Test Security and Administration Protocols – New Staff</a:t>
                      </a:r>
                    </a:p>
                  </a:txBody>
                  <a:tcPr/>
                </a:tc>
                <a:tc>
                  <a:txBody>
                    <a:bodyPr/>
                    <a:lstStyle/>
                    <a:p>
                      <a:r>
                        <a:rPr lang="en-US" sz="1600" dirty="0">
                          <a:solidFill>
                            <a:srgbClr val="101D35"/>
                          </a:solidFill>
                          <a:latin typeface="Arial" panose="020B0604020202020204" pitchFamily="34" charset="0"/>
                          <a:cs typeface="Arial" panose="020B0604020202020204" pitchFamily="34" charset="0"/>
                        </a:rPr>
                        <a:t>Principals, test coordinators, and test administration teams</a:t>
                      </a:r>
                    </a:p>
                  </a:txBody>
                  <a:tcPr/>
                </a:tc>
                <a:extLst>
                  <a:ext uri="{0D108BD9-81ED-4DB2-BD59-A6C34878D82A}">
                    <a16:rowId xmlns:a16="http://schemas.microsoft.com/office/drawing/2014/main" val="1273556981"/>
                  </a:ext>
                </a:extLst>
              </a:tr>
            </a:tbl>
          </a:graphicData>
        </a:graphic>
      </p:graphicFrame>
      <p:sp>
        <p:nvSpPr>
          <p:cNvPr id="5" name="TextBox 4">
            <a:extLst>
              <a:ext uri="{FF2B5EF4-FFF2-40B4-BE49-F238E27FC236}">
                <a16:creationId xmlns:a16="http://schemas.microsoft.com/office/drawing/2014/main" id="{B38FC926-AEFE-4B98-9702-2B5DC91358E5}"/>
              </a:ext>
            </a:extLst>
          </p:cNvPr>
          <p:cNvSpPr txBox="1"/>
          <p:nvPr/>
        </p:nvSpPr>
        <p:spPr>
          <a:xfrm>
            <a:off x="2075850" y="5559759"/>
            <a:ext cx="9128985" cy="830997"/>
          </a:xfrm>
          <a:prstGeom prst="rect">
            <a:avLst/>
          </a:prstGeom>
          <a:solidFill>
            <a:schemeClr val="bg1"/>
          </a:solidFill>
          <a:ln>
            <a:solidFill>
              <a:schemeClr val="tx1"/>
            </a:solidFill>
          </a:ln>
        </p:spPr>
        <p:txBody>
          <a:bodyPr wrap="square" rtlCol="0">
            <a:spAutoFit/>
          </a:bodyPr>
          <a:lstStyle/>
          <a:p>
            <a:r>
              <a:rPr lang="en-US" sz="1600" dirty="0">
                <a:latin typeface="Arial" panose="020B0604020202020204" pitchFamily="34" charset="0"/>
                <a:cs typeface="Arial" panose="020B0604020202020204" pitchFamily="34" charset="0"/>
              </a:rPr>
              <a:t>Registration for training sessions available now: </a:t>
            </a:r>
            <a:r>
              <a:rPr lang="en-US" sz="1600" dirty="0">
                <a:latin typeface="Arial" panose="020B0604020202020204" pitchFamily="34" charset="0"/>
                <a:cs typeface="Arial" panose="020B0604020202020204" pitchFamily="34" charset="0"/>
                <a:hlinkClick r:id="rId3"/>
              </a:rPr>
              <a:t>www.doe.mass.edu/mcas/training.html</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After each session is delivered, a recording of the session and the slides will be posted at </a:t>
            </a:r>
            <a:r>
              <a:rPr lang="en-US" sz="1600" dirty="0">
                <a:latin typeface="Arial" panose="020B0604020202020204" pitchFamily="34" charset="0"/>
                <a:cs typeface="Arial" panose="020B0604020202020204" pitchFamily="34" charset="0"/>
                <a:hlinkClick r:id="rId4"/>
              </a:rPr>
              <a:t>mcas.pearsonsupport.com/training/</a:t>
            </a:r>
            <a:r>
              <a:rPr lang="en-US" sz="1600" dirty="0">
                <a:latin typeface="Arial" panose="020B0604020202020204" pitchFamily="34" charset="0"/>
                <a:cs typeface="Arial" panose="020B0604020202020204" pitchFamily="34" charset="0"/>
              </a:rPr>
              <a:t> approximately one week later.</a:t>
            </a:r>
          </a:p>
        </p:txBody>
      </p:sp>
    </p:spTree>
    <p:extLst>
      <p:ext uri="{BB962C8B-B14F-4D97-AF65-F5344CB8AC3E}">
        <p14:creationId xmlns:p14="http://schemas.microsoft.com/office/powerpoint/2010/main" val="1731078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0CBAB-7FF3-27EF-A57C-C455DDA2D528}"/>
              </a:ext>
            </a:extLst>
          </p:cNvPr>
          <p:cNvSpPr>
            <a:spLocks noGrp="1"/>
          </p:cNvSpPr>
          <p:nvPr>
            <p:ph type="title" idx="4294967295"/>
          </p:nvPr>
        </p:nvSpPr>
        <p:spPr>
          <a:xfrm>
            <a:off x="838199" y="184149"/>
            <a:ext cx="10515600" cy="1042988"/>
          </a:xfrm>
        </p:spPr>
        <p:txBody>
          <a:bodyPr/>
          <a:lstStyle/>
          <a:p>
            <a:pPr algn="ctr"/>
            <a:r>
              <a:rPr lang="en-US" sz="4000" dirty="0">
                <a:solidFill>
                  <a:srgbClr val="3647B6"/>
                </a:solidFill>
                <a:latin typeface="Arial" panose="020B0604020202020204" pitchFamily="34" charset="0"/>
                <a:cs typeface="Arial" panose="020B0604020202020204" pitchFamily="34" charset="0"/>
              </a:rPr>
              <a:t>Upcoming </a:t>
            </a:r>
            <a:r>
              <a:rPr lang="en-US" sz="4000">
                <a:solidFill>
                  <a:srgbClr val="3647B6"/>
                </a:solidFill>
                <a:latin typeface="Arial" panose="020B0604020202020204" pitchFamily="34" charset="0"/>
                <a:cs typeface="Arial" panose="020B0604020202020204" pitchFamily="34" charset="0"/>
              </a:rPr>
              <a:t>Training Sessions 2</a:t>
            </a:r>
            <a:endParaRPr lang="en-US" sz="4000" dirty="0">
              <a:solidFill>
                <a:srgbClr val="3647B6"/>
              </a:solidFill>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CD7D7CB7-2F2F-43E0-9FF3-D71C80B9E3F2}"/>
              </a:ext>
            </a:extLst>
          </p:cNvPr>
          <p:cNvGraphicFramePr>
            <a:graphicFrameLocks noGrp="1"/>
          </p:cNvGraphicFramePr>
          <p:nvPr>
            <p:extLst>
              <p:ext uri="{D42A27DB-BD31-4B8C-83A1-F6EECF244321}">
                <p14:modId xmlns:p14="http://schemas.microsoft.com/office/powerpoint/2010/main" val="378951115"/>
              </p:ext>
            </p:extLst>
          </p:nvPr>
        </p:nvGraphicFramePr>
        <p:xfrm>
          <a:off x="152398" y="959269"/>
          <a:ext cx="11887201" cy="3800455"/>
        </p:xfrm>
        <a:graphic>
          <a:graphicData uri="http://schemas.openxmlformats.org/drawingml/2006/table">
            <a:tbl>
              <a:tblPr firstRow="1" bandRow="1">
                <a:tableStyleId>{00A15C55-8517-42AA-B614-E9B94910E393}</a:tableStyleId>
              </a:tblPr>
              <a:tblGrid>
                <a:gridCol w="2519681">
                  <a:extLst>
                    <a:ext uri="{9D8B030D-6E8A-4147-A177-3AD203B41FA5}">
                      <a16:colId xmlns:a16="http://schemas.microsoft.com/office/drawing/2014/main" val="2610822780"/>
                    </a:ext>
                  </a:extLst>
                </a:gridCol>
                <a:gridCol w="3830320">
                  <a:extLst>
                    <a:ext uri="{9D8B030D-6E8A-4147-A177-3AD203B41FA5}">
                      <a16:colId xmlns:a16="http://schemas.microsoft.com/office/drawing/2014/main" val="4040530287"/>
                    </a:ext>
                  </a:extLst>
                </a:gridCol>
                <a:gridCol w="5537200">
                  <a:extLst>
                    <a:ext uri="{9D8B030D-6E8A-4147-A177-3AD203B41FA5}">
                      <a16:colId xmlns:a16="http://schemas.microsoft.com/office/drawing/2014/main" val="807124936"/>
                    </a:ext>
                  </a:extLst>
                </a:gridCol>
              </a:tblGrid>
              <a:tr h="372187">
                <a:tc>
                  <a:txBody>
                    <a:bodyPr/>
                    <a:lstStyle/>
                    <a:p>
                      <a:r>
                        <a:rPr lang="en-US" sz="1600" dirty="0">
                          <a:latin typeface="Arial" panose="020B0604020202020204" pitchFamily="34" charset="0"/>
                          <a:cs typeface="Arial" panose="020B0604020202020204" pitchFamily="34" charset="0"/>
                        </a:rPr>
                        <a:t>Date</a:t>
                      </a:r>
                    </a:p>
                  </a:txBody>
                  <a:tcPr/>
                </a:tc>
                <a:tc>
                  <a:txBody>
                    <a:bodyPr/>
                    <a:lstStyle/>
                    <a:p>
                      <a:r>
                        <a:rPr lang="en-US" sz="1600" dirty="0">
                          <a:latin typeface="Arial" panose="020B0604020202020204" pitchFamily="34" charset="0"/>
                          <a:cs typeface="Arial" panose="020B0604020202020204" pitchFamily="34" charset="0"/>
                        </a:rPr>
                        <a:t>Session</a:t>
                      </a:r>
                    </a:p>
                  </a:txBody>
                  <a:tcPr/>
                </a:tc>
                <a:tc>
                  <a:txBody>
                    <a:bodyPr/>
                    <a:lstStyle/>
                    <a:p>
                      <a:r>
                        <a:rPr lang="en-US" sz="1600" dirty="0">
                          <a:latin typeface="Arial" panose="020B0604020202020204" pitchFamily="34" charset="0"/>
                          <a:cs typeface="Arial" panose="020B0604020202020204" pitchFamily="34" charset="0"/>
                        </a:rPr>
                        <a:t>Audience</a:t>
                      </a:r>
                    </a:p>
                  </a:txBody>
                  <a:tcPr/>
                </a:tc>
                <a:extLst>
                  <a:ext uri="{0D108BD9-81ED-4DB2-BD59-A6C34878D82A}">
                    <a16:rowId xmlns:a16="http://schemas.microsoft.com/office/drawing/2014/main" val="4182604619"/>
                  </a:ext>
                </a:extLst>
              </a:tr>
              <a:tr h="651327">
                <a:tc>
                  <a:txBody>
                    <a:bodyPr/>
                    <a:lstStyle/>
                    <a:p>
                      <a:r>
                        <a:rPr lang="en-US" sz="1600" dirty="0">
                          <a:solidFill>
                            <a:srgbClr val="101D35"/>
                          </a:solidFill>
                          <a:latin typeface="Arial" panose="020B0604020202020204" pitchFamily="34" charset="0"/>
                          <a:cs typeface="Arial" panose="020B0604020202020204" pitchFamily="34" charset="0"/>
                        </a:rPr>
                        <a:t>Monday, February 5, 9:30 – 11:00 a.m.</a:t>
                      </a:r>
                    </a:p>
                  </a:txBody>
                  <a:tcPr/>
                </a:tc>
                <a:tc>
                  <a:txBody>
                    <a:bodyPr/>
                    <a:lstStyle/>
                    <a:p>
                      <a:r>
                        <a:rPr lang="en-US" sz="1600" dirty="0">
                          <a:solidFill>
                            <a:srgbClr val="101D35"/>
                          </a:solidFill>
                          <a:latin typeface="Arial" panose="020B0604020202020204" pitchFamily="34" charset="0"/>
                          <a:cs typeface="Arial" panose="020B0604020202020204" pitchFamily="34" charset="0"/>
                        </a:rPr>
                        <a:t>Pre-Administration Tasks for Technology Staff</a:t>
                      </a:r>
                    </a:p>
                  </a:txBody>
                  <a:tcPr/>
                </a:tc>
                <a:tc>
                  <a:txBody>
                    <a:bodyPr/>
                    <a:lstStyle/>
                    <a:p>
                      <a:r>
                        <a:rPr lang="en-US" sz="1600" dirty="0">
                          <a:solidFill>
                            <a:srgbClr val="101D35"/>
                          </a:solidFill>
                          <a:latin typeface="Arial" panose="020B0604020202020204" pitchFamily="34" charset="0"/>
                          <a:cs typeface="Arial" panose="020B0604020202020204" pitchFamily="34" charset="0"/>
                        </a:rPr>
                        <a:t>Technology coordinators</a:t>
                      </a:r>
                    </a:p>
                  </a:txBody>
                  <a:tcPr/>
                </a:tc>
                <a:extLst>
                  <a:ext uri="{0D108BD9-81ED-4DB2-BD59-A6C34878D82A}">
                    <a16:rowId xmlns:a16="http://schemas.microsoft.com/office/drawing/2014/main" val="961870779"/>
                  </a:ext>
                </a:extLst>
              </a:tr>
              <a:tr h="651327">
                <a:tc>
                  <a:txBody>
                    <a:bodyPr/>
                    <a:lstStyle/>
                    <a:p>
                      <a:r>
                        <a:rPr lang="en-US" sz="1600" dirty="0">
                          <a:solidFill>
                            <a:srgbClr val="101D35"/>
                          </a:solidFill>
                          <a:latin typeface="Arial" panose="020B0604020202020204" pitchFamily="34" charset="0"/>
                          <a:cs typeface="Arial" panose="020B0604020202020204" pitchFamily="34" charset="0"/>
                        </a:rPr>
                        <a:t>Tuesday, February 27, 9:30 – 11:00 a.m.</a:t>
                      </a:r>
                    </a:p>
                  </a:txBody>
                  <a:tcPr/>
                </a:tc>
                <a:tc>
                  <a:txBody>
                    <a:bodyPr/>
                    <a:lstStyle/>
                    <a:p>
                      <a:r>
                        <a:rPr lang="en-US" sz="1600" dirty="0">
                          <a:solidFill>
                            <a:srgbClr val="101D35"/>
                          </a:solidFill>
                          <a:latin typeface="Arial" panose="020B0604020202020204" pitchFamily="34" charset="0"/>
                          <a:cs typeface="Arial" panose="020B0604020202020204" pitchFamily="34" charset="0"/>
                        </a:rPr>
                        <a:t>Tasks in PearsonAccess Next Before Testing</a:t>
                      </a:r>
                    </a:p>
                  </a:txBody>
                  <a:tcPr/>
                </a:tc>
                <a:tc>
                  <a:txBody>
                    <a:bodyPr/>
                    <a:lstStyle/>
                    <a:p>
                      <a:r>
                        <a:rPr lang="en-US" sz="1600" dirty="0">
                          <a:solidFill>
                            <a:srgbClr val="101D35"/>
                          </a:solidFill>
                          <a:latin typeface="Arial" panose="020B0604020202020204" pitchFamily="34" charset="0"/>
                          <a:cs typeface="Arial" panose="020B0604020202020204" pitchFamily="34" charset="0"/>
                        </a:rPr>
                        <a:t>Principals and test coordinators</a:t>
                      </a:r>
                    </a:p>
                  </a:txBody>
                  <a:tcPr/>
                </a:tc>
                <a:extLst>
                  <a:ext uri="{0D108BD9-81ED-4DB2-BD59-A6C34878D82A}">
                    <a16:rowId xmlns:a16="http://schemas.microsoft.com/office/drawing/2014/main" val="3599963237"/>
                  </a:ext>
                </a:extLst>
              </a:tr>
              <a:tr h="651327">
                <a:tc>
                  <a:txBody>
                    <a:bodyPr/>
                    <a:lstStyle/>
                    <a:p>
                      <a:r>
                        <a:rPr lang="en-US" sz="1600" dirty="0">
                          <a:solidFill>
                            <a:srgbClr val="101D35"/>
                          </a:solidFill>
                          <a:latin typeface="Arial" panose="020B0604020202020204" pitchFamily="34" charset="0"/>
                          <a:cs typeface="Arial" panose="020B0604020202020204" pitchFamily="34" charset="0"/>
                        </a:rPr>
                        <a:t>Thursday, February 29, 9:30 – 11:00 a.m.</a:t>
                      </a:r>
                    </a:p>
                  </a:txBody>
                  <a:tcPr/>
                </a:tc>
                <a:tc>
                  <a:txBody>
                    <a:bodyPr/>
                    <a:lstStyle/>
                    <a:p>
                      <a:r>
                        <a:rPr lang="en-US" sz="1600" dirty="0">
                          <a:solidFill>
                            <a:srgbClr val="101D35"/>
                          </a:solidFill>
                          <a:latin typeface="Arial" panose="020B0604020202020204" pitchFamily="34" charset="0"/>
                          <a:cs typeface="Arial" panose="020B0604020202020204" pitchFamily="34" charset="0"/>
                        </a:rPr>
                        <a:t>PAN Tasks for Accessibility Features and Accommodations</a:t>
                      </a:r>
                    </a:p>
                  </a:txBody>
                  <a:tcPr/>
                </a:tc>
                <a:tc>
                  <a:txBody>
                    <a:bodyPr/>
                    <a:lstStyle/>
                    <a:p>
                      <a:r>
                        <a:rPr lang="en-US" sz="1600" b="0" kern="1200" dirty="0">
                          <a:solidFill>
                            <a:srgbClr val="101D35"/>
                          </a:solidFill>
                          <a:effectLst/>
                          <a:latin typeface="Arial" panose="020B0604020202020204" pitchFamily="34" charset="0"/>
                          <a:cs typeface="Arial" panose="020B0604020202020204" pitchFamily="34" charset="0"/>
                        </a:rPr>
                        <a:t>Principals, MCAS test coordinators, special education administrators and supervisors, and test administrators administering accessibility features and accommodations</a:t>
                      </a:r>
                      <a:endParaRPr lang="en-US" sz="16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97068660"/>
                  </a:ext>
                </a:extLst>
              </a:tr>
              <a:tr h="651327">
                <a:tc>
                  <a:txBody>
                    <a:bodyPr/>
                    <a:lstStyle/>
                    <a:p>
                      <a:r>
                        <a:rPr lang="en-US" sz="1600" dirty="0">
                          <a:solidFill>
                            <a:srgbClr val="101D35"/>
                          </a:solidFill>
                          <a:latin typeface="Arial" panose="020B0604020202020204" pitchFamily="34" charset="0"/>
                          <a:cs typeface="Arial" panose="020B0604020202020204" pitchFamily="34" charset="0"/>
                        </a:rPr>
                        <a:t>Tuesday, March 12, 9:30 – 11:00 a.m.</a:t>
                      </a:r>
                    </a:p>
                  </a:txBody>
                  <a:tcPr/>
                </a:tc>
                <a:tc>
                  <a:txBody>
                    <a:bodyPr/>
                    <a:lstStyle/>
                    <a:p>
                      <a:r>
                        <a:rPr lang="en-US" sz="1600" dirty="0">
                          <a:solidFill>
                            <a:srgbClr val="101D35"/>
                          </a:solidFill>
                          <a:latin typeface="Arial" panose="020B0604020202020204" pitchFamily="34" charset="0"/>
                          <a:cs typeface="Arial" panose="020B0604020202020204" pitchFamily="34" charset="0"/>
                        </a:rPr>
                        <a:t>Tasks in PAN During Testing</a:t>
                      </a:r>
                    </a:p>
                  </a:txBody>
                  <a:tcPr/>
                </a:tc>
                <a:tc>
                  <a:txBody>
                    <a:bodyPr/>
                    <a:lstStyle/>
                    <a:p>
                      <a:r>
                        <a:rPr lang="en-US" sz="1600" b="0" kern="1200" dirty="0">
                          <a:solidFill>
                            <a:srgbClr val="101D35"/>
                          </a:solidFill>
                          <a:effectLst/>
                          <a:latin typeface="Arial" panose="020B0604020202020204" pitchFamily="34" charset="0"/>
                          <a:cs typeface="Arial" panose="020B0604020202020204" pitchFamily="34" charset="0"/>
                        </a:rPr>
                        <a:t>Principals and test coordinators</a:t>
                      </a:r>
                      <a:endParaRPr lang="en-US" sz="16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59300920"/>
                  </a:ext>
                </a:extLst>
              </a:tr>
              <a:tr h="651327">
                <a:tc>
                  <a:txBody>
                    <a:bodyPr/>
                    <a:lstStyle/>
                    <a:p>
                      <a:r>
                        <a:rPr lang="en-US" sz="1600" dirty="0">
                          <a:solidFill>
                            <a:srgbClr val="101D35"/>
                          </a:solidFill>
                          <a:latin typeface="Arial" panose="020B0604020202020204" pitchFamily="34" charset="0"/>
                          <a:cs typeface="Arial" panose="020B0604020202020204" pitchFamily="34" charset="0"/>
                        </a:rPr>
                        <a:t>Thursday, March 14, 9:30 – 10:45 a.m.</a:t>
                      </a:r>
                    </a:p>
                  </a:txBody>
                  <a:tcPr/>
                </a:tc>
                <a:tc>
                  <a:txBody>
                    <a:bodyPr/>
                    <a:lstStyle/>
                    <a:p>
                      <a:r>
                        <a:rPr lang="en-US" sz="1600" dirty="0">
                          <a:solidFill>
                            <a:srgbClr val="101D35"/>
                          </a:solidFill>
                          <a:latin typeface="Arial" panose="020B0604020202020204" pitchFamily="34" charset="0"/>
                          <a:cs typeface="Arial" panose="020B0604020202020204" pitchFamily="34" charset="0"/>
                        </a:rPr>
                        <a:t>Tasks in PAN After Testing</a:t>
                      </a:r>
                    </a:p>
                  </a:txBody>
                  <a:tcPr/>
                </a:tc>
                <a:tc>
                  <a:txBody>
                    <a:bodyPr/>
                    <a:lstStyle/>
                    <a:p>
                      <a:r>
                        <a:rPr lang="en-US" sz="1600" b="0" kern="1200" dirty="0">
                          <a:solidFill>
                            <a:srgbClr val="101D35"/>
                          </a:solidFill>
                          <a:effectLst/>
                          <a:latin typeface="Arial" panose="020B0604020202020204" pitchFamily="34" charset="0"/>
                          <a:cs typeface="Arial" panose="020B0604020202020204" pitchFamily="34" charset="0"/>
                        </a:rPr>
                        <a:t>Principals and test coordinators</a:t>
                      </a:r>
                      <a:endParaRPr lang="en-US" sz="16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4634083"/>
                  </a:ext>
                </a:extLst>
              </a:tr>
            </a:tbl>
          </a:graphicData>
        </a:graphic>
      </p:graphicFrame>
      <p:sp>
        <p:nvSpPr>
          <p:cNvPr id="5" name="TextBox 4">
            <a:extLst>
              <a:ext uri="{FF2B5EF4-FFF2-40B4-BE49-F238E27FC236}">
                <a16:creationId xmlns:a16="http://schemas.microsoft.com/office/drawing/2014/main" id="{B38FC926-AEFE-4B98-9702-2B5DC91358E5}"/>
              </a:ext>
            </a:extLst>
          </p:cNvPr>
          <p:cNvSpPr txBox="1"/>
          <p:nvPr/>
        </p:nvSpPr>
        <p:spPr>
          <a:xfrm>
            <a:off x="2116947" y="5130819"/>
            <a:ext cx="9128985" cy="830997"/>
          </a:xfrm>
          <a:prstGeom prst="rect">
            <a:avLst/>
          </a:prstGeom>
          <a:solidFill>
            <a:schemeClr val="bg1"/>
          </a:solidFill>
          <a:ln>
            <a:solidFill>
              <a:schemeClr val="tx1"/>
            </a:solidFill>
          </a:ln>
        </p:spPr>
        <p:txBody>
          <a:bodyPr wrap="square" rtlCol="0">
            <a:spAutoFit/>
          </a:bodyPr>
          <a:lstStyle/>
          <a:p>
            <a:r>
              <a:rPr lang="en-US" sz="1600" dirty="0">
                <a:latin typeface="Arial" panose="020B0604020202020204" pitchFamily="34" charset="0"/>
                <a:cs typeface="Arial" panose="020B0604020202020204" pitchFamily="34" charset="0"/>
              </a:rPr>
              <a:t>Registration for training sessions available now: </a:t>
            </a:r>
            <a:r>
              <a:rPr lang="en-US" sz="1600" dirty="0">
                <a:latin typeface="Arial" panose="020B0604020202020204" pitchFamily="34" charset="0"/>
                <a:cs typeface="Arial" panose="020B0604020202020204" pitchFamily="34" charset="0"/>
                <a:hlinkClick r:id="rId3"/>
              </a:rPr>
              <a:t>www.doe.mass.edu/mcas/training.html</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After each session is delivered, a recording of the session and the slides will be posted at </a:t>
            </a:r>
            <a:r>
              <a:rPr lang="en-US" sz="1600" dirty="0">
                <a:latin typeface="Arial" panose="020B0604020202020204" pitchFamily="34" charset="0"/>
                <a:cs typeface="Arial" panose="020B0604020202020204" pitchFamily="34" charset="0"/>
                <a:hlinkClick r:id="rId4"/>
              </a:rPr>
              <a:t>mcas.pearsonsupport.com/training/</a:t>
            </a:r>
            <a:r>
              <a:rPr lang="en-US" sz="1600" dirty="0">
                <a:latin typeface="Arial" panose="020B0604020202020204" pitchFamily="34" charset="0"/>
                <a:cs typeface="Arial" panose="020B0604020202020204" pitchFamily="34" charset="0"/>
              </a:rPr>
              <a:t> approximately one week later.</a:t>
            </a:r>
          </a:p>
        </p:txBody>
      </p:sp>
    </p:spTree>
    <p:extLst>
      <p:ext uri="{BB962C8B-B14F-4D97-AF65-F5344CB8AC3E}">
        <p14:creationId xmlns:p14="http://schemas.microsoft.com/office/powerpoint/2010/main" val="3810620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B4F71F-0F6D-4748-8CAD-BD4E3A51D0F6}"/>
              </a:ext>
            </a:extLst>
          </p:cNvPr>
          <p:cNvSpPr>
            <a:spLocks noGrp="1"/>
          </p:cNvSpPr>
          <p:nvPr>
            <p:ph type="title"/>
          </p:nvPr>
        </p:nvSpPr>
        <p:spPr/>
        <p:txBody>
          <a:bodyPr/>
          <a:lstStyle/>
          <a:p>
            <a:r>
              <a:rPr lang="en-US" dirty="0"/>
              <a:t>Poll Question	</a:t>
            </a:r>
          </a:p>
        </p:txBody>
      </p:sp>
      <p:sp>
        <p:nvSpPr>
          <p:cNvPr id="2" name="Content Placeholder 1">
            <a:extLst>
              <a:ext uri="{FF2B5EF4-FFF2-40B4-BE49-F238E27FC236}">
                <a16:creationId xmlns:a16="http://schemas.microsoft.com/office/drawing/2014/main" id="{BDA8C49A-683F-42C9-96FC-DA0A056DA01E}"/>
              </a:ext>
            </a:extLst>
          </p:cNvPr>
          <p:cNvSpPr>
            <a:spLocks noGrp="1"/>
          </p:cNvSpPr>
          <p:nvPr>
            <p:ph idx="4294967295"/>
          </p:nvPr>
        </p:nvSpPr>
        <p:spPr>
          <a:xfrm>
            <a:off x="838200" y="2441574"/>
            <a:ext cx="10515600" cy="4051300"/>
          </a:xfrm>
        </p:spPr>
        <p:txBody>
          <a:bodyPr/>
          <a:lstStyle/>
          <a:p>
            <a:pPr marL="0" indent="0">
              <a:buNone/>
            </a:pPr>
            <a:r>
              <a:rPr lang="en-US" b="1" dirty="0"/>
              <a:t>How many times have you conducted an Infrastructure Trial for MCAS computer-based testing?</a:t>
            </a:r>
          </a:p>
          <a:p>
            <a:pPr marL="0" indent="0">
              <a:buNone/>
            </a:pPr>
            <a:endParaRPr lang="en-US" dirty="0"/>
          </a:p>
          <a:p>
            <a:pPr marL="514350" indent="-514350">
              <a:buFont typeface="+mj-lt"/>
              <a:buAutoNum type="alphaUcPeriod"/>
            </a:pPr>
            <a:r>
              <a:rPr lang="en-US" dirty="0"/>
              <a:t>0 times</a:t>
            </a:r>
          </a:p>
          <a:p>
            <a:pPr marL="514350" indent="-514350">
              <a:buFont typeface="+mj-lt"/>
              <a:buAutoNum type="alphaUcPeriod"/>
            </a:pPr>
            <a:r>
              <a:rPr lang="en-US" dirty="0"/>
              <a:t>1-2 times</a:t>
            </a:r>
          </a:p>
          <a:p>
            <a:pPr marL="514350" indent="-514350">
              <a:buFont typeface="+mj-lt"/>
              <a:buAutoNum type="alphaUcPeriod"/>
            </a:pPr>
            <a:r>
              <a:rPr lang="en-US" dirty="0"/>
              <a:t>3-5 times</a:t>
            </a:r>
          </a:p>
          <a:p>
            <a:pPr marL="514350" indent="-514350">
              <a:buFont typeface="+mj-lt"/>
              <a:buAutoNum type="alphaUcPeriod"/>
            </a:pPr>
            <a:r>
              <a:rPr lang="en-US" dirty="0"/>
              <a:t>6+ times</a:t>
            </a:r>
          </a:p>
        </p:txBody>
      </p:sp>
    </p:spTree>
    <p:extLst>
      <p:ext uri="{BB962C8B-B14F-4D97-AF65-F5344CB8AC3E}">
        <p14:creationId xmlns:p14="http://schemas.microsoft.com/office/powerpoint/2010/main" val="18213967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724395" y="169863"/>
            <a:ext cx="10515600" cy="1042987"/>
          </a:xfrm>
        </p:spPr>
        <p:txBody>
          <a:bodyPr>
            <a:normAutofit/>
          </a:bodyPr>
          <a:lstStyle/>
          <a:p>
            <a:r>
              <a:rPr lang="en-US" altLang="en-US" sz="4000" dirty="0">
                <a:solidFill>
                  <a:srgbClr val="3647B6"/>
                </a:solidFill>
                <a:latin typeface="Arial" panose="020B0604020202020204" pitchFamily="34" charset="0"/>
                <a:cs typeface="Arial" panose="020B0604020202020204" pitchFamily="34" charset="0"/>
              </a:rPr>
              <a:t>Next Steps</a:t>
            </a:r>
            <a:endParaRPr lang="en-US" sz="4000" dirty="0">
              <a:solidFill>
                <a:srgbClr val="3647B6"/>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724395" y="1298699"/>
            <a:ext cx="10515600" cy="4051300"/>
          </a:xfrm>
        </p:spPr>
        <p:txBody>
          <a:bodyPr/>
          <a:lstStyle/>
          <a:p>
            <a:pPr>
              <a:buClrTx/>
            </a:pPr>
            <a:r>
              <a:rPr lang="en-US" altLang="en-US" b="1" dirty="0">
                <a:latin typeface="Arial" panose="020B0604020202020204" pitchFamily="34" charset="0"/>
                <a:cs typeface="Arial" panose="020B0604020202020204" pitchFamily="34" charset="0"/>
              </a:rPr>
              <a:t>Today: </a:t>
            </a:r>
            <a:r>
              <a:rPr lang="en-US" altLang="en-US" dirty="0">
                <a:latin typeface="Arial" panose="020B0604020202020204" pitchFamily="34" charset="0"/>
                <a:cs typeface="Arial" panose="020B0604020202020204" pitchFamily="34" charset="0"/>
              </a:rPr>
              <a:t>Complete the evaluation form.</a:t>
            </a:r>
          </a:p>
          <a:p>
            <a:pPr lvl="1">
              <a:buClrTx/>
              <a:buFont typeface="Arial" panose="020B0604020202020204" pitchFamily="34" charset="0"/>
              <a:buChar char="•"/>
            </a:pPr>
            <a:r>
              <a:rPr lang="en-US" altLang="en-US" dirty="0">
                <a:latin typeface="Arial" panose="020B0604020202020204" pitchFamily="34" charset="0"/>
                <a:cs typeface="Arial" panose="020B0604020202020204" pitchFamily="34" charset="0"/>
              </a:rPr>
              <a:t>Responses are associated with the name and email address used to log in.</a:t>
            </a:r>
          </a:p>
          <a:p>
            <a:pPr lvl="1">
              <a:buClrTx/>
              <a:buFont typeface="Arial" panose="020B0604020202020204" pitchFamily="34" charset="0"/>
              <a:buChar char="•"/>
            </a:pPr>
            <a:r>
              <a:rPr lang="en-US" altLang="en-US" dirty="0">
                <a:latin typeface="Arial" panose="020B0604020202020204" pitchFamily="34" charset="0"/>
                <a:cs typeface="Arial" panose="020B0604020202020204" pitchFamily="34" charset="0"/>
              </a:rPr>
              <a:t>Email your input to </a:t>
            </a:r>
            <a:r>
              <a:rPr lang="en-US" altLang="en-US" dirty="0">
                <a:latin typeface="Arial" panose="020B0604020202020204" pitchFamily="34" charset="0"/>
                <a:cs typeface="Arial" panose="020B0604020202020204" pitchFamily="34" charset="0"/>
                <a:hlinkClick r:id="rId2"/>
              </a:rPr>
              <a:t>mcas@doe.mass.edu</a:t>
            </a:r>
            <a:r>
              <a:rPr lang="en-US" altLang="en-US" dirty="0">
                <a:latin typeface="Arial" panose="020B0604020202020204" pitchFamily="34" charset="0"/>
                <a:cs typeface="Arial" panose="020B0604020202020204" pitchFamily="34" charset="0"/>
              </a:rPr>
              <a:t> if you have problems accessing or completing the form.</a:t>
            </a:r>
          </a:p>
          <a:p>
            <a:pPr>
              <a:buClrTx/>
            </a:pPr>
            <a:r>
              <a:rPr lang="en-US" altLang="en-US" b="1" dirty="0">
                <a:latin typeface="Arial" panose="020B0604020202020204" pitchFamily="34" charset="0"/>
                <a:cs typeface="Arial" panose="020B0604020202020204" pitchFamily="34" charset="0"/>
              </a:rPr>
              <a:t>Within one week: </a:t>
            </a:r>
          </a:p>
          <a:p>
            <a:pPr lvl="1">
              <a:buClrTx/>
              <a:buFont typeface="Arial" panose="020B0604020202020204" pitchFamily="34" charset="0"/>
              <a:buChar char="•"/>
            </a:pPr>
            <a:r>
              <a:rPr lang="en-US" altLang="en-US" dirty="0">
                <a:latin typeface="Arial" panose="020B0604020202020204" pitchFamily="34" charset="0"/>
                <a:cs typeface="Arial" panose="020B0604020202020204" pitchFamily="34" charset="0"/>
              </a:rPr>
              <a:t>Receive an email with the Q&amp;A from this session</a:t>
            </a:r>
          </a:p>
          <a:p>
            <a:pPr lvl="1">
              <a:buClrTx/>
              <a:buFont typeface="Arial" panose="020B0604020202020204" pitchFamily="34" charset="0"/>
              <a:buChar char="•"/>
            </a:pPr>
            <a:r>
              <a:rPr lang="en-US" altLang="en-US" dirty="0">
                <a:latin typeface="Arial" panose="020B0604020202020204" pitchFamily="34" charset="0"/>
                <a:cs typeface="Arial" panose="020B0604020202020204" pitchFamily="34" charset="0"/>
              </a:rPr>
              <a:t>Recording will be available </a:t>
            </a:r>
          </a:p>
        </p:txBody>
      </p:sp>
    </p:spTree>
    <p:extLst>
      <p:ext uri="{BB962C8B-B14F-4D97-AF65-F5344CB8AC3E}">
        <p14:creationId xmlns:p14="http://schemas.microsoft.com/office/powerpoint/2010/main" val="34309420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idx="4294967295"/>
          </p:nvPr>
        </p:nvSpPr>
        <p:spPr>
          <a:xfrm>
            <a:off x="225631" y="168276"/>
            <a:ext cx="10515600" cy="1042987"/>
          </a:xfrm>
        </p:spPr>
        <p:txBody>
          <a:bodyPr/>
          <a:lstStyle/>
          <a:p>
            <a:r>
              <a:rPr lang="en-US" sz="4000" dirty="0">
                <a:solidFill>
                  <a:srgbClr val="3647B6"/>
                </a:solidFill>
                <a:latin typeface="Arial" panose="020B0604020202020204" pitchFamily="34" charset="0"/>
                <a:cs typeface="Arial" panose="020B0604020202020204" pitchFamily="34" charset="0"/>
              </a:rPr>
              <a:t>Email and Phone Support </a:t>
            </a:r>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225631" y="1322387"/>
            <a:ext cx="5157788" cy="676275"/>
          </a:xfrm>
        </p:spPr>
        <p:txBody>
          <a:bodyPr/>
          <a:lstStyle/>
          <a:p>
            <a:pPr marL="0" indent="0">
              <a:buNone/>
            </a:pPr>
            <a:r>
              <a:rPr lang="en-US" sz="2800" b="1" dirty="0">
                <a:latin typeface="Arial" panose="020B0604020202020204" pitchFamily="34" charset="0"/>
                <a:cs typeface="Arial" panose="020B0604020202020204" pitchFamily="34" charset="0"/>
              </a:rPr>
              <a:t>MCAS Service Center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sz="half" idx="4294967295"/>
          </p:nvPr>
        </p:nvSpPr>
        <p:spPr>
          <a:xfrm>
            <a:off x="225631" y="1765300"/>
            <a:ext cx="5180013" cy="3327400"/>
          </a:xfrm>
        </p:spPr>
        <p:txBody>
          <a:bodyPr/>
          <a:lstStyle/>
          <a:p>
            <a:pPr>
              <a:buClrTx/>
            </a:pPr>
            <a:r>
              <a:rPr lang="en-US" sz="2600" dirty="0">
                <a:latin typeface="Arial" panose="020B0604020202020204" pitchFamily="34" charset="0"/>
                <a:cs typeface="Arial" panose="020B0604020202020204" pitchFamily="34" charset="0"/>
              </a:rPr>
              <a:t>Questions on logistics and technology (e.g., PearsonAccess Next, SR/PNP, TestNav)</a:t>
            </a:r>
            <a:br>
              <a:rPr lang="en-US" sz="2600"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a:p>
            <a:pPr marL="852487" lvl="1" indent="-457200">
              <a:buClrTx/>
              <a:buFont typeface="Arial" panose="020B0604020202020204" pitchFamily="34" charset="0"/>
              <a:buChar char="•"/>
            </a:pPr>
            <a:r>
              <a:rPr lang="en-US" sz="2600" b="1" dirty="0">
                <a:latin typeface="Arial" panose="020B0604020202020204" pitchFamily="34" charset="0"/>
                <a:cs typeface="Arial" panose="020B0604020202020204" pitchFamily="34" charset="0"/>
              </a:rPr>
              <a:t>Web: </a:t>
            </a:r>
            <a:r>
              <a:rPr lang="en-US" sz="2600" dirty="0">
                <a:latin typeface="Arial" panose="020B0604020202020204" pitchFamily="34" charset="0"/>
                <a:cs typeface="Arial" panose="020B0604020202020204" pitchFamily="34" charset="0"/>
                <a:hlinkClick r:id="rId2"/>
              </a:rPr>
              <a:t>mcas.pearsonsupport.com</a:t>
            </a:r>
            <a:r>
              <a:rPr lang="en-US" sz="2600" dirty="0">
                <a:latin typeface="Arial" panose="020B0604020202020204" pitchFamily="34" charset="0"/>
                <a:cs typeface="Arial" panose="020B0604020202020204" pitchFamily="34" charset="0"/>
              </a:rPr>
              <a:t> </a:t>
            </a:r>
          </a:p>
          <a:p>
            <a:pPr marL="852487" lvl="1" indent="-457200">
              <a:buClrTx/>
              <a:buFont typeface="Arial" panose="020B0604020202020204" pitchFamily="34" charset="0"/>
              <a:buChar char="•"/>
            </a:pPr>
            <a:r>
              <a:rPr lang="en-US" sz="2600" b="1" dirty="0">
                <a:latin typeface="Arial" panose="020B0604020202020204" pitchFamily="34" charset="0"/>
                <a:cs typeface="Arial" panose="020B0604020202020204" pitchFamily="34" charset="0"/>
              </a:rPr>
              <a:t>Email: </a:t>
            </a:r>
            <a:r>
              <a:rPr lang="en-US" sz="2600" dirty="0">
                <a:latin typeface="Arial" panose="020B0604020202020204" pitchFamily="34" charset="0"/>
                <a:cs typeface="Arial" panose="020B0604020202020204" pitchFamily="34" charset="0"/>
                <a:hlinkClick r:id="rId3"/>
              </a:rPr>
              <a:t>mcas@cognia.org</a:t>
            </a:r>
            <a:endParaRPr lang="en-US" sz="2600" dirty="0">
              <a:latin typeface="Arial" panose="020B0604020202020204" pitchFamily="34" charset="0"/>
              <a:cs typeface="Arial" panose="020B0604020202020204" pitchFamily="34" charset="0"/>
            </a:endParaRPr>
          </a:p>
          <a:p>
            <a:pPr marL="852487" lvl="1" indent="-457200">
              <a:buClrTx/>
              <a:buFont typeface="Arial" panose="020B0604020202020204" pitchFamily="34" charset="0"/>
              <a:buChar char="•"/>
            </a:pPr>
            <a:r>
              <a:rPr lang="en-US" sz="2600" b="1" dirty="0">
                <a:latin typeface="Arial" panose="020B0604020202020204" pitchFamily="34" charset="0"/>
                <a:cs typeface="Arial" panose="020B0604020202020204" pitchFamily="34" charset="0"/>
              </a:rPr>
              <a:t>Phone: </a:t>
            </a:r>
            <a:r>
              <a:rPr lang="en-US" sz="2600" dirty="0">
                <a:latin typeface="Arial" panose="020B0604020202020204" pitchFamily="34" charset="0"/>
                <a:cs typeface="Arial" panose="020B0604020202020204" pitchFamily="34" charset="0"/>
              </a:rPr>
              <a:t>800-737-5103</a:t>
            </a:r>
          </a:p>
          <a:p>
            <a:pPr marL="852487" lvl="1" indent="-457200">
              <a:buClrTx/>
              <a:buFont typeface="Arial" panose="020B0604020202020204" pitchFamily="34" charset="0"/>
              <a:buChar char="•"/>
            </a:pPr>
            <a:r>
              <a:rPr lang="en-US" sz="2600" dirty="0">
                <a:latin typeface="Arial" panose="020B0604020202020204" pitchFamily="34" charset="0"/>
                <a:cs typeface="Arial" panose="020B0604020202020204" pitchFamily="34" charset="0"/>
                <a:hlinkClick r:id="rId4"/>
              </a:rPr>
              <a:t>Schedule Technology Support Call</a:t>
            </a:r>
            <a:endParaRPr lang="en-US" sz="2600" dirty="0">
              <a:latin typeface="Arial" panose="020B0604020202020204" pitchFamily="34" charset="0"/>
              <a:cs typeface="Arial" panose="020B0604020202020204" pitchFamily="34" charset="0"/>
            </a:endParaRPr>
          </a:p>
          <a:p>
            <a:pPr marL="852487" lvl="1" indent="-457200">
              <a:buClrTx/>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a:buClrTx/>
            </a:pPr>
            <a:endParaRPr lang="en-US" sz="2600" dirty="0">
              <a:latin typeface="Arial" panose="020B0604020202020204" pitchFamily="34" charset="0"/>
              <a:cs typeface="Arial" panose="020B0604020202020204" pitchFamily="34" charset="0"/>
            </a:endParaRPr>
          </a:p>
          <a:p>
            <a:endParaRPr lang="en-US" dirty="0"/>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324394" y="1322387"/>
            <a:ext cx="5641975" cy="676275"/>
          </a:xfrm>
        </p:spPr>
        <p:txBody>
          <a:bodyPr>
            <a:noAutofit/>
          </a:bodyPr>
          <a:lstStyle/>
          <a:p>
            <a:pPr marL="0" indent="0">
              <a:buNone/>
            </a:pPr>
            <a:r>
              <a:rPr lang="en-US" sz="2800" b="1" dirty="0">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324394" y="2117640"/>
            <a:ext cx="5183187" cy="3327400"/>
          </a:xfrm>
        </p:spPr>
        <p:txBody>
          <a:bodyPr/>
          <a:lstStyle/>
          <a:p>
            <a:pPr>
              <a:buClrTx/>
            </a:pPr>
            <a:r>
              <a:rPr lang="en-US" sz="2600" dirty="0">
                <a:latin typeface="Arial" panose="020B0604020202020204" pitchFamily="34" charset="0"/>
                <a:cs typeface="Arial" panose="020B0604020202020204" pitchFamily="34" charset="0"/>
              </a:rPr>
              <a:t>Policy questions (e.g., student participation, accommodations, “I have a student who…”) </a:t>
            </a:r>
            <a:br>
              <a:rPr lang="en-US" sz="2600"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a:p>
            <a:pPr marL="852487" lvl="1" indent="-457200">
              <a:buClrTx/>
              <a:buFont typeface="Arial" panose="020B0604020202020204" pitchFamily="34" charset="0"/>
              <a:buChar char="•"/>
            </a:pPr>
            <a:r>
              <a:rPr lang="en-US" sz="2600" b="1" dirty="0">
                <a:latin typeface="Arial" panose="020B0604020202020204" pitchFamily="34" charset="0"/>
                <a:cs typeface="Arial" panose="020B0604020202020204" pitchFamily="34" charset="0"/>
              </a:rPr>
              <a:t>Web: </a:t>
            </a:r>
            <a:r>
              <a:rPr lang="en-US" sz="2600" dirty="0">
                <a:latin typeface="Arial" panose="020B0604020202020204" pitchFamily="34" charset="0"/>
                <a:cs typeface="Arial" panose="020B0604020202020204" pitchFamily="34" charset="0"/>
                <a:hlinkClick r:id="rId5"/>
              </a:rPr>
              <a:t>www.doe.mass.edu/mcas</a:t>
            </a:r>
            <a:r>
              <a:rPr lang="en-US" sz="2600" dirty="0">
                <a:latin typeface="Arial" panose="020B0604020202020204" pitchFamily="34" charset="0"/>
                <a:cs typeface="Arial" panose="020B0604020202020204" pitchFamily="34" charset="0"/>
              </a:rPr>
              <a:t> </a:t>
            </a:r>
          </a:p>
          <a:p>
            <a:pPr marL="852487" lvl="1" indent="-457200">
              <a:buClrTx/>
              <a:buFont typeface="Arial" panose="020B0604020202020204" pitchFamily="34" charset="0"/>
              <a:buChar char="•"/>
            </a:pPr>
            <a:r>
              <a:rPr lang="en-US" sz="2600" b="1" dirty="0">
                <a:latin typeface="Arial" panose="020B0604020202020204" pitchFamily="34" charset="0"/>
                <a:cs typeface="Arial" panose="020B0604020202020204" pitchFamily="34" charset="0"/>
              </a:rPr>
              <a:t>Email: </a:t>
            </a:r>
            <a:r>
              <a:rPr lang="en-US" sz="2600" dirty="0">
                <a:latin typeface="Arial" panose="020B0604020202020204" pitchFamily="34" charset="0"/>
                <a:cs typeface="Arial" panose="020B0604020202020204" pitchFamily="34" charset="0"/>
                <a:hlinkClick r:id="rId6"/>
              </a:rPr>
              <a:t>mcas@doe.mass.edu</a:t>
            </a:r>
            <a:endParaRPr lang="en-US" sz="2600" dirty="0">
              <a:latin typeface="Arial" panose="020B0604020202020204" pitchFamily="34" charset="0"/>
              <a:cs typeface="Arial" panose="020B0604020202020204" pitchFamily="34" charset="0"/>
            </a:endParaRPr>
          </a:p>
          <a:p>
            <a:pPr marL="852487" lvl="1" indent="-457200">
              <a:buClrTx/>
              <a:buFont typeface="Arial" panose="020B0604020202020204" pitchFamily="34" charset="0"/>
              <a:buChar char="•"/>
            </a:pPr>
            <a:r>
              <a:rPr lang="en-US" sz="2600" b="1" dirty="0">
                <a:latin typeface="Arial" panose="020B0604020202020204" pitchFamily="34" charset="0"/>
                <a:cs typeface="Arial" panose="020B0604020202020204" pitchFamily="34" charset="0"/>
              </a:rPr>
              <a:t>Phone: </a:t>
            </a:r>
            <a:r>
              <a:rPr lang="en-US" sz="2600" dirty="0">
                <a:latin typeface="Arial" panose="020B0604020202020204" pitchFamily="34" charset="0"/>
                <a:cs typeface="Arial" panose="020B0604020202020204" pitchFamily="34" charset="0"/>
              </a:rPr>
              <a:t>781-338-3625</a:t>
            </a:r>
          </a:p>
        </p:txBody>
      </p:sp>
    </p:spTree>
    <p:extLst>
      <p:ext uri="{BB962C8B-B14F-4D97-AF65-F5344CB8AC3E}">
        <p14:creationId xmlns:p14="http://schemas.microsoft.com/office/powerpoint/2010/main" val="39447138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a:xfrm>
            <a:off x="691055" y="958391"/>
            <a:ext cx="10515600" cy="1093686"/>
          </a:xfrm>
        </p:spPr>
        <p:txBody>
          <a:bodyPr>
            <a:normAutofit/>
          </a:bodyPr>
          <a:lstStyle/>
          <a:p>
            <a:pPr algn="ctr"/>
            <a:r>
              <a:rPr lang="en-US" sz="5400" b="1" dirty="0">
                <a:latin typeface="Arial" panose="020B0604020202020204" pitchFamily="34" charset="0"/>
                <a:cs typeface="Arial" panose="020B0604020202020204" pitchFamily="34" charset="0"/>
              </a:rPr>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47145" y="1976741"/>
            <a:ext cx="12192000" cy="400050"/>
          </a:xfrm>
          <a:prstGeom prst="rect">
            <a:avLst/>
          </a:prstGeom>
          <a:noFill/>
          <a:ln w="9525">
            <a:noFill/>
            <a:miter lim="800000"/>
            <a:headEnd/>
            <a:tailEnd/>
          </a:ln>
        </p:spPr>
        <p:txBody>
          <a:bodyPr>
            <a:spAutoFit/>
          </a:bodyPr>
          <a:lstStyle/>
          <a:p>
            <a:pPr algn="ctr" eaLnBrk="1" hangingPunct="1"/>
            <a:r>
              <a:rPr lang="en-US" altLang="zh-CN" sz="2000" b="1" dirty="0">
                <a:latin typeface="Arial" panose="020B0604020202020204" pitchFamily="34" charset="0"/>
                <a:ea typeface="Segoe SemiBold"/>
                <a:cs typeface="Arial" panose="020B0604020202020204" pitchFamily="34" charset="0"/>
              </a:rPr>
              <a:t>The Office of Student Assessment Services </a:t>
            </a:r>
            <a:endParaRPr lang="zh-CN" altLang="en-US" sz="2000" b="1">
              <a:latin typeface="Arial" panose="020B0604020202020204" pitchFamily="34" charset="0"/>
              <a:ea typeface="Segoe SemiBold"/>
              <a:cs typeface="Arial" panose="020B0604020202020204" pitchFamily="34" charset="0"/>
            </a:endParaRPr>
          </a:p>
        </p:txBody>
      </p:sp>
      <p:pic>
        <p:nvPicPr>
          <p:cNvPr id="11" name="Graphic 10" descr="phone icon">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9832" y="2971800"/>
            <a:ext cx="457200" cy="457200"/>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7032" y="3009521"/>
            <a:ext cx="2377378"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781-338-3625</a:t>
            </a:r>
          </a:p>
        </p:txBody>
      </p:sp>
      <p:pic>
        <p:nvPicPr>
          <p:cNvPr id="70" name="Graphic 69" descr="internet icon">
            <a:extLst>
              <a:ext uri="{FF2B5EF4-FFF2-40B4-BE49-F238E27FC236}">
                <a16:creationId xmlns:a16="http://schemas.microsoft.com/office/drawing/2014/main" id="{A0F0B6FE-BDBA-4605-BD46-20A654F1A4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5995" y="3659009"/>
            <a:ext cx="544873" cy="544873"/>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0868" y="3742217"/>
            <a:ext cx="5086754"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hlinkClick r:id="rId7"/>
              </a:rPr>
              <a:t>www.doe.mass.edu/mcas</a:t>
            </a:r>
            <a:r>
              <a:rPr lang="en-US" sz="2000" dirty="0">
                <a:latin typeface="Arial" panose="020B0604020202020204" pitchFamily="34" charset="0"/>
                <a:cs typeface="Arial" panose="020B0604020202020204" pitchFamily="34" charset="0"/>
              </a:rPr>
              <a:t>  </a:t>
            </a:r>
          </a:p>
        </p:txBody>
      </p:sp>
      <p:pic>
        <p:nvPicPr>
          <p:cNvPr id="12" name="Graphic 11" descr="Email icon">
            <a:extLst>
              <a:ext uri="{FF2B5EF4-FFF2-40B4-BE49-F238E27FC236}">
                <a16:creationId xmlns:a16="http://schemas.microsoft.com/office/drawing/2014/main" id="{A09C4642-67BC-4D06-A3AD-DFA1158F15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50796" y="2874535"/>
            <a:ext cx="540834" cy="540834"/>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8206" y="2971800"/>
            <a:ext cx="300072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hlinkClick r:id="rId10"/>
              </a:rPr>
              <a:t>mcas@doe.mass.edu</a:t>
            </a:r>
            <a:r>
              <a:rPr lang="en-US" sz="2000" dirty="0">
                <a:latin typeface="Arial" panose="020B0604020202020204" pitchFamily="34" charset="0"/>
                <a:cs typeface="Arial" panose="020B0604020202020204" pitchFamily="34" charset="0"/>
              </a:rPr>
              <a:t> </a:t>
            </a:r>
          </a:p>
        </p:txBody>
      </p:sp>
      <p:pic>
        <p:nvPicPr>
          <p:cNvPr id="15" name="Graphic 14" descr="mailing address">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283" y="3628552"/>
            <a:ext cx="544874" cy="544874"/>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4135" y="3731390"/>
            <a:ext cx="6093994" cy="400110"/>
          </a:xfrm>
          <a:prstGeom prst="rect">
            <a:avLst/>
          </a:prstGeom>
          <a:noFill/>
        </p:spPr>
        <p:txBody>
          <a:bodyPr wrap="square">
            <a:spAutoFit/>
          </a:bodyPr>
          <a:lstStyle/>
          <a:p>
            <a:r>
              <a:rPr lang="en-US" sz="1999" dirty="0">
                <a:latin typeface="Arial" panose="020B0604020202020204" pitchFamily="34" charset="0"/>
                <a:cs typeface="Arial" panose="020B0604020202020204" pitchFamily="34" charset="0"/>
              </a:rPr>
              <a:t>135 Santilli Highway, Everett, MA 02149</a:t>
            </a:r>
          </a:p>
        </p:txBody>
      </p:sp>
    </p:spTree>
    <p:extLst>
      <p:ext uri="{BB962C8B-B14F-4D97-AF65-F5344CB8AC3E}">
        <p14:creationId xmlns:p14="http://schemas.microsoft.com/office/powerpoint/2010/main" val="2091440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Computer-Based Testing (CBT) Components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a:normAutofit/>
          </a:bodyPr>
          <a:lstStyle/>
          <a:p>
            <a:r>
              <a:rPr lang="en-US" sz="2400" dirty="0">
                <a:solidFill>
                  <a:srgbClr val="101D35"/>
                </a:solidFill>
                <a:latin typeface="Arial" panose="020B0604020202020204" pitchFamily="34" charset="0"/>
                <a:cs typeface="Arial" panose="020B0604020202020204" pitchFamily="34" charset="0"/>
              </a:rPr>
              <a:t>PearsonAccess Next (PAN) </a:t>
            </a:r>
          </a:p>
          <a:p>
            <a:pPr lvl="1"/>
            <a:r>
              <a:rPr lang="en-US" sz="2000" dirty="0">
                <a:solidFill>
                  <a:srgbClr val="101D35"/>
                </a:solidFill>
                <a:latin typeface="Arial" panose="020B0604020202020204" pitchFamily="34" charset="0"/>
                <a:cs typeface="Arial" panose="020B0604020202020204" pitchFamily="34" charset="0"/>
              </a:rPr>
              <a:t>Online test management system for principals, test coordinators, and technology coordinators to manage user accounts, student registration, and computer-based test sessions.  </a:t>
            </a:r>
          </a:p>
          <a:p>
            <a:r>
              <a:rPr lang="en-US" sz="2400" dirty="0">
                <a:solidFill>
                  <a:srgbClr val="101D35"/>
                </a:solidFill>
                <a:latin typeface="Arial" panose="020B0604020202020204" pitchFamily="34" charset="0"/>
                <a:cs typeface="Arial" panose="020B0604020202020204" pitchFamily="34" charset="0"/>
              </a:rPr>
              <a:t>TestNav8 (TN8)</a:t>
            </a:r>
          </a:p>
          <a:p>
            <a:pPr lvl="1"/>
            <a:r>
              <a:rPr lang="en-US" sz="2000" dirty="0">
                <a:solidFill>
                  <a:srgbClr val="101D35"/>
                </a:solidFill>
                <a:latin typeface="Arial" panose="020B0604020202020204" pitchFamily="34" charset="0"/>
                <a:cs typeface="Arial" panose="020B0604020202020204" pitchFamily="34" charset="0"/>
              </a:rPr>
              <a:t>Online testing platform used by students to take the computer-based MCAS assessments</a:t>
            </a:r>
          </a:p>
          <a:p>
            <a:r>
              <a:rPr lang="en-US" sz="2400" dirty="0">
                <a:solidFill>
                  <a:srgbClr val="101D35"/>
                </a:solidFill>
                <a:latin typeface="Arial" panose="020B0604020202020204" pitchFamily="34" charset="0"/>
                <a:cs typeface="Arial" panose="020B0604020202020204" pitchFamily="34" charset="0"/>
              </a:rPr>
              <a:t>ProctorCache</a:t>
            </a:r>
          </a:p>
          <a:p>
            <a:pPr lvl="1"/>
            <a:r>
              <a:rPr lang="en-US" sz="2000" dirty="0">
                <a:solidFill>
                  <a:srgbClr val="101D35"/>
                </a:solidFill>
                <a:latin typeface="Arial" panose="020B0604020202020204" pitchFamily="34" charset="0"/>
                <a:cs typeface="Arial" panose="020B0604020202020204" pitchFamily="34" charset="0"/>
              </a:rPr>
              <a:t>Software that allows for precaching of test content on a designated precaching machine located at the school and can reduce bandwidth requirements. </a:t>
            </a:r>
          </a:p>
          <a:p>
            <a:pPr lvl="1"/>
            <a:r>
              <a:rPr lang="en-US" sz="2000" dirty="0">
                <a:latin typeface="Arial" panose="020B0604020202020204" pitchFamily="34" charset="0"/>
                <a:cs typeface="Arial" panose="020B0604020202020204" pitchFamily="34" charset="0"/>
                <a:hlinkClick r:id="rId2"/>
              </a:rPr>
              <a:t>Recommendation</a:t>
            </a:r>
            <a:r>
              <a:rPr lang="en-US" sz="2000" dirty="0">
                <a:latin typeface="Arial" panose="020B0604020202020204" pitchFamily="34" charset="0"/>
                <a:cs typeface="Arial" panose="020B0604020202020204" pitchFamily="34" charset="0"/>
              </a:rPr>
              <a:t> </a:t>
            </a:r>
            <a:r>
              <a:rPr lang="en-US" sz="2000" dirty="0">
                <a:solidFill>
                  <a:srgbClr val="101D35"/>
                </a:solidFill>
                <a:latin typeface="Arial" panose="020B0604020202020204" pitchFamily="34" charset="0"/>
                <a:cs typeface="Arial" panose="020B0604020202020204" pitchFamily="34" charset="0"/>
              </a:rPr>
              <a:t>on whether to use ProctorCache is based on school’s bandwidth.</a:t>
            </a:r>
          </a:p>
          <a:p>
            <a:r>
              <a:rPr lang="en-US" sz="2400" dirty="0">
                <a:solidFill>
                  <a:srgbClr val="101D35"/>
                </a:solidFill>
                <a:latin typeface="Arial" panose="020B0604020202020204" pitchFamily="34" charset="0"/>
                <a:cs typeface="Arial" panose="020B0604020202020204" pitchFamily="34" charset="0"/>
              </a:rPr>
              <a:t>For more information, view the </a:t>
            </a:r>
            <a:r>
              <a:rPr lang="en-US" sz="2400" dirty="0">
                <a:latin typeface="Arial" panose="020B0604020202020204" pitchFamily="34" charset="0"/>
                <a:cs typeface="Arial" panose="020B0604020202020204" pitchFamily="34" charset="0"/>
                <a:hlinkClick r:id="rId3"/>
              </a:rPr>
              <a:t>recording</a:t>
            </a:r>
            <a:r>
              <a:rPr lang="en-US" sz="2400" dirty="0">
                <a:latin typeface="Arial" panose="020B0604020202020204" pitchFamily="34" charset="0"/>
                <a:cs typeface="Arial" panose="020B0604020202020204" pitchFamily="34" charset="0"/>
              </a:rPr>
              <a:t> </a:t>
            </a:r>
            <a:r>
              <a:rPr lang="en-US" sz="2400" dirty="0">
                <a:solidFill>
                  <a:srgbClr val="101D35"/>
                </a:solidFill>
                <a:latin typeface="Arial" panose="020B0604020202020204" pitchFamily="34" charset="0"/>
                <a:cs typeface="Arial" panose="020B0604020202020204" pitchFamily="34" charset="0"/>
              </a:rPr>
              <a:t>of the “Introduction to MCAS CBT for New Staff” training session. </a:t>
            </a:r>
          </a:p>
        </p:txBody>
      </p:sp>
    </p:spTree>
    <p:extLst>
      <p:ext uri="{BB962C8B-B14F-4D97-AF65-F5344CB8AC3E}">
        <p14:creationId xmlns:p14="http://schemas.microsoft.com/office/powerpoint/2010/main" val="552345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F26BF5-1523-C029-3A10-541725531294}"/>
              </a:ext>
            </a:extLst>
          </p:cNvPr>
          <p:cNvSpPr txBox="1">
            <a:spLocks noGrp="1"/>
          </p:cNvSpPr>
          <p:nvPr>
            <p:ph type="title" idx="4294967295"/>
          </p:nvPr>
        </p:nvSpPr>
        <p:spPr>
          <a:xfrm>
            <a:off x="465991" y="219057"/>
            <a:ext cx="10990385" cy="800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3647B6"/>
                </a:solidFill>
                <a:effectLst/>
                <a:uLnTx/>
                <a:uFillTx/>
                <a:latin typeface="Arial" panose="020B0604020202020204" pitchFamily="34" charset="0"/>
                <a:ea typeface="+mj-ea"/>
                <a:cs typeface="Arial" panose="020B0604020202020204" pitchFamily="34" charset="0"/>
              </a:rPr>
              <a:t>Determine Whether to Run an Infrastructure Trial</a:t>
            </a:r>
          </a:p>
        </p:txBody>
      </p:sp>
      <p:pic>
        <p:nvPicPr>
          <p:cNvPr id="3" name="Picture 2" descr="Image displays Determine Whether to Run an Infrastructure Trial chart">
            <a:extLst>
              <a:ext uri="{FF2B5EF4-FFF2-40B4-BE49-F238E27FC236}">
                <a16:creationId xmlns:a16="http://schemas.microsoft.com/office/drawing/2014/main" id="{56C87701-8F94-4789-A6B4-4A5D89ADDD49}"/>
              </a:ext>
            </a:extLst>
          </p:cNvPr>
          <p:cNvPicPr>
            <a:picLocks noChangeAspect="1"/>
          </p:cNvPicPr>
          <p:nvPr/>
        </p:nvPicPr>
        <p:blipFill>
          <a:blip r:embed="rId3"/>
          <a:stretch>
            <a:fillRect/>
          </a:stretch>
        </p:blipFill>
        <p:spPr>
          <a:xfrm>
            <a:off x="2912230" y="1019908"/>
            <a:ext cx="6097905" cy="5346463"/>
          </a:xfrm>
          <a:prstGeom prst="rect">
            <a:avLst/>
          </a:prstGeom>
        </p:spPr>
      </p:pic>
    </p:spTree>
    <p:extLst>
      <p:ext uri="{BB962C8B-B14F-4D97-AF65-F5344CB8AC3E}">
        <p14:creationId xmlns:p14="http://schemas.microsoft.com/office/powerpoint/2010/main" val="271757724"/>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5FB14DB3FE6C4CA721D3340365D5E8" ma:contentTypeVersion="37" ma:contentTypeDescription="Create a new document." ma:contentTypeScope="" ma:versionID="86df65be89a453858224e75096edd462">
  <xsd:schema xmlns:xsd="http://www.w3.org/2001/XMLSchema" xmlns:xs="http://www.w3.org/2001/XMLSchema" xmlns:p="http://schemas.microsoft.com/office/2006/metadata/properties" xmlns:ns2="1d01d358-fb5c-480b-94c0-87be6b23463f" xmlns:ns3="0dca7aa4-7fee-4083-94e1-2adc3ae970bc" targetNamespace="http://schemas.microsoft.com/office/2006/metadata/properties" ma:root="true" ma:fieldsID="daf3c718f282ff3c0c8542d067b2b676" ns2:_="" ns3:_="">
    <xsd:import namespace="1d01d358-fb5c-480b-94c0-87be6b23463f"/>
    <xsd:import namespace="0dca7aa4-7fee-4083-94e1-2adc3ae970bc"/>
    <xsd:element name="properties">
      <xsd:complexType>
        <xsd:sequence>
          <xsd:element name="documentManagement">
            <xsd:complexType>
              <xsd:all>
                <xsd:element ref="ns2:Category0" minOccurs="0"/>
                <xsd:element ref="ns2:Category" minOccurs="0"/>
                <xsd:element ref="ns2:Meeting_x0020_Name" minOccurs="0"/>
                <xsd:element ref="ns2:Admin_x0020_Year" minOccurs="0"/>
                <xsd:element ref="ns2:Date" minOccurs="0"/>
                <xsd:element ref="ns2:File_x0020_Status" minOccurs="0"/>
                <xsd:element ref="ns2:Required_x0020_Document"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Metadata" minOccurs="0"/>
                <xsd:element ref="ns2:Archive" minOccurs="0"/>
                <xsd:element ref="ns2:Approval_x0020_Record"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1d358-fb5c-480b-94c0-87be6b23463f" elementFormDefault="qualified">
    <xsd:import namespace="http://schemas.microsoft.com/office/2006/documentManagement/types"/>
    <xsd:import namespace="http://schemas.microsoft.com/office/infopath/2007/PartnerControls"/>
    <xsd:element name="Category0" ma:index="2" nillable="true" ma:displayName="Category" ma:default="To be assigned" ma:format="Dropdown" ma:internalName="Category0">
      <xsd:simpleType>
        <xsd:restriction base="dms:Choice">
          <xsd:enumeration value="Content/ABBI Support"/>
          <xsd:enumeration value="Contracts"/>
          <xsd:enumeration value="Forms"/>
          <xsd:enumeration value="IT Docs"/>
          <xsd:enumeration value="Manuals and Trainings"/>
          <xsd:enumeration value="MCAS Project Documentation"/>
          <xsd:enumeration value="MCAS Support Page"/>
          <xsd:enumeration value="PearsonAccess Next/Test Nav"/>
          <xsd:enumeration value="Psychometrics"/>
          <xsd:enumeration value="Resource Center"/>
          <xsd:enumeration value="Reporting"/>
          <xsd:enumeration value="Scoring"/>
          <xsd:enumeration value="Service Center"/>
          <xsd:enumeration value="System Integration"/>
          <xsd:enumeration value="Team Information"/>
          <xsd:enumeration value="To be assigned"/>
        </xsd:restriction>
      </xsd:simpleType>
    </xsd:element>
    <xsd:element name="Category" ma:index="3" nillable="true" ma:displayName="Document Type" ma:description="Document Type" ma:format="Dropdown" ma:indexed="true" ma:internalName="Category">
      <xsd:simpleType>
        <xsd:restriction base="dms:Choice">
          <xsd:enumeration value="Change Requests"/>
          <xsd:enumeration value="Checklists"/>
          <xsd:enumeration value="Customer Deliverables"/>
          <xsd:enumeration value="Customer Satisfaction Surveys"/>
          <xsd:enumeration value="Lessons Learned"/>
          <xsd:enumeration value="Links"/>
          <xsd:enumeration value="Meeting Minutes"/>
          <xsd:enumeration value="Post Project/Phase End"/>
          <xsd:enumeration value="Presentations"/>
          <xsd:enumeration value="Project Management"/>
          <xsd:enumeration value="Project Specifications"/>
          <xsd:enumeration value="Requirements"/>
          <xsd:enumeration value="Schedules"/>
          <xsd:enumeration value="Scope"/>
          <xsd:enumeration value="Templates"/>
          <xsd:enumeration value="Tools"/>
          <xsd:enumeration value="Tracking"/>
          <xsd:enumeration value="Waivers"/>
          <xsd:enumeration value="Work Instructions"/>
        </xsd:restriction>
      </xsd:simpleType>
    </xsd:element>
    <xsd:element name="Meeting_x0020_Name" ma:index="4" nillable="true" ma:displayName="Meeting Name" ma:format="Dropdown" ma:indexed="true" ma:internalName="Meeting_x0020_Name">
      <xsd:simpleType>
        <xsd:union memberTypes="dms:Text">
          <xsd:simpleType>
            <xsd:restriction base="dms:Choice">
              <xsd:enumeration value="Assistive Technology Web Extension"/>
              <xsd:enumeration value="Content"/>
              <xsd:enumeration value="Cross Functional"/>
              <xsd:enumeration value="Forms"/>
              <xsd:enumeration value="Leadership w/Cognia"/>
              <xsd:enumeration value="Leadership w/DESE"/>
              <xsd:enumeration value="MA Monthly Management Meeting"/>
              <xsd:enumeration value="MCAS and RICAS Internal Team"/>
              <xsd:enumeration value="MCAS Risks and Issues Review"/>
              <xsd:enumeration value="Online Administration and Testing"/>
              <xsd:enumeration value="Production w/Cognia"/>
              <xsd:enumeration value="Production w/DESE"/>
              <xsd:enumeration value="Psychometrics w/Cognia"/>
              <xsd:enumeration value="Psychometrics w/DESE"/>
              <xsd:enumeration value="Remote Proctor Pilot"/>
              <xsd:enumeration value="Reporting w/DESE"/>
              <xsd:enumeration value="RI Monthly Management Meeting"/>
              <xsd:enumeration value="RICAS"/>
              <xsd:enumeration value="SCM Team"/>
              <xsd:enumeration value="Scoring w/Cognia"/>
              <xsd:enumeration value="Scoring w/DESE"/>
              <xsd:enumeration value="Systems Integration"/>
            </xsd:restriction>
          </xsd:simpleType>
        </xsd:union>
      </xsd:simpleType>
    </xsd:element>
    <xsd:element name="Admin_x0020_Year" ma:index="5" nillable="true" ma:displayName="Admin Year" ma:default="2020" ma:internalName="Admin_x0020_Year">
      <xsd:complexType>
        <xsd:complexContent>
          <xsd:extension base="dms:MultiChoice">
            <xsd:sequence>
              <xsd:element name="Value" maxOccurs="unbounded" minOccurs="0" nillable="true">
                <xsd:simpleType>
                  <xsd:restriction base="dms:Choice">
                    <xsd:enumeration value="2019"/>
                    <xsd:enumeration value="2020"/>
                    <xsd:enumeration value="2021"/>
                  </xsd:restriction>
                </xsd:simpleType>
              </xsd:element>
            </xsd:sequence>
          </xsd:extension>
        </xsd:complexContent>
      </xsd:complexType>
    </xsd:element>
    <xsd:element name="Date" ma:index="6" nillable="true" ma:displayName="Date" ma:format="DateOnly" ma:indexed="true" ma:internalName="Date">
      <xsd:simpleType>
        <xsd:restriction base="dms:DateTime"/>
      </xsd:simpleType>
    </xsd:element>
    <xsd:element name="File_x0020_Status" ma:index="7" nillable="true" ma:displayName="File Status" ma:default="Draft" ma:format="Dropdown" ma:internalName="File_x0020_Status">
      <xsd:simpleType>
        <xsd:restriction base="dms:Choice">
          <xsd:enumeration value="Archive"/>
          <xsd:enumeration value="Baselined"/>
          <xsd:enumeration value="Delivered"/>
          <xsd:enumeration value="Draft"/>
        </xsd:restriction>
      </xsd:simpleType>
    </xsd:element>
    <xsd:element name="Required_x0020_Document" ma:index="8" nillable="true" ma:displayName="Required Document" ma:description="PR-00044 Deliverable - this column is draft" ma:format="Dropdown" ma:indexed="true" ma:internalName="Required_x0020_Document">
      <xsd:simpleType>
        <xsd:restriction base="dms:Choice">
          <xsd:enumeration value="Business Requirements Document (BRD)"/>
          <xsd:enumeration value="PR-00003 Risk Management Procedure"/>
          <xsd:enumeration value="Customer Satisfaction Surveys"/>
          <xsd:enumeration value="Lessons Learned"/>
          <xsd:enumeration value="Project Management Plan"/>
        </xsd:restriction>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Metadata" ma:index="17" nillable="true" ma:displayName="MediaServiceMetadata" ma:hidden="true" ma:internalName="MediaServiceMetadata" ma:readOnly="true">
      <xsd:simpleType>
        <xsd:restriction base="dms:Note"/>
      </xsd:simpleType>
    </xsd:element>
    <xsd:element name="Archive" ma:index="21" nillable="true" ma:displayName="Archive" ma:default="0" ma:internalName="Archive">
      <xsd:simpleType>
        <xsd:restriction base="dms:Boolean"/>
      </xsd:simpleType>
    </xsd:element>
    <xsd:element name="Approval_x0020_Record" ma:index="22" nillable="true" ma:displayName="Approval Record" ma:default="0" ma:description="BRD approvals, emails, documented customer approvals etc." ma:internalName="Approval_x0020_Record">
      <xsd:simpleType>
        <xsd:restriction base="dms:Boolean"/>
      </xsd:simpleType>
    </xsd:element>
    <xsd:element name="MediaServiceDateTaken" ma:index="25" nillable="true" ma:displayName="MediaServiceDateTaken" ma:hidden="true" ma:internalName="MediaServiceDateTake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ca7aa4-7fee-4083-94e1-2adc3ae970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45c7d4eb-f99c-41c4-8537-a09014e06515}" ma:internalName="TaxCatchAll" ma:showField="CatchAllData" ma:web="0dca7aa4-7fee-4083-94e1-2adc3ae970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dca7aa4-7fee-4083-94e1-2adc3ae970bc">
      <UserInfo>
        <DisplayName>Limited Access System Group</DisplayName>
        <AccountId>18</AccountId>
        <AccountType/>
      </UserInfo>
      <UserInfo>
        <DisplayName>Elizabeth Pennington</DisplayName>
        <AccountId>17</AccountId>
        <AccountType/>
      </UserInfo>
      <UserInfo>
        <DisplayName>Gilchrist, Rebecca</DisplayName>
        <AccountId>23</AccountId>
        <AccountType/>
      </UserInfo>
      <UserInfo>
        <DisplayName>Stephen Hoffelt</DisplayName>
        <AccountId>87</AccountId>
        <AccountType/>
      </UserInfo>
      <UserInfo>
        <DisplayName>Tompkins, Andrea</DisplayName>
        <AccountId>38</AccountId>
        <AccountType/>
      </UserInfo>
      <UserInfo>
        <DisplayName>Michael Reynolds</DisplayName>
        <AccountId>883</AccountId>
        <AccountType/>
      </UserInfo>
    </SharedWithUsers>
    <lcf76f155ced4ddcb4097134ff3c332f xmlns="1d01d358-fb5c-480b-94c0-87be6b23463f">
      <Terms xmlns="http://schemas.microsoft.com/office/infopath/2007/PartnerControls"/>
    </lcf76f155ced4ddcb4097134ff3c332f>
    <TaxCatchAll xmlns="0dca7aa4-7fee-4083-94e1-2adc3ae970bc" xsi:nil="true"/>
    <File_x0020_Status xmlns="1d01d358-fb5c-480b-94c0-87be6b23463f">Draft</File_x0020_Status>
    <Admin_x0020_Year xmlns="1d01d358-fb5c-480b-94c0-87be6b23463f">
      <Value>2020</Value>
    </Admin_x0020_Year>
    <Required_x0020_Document xmlns="1d01d358-fb5c-480b-94c0-87be6b23463f" xsi:nil="true"/>
    <Approval_x0020_Record xmlns="1d01d358-fb5c-480b-94c0-87be6b23463f">false</Approval_x0020_Record>
    <Category0 xmlns="1d01d358-fb5c-480b-94c0-87be6b23463f">To be assigned</Category0>
    <Date xmlns="1d01d358-fb5c-480b-94c0-87be6b23463f" xsi:nil="true"/>
    <Meeting_x0020_Name xmlns="1d01d358-fb5c-480b-94c0-87be6b23463f" xsi:nil="true"/>
    <Category xmlns="1d01d358-fb5c-480b-94c0-87be6b23463f" xsi:nil="true"/>
    <Archive xmlns="1d01d358-fb5c-480b-94c0-87be6b23463f">false</Archive>
  </documentManagement>
</p:properties>
</file>

<file path=customXml/itemProps1.xml><?xml version="1.0" encoding="utf-8"?>
<ds:datastoreItem xmlns:ds="http://schemas.openxmlformats.org/officeDocument/2006/customXml" ds:itemID="{468CCA42-0E43-4142-9986-1C9D09A89438}"/>
</file>

<file path=customXml/itemProps2.xml><?xml version="1.0" encoding="utf-8"?>
<ds:datastoreItem xmlns:ds="http://schemas.openxmlformats.org/officeDocument/2006/customXml" ds:itemID="{3B70C1E0-D73F-4393-AF8B-EC030DBF27CE}">
  <ds:schemaRefs>
    <ds:schemaRef ds:uri="http://schemas.microsoft.com/sharepoint/v3/contenttype/forms"/>
  </ds:schemaRefs>
</ds:datastoreItem>
</file>

<file path=customXml/itemProps3.xml><?xml version="1.0" encoding="utf-8"?>
<ds:datastoreItem xmlns:ds="http://schemas.openxmlformats.org/officeDocument/2006/customXml" ds:itemID="{9EAF0FD2-44B7-49AE-A44E-FF3F2848CDD7}">
  <ds:schemaRefs>
    <ds:schemaRef ds:uri="http://purl.org/dc/terms/"/>
    <ds:schemaRef ds:uri="http://www.w3.org/XML/1998/namespace"/>
    <ds:schemaRef ds:uri="0f5bef07-f5f5-40da-8e2e-589709a1e173"/>
    <ds:schemaRef ds:uri="0285ebdb-5a9a-4eee-8319-5b3bdbf0e58a"/>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7320</TotalTime>
  <Words>5130</Words>
  <Application>Microsoft Macintosh PowerPoint</Application>
  <PresentationFormat>Widescreen</PresentationFormat>
  <Paragraphs>484</Paragraphs>
  <Slides>72</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72</vt:i4>
      </vt:variant>
    </vt:vector>
  </HeadingPairs>
  <TitlesOfParts>
    <vt:vector size="83" baseType="lpstr">
      <vt:lpstr>等线</vt:lpstr>
      <vt:lpstr>Arial</vt:lpstr>
      <vt:lpstr>Calibri</vt:lpstr>
      <vt:lpstr>Courier New</vt:lpstr>
      <vt:lpstr>Segoe</vt:lpstr>
      <vt:lpstr>Segoe SemiBold</vt:lpstr>
      <vt:lpstr>Segoe UI</vt:lpstr>
      <vt:lpstr>Segoe UI Semibold</vt:lpstr>
      <vt:lpstr>Wingdings</vt:lpstr>
      <vt:lpstr>ESE PowerPoint Template 2017</vt:lpstr>
      <vt:lpstr>Office Theme</vt:lpstr>
      <vt:lpstr>Overview of Infrastructure Trials for Returning Principals and Test Coordinators</vt:lpstr>
      <vt:lpstr>Presenters</vt:lpstr>
      <vt:lpstr>Logistics for This Session </vt:lpstr>
      <vt:lpstr>Slides for This Session </vt:lpstr>
      <vt:lpstr>Today’s Agenda</vt:lpstr>
      <vt:lpstr>1. Determining Whether to Run an Infrastructure Trial</vt:lpstr>
      <vt:lpstr>Poll Question </vt:lpstr>
      <vt:lpstr>Computer-Based Testing (CBT) Components</vt:lpstr>
      <vt:lpstr>Determine Whether to Run an Infrastructure Trial</vt:lpstr>
      <vt:lpstr>Testing Your Network and Devices </vt:lpstr>
      <vt:lpstr>Testing Your Network and Devices</vt:lpstr>
      <vt:lpstr>Steps for Conducting a Preliminary System Test</vt:lpstr>
      <vt:lpstr>Recommended Windows to Conduct  Preliminary System Tests/Infrastructure Trials</vt:lpstr>
      <vt:lpstr>2. Introduction to Infrastructure Trials</vt:lpstr>
      <vt:lpstr>Main Steps for the Infrastructure Trial </vt:lpstr>
      <vt:lpstr>Practice Tests </vt:lpstr>
      <vt:lpstr>Poll Question 2 </vt:lpstr>
      <vt:lpstr>Number of Test Sessions in the Practice Tests</vt:lpstr>
      <vt:lpstr>Training Site and User Accounts for PearsonAccess Next</vt:lpstr>
      <vt:lpstr>Demonstrations</vt:lpstr>
      <vt:lpstr>Questions and Answers</vt:lpstr>
      <vt:lpstr>3. Tasks for Test Coordinators and Test Administrators</vt:lpstr>
      <vt:lpstr>Steps for Test Coordinators </vt:lpstr>
      <vt:lpstr>Steps for Test Coordinators (continued) </vt:lpstr>
      <vt:lpstr>Steps for Test Administrators </vt:lpstr>
      <vt:lpstr>Demonstrations 2</vt:lpstr>
      <vt:lpstr>Generate Sample Students</vt:lpstr>
      <vt:lpstr>DESE File of Sample Students </vt:lpstr>
      <vt:lpstr>Create PAN Sessions</vt:lpstr>
      <vt:lpstr>Questions and Answers 2</vt:lpstr>
      <vt:lpstr>Demonstrations 3 </vt:lpstr>
      <vt:lpstr>Form-Dependent Accommodations</vt:lpstr>
      <vt:lpstr>Add Accommodations to a Student Record</vt:lpstr>
      <vt:lpstr>Add Accommodations to a Student Record 2</vt:lpstr>
      <vt:lpstr>Add a Student Using an Accommodation to a PAN Session</vt:lpstr>
      <vt:lpstr>Edit PAN Sessions – Human Reader/Human Signer</vt:lpstr>
      <vt:lpstr>Human Read-Aloud and Human Signer Sessions</vt:lpstr>
      <vt:lpstr>Proctor Testing Tickets</vt:lpstr>
      <vt:lpstr>Student Testing Tickets for Human Read-Aloud/Human Signer, TTS</vt:lpstr>
      <vt:lpstr>Print Testing Tickets</vt:lpstr>
      <vt:lpstr>Print Testing Tickets 2</vt:lpstr>
      <vt:lpstr>Sample Session Student Roster (Students in Sessions &gt; Resources)</vt:lpstr>
      <vt:lpstr>Questions and Answers 3</vt:lpstr>
      <vt:lpstr>Demonstrations </vt:lpstr>
      <vt:lpstr>Poll Question 3 </vt:lpstr>
      <vt:lpstr>Prepare/Start PAN Sessions</vt:lpstr>
      <vt:lpstr>Prepare PAN Sessions</vt:lpstr>
      <vt:lpstr>Start the PAN Session</vt:lpstr>
      <vt:lpstr>Unlock PAN Sessions</vt:lpstr>
      <vt:lpstr>Unlock Individual Students’ Tests</vt:lpstr>
      <vt:lpstr>Questions and Answers 4</vt:lpstr>
      <vt:lpstr>4. Administration and Next Steps</vt:lpstr>
      <vt:lpstr>Poll Question 4 </vt:lpstr>
      <vt:lpstr>Conducting the Trial</vt:lpstr>
      <vt:lpstr>Monitoring PAN Sessions</vt:lpstr>
      <vt:lpstr>Student Status Dashboard and Error Codes</vt:lpstr>
      <vt:lpstr>Student Status Dashboard and Error Codes 2</vt:lpstr>
      <vt:lpstr>Key to Student Statuses for Students in PAN Sessions  (Appendix B of the CBT TAM)</vt:lpstr>
      <vt:lpstr>Resuming Student Tests</vt:lpstr>
      <vt:lpstr>Resume-Upload</vt:lpstr>
      <vt:lpstr>Mark Students’ Tests Complete</vt:lpstr>
      <vt:lpstr>Stop PAN Sessions</vt:lpstr>
      <vt:lpstr>After the Infrastructure Trial</vt:lpstr>
      <vt:lpstr>Questions and Answers 5</vt:lpstr>
      <vt:lpstr>5. Resources, Support, and Next Steps</vt:lpstr>
      <vt:lpstr>Resources in the MCAS Resource Center </vt:lpstr>
      <vt:lpstr>Additional Resources on the DESE MCAS website </vt:lpstr>
      <vt:lpstr>Upcoming Training Sessions</vt:lpstr>
      <vt:lpstr>Upcoming Training Sessions 2</vt:lpstr>
      <vt:lpstr>Next Steps</vt:lpstr>
      <vt:lpstr>Email and Phone Support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Infrastructure Trials</dc:title>
  <dc:creator>Pennington, Elizabeth</dc:creator>
  <cp:lastModifiedBy>Kat Constable</cp:lastModifiedBy>
  <cp:revision>6</cp:revision>
  <cp:lastPrinted>2020-01-24T16:15:48Z</cp:lastPrinted>
  <dcterms:created xsi:type="dcterms:W3CDTF">2018-01-22T18:15:09Z</dcterms:created>
  <dcterms:modified xsi:type="dcterms:W3CDTF">2024-02-07T22:09:56Z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tatus">
    <vt:lpwstr>Draft</vt:lpwstr>
  </property>
  <property fmtid="{D5CDD505-2E9C-101B-9397-08002B2CF9AE}" pid="3" name="Archive">
    <vt:bool>false</vt:bool>
  </property>
  <property fmtid="{D5CDD505-2E9C-101B-9397-08002B2CF9AE}" pid="4" name="SharedWithUsers">
    <vt:lpwstr>18;#Zalk, Jodie (DESE)</vt:lpwstr>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y fmtid="{D5CDD505-2E9C-101B-9397-08002B2CF9AE}" pid="9" name="ContentTypeId">
    <vt:lpwstr>0x010100D75FB14DB3FE6C4CA721D3340365D5E8</vt:lpwstr>
  </property>
</Properties>
</file>