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handoutMasterIdLst>
    <p:handoutMasterId r:id="rId29"/>
  </p:handoutMasterIdLst>
  <p:sldIdLst>
    <p:sldId id="256" r:id="rId5"/>
    <p:sldId id="279" r:id="rId6"/>
    <p:sldId id="257" r:id="rId7"/>
    <p:sldId id="258" r:id="rId8"/>
    <p:sldId id="282" r:id="rId9"/>
    <p:sldId id="284" r:id="rId10"/>
    <p:sldId id="281" r:id="rId11"/>
    <p:sldId id="283" r:id="rId12"/>
    <p:sldId id="278" r:id="rId13"/>
    <p:sldId id="276" r:id="rId14"/>
    <p:sldId id="261" r:id="rId15"/>
    <p:sldId id="266" r:id="rId16"/>
    <p:sldId id="267" r:id="rId17"/>
    <p:sldId id="268" r:id="rId18"/>
    <p:sldId id="269" r:id="rId19"/>
    <p:sldId id="271" r:id="rId20"/>
    <p:sldId id="275" r:id="rId21"/>
    <p:sldId id="280" r:id="rId22"/>
    <p:sldId id="272" r:id="rId23"/>
    <p:sldId id="270" r:id="rId24"/>
    <p:sldId id="274" r:id="rId25"/>
    <p:sldId id="273" r:id="rId26"/>
    <p:sldId id="265" r:id="rId27"/>
  </p:sldIdLst>
  <p:sldSz cx="10058400" cy="77724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0"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1A463E-1C95-5A4C-E972-2706113614B4}" name="Scott Kelley" initials="sk" userId="Scott Kelley" providerId="None"/>
  <p188:author id="{CD201857-0226-EC5D-C27F-5E8B7A79CF9A}" name="Zalk, Jodie (DESE)" initials="Z(" userId="S::jodie.l.zalk@mass.gov::e1452584-4588-4fe8-8e76-c634323654f0" providerId="AD"/>
  <p188:author id="{BF065B60-68B2-033C-0531-4C24429BD042}" name="Cullen, Shannon (DESE)" initials="CS(" userId="S::Shannon.Cullen@mass.gov::6b1ad6a8-5818-44b3-9274-ccefbf22d13d" providerId="AD"/>
  <p188:author id="{2DDAB86A-D521-A4F8-DC3C-FF0AD3E217C3}" name="Jodie Zalk" initials="JZ" userId="S::Jodie.L.Zalk@mass.gov::e1452584-4588-4fe8-8e76-c634323654f0" providerId="AD"/>
  <p188:author id="{3E5A8F79-2524-1507-4261-DC10800890F1}" name="Joseph Henkelman" initials="JH" userId="S::joseph.henkelman@pearson.com::e82eaec1-b45c-47cd-b767-52b36deebf6c" providerId="AD"/>
  <p188:author id="{739D309D-4C34-4097-D726-46C62F4F2F97}" name="Holly Woodruff" initials="HW" userId="S::holly.woodruff@pearson.com::bd40664c-d0f9-47f6-9555-8f1bf1ec3b14" providerId="AD"/>
  <p188:author id="{D9D788DC-502D-2776-AAB8-4E6F63F3E690}" name="Brian Martens" initials="BM" userId="S::brian.martens@pearson.com::e823bd2b-043a-4a74-a92c-c9b2426269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4" clrIdx="0"/>
  <p:cmAuthor id="7" name="Scott Kelley" initials="sk" lastIdx="9" clrIdx="7">
    <p:extLst>
      <p:ext uri="{19B8F6BF-5375-455C-9EA6-DF929625EA0E}">
        <p15:presenceInfo xmlns:p15="http://schemas.microsoft.com/office/powerpoint/2012/main" userId="Scott Kelley" providerId="None"/>
      </p:ext>
    </p:extLst>
  </p:cmAuthor>
  <p:cmAuthor id="1" name="Dahn, LeAnn E" initials="LED" lastIdx="36" clrIdx="1"/>
  <p:cmAuthor id="8" name="Tompkins, Andrea" initials="TA" lastIdx="10" clrIdx="8">
    <p:extLst>
      <p:ext uri="{19B8F6BF-5375-455C-9EA6-DF929625EA0E}">
        <p15:presenceInfo xmlns:p15="http://schemas.microsoft.com/office/powerpoint/2012/main" userId="S::andrea.tompkins@pearson.com::6ae2736e-5b24-4af4-98bc-79ca7a9e3fa8" providerId="AD"/>
      </p:ext>
    </p:extLst>
  </p:cmAuthor>
  <p:cmAuthor id="2" name="Bree Gunter" initials="BG" lastIdx="1" clrIdx="2"/>
  <p:cmAuthor id="3" name="Cullen, Shannon (DESE)" initials="CS(" lastIdx="25" clrIdx="3">
    <p:extLst>
      <p:ext uri="{19B8F6BF-5375-455C-9EA6-DF929625EA0E}">
        <p15:presenceInfo xmlns:p15="http://schemas.microsoft.com/office/powerpoint/2012/main" userId="S::Shannon.Cullen@mass.gov::6b1ad6a8-5818-44b3-9274-ccefbf22d13d" providerId="AD"/>
      </p:ext>
    </p:extLst>
  </p:cmAuthor>
  <p:cmAuthor id="4" name="Kelley, R. Scott (DESE)" initials="KRS(" lastIdx="7" clrIdx="4">
    <p:extLst>
      <p:ext uri="{19B8F6BF-5375-455C-9EA6-DF929625EA0E}">
        <p15:presenceInfo xmlns:p15="http://schemas.microsoft.com/office/powerpoint/2012/main" userId="Kelley, R. Scott (DESE)" providerId="None"/>
      </p:ext>
    </p:extLst>
  </p:cmAuthor>
  <p:cmAuthor id="5" name="Swantz, Scott" initials="SS" lastIdx="19" clrIdx="5">
    <p:extLst>
      <p:ext uri="{19B8F6BF-5375-455C-9EA6-DF929625EA0E}">
        <p15:presenceInfo xmlns:p15="http://schemas.microsoft.com/office/powerpoint/2012/main" userId="S::scott.swantz@pearson.com::0eab0cda-ad66-44c5-9531-d56fd9c6625b" providerId="AD"/>
      </p:ext>
    </p:extLst>
  </p:cmAuthor>
  <p:cmAuthor id="6" name="Zalk, Jodie (DESE)" initials="ZJ(" lastIdx="1" clrIdx="6">
    <p:extLst>
      <p:ext uri="{19B8F6BF-5375-455C-9EA6-DF929625EA0E}">
        <p15:presenceInfo xmlns:p15="http://schemas.microsoft.com/office/powerpoint/2012/main" userId="S::Jodie.L.Zalk@mass.gov::e1452584-4588-4fe8-8e76-c63432365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032C0-1CD8-4493-8C2B-4626C660277A}" v="4" dt="2023-11-27T19:58:15.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2" autoAdjust="0"/>
    <p:restoredTop sz="86395" autoAdjust="0"/>
  </p:normalViewPr>
  <p:slideViewPr>
    <p:cSldViewPr snapToGrid="0">
      <p:cViewPr varScale="1">
        <p:scale>
          <a:sx n="97" d="100"/>
          <a:sy n="97" d="100"/>
        </p:scale>
        <p:origin x="256" y="192"/>
      </p:cViewPr>
      <p:guideLst>
        <p:guide orient="horz" pos="1320"/>
        <p:guide pos="3168"/>
      </p:guideLst>
    </p:cSldViewPr>
  </p:slideViewPr>
  <p:outlineViewPr>
    <p:cViewPr>
      <p:scale>
        <a:sx n="33" d="100"/>
        <a:sy n="33" d="100"/>
      </p:scale>
      <p:origin x="0" y="-2031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len, Shannon (DESE)" userId="6b1ad6a8-5818-44b3-9274-ccefbf22d13d" providerId="ADAL" clId="{3D9032C0-1CD8-4493-8C2B-4626C660277A}"/>
    <pc:docChg chg="custSel modSld">
      <pc:chgData name="Cullen, Shannon (DESE)" userId="6b1ad6a8-5818-44b3-9274-ccefbf22d13d" providerId="ADAL" clId="{3D9032C0-1CD8-4493-8C2B-4626C660277A}" dt="2023-11-27T19:57:36.049" v="143" actId="20577"/>
      <pc:docMkLst>
        <pc:docMk/>
      </pc:docMkLst>
      <pc:sldChg chg="delCm">
        <pc:chgData name="Cullen, Shannon (DESE)" userId="6b1ad6a8-5818-44b3-9274-ccefbf22d13d" providerId="ADAL" clId="{3D9032C0-1CD8-4493-8C2B-4626C660277A}" dt="2023-11-27T19:22:17.415" v="1"/>
        <pc:sldMkLst>
          <pc:docMk/>
          <pc:sldMk cId="542889269" sldId="257"/>
        </pc:sldMkLst>
      </pc:sldChg>
      <pc:sldChg chg="delCm">
        <pc:chgData name="Cullen, Shannon (DESE)" userId="6b1ad6a8-5818-44b3-9274-ccefbf22d13d" providerId="ADAL" clId="{3D9032C0-1CD8-4493-8C2B-4626C660277A}" dt="2023-11-27T19:22:34.780" v="2"/>
        <pc:sldMkLst>
          <pc:docMk/>
          <pc:sldMk cId="3912720352" sldId="258"/>
        </pc:sldMkLst>
      </pc:sldChg>
      <pc:sldChg chg="modNotesTx">
        <pc:chgData name="Cullen, Shannon (DESE)" userId="6b1ad6a8-5818-44b3-9274-ccefbf22d13d" providerId="ADAL" clId="{3D9032C0-1CD8-4493-8C2B-4626C660277A}" dt="2023-11-27T19:50:30.403" v="29" actId="20577"/>
        <pc:sldMkLst>
          <pc:docMk/>
          <pc:sldMk cId="2057097691" sldId="267"/>
        </pc:sldMkLst>
      </pc:sldChg>
      <pc:sldChg chg="modSp mod">
        <pc:chgData name="Cullen, Shannon (DESE)" userId="6b1ad6a8-5818-44b3-9274-ccefbf22d13d" providerId="ADAL" clId="{3D9032C0-1CD8-4493-8C2B-4626C660277A}" dt="2023-11-27T19:57:36.049" v="143" actId="20577"/>
        <pc:sldMkLst>
          <pc:docMk/>
          <pc:sldMk cId="46631866" sldId="272"/>
        </pc:sldMkLst>
        <pc:spChg chg="mod">
          <ac:chgData name="Cullen, Shannon (DESE)" userId="6b1ad6a8-5818-44b3-9274-ccefbf22d13d" providerId="ADAL" clId="{3D9032C0-1CD8-4493-8C2B-4626C660277A}" dt="2023-11-27T19:57:36.049" v="143" actId="20577"/>
          <ac:spMkLst>
            <pc:docMk/>
            <pc:sldMk cId="46631866" sldId="272"/>
            <ac:spMk id="3" creationId="{00000000-0000-0000-0000-000000000000}"/>
          </ac:spMkLst>
        </pc:spChg>
      </pc:sldChg>
      <pc:sldChg chg="delCm">
        <pc:chgData name="Cullen, Shannon (DESE)" userId="6b1ad6a8-5818-44b3-9274-ccefbf22d13d" providerId="ADAL" clId="{3D9032C0-1CD8-4493-8C2B-4626C660277A}" dt="2023-11-27T19:22:04.143" v="0"/>
        <pc:sldMkLst>
          <pc:docMk/>
          <pc:sldMk cId="2548606558" sldId="273"/>
        </pc:sldMkLst>
      </pc:sldChg>
      <pc:sldChg chg="modNotesTx">
        <pc:chgData name="Cullen, Shannon (DESE)" userId="6b1ad6a8-5818-44b3-9274-ccefbf22d13d" providerId="ADAL" clId="{3D9032C0-1CD8-4493-8C2B-4626C660277A}" dt="2023-11-27T19:56:01.628" v="131" actId="114"/>
        <pc:sldMkLst>
          <pc:docMk/>
          <pc:sldMk cId="3595062358" sldId="275"/>
        </pc:sldMkLst>
      </pc:sldChg>
      <pc:sldChg chg="modNotesTx">
        <pc:chgData name="Cullen, Shannon (DESE)" userId="6b1ad6a8-5818-44b3-9274-ccefbf22d13d" providerId="ADAL" clId="{3D9032C0-1CD8-4493-8C2B-4626C660277A}" dt="2023-11-27T19:44:30.468" v="23" actId="20577"/>
        <pc:sldMkLst>
          <pc:docMk/>
          <pc:sldMk cId="4189057054" sldId="276"/>
        </pc:sldMkLst>
      </pc:sldChg>
      <pc:sldChg chg="modSp mod">
        <pc:chgData name="Cullen, Shannon (DESE)" userId="6b1ad6a8-5818-44b3-9274-ccefbf22d13d" providerId="ADAL" clId="{3D9032C0-1CD8-4493-8C2B-4626C660277A}" dt="2023-11-27T19:42:33.649" v="14" actId="20577"/>
        <pc:sldMkLst>
          <pc:docMk/>
          <pc:sldMk cId="2254567521" sldId="281"/>
        </pc:sldMkLst>
        <pc:spChg chg="mod">
          <ac:chgData name="Cullen, Shannon (DESE)" userId="6b1ad6a8-5818-44b3-9274-ccefbf22d13d" providerId="ADAL" clId="{3D9032C0-1CD8-4493-8C2B-4626C660277A}" dt="2023-11-27T19:42:33.649" v="14" actId="20577"/>
          <ac:spMkLst>
            <pc:docMk/>
            <pc:sldMk cId="2254567521" sldId="281"/>
            <ac:spMk id="3" creationId="{00000000-0000-0000-0000-000000000000}"/>
          </ac:spMkLst>
        </pc:spChg>
      </pc:sldChg>
      <pc:sldChg chg="addSp delSp modSp mod">
        <pc:chgData name="Cullen, Shannon (DESE)" userId="6b1ad6a8-5818-44b3-9274-ccefbf22d13d" providerId="ADAL" clId="{3D9032C0-1CD8-4493-8C2B-4626C660277A}" dt="2023-11-27T19:41:35.545" v="12" actId="1076"/>
        <pc:sldMkLst>
          <pc:docMk/>
          <pc:sldMk cId="2602003640" sldId="282"/>
        </pc:sldMkLst>
        <pc:picChg chg="add del mod">
          <ac:chgData name="Cullen, Shannon (DESE)" userId="6b1ad6a8-5818-44b3-9274-ccefbf22d13d" providerId="ADAL" clId="{3D9032C0-1CD8-4493-8C2B-4626C660277A}" dt="2023-11-27T19:41:32.385" v="10" actId="478"/>
          <ac:picMkLst>
            <pc:docMk/>
            <pc:sldMk cId="2602003640" sldId="282"/>
            <ac:picMk id="4" creationId="{66C2ADCC-E176-DF7B-594D-99C9F5FD1121}"/>
          </ac:picMkLst>
        </pc:picChg>
        <pc:picChg chg="add mod">
          <ac:chgData name="Cullen, Shannon (DESE)" userId="6b1ad6a8-5818-44b3-9274-ccefbf22d13d" providerId="ADAL" clId="{3D9032C0-1CD8-4493-8C2B-4626C660277A}" dt="2023-11-27T19:41:35.545" v="12" actId="1076"/>
          <ac:picMkLst>
            <pc:docMk/>
            <pc:sldMk cId="2602003640" sldId="282"/>
            <ac:picMk id="6" creationId="{AF88C85C-99B6-7909-58EF-A9F77B3F9F49}"/>
          </ac:picMkLst>
        </pc:picChg>
        <pc:picChg chg="del">
          <ac:chgData name="Cullen, Shannon (DESE)" userId="6b1ad6a8-5818-44b3-9274-ccefbf22d13d" providerId="ADAL" clId="{3D9032C0-1CD8-4493-8C2B-4626C660277A}" dt="2023-11-27T19:39:51.459" v="7" actId="478"/>
          <ac:picMkLst>
            <pc:docMk/>
            <pc:sldMk cId="2602003640" sldId="282"/>
            <ac:picMk id="7" creationId="{2FC32993-495D-4580-9EB2-467675FF05FE}"/>
          </ac:picMkLst>
        </pc:picChg>
      </pc:sldChg>
      <pc:sldChg chg="modSp mod delCm modCm">
        <pc:chgData name="Cullen, Shannon (DESE)" userId="6b1ad6a8-5818-44b3-9274-ccefbf22d13d" providerId="ADAL" clId="{3D9032C0-1CD8-4493-8C2B-4626C660277A}" dt="2023-11-27T19:43:28.342" v="16" actId="20577"/>
        <pc:sldMkLst>
          <pc:docMk/>
          <pc:sldMk cId="3210662956" sldId="283"/>
        </pc:sldMkLst>
        <pc:spChg chg="mod">
          <ac:chgData name="Cullen, Shannon (DESE)" userId="6b1ad6a8-5818-44b3-9274-ccefbf22d13d" providerId="ADAL" clId="{3D9032C0-1CD8-4493-8C2B-4626C660277A}" dt="2023-11-27T19:43:28.342" v="16" actId="20577"/>
          <ac:spMkLst>
            <pc:docMk/>
            <pc:sldMk cId="3210662956" sldId="283"/>
            <ac:spMk id="3" creationId="{56DA5705-4CC3-4AAA-BA29-0115E561ECA3}"/>
          </ac:spMkLst>
        </pc:spChg>
      </pc:sldChg>
      <pc:sldChg chg="delCm">
        <pc:chgData name="Cullen, Shannon (DESE)" userId="6b1ad6a8-5818-44b3-9274-ccefbf22d13d" providerId="ADAL" clId="{3D9032C0-1CD8-4493-8C2B-4626C660277A}" dt="2023-11-27T19:22:38.823" v="4"/>
        <pc:sldMkLst>
          <pc:docMk/>
          <pc:sldMk cId="1423351144" sldId="2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25707-C4A9-44AC-B9CD-C3BD2883185D}" type="datetimeFigureOut">
              <a:rPr lang="en-US" smtClean="0"/>
              <a:pPr/>
              <a:t>1/18/24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B6161A-0590-4D20-8BD4-1A77424DC942}" type="slidenum">
              <a:rPr lang="en-US" smtClean="0"/>
              <a:pPr/>
              <a:t>‹#›</a:t>
            </a:fld>
            <a:endParaRPr lang="en-US"/>
          </a:p>
        </p:txBody>
      </p:sp>
    </p:spTree>
    <p:extLst>
      <p:ext uri="{BB962C8B-B14F-4D97-AF65-F5344CB8AC3E}">
        <p14:creationId xmlns:p14="http://schemas.microsoft.com/office/powerpoint/2010/main" val="125846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AE33F61-7AFF-4E91-9BA8-A681EC5D859B}" type="datetimeFigureOut">
              <a:rPr lang="en-US" smtClean="0"/>
              <a:pPr/>
              <a:t>1/18/24</a:t>
            </a:fld>
            <a:endParaRPr lang="en-US"/>
          </a:p>
        </p:txBody>
      </p:sp>
      <p:sp>
        <p:nvSpPr>
          <p:cNvPr id="4" name="Slide Image Placeholder 3"/>
          <p:cNvSpPr>
            <a:spLocks noGrp="1" noRot="1" noChangeAspect="1"/>
          </p:cNvSpPr>
          <p:nvPr>
            <p:ph type="sldImg" idx="2"/>
          </p:nvPr>
        </p:nvSpPr>
        <p:spPr>
          <a:xfrm>
            <a:off x="1433513" y="1143000"/>
            <a:ext cx="39909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E5E2B-1940-4C12-B0CF-52993C2CB7F2}" type="slidenum">
              <a:rPr lang="en-US" smtClean="0"/>
              <a:pPr/>
              <a:t>‹#›</a:t>
            </a:fld>
            <a:endParaRPr lang="en-US"/>
          </a:p>
        </p:txBody>
      </p:sp>
    </p:spTree>
    <p:extLst>
      <p:ext uri="{BB962C8B-B14F-4D97-AF65-F5344CB8AC3E}">
        <p14:creationId xmlns:p14="http://schemas.microsoft.com/office/powerpoint/2010/main" val="203703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upport.assessment.pearson.com/display/TN/Set+Up+and+Use+ProctorCach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rng-mcas.pearsonaccessnext.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upport.assessment.pearson.com/x/HAACAQ"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upport.assessment.pearson.com/TN/set-up-testnav-on-windows-20054054.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cas.pearsonaccessnext.com/customer/index.actio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support.assessment.pearson.com/display/PAsup/Import+or+Export+TestNav+Configura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r>
              <a:rPr lang="en-US" sz="1200" dirty="0"/>
              <a:t>These</a:t>
            </a:r>
            <a:r>
              <a:rPr lang="en-US" sz="1200" kern="1200" dirty="0">
                <a:solidFill>
                  <a:schemeClr val="tx1"/>
                </a:solidFill>
                <a:effectLst/>
                <a:latin typeface="+mn-lt"/>
                <a:ea typeface="+mn-ea"/>
                <a:cs typeface="+mn-cs"/>
              </a:rPr>
              <a:t> training</a:t>
            </a:r>
            <a:r>
              <a:rPr lang="en-US" sz="1200" dirty="0"/>
              <a:t> slides</a:t>
            </a:r>
            <a:r>
              <a:rPr lang="en-US" sz="1200" kern="1200" dirty="0">
                <a:solidFill>
                  <a:schemeClr val="tx1"/>
                </a:solidFill>
                <a:effectLst/>
                <a:latin typeface="+mn-lt"/>
                <a:ea typeface="+mn-ea"/>
                <a:cs typeface="+mn-cs"/>
              </a:rPr>
              <a:t> </a:t>
            </a:r>
            <a:r>
              <a:rPr lang="en-US" sz="1200" dirty="0"/>
              <a:t>give</a:t>
            </a:r>
            <a:r>
              <a:rPr lang="en-US" sz="1200" kern="1200" dirty="0">
                <a:solidFill>
                  <a:schemeClr val="tx1"/>
                </a:solidFill>
                <a:effectLst/>
                <a:latin typeface="+mn-lt"/>
                <a:ea typeface="+mn-ea"/>
                <a:cs typeface="+mn-cs"/>
              </a:rPr>
              <a:t> an overview of the steps for setting up and configuring the technology needed to conduct an Infrastructure Trial. It is recommended </a:t>
            </a:r>
            <a:r>
              <a:rPr lang="en-US" sz="1200" dirty="0"/>
              <a:t>these slides</a:t>
            </a:r>
            <a:r>
              <a:rPr lang="en-US" sz="1200" kern="1200" dirty="0">
                <a:solidFill>
                  <a:schemeClr val="tx1"/>
                </a:solidFill>
                <a:effectLst/>
                <a:latin typeface="+mn-lt"/>
                <a:ea typeface="+mn-ea"/>
                <a:cs typeface="+mn-cs"/>
              </a:rPr>
              <a:t> be used in conjunction with the Infrastructure Trial Readiness Guide.</a:t>
            </a:r>
            <a:endParaRPr lang="en-US" sz="1100" dirty="0">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a:t>
            </a:fld>
            <a:endParaRPr lang="en-US"/>
          </a:p>
        </p:txBody>
      </p:sp>
    </p:spTree>
    <p:extLst>
      <p:ext uri="{BB962C8B-B14F-4D97-AF65-F5344CB8AC3E}">
        <p14:creationId xmlns:p14="http://schemas.microsoft.com/office/powerpoint/2010/main" val="407814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**Slides 12-16 are only applicable for those schools using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is the Pearson-supplied software that is used in conjunction with TestNav to reduce bandwidth requirements.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is available at </a:t>
            </a:r>
            <a:r>
              <a:rPr lang="en-US" sz="120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http://download.testnav.com/</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software operates on Windows caching machines. </a:t>
            </a:r>
            <a:r>
              <a:rPr lang="en-US" sz="1200" dirty="0">
                <a:solidFill>
                  <a:srgbClr val="202020"/>
                </a:solidFill>
                <a:effectLst/>
                <a:latin typeface="+mn-lt"/>
                <a:ea typeface="Calibri" panose="020F0502020204030204" pitchFamily="34" charset="0"/>
                <a:cs typeface="Calibri" panose="020F0502020204030204" pitchFamily="34" charset="0"/>
              </a:rPr>
              <a:t>It is recommended that schools do not use a MacOS for a </a:t>
            </a:r>
            <a:r>
              <a:rPr lang="en-US" sz="1200" dirty="0" err="1">
                <a:solidFill>
                  <a:srgbClr val="202020"/>
                </a:solidFill>
                <a:effectLst/>
                <a:latin typeface="+mn-lt"/>
                <a:ea typeface="Calibri" panose="020F0502020204030204" pitchFamily="34" charset="0"/>
                <a:cs typeface="Calibri" panose="020F0502020204030204" pitchFamily="34" charset="0"/>
              </a:rPr>
              <a:t>ProctorCache</a:t>
            </a:r>
            <a:r>
              <a:rPr lang="en-US" sz="1200" dirty="0">
                <a:solidFill>
                  <a:srgbClr val="202020"/>
                </a:solidFill>
                <a:effectLst/>
                <a:latin typeface="+mn-lt"/>
                <a:ea typeface="Calibri" panose="020F0502020204030204" pitchFamily="34" charset="0"/>
                <a:cs typeface="Calibri" panose="020F0502020204030204" pitchFamily="34" charset="0"/>
              </a:rPr>
              <a:t> machine, but schools that are unable to find another device type should contact the MCAS Service Center for support.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does not require an underlying server-based operating system. It can operate on desktop class hardware and desktop class operating systems, which gives districts flexibility on what machines they use for precaching.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be operated on a Chromebook.</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uses TCP port 80 for communication between the precaching machine and the Pearson servers and ports 4480 and 4481 for communication between student testing devices and the precaching machine.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Districts that require internet traffic to pass through an upstream proxy server will need to configure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to point to their proxy server. For details on setting up an upstream proxy, refer to the “Set Up and Use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page in the </a:t>
            </a:r>
            <a:r>
              <a:rPr lang="en-US" sz="1200" i="0"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TestNav 8 Online Support User Guide</a:t>
            </a:r>
            <a:r>
              <a:rPr lang="en-US" sz="1200" i="0" u="sng" kern="1200" dirty="0">
                <a:solidFill>
                  <a:schemeClr val="tx1"/>
                </a:solidFill>
                <a:effectLst/>
                <a:latin typeface="+mn-lt"/>
                <a:ea typeface="+mn-ea"/>
                <a:cs typeface="+mn-cs"/>
              </a:rPr>
              <a:t> </a:t>
            </a:r>
            <a:r>
              <a:rPr lang="en-US" sz="1200" i="0" u="none" kern="1200" dirty="0">
                <a:solidFill>
                  <a:schemeClr val="tx1"/>
                </a:solidFill>
                <a:effectLst/>
                <a:latin typeface="+mn-lt"/>
                <a:ea typeface="+mn-ea"/>
                <a:cs typeface="+mn-cs"/>
              </a:rPr>
              <a:t>(https://support.assessment.pearson.com/x/HAACAQ)</a:t>
            </a:r>
            <a:r>
              <a:rPr lang="en-US" sz="1200" u="none" kern="1200" dirty="0">
                <a:solidFill>
                  <a:schemeClr val="tx1"/>
                </a:solidFill>
                <a:effectLst/>
                <a:latin typeface="+mn-lt"/>
                <a:ea typeface="+mn-ea"/>
                <a:cs typeface="+mn-cs"/>
              </a:rPr>
              <a:t>. </a:t>
            </a:r>
          </a:p>
          <a:p>
            <a:endParaRPr lang="en-US" sz="14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12</a:t>
            </a:fld>
            <a:endParaRPr lang="en-US"/>
          </a:p>
        </p:txBody>
      </p:sp>
    </p:spTree>
    <p:extLst>
      <p:ext uri="{BB962C8B-B14F-4D97-AF65-F5344CB8AC3E}">
        <p14:creationId xmlns:p14="http://schemas.microsoft.com/office/powerpoint/2010/main" val="316586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Please select the play button above to view the video. </a:t>
            </a:r>
            <a:endParaRPr lang="en-US" sz="1200" dirty="0"/>
          </a:p>
          <a:p>
            <a:endParaRPr lang="en-US" sz="1200" dirty="0"/>
          </a:p>
          <a:p>
            <a:r>
              <a:rPr lang="en-US" sz="1200" kern="1200" dirty="0">
                <a:solidFill>
                  <a:schemeClr val="tx1"/>
                </a:solidFill>
                <a:effectLst/>
                <a:latin typeface="+mn-lt"/>
                <a:ea typeface="+mn-ea"/>
                <a:cs typeface="+mn-cs"/>
              </a:rPr>
              <a:t>To set up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sign in to the </a:t>
            </a:r>
            <a:r>
              <a:rPr lang="en-US" sz="1200" dirty="0" err="1"/>
              <a:t>PearsonAccess</a:t>
            </a:r>
            <a:r>
              <a:rPr lang="en-US" sz="1200" dirty="0"/>
              <a:t> N</a:t>
            </a:r>
            <a:r>
              <a:rPr lang="en-US" sz="1200" baseline="0" dirty="0"/>
              <a:t>ext</a:t>
            </a:r>
            <a:r>
              <a:rPr lang="en-US" sz="1200" kern="1200" dirty="0">
                <a:solidFill>
                  <a:schemeClr val="tx1"/>
                </a:solidFill>
                <a:effectLst/>
                <a:latin typeface="+mn-lt"/>
                <a:ea typeface="+mn-ea"/>
                <a:cs typeface="+mn-cs"/>
              </a:rPr>
              <a:t> training</a:t>
            </a:r>
            <a:r>
              <a:rPr lang="en-US" sz="1200" kern="1200" baseline="0" dirty="0">
                <a:solidFill>
                  <a:schemeClr val="tx1"/>
                </a:solidFill>
                <a:effectLst/>
                <a:latin typeface="+mn-lt"/>
                <a:ea typeface="+mn-ea"/>
                <a:cs typeface="+mn-cs"/>
              </a:rPr>
              <a:t> site </a:t>
            </a:r>
            <a:r>
              <a:rPr lang="en-US" sz="1200" kern="1200" dirty="0">
                <a:solidFill>
                  <a:schemeClr val="tx1"/>
                </a:solidFill>
                <a:effectLst/>
                <a:latin typeface="+mn-lt"/>
                <a:ea typeface="+mn-ea"/>
                <a:cs typeface="+mn-cs"/>
              </a:rPr>
              <a:t>at </a:t>
            </a:r>
            <a:r>
              <a:rPr lang="en-US" sz="120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http://trng-mcas.pearsonaccessnext.com</a:t>
            </a:r>
            <a:r>
              <a:rPr lang="en-US" sz="1200" kern="1200" dirty="0">
                <a:solidFill>
                  <a:schemeClr val="tx1"/>
                </a:solidFill>
                <a:effectLst/>
                <a:latin typeface="+mn-lt"/>
                <a:ea typeface="+mn-ea"/>
                <a:cs typeface="+mn-cs"/>
              </a:rPr>
              <a:t> using the computer that will serve as the precaching machine. Select </a:t>
            </a:r>
            <a:r>
              <a:rPr lang="en-US" sz="1200" i="1" kern="1200" dirty="0">
                <a:solidFill>
                  <a:schemeClr val="tx1"/>
                </a:solidFill>
                <a:effectLst/>
                <a:latin typeface="+mn-lt"/>
                <a:ea typeface="+mn-ea"/>
                <a:cs typeface="+mn-cs"/>
              </a:rPr>
              <a:t>Setup</a:t>
            </a:r>
            <a:r>
              <a:rPr lang="en-US" sz="1200" kern="1200" baseline="0" dirty="0">
                <a:solidFill>
                  <a:schemeClr val="tx1"/>
                </a:solidFill>
                <a:effectLst/>
                <a:latin typeface="+mn-lt"/>
                <a:ea typeface="+mn-ea"/>
                <a:cs typeface="+mn-cs"/>
              </a:rPr>
              <a:t> then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TestNav Configurations</a:t>
            </a:r>
            <a:r>
              <a:rPr lang="en-US" sz="1200" kern="1200" dirty="0">
                <a:solidFill>
                  <a:schemeClr val="tx1"/>
                </a:solidFill>
                <a:effectLst/>
                <a:latin typeface="+mn-lt"/>
                <a:ea typeface="+mn-ea"/>
                <a:cs typeface="+mn-cs"/>
              </a:rPr>
              <a:t>.</a:t>
            </a:r>
            <a:r>
              <a:rPr lang="en-US" sz="1200" dirty="0"/>
              <a:t> </a:t>
            </a:r>
            <a:r>
              <a:rPr lang="en-US" sz="1200" kern="1200" dirty="0">
                <a:solidFill>
                  <a:schemeClr val="tx1"/>
                </a:solidFill>
                <a:effectLst/>
                <a:latin typeface="+mn-lt"/>
                <a:ea typeface="+mn-ea"/>
                <a:cs typeface="+mn-cs"/>
              </a:rPr>
              <a:t> Select </a:t>
            </a:r>
            <a:r>
              <a:rPr lang="en-US" sz="1200" i="1" kern="1200" dirty="0">
                <a:solidFill>
                  <a:schemeClr val="tx1"/>
                </a:solidFill>
                <a:effectLst/>
                <a:latin typeface="+mn-lt"/>
                <a:ea typeface="+mn-ea"/>
                <a:cs typeface="+mn-cs"/>
              </a:rPr>
              <a:t>Create/Edit Configurations </a:t>
            </a:r>
            <a:r>
              <a:rPr lang="en-US" sz="1200" kern="1200" dirty="0">
                <a:solidFill>
                  <a:schemeClr val="tx1"/>
                </a:solidFill>
                <a:effectLst/>
                <a:latin typeface="+mn-lt"/>
                <a:ea typeface="+mn-ea"/>
                <a:cs typeface="+mn-cs"/>
              </a:rPr>
              <a:t>and click </a:t>
            </a:r>
            <a:r>
              <a:rPr lang="en-US" sz="1200" i="1" kern="1200" dirty="0">
                <a:solidFill>
                  <a:schemeClr val="tx1"/>
                </a:solidFill>
                <a:effectLst/>
                <a:latin typeface="+mn-lt"/>
                <a:ea typeface="+mn-ea"/>
                <a:cs typeface="+mn-cs"/>
              </a:rPr>
              <a:t>Start</a:t>
            </a:r>
            <a:r>
              <a:rPr lang="en-US" sz="1200" kern="1200" dirty="0">
                <a:solidFill>
                  <a:schemeClr val="tx1"/>
                </a:solidFill>
                <a:effectLst/>
                <a:latin typeface="+mn-lt"/>
                <a:ea typeface="+mn-ea"/>
                <a:cs typeface="+mn-cs"/>
              </a:rPr>
              <a:t> to launch the configuration. The Configuration screen will allow you to access the configuration settings to set secondary save locations for TestNav</a:t>
            </a:r>
            <a:r>
              <a:rPr lang="en-US" sz="1200" dirty="0"/>
              <a:t> and, </a:t>
            </a:r>
            <a:r>
              <a:rPr lang="en-US" sz="1200" kern="1200" dirty="0">
                <a:solidFill>
                  <a:schemeClr val="tx1"/>
                </a:solidFill>
                <a:effectLst/>
                <a:latin typeface="+mn-lt"/>
                <a:ea typeface="+mn-ea"/>
                <a:cs typeface="+mn-cs"/>
              </a:rPr>
              <a:t>if applicable, set up a connection to your precaching machine. To facilitate the recovery of student responses if connectivity issues interfere with testing</a:t>
            </a:r>
            <a:r>
              <a:rPr lang="en-US" sz="1200" kern="1200" baseline="0" dirty="0">
                <a:solidFill>
                  <a:schemeClr val="tx1"/>
                </a:solidFill>
                <a:effectLst/>
                <a:latin typeface="+mn-lt"/>
                <a:ea typeface="+mn-ea"/>
                <a:cs typeface="+mn-cs"/>
              </a:rPr>
              <a:t> and to avoid a situation of missing student responses,</a:t>
            </a:r>
            <a:r>
              <a:rPr lang="en-US" sz="1200" kern="1200" dirty="0">
                <a:solidFill>
                  <a:schemeClr val="tx1"/>
                </a:solidFill>
                <a:effectLst/>
                <a:latin typeface="+mn-lt"/>
                <a:ea typeface="+mn-ea"/>
                <a:cs typeface="+mn-cs"/>
              </a:rPr>
              <a:t> the Department strongly recommends setting up a secondary save location.</a:t>
            </a:r>
            <a:r>
              <a:rPr lang="en-US" sz="1200" dirty="0"/>
              <a:t> </a:t>
            </a:r>
            <a:r>
              <a:rPr lang="en-US" sz="1200" kern="1200" dirty="0">
                <a:solidFill>
                  <a:schemeClr val="tx1"/>
                </a:solidFill>
                <a:effectLst/>
                <a:latin typeface="+mn-lt"/>
                <a:ea typeface="+mn-ea"/>
                <a:cs typeface="+mn-cs"/>
              </a:rPr>
              <a:t>The primary save location should be left blank to default to the student’s device.</a:t>
            </a:r>
            <a:r>
              <a:rPr lang="en-US" sz="1200" dirty="0"/>
              <a:t>  </a:t>
            </a:r>
            <a:endParaRPr lang="en-US" sz="1200" dirty="0">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Enter a name for your Configuration and fill out the Organization Field. Pearson recommends using only letters and numbers, since other characters may cause problems with test delivery. Organizations may have multiple precaching computers connected to their TestNav configuration.</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Next, identify the precaching computer. In the “Default Precaching Computer” section, enter a computer name, the computer’s IP address, and port information. Please note the computer selected for precaching should not be a student testing machine.</a:t>
            </a:r>
            <a:r>
              <a:rPr lang="en-US" sz="1200" dirty="0"/>
              <a:t> </a:t>
            </a:r>
            <a:endParaRPr lang="en-US" sz="1200" dirty="0">
              <a:cs typeface="Calibri"/>
            </a:endParaRPr>
          </a:p>
          <a:p>
            <a:endParaRPr lang="en-US" sz="1200" dirty="0">
              <a:cs typeface="Calibri"/>
            </a:endParaRPr>
          </a:p>
          <a:p>
            <a:r>
              <a:rPr lang="en-US" sz="1200" kern="1200" dirty="0">
                <a:solidFill>
                  <a:schemeClr val="tx1"/>
                </a:solidFill>
                <a:effectLst/>
                <a:latin typeface="+mn-lt"/>
                <a:ea typeface="+mn-ea"/>
                <a:cs typeface="+mn-cs"/>
              </a:rPr>
              <a:t>All users need to complete the following fields:</a:t>
            </a:r>
            <a:endParaRPr lang="en-US" sz="1200" kern="1200" dirty="0">
              <a:solidFill>
                <a:schemeClr val="tx1"/>
              </a:solidFill>
              <a:effectLst/>
              <a:latin typeface="+mn-lt"/>
              <a:cs typeface="Calibri"/>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Name: The computer name will be the name that displays when selecting a precaching machine during test session creation.</a:t>
            </a:r>
            <a:r>
              <a:rPr lang="en-US" sz="1200" dirty="0"/>
              <a:t> </a:t>
            </a:r>
            <a:r>
              <a:rPr lang="en-US" sz="1200" kern="1200" dirty="0">
                <a:solidFill>
                  <a:schemeClr val="tx1"/>
                </a:solidFill>
                <a:effectLst/>
                <a:latin typeface="+mn-lt"/>
                <a:ea typeface="+mn-ea"/>
                <a:cs typeface="+mn-cs"/>
              </a:rPr>
              <a:t> Please note that the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software must be installed on each machine to be used for precaching.</a:t>
            </a:r>
            <a:r>
              <a:rPr lang="en-US" sz="1200" dirty="0"/>
              <a:t> </a:t>
            </a:r>
            <a:endParaRPr lang="en-US" sz="1200" kern="1200" dirty="0">
              <a:solidFill>
                <a:schemeClr val="tx1"/>
              </a:solidFill>
              <a:effectLst/>
              <a:latin typeface="+mn-lt"/>
              <a:cs typeface="Calibri"/>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IP Address: If you will be precaching, provide the internal network IP address of the caching machine.</a:t>
            </a:r>
            <a:endParaRPr lang="en-US" sz="1200" kern="1200" dirty="0">
              <a:solidFill>
                <a:schemeClr val="tx1"/>
              </a:solidFill>
              <a:effectLst/>
              <a:latin typeface="+mn-lt"/>
              <a:cs typeface="Calibri"/>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Port number: 4480 for Pearson-supplied </a:t>
            </a:r>
            <a:r>
              <a:rPr lang="en-US" sz="1200" kern="1200" dirty="0" err="1">
                <a:solidFill>
                  <a:schemeClr val="tx1"/>
                </a:solidFill>
                <a:effectLst/>
                <a:latin typeface="+mn-lt"/>
                <a:ea typeface="+mn-ea"/>
                <a:cs typeface="+mn-cs"/>
              </a:rPr>
              <a:t>ProctorCache</a:t>
            </a:r>
            <a:r>
              <a:rPr lang="en-US" sz="1200" kern="1200" baseline="0" dirty="0">
                <a:solidFill>
                  <a:schemeClr val="tx1"/>
                </a:solidFill>
                <a:effectLst/>
                <a:latin typeface="+mn-lt"/>
                <a:ea typeface="+mn-ea"/>
                <a:cs typeface="+mn-cs"/>
              </a:rPr>
              <a:t> software,</a:t>
            </a:r>
            <a:r>
              <a:rPr lang="en-US" sz="1200" kern="1200" dirty="0">
                <a:solidFill>
                  <a:schemeClr val="tx1"/>
                </a:solidFill>
                <a:effectLst/>
                <a:latin typeface="+mn-lt"/>
                <a:ea typeface="+mn-ea"/>
                <a:cs typeface="+mn-cs"/>
              </a:rPr>
              <a:t> unless modified.</a:t>
            </a:r>
            <a:r>
              <a:rPr lang="en-US" sz="1200" dirty="0"/>
              <a:t> </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Next, specify the student response file secondary save locations and click </a:t>
            </a:r>
            <a:r>
              <a:rPr lang="en-US" sz="1200" i="1" kern="1200" dirty="0">
                <a:solidFill>
                  <a:schemeClr val="tx1"/>
                </a:solidFill>
                <a:effectLst/>
                <a:latin typeface="+mn-lt"/>
                <a:ea typeface="+mn-ea"/>
                <a:cs typeface="+mn-cs"/>
              </a:rPr>
              <a:t>Create</a:t>
            </a:r>
            <a:r>
              <a:rPr lang="en-US" sz="1200" kern="1200" dirty="0">
                <a:solidFill>
                  <a:schemeClr val="tx1"/>
                </a:solidFill>
                <a:effectLst/>
                <a:latin typeface="+mn-lt"/>
                <a:ea typeface="+mn-ea"/>
                <a:cs typeface="+mn-cs"/>
              </a:rPr>
              <a:t>. A “</a:t>
            </a:r>
            <a:r>
              <a:rPr lang="en-US" sz="1200" i="1" kern="1200" dirty="0">
                <a:solidFill>
                  <a:schemeClr val="tx1"/>
                </a:solidFill>
                <a:effectLst/>
                <a:latin typeface="+mn-lt"/>
                <a:ea typeface="+mn-ea"/>
                <a:cs typeface="+mn-cs"/>
              </a:rPr>
              <a:t>Success</a:t>
            </a:r>
            <a:r>
              <a:rPr lang="en-US" sz="1200" kern="1200" dirty="0">
                <a:solidFill>
                  <a:schemeClr val="tx1"/>
                </a:solidFill>
                <a:effectLst/>
                <a:latin typeface="+mn-lt"/>
                <a:ea typeface="+mn-ea"/>
                <a:cs typeface="+mn-cs"/>
              </a:rPr>
              <a:t>” message will appear in green once this is successfully configured. Details for this task can be found on slides 17 and 18.</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If you need to modify the configuration or add additional precaching computers to the organization, you may do this on the same </a:t>
            </a:r>
            <a:r>
              <a:rPr lang="en-US" sz="1200" i="1" kern="1200" dirty="0">
                <a:solidFill>
                  <a:schemeClr val="tx1"/>
                </a:solidFill>
                <a:effectLst/>
                <a:latin typeface="+mn-lt"/>
                <a:ea typeface="+mn-ea"/>
                <a:cs typeface="+mn-cs"/>
              </a:rPr>
              <a:t>Create/Edit Configurations </a:t>
            </a:r>
            <a:r>
              <a:rPr lang="en-US" sz="1200" kern="1200" dirty="0">
                <a:solidFill>
                  <a:schemeClr val="tx1"/>
                </a:solidFill>
                <a:effectLst/>
                <a:latin typeface="+mn-lt"/>
                <a:ea typeface="+mn-ea"/>
                <a:cs typeface="+mn-cs"/>
              </a:rPr>
              <a:t>task.</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13</a:t>
            </a:fld>
            <a:endParaRPr lang="en-US"/>
          </a:p>
        </p:txBody>
      </p:sp>
    </p:spTree>
    <p:extLst>
      <p:ext uri="{BB962C8B-B14F-4D97-AF65-F5344CB8AC3E}">
        <p14:creationId xmlns:p14="http://schemas.microsoft.com/office/powerpoint/2010/main" val="316732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Once you have added your configuration, there are some important details to understand about how precaching works inside </a:t>
            </a:r>
            <a:r>
              <a:rPr lang="en-US" sz="1200" dirty="0" err="1"/>
              <a:t>PearsonAccess</a:t>
            </a:r>
            <a:r>
              <a:rPr lang="en-US" sz="1200" dirty="0"/>
              <a:t> N</a:t>
            </a:r>
            <a:r>
              <a:rPr lang="en-US" sz="1200" baseline="0" dirty="0"/>
              <a:t>ext</a:t>
            </a:r>
            <a:r>
              <a:rPr lang="en-US" sz="1200" u="none" kern="1200" dirty="0">
                <a:solidFill>
                  <a:schemeClr val="tx1"/>
                </a:solidFill>
                <a:effectLst/>
                <a:latin typeface="+mn-lt"/>
                <a:ea typeface="+mn-ea"/>
                <a:cs typeface="+mn-cs"/>
              </a:rPr>
              <a:t>. Precaching is the process of loading or “caching” test content locally to a designated </a:t>
            </a:r>
            <a:r>
              <a:rPr lang="en-US" sz="1200" u="none" kern="1200" dirty="0" err="1">
                <a:solidFill>
                  <a:schemeClr val="tx1"/>
                </a:solidFill>
                <a:effectLst/>
                <a:latin typeface="+mn-lt"/>
                <a:ea typeface="+mn-ea"/>
                <a:cs typeface="+mn-cs"/>
              </a:rPr>
              <a:t>ProctorCache</a:t>
            </a:r>
            <a:r>
              <a:rPr lang="en-US" sz="1200" u="none" kern="1200" dirty="0">
                <a:solidFill>
                  <a:schemeClr val="tx1"/>
                </a:solidFill>
                <a:effectLst/>
                <a:latin typeface="+mn-lt"/>
                <a:ea typeface="+mn-ea"/>
                <a:cs typeface="+mn-cs"/>
              </a:rPr>
              <a:t> computer at a school.</a:t>
            </a:r>
          </a:p>
          <a:p>
            <a:r>
              <a:rPr lang="en-US" sz="1200" u="none"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You may precache by test as soon as forms are available for the Infrastructure Trial.  You do not need to have student records created in the system first. For operational testing, test content is available approximately one week prior to the beginning of the testing window. </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If a school does not have a precaching machine or TestNav Configuration, then the district setup will apply. The Department strongly recommends that precaching machines and TestNav Configurations are set up at the school level. Refer to the Infrastructure Trial Readiness Guide for more information. </a:t>
            </a: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An organization can only have one configuration. However, each configuration can have multiple precaching computers set up.</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14</a:t>
            </a:fld>
            <a:endParaRPr lang="en-US"/>
          </a:p>
        </p:txBody>
      </p:sp>
    </p:spTree>
    <p:extLst>
      <p:ext uri="{BB962C8B-B14F-4D97-AF65-F5344CB8AC3E}">
        <p14:creationId xmlns:p14="http://schemas.microsoft.com/office/powerpoint/2010/main" val="199534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Please select the play button above to view the video. </a:t>
            </a:r>
            <a:endParaRPr lang="en-US" sz="1200" dirty="0"/>
          </a:p>
          <a:p>
            <a:endParaRPr lang="en-US" sz="1200" dirty="0"/>
          </a:p>
          <a:p>
            <a:r>
              <a:rPr lang="en-US" sz="1200" kern="1200" dirty="0">
                <a:solidFill>
                  <a:schemeClr val="tx1"/>
                </a:solidFill>
                <a:effectLst/>
                <a:latin typeface="+mn-lt"/>
                <a:ea typeface="+mn-ea"/>
                <a:cs typeface="+mn-cs"/>
              </a:rPr>
              <a:t>It is recommended that you precache by test rather than at the individual session level since “Precaching by Test” needs to be done only once for the entire organization.</a:t>
            </a:r>
            <a:r>
              <a:rPr lang="en-US" sz="1200" dirty="0"/>
              <a:t> </a:t>
            </a:r>
            <a:r>
              <a:rPr lang="en-US" sz="1200" kern="1200" dirty="0">
                <a:solidFill>
                  <a:schemeClr val="tx1"/>
                </a:solidFill>
                <a:effectLst/>
                <a:latin typeface="+mn-lt"/>
                <a:ea typeface="+mn-ea"/>
                <a:cs typeface="+mn-cs"/>
              </a:rPr>
              <a:t>If you would like more information on precaching by individual test sessions, please visit the “Precache Test Content” page on the </a:t>
            </a:r>
            <a:r>
              <a:rPr lang="en-US" sz="1200" kern="1200" dirty="0" err="1">
                <a:solidFill>
                  <a:schemeClr val="tx1"/>
                </a:solidFill>
                <a:effectLst/>
                <a:latin typeface="+mn-lt"/>
                <a:ea typeface="+mn-ea"/>
                <a:cs typeface="+mn-cs"/>
              </a:rPr>
              <a:t>PearsonAccess</a:t>
            </a:r>
            <a:r>
              <a:rPr lang="en-US" sz="1200" kern="1200" dirty="0">
                <a:solidFill>
                  <a:schemeClr val="tx1"/>
                </a:solidFill>
                <a:effectLst/>
                <a:latin typeface="+mn-lt"/>
                <a:ea typeface="+mn-ea"/>
                <a:cs typeface="+mn-cs"/>
              </a:rPr>
              <a:t> Next User Guide: https://support.assessment.pearson.com/PAsup</a:t>
            </a:r>
            <a:endParaRPr lang="en-US" sz="1200" dirty="0">
              <a:ea typeface="+mn-ea"/>
              <a:cs typeface="+mn-cs"/>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To precache by test, go to </a:t>
            </a:r>
            <a:r>
              <a:rPr lang="en-US" sz="1200" i="1" kern="1200" dirty="0">
                <a:solidFill>
                  <a:schemeClr val="tx1"/>
                </a:solidFill>
                <a:effectLst/>
                <a:latin typeface="+mn-lt"/>
                <a:ea typeface="+mn-ea"/>
                <a:cs typeface="+mn-cs"/>
              </a:rPr>
              <a:t>Setup</a:t>
            </a:r>
            <a:r>
              <a:rPr lang="en-US" sz="1200" kern="1200" dirty="0">
                <a:solidFill>
                  <a:schemeClr val="tx1"/>
                </a:solidFill>
                <a:effectLst/>
                <a:latin typeface="+mn-lt"/>
                <a:ea typeface="+mn-ea"/>
                <a:cs typeface="+mn-cs"/>
              </a:rPr>
              <a:t> then</a:t>
            </a:r>
            <a:r>
              <a:rPr lang="en-US" sz="1200" kern="1200" baseline="0" dirty="0">
                <a:solidFill>
                  <a:schemeClr val="tx1"/>
                </a:solidFill>
                <a:effectLst/>
                <a:latin typeface="+mn-lt"/>
                <a:ea typeface="+mn-ea"/>
                <a:cs typeface="+mn-cs"/>
              </a:rPr>
              <a:t> click</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Precache by Test</a:t>
            </a:r>
            <a:r>
              <a:rPr lang="en-US" sz="1200" kern="1200" dirty="0">
                <a:solidFill>
                  <a:schemeClr val="tx1"/>
                </a:solidFill>
                <a:effectLst/>
                <a:latin typeface="+mn-lt"/>
                <a:ea typeface="+mn-ea"/>
                <a:cs typeface="+mn-cs"/>
              </a:rPr>
              <a:t>. Select up to 10 tests to cache, and then select the Precache Server to which the test content should be downloaded. Click </a:t>
            </a:r>
            <a:r>
              <a:rPr lang="en-US" sz="1200" i="1" kern="1200" dirty="0">
                <a:solidFill>
                  <a:schemeClr val="tx1"/>
                </a:solidFill>
                <a:effectLst/>
                <a:latin typeface="+mn-lt"/>
                <a:ea typeface="+mn-ea"/>
                <a:cs typeface="+mn-cs"/>
              </a:rPr>
              <a:t>Precache.</a:t>
            </a:r>
            <a:r>
              <a:rPr lang="en-US" sz="1200" kern="1200" dirty="0">
                <a:solidFill>
                  <a:schemeClr val="tx1"/>
                </a:solidFill>
                <a:effectLst/>
                <a:latin typeface="+mn-lt"/>
                <a:ea typeface="+mn-ea"/>
                <a:cs typeface="+mn-cs"/>
              </a:rPr>
              <a:t> This will bring up a popup window with a </a:t>
            </a:r>
            <a:r>
              <a:rPr lang="en-US" sz="1200" i="1" kern="1200" dirty="0">
                <a:solidFill>
                  <a:schemeClr val="tx1"/>
                </a:solidFill>
                <a:effectLst/>
                <a:latin typeface="+mn-lt"/>
                <a:ea typeface="+mn-ea"/>
                <a:cs typeface="+mn-cs"/>
              </a:rPr>
              <a:t>Precache</a:t>
            </a:r>
            <a:r>
              <a:rPr lang="en-US" sz="1200" kern="1200" dirty="0">
                <a:solidFill>
                  <a:schemeClr val="tx1"/>
                </a:solidFill>
                <a:effectLst/>
                <a:latin typeface="+mn-lt"/>
                <a:ea typeface="+mn-ea"/>
                <a:cs typeface="+mn-cs"/>
              </a:rPr>
              <a:t> button that will allow you to initiate the caching process. The popup window automatically closes after you click the </a:t>
            </a:r>
            <a:r>
              <a:rPr lang="en-US" sz="1200" i="1" kern="1200" dirty="0">
                <a:solidFill>
                  <a:schemeClr val="tx1"/>
                </a:solidFill>
                <a:effectLst/>
                <a:latin typeface="+mn-lt"/>
                <a:ea typeface="+mn-ea"/>
                <a:cs typeface="+mn-cs"/>
              </a:rPr>
              <a:t>Precache</a:t>
            </a:r>
            <a:r>
              <a:rPr lang="en-US" sz="1200" kern="1200" dirty="0">
                <a:solidFill>
                  <a:schemeClr val="tx1"/>
                </a:solidFill>
                <a:effectLst/>
                <a:latin typeface="+mn-lt"/>
                <a:ea typeface="+mn-ea"/>
                <a:cs typeface="+mn-cs"/>
              </a:rPr>
              <a:t> button.</a:t>
            </a:r>
            <a:r>
              <a:rPr lang="en-US" sz="1200" dirty="0"/>
              <a:t> </a:t>
            </a:r>
            <a:r>
              <a:rPr lang="en-US" sz="1200" kern="1200" dirty="0">
                <a:solidFill>
                  <a:schemeClr val="tx1"/>
                </a:solidFill>
                <a:effectLst/>
                <a:latin typeface="+mn-lt"/>
                <a:ea typeface="+mn-ea"/>
                <a:cs typeface="+mn-cs"/>
              </a:rPr>
              <a:t> If you are setting up multiple precaching machines, precache only the test content that will be assigned to that machine.</a:t>
            </a:r>
            <a:r>
              <a:rPr lang="en-US" sz="1200"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A second tab or window will appear shortly. This window will display the </a:t>
            </a:r>
            <a:r>
              <a:rPr lang="en-US" sz="1200" i="1" kern="1200" dirty="0">
                <a:solidFill>
                  <a:schemeClr val="tx1"/>
                </a:solidFill>
                <a:effectLst/>
                <a:latin typeface="+mn-lt"/>
                <a:ea typeface="+mn-ea"/>
                <a:cs typeface="+mn-cs"/>
              </a:rPr>
              <a:t>Proctor Caching – Tests</a:t>
            </a:r>
            <a:r>
              <a:rPr lang="en-US" sz="1200" kern="1200" dirty="0">
                <a:solidFill>
                  <a:schemeClr val="tx1"/>
                </a:solidFill>
                <a:effectLst/>
                <a:latin typeface="+mn-lt"/>
                <a:ea typeface="+mn-ea"/>
                <a:cs typeface="+mn-cs"/>
              </a:rPr>
              <a:t> tab. This window will detail each </a:t>
            </a:r>
            <a:r>
              <a:rPr lang="en-US" sz="1200" i="1" kern="1200" dirty="0">
                <a:solidFill>
                  <a:schemeClr val="tx1"/>
                </a:solidFill>
                <a:effectLst/>
                <a:latin typeface="+mn-lt"/>
                <a:ea typeface="+mn-ea"/>
                <a:cs typeface="+mn-cs"/>
              </a:rPr>
              <a:t>Test, Form</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Status</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precaching test content, you may see an </a:t>
            </a:r>
            <a:r>
              <a:rPr lang="en-US" sz="1200" b="1" i="0" kern="1200" dirty="0">
                <a:solidFill>
                  <a:schemeClr val="tx1"/>
                </a:solidFill>
                <a:effectLst/>
                <a:latin typeface="+mn-lt"/>
                <a:ea typeface="+mn-ea"/>
                <a:cs typeface="+mn-cs"/>
              </a:rPr>
              <a:t>additional prompt</a:t>
            </a:r>
            <a:r>
              <a:rPr lang="en-US" sz="1200" b="0" i="0" kern="1200" dirty="0">
                <a:solidFill>
                  <a:schemeClr val="tx1"/>
                </a:solidFill>
                <a:effectLst/>
                <a:latin typeface="+mn-lt"/>
                <a:ea typeface="+mn-ea"/>
                <a:cs typeface="+mn-cs"/>
              </a:rPr>
              <a:t> depending on the Browser that is being used. </a:t>
            </a:r>
            <a:r>
              <a:rPr lang="en-US" sz="1200" b="1" i="0" kern="1200" dirty="0">
                <a:solidFill>
                  <a:schemeClr val="tx1"/>
                </a:solidFill>
                <a:effectLst/>
                <a:latin typeface="+mn-lt"/>
                <a:ea typeface="+mn-ea"/>
                <a:cs typeface="+mn-cs"/>
              </a:rPr>
              <a:t>If you do not confirm, the content will not be cached.</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a:t>
            </a:r>
            <a:r>
              <a:rPr lang="en-US" sz="1200" b="0" i="1" kern="1200" dirty="0">
                <a:solidFill>
                  <a:schemeClr val="tx1"/>
                </a:solidFill>
                <a:effectLst/>
                <a:latin typeface="+mn-lt"/>
                <a:ea typeface="+mn-ea"/>
                <a:cs typeface="+mn-cs"/>
              </a:rPr>
              <a:t> If using Google Chrome, you may need to select the popup window from your task bar, as it may be minimized.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15</a:t>
            </a:fld>
            <a:endParaRPr lang="en-US"/>
          </a:p>
        </p:txBody>
      </p:sp>
    </p:spTree>
    <p:extLst>
      <p:ext uri="{BB962C8B-B14F-4D97-AF65-F5344CB8AC3E}">
        <p14:creationId xmlns:p14="http://schemas.microsoft.com/office/powerpoint/2010/main" val="55732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now review the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Diagnostics interface.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installed, the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software provides technology coordinators access to a web page that shows the status of cached content and monitors caching connections from student testing devices.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the </a:t>
            </a:r>
            <a:r>
              <a:rPr lang="en-US" sz="1200" i="1" kern="1200" dirty="0">
                <a:solidFill>
                  <a:schemeClr val="tx1"/>
                </a:solidFill>
                <a:effectLst/>
                <a:latin typeface="+mn-lt"/>
                <a:ea typeface="+mn-ea"/>
                <a:cs typeface="+mn-cs"/>
              </a:rPr>
              <a:t>Tests</a:t>
            </a:r>
            <a:r>
              <a:rPr lang="en-US" sz="1200" kern="1200" dirty="0">
                <a:solidFill>
                  <a:schemeClr val="tx1"/>
                </a:solidFill>
                <a:effectLst/>
                <a:latin typeface="+mn-lt"/>
                <a:ea typeface="+mn-ea"/>
                <a:cs typeface="+mn-cs"/>
              </a:rPr>
              <a:t> tab for information about the test content and caching status. The </a:t>
            </a:r>
            <a:r>
              <a:rPr lang="en-US" sz="1200" i="1" kern="1200" dirty="0">
                <a:solidFill>
                  <a:schemeClr val="tx1"/>
                </a:solidFill>
                <a:effectLst/>
                <a:latin typeface="+mn-lt"/>
                <a:ea typeface="+mn-ea"/>
                <a:cs typeface="+mn-cs"/>
              </a:rPr>
              <a:t>Tests</a:t>
            </a:r>
            <a:r>
              <a:rPr lang="en-US" sz="1200" kern="1200" dirty="0">
                <a:solidFill>
                  <a:schemeClr val="tx1"/>
                </a:solidFill>
                <a:effectLst/>
                <a:latin typeface="+mn-lt"/>
                <a:ea typeface="+mn-ea"/>
                <a:cs typeface="+mn-cs"/>
              </a:rPr>
              <a:t> tab provides status indicators for each item of cached test content.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green </a:t>
            </a:r>
            <a:r>
              <a:rPr lang="en-US" sz="1200" b="1" kern="1200" dirty="0">
                <a:solidFill>
                  <a:schemeClr val="tx1"/>
                </a:solidFill>
                <a:effectLst/>
                <a:latin typeface="+mn-lt"/>
                <a:ea typeface="+mn-ea"/>
                <a:cs typeface="+mn-cs"/>
              </a:rPr>
              <a:t>OK</a:t>
            </a:r>
            <a:r>
              <a:rPr lang="en-US" sz="1200" kern="1200" dirty="0">
                <a:solidFill>
                  <a:schemeClr val="tx1"/>
                </a:solidFill>
                <a:effectLst/>
                <a:latin typeface="+mn-lt"/>
                <a:ea typeface="+mn-ea"/>
                <a:cs typeface="+mn-cs"/>
              </a:rPr>
              <a:t> status means the content has successfully cached.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yellow status indicators appear when the content is in the process of being cached. </a:t>
            </a:r>
            <a:r>
              <a:rPr lang="en-US" sz="1200" b="1" kern="1200" dirty="0">
                <a:solidFill>
                  <a:schemeClr val="tx1"/>
                </a:solidFill>
                <a:effectLst/>
                <a:latin typeface="+mn-lt"/>
                <a:ea typeface="+mn-ea"/>
                <a:cs typeface="+mn-cs"/>
              </a:rPr>
              <a:t>Not Loaded</a:t>
            </a:r>
            <a:r>
              <a:rPr lang="en-US" sz="1200" kern="1200" dirty="0">
                <a:solidFill>
                  <a:schemeClr val="tx1"/>
                </a:solidFill>
                <a:effectLst/>
                <a:latin typeface="+mn-lt"/>
                <a:ea typeface="+mn-ea"/>
                <a:cs typeface="+mn-cs"/>
              </a:rPr>
              <a:t> means the content is not cached. </a:t>
            </a:r>
            <a:r>
              <a:rPr lang="en-US" sz="1200" b="1" kern="1200" dirty="0">
                <a:solidFill>
                  <a:schemeClr val="tx1"/>
                </a:solidFill>
                <a:effectLst/>
                <a:latin typeface="+mn-lt"/>
                <a:ea typeface="+mn-ea"/>
                <a:cs typeface="+mn-cs"/>
              </a:rPr>
              <a:t>Waiting… </a:t>
            </a:r>
            <a:r>
              <a:rPr lang="en-US" sz="1200" kern="1200" dirty="0">
                <a:solidFill>
                  <a:schemeClr val="tx1"/>
                </a:solidFill>
                <a:effectLst/>
                <a:latin typeface="+mn-lt"/>
                <a:ea typeface="+mn-ea"/>
                <a:cs typeface="+mn-cs"/>
              </a:rPr>
              <a:t>means the content is in the queue, waiting to be loaded, and </a:t>
            </a:r>
            <a:r>
              <a:rPr lang="en-US" sz="1200" b="1" kern="1200" dirty="0">
                <a:solidFill>
                  <a:schemeClr val="tx1"/>
                </a:solidFill>
                <a:effectLst/>
                <a:latin typeface="+mn-lt"/>
                <a:ea typeface="+mn-ea"/>
                <a:cs typeface="+mn-cs"/>
              </a:rPr>
              <a:t>Loading…</a:t>
            </a:r>
            <a:r>
              <a:rPr lang="en-US" sz="1200" kern="1200" dirty="0">
                <a:solidFill>
                  <a:schemeClr val="tx1"/>
                </a:solidFill>
                <a:effectLst/>
                <a:latin typeface="+mn-lt"/>
                <a:ea typeface="+mn-ea"/>
                <a:cs typeface="+mn-cs"/>
              </a:rPr>
              <a:t> means the content is currently loading.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Red status indicators indicate problems with cached content. </a:t>
            </a:r>
            <a:r>
              <a:rPr lang="en-US" sz="1200" b="1" kern="1200" dirty="0">
                <a:solidFill>
                  <a:schemeClr val="tx1"/>
                </a:solidFill>
                <a:effectLst/>
                <a:latin typeface="+mn-lt"/>
                <a:ea typeface="+mn-ea"/>
                <a:cs typeface="+mn-cs"/>
              </a:rPr>
              <a:t>Failed to load content</a:t>
            </a:r>
            <a:r>
              <a:rPr lang="en-US" sz="1200" kern="1200" dirty="0">
                <a:solidFill>
                  <a:schemeClr val="tx1"/>
                </a:solidFill>
                <a:effectLst/>
                <a:latin typeface="+mn-lt"/>
                <a:ea typeface="+mn-ea"/>
                <a:cs typeface="+mn-cs"/>
              </a:rPr>
              <a:t> means there was a failure to download content.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also performs an MD5 data integrity check once an item has been cached to compare the test content on the Pearson servers with the cached item. The MD5 check should show that the items are identical. </a:t>
            </a:r>
            <a:r>
              <a:rPr lang="en-US" sz="1200" b="1" kern="1200" dirty="0">
                <a:solidFill>
                  <a:schemeClr val="tx1"/>
                </a:solidFill>
                <a:effectLst/>
                <a:latin typeface="+mn-lt"/>
                <a:ea typeface="+mn-ea"/>
                <a:cs typeface="+mn-cs"/>
              </a:rPr>
              <a:t>MD5 Check Invalid</a:t>
            </a:r>
            <a:r>
              <a:rPr lang="en-US" sz="1200" kern="1200" dirty="0">
                <a:solidFill>
                  <a:schemeClr val="tx1"/>
                </a:solidFill>
                <a:effectLst/>
                <a:latin typeface="+mn-lt"/>
                <a:ea typeface="+mn-ea"/>
                <a:cs typeface="+mn-cs"/>
              </a:rPr>
              <a:t> means the MD5 comparison could not be completed successfully. </a:t>
            </a:r>
            <a:r>
              <a:rPr lang="en-US" sz="1200" b="1" kern="1200" dirty="0">
                <a:solidFill>
                  <a:schemeClr val="tx1"/>
                </a:solidFill>
                <a:effectLst/>
                <a:latin typeface="+mn-lt"/>
                <a:ea typeface="+mn-ea"/>
                <a:cs typeface="+mn-cs"/>
              </a:rPr>
              <a:t>MD5 Mismatch</a:t>
            </a:r>
            <a:r>
              <a:rPr lang="en-US" sz="1200" kern="1200" dirty="0">
                <a:solidFill>
                  <a:schemeClr val="tx1"/>
                </a:solidFill>
                <a:effectLst/>
                <a:latin typeface="+mn-lt"/>
                <a:ea typeface="+mn-ea"/>
                <a:cs typeface="+mn-cs"/>
              </a:rPr>
              <a:t> means the MD5 comparison was completed but the files did not match. In general, any status in red is a critical problem. Any content with a red status should be checked and reloaded.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the </a:t>
            </a:r>
            <a:r>
              <a:rPr lang="en-US" sz="1200" i="1" kern="1200" dirty="0">
                <a:solidFill>
                  <a:schemeClr val="tx1"/>
                </a:solidFill>
                <a:effectLst/>
                <a:latin typeface="+mn-lt"/>
                <a:ea typeface="+mn-ea"/>
                <a:cs typeface="+mn-cs"/>
              </a:rPr>
              <a:t>Clients</a:t>
            </a:r>
            <a:r>
              <a:rPr lang="en-US" sz="1200" kern="1200" dirty="0">
                <a:solidFill>
                  <a:schemeClr val="tx1"/>
                </a:solidFill>
                <a:effectLst/>
                <a:latin typeface="+mn-lt"/>
                <a:ea typeface="+mn-ea"/>
                <a:cs typeface="+mn-cs"/>
              </a:rPr>
              <a:t> tab to monitor client connectivity. The </a:t>
            </a:r>
            <a:r>
              <a:rPr lang="en-US" sz="1200" i="1" kern="1200" dirty="0">
                <a:solidFill>
                  <a:schemeClr val="tx1"/>
                </a:solidFill>
                <a:effectLst/>
                <a:latin typeface="+mn-lt"/>
                <a:ea typeface="+mn-ea"/>
                <a:cs typeface="+mn-cs"/>
              </a:rPr>
              <a:t>Clients</a:t>
            </a:r>
            <a:r>
              <a:rPr lang="en-US" sz="1200" kern="1200" dirty="0">
                <a:solidFill>
                  <a:schemeClr val="tx1"/>
                </a:solidFill>
                <a:effectLst/>
                <a:latin typeface="+mn-lt"/>
                <a:ea typeface="+mn-ea"/>
                <a:cs typeface="+mn-cs"/>
              </a:rPr>
              <a:t> tab offers a quick view into client computer connections. Each computer can be clicked to bring up an individual </a:t>
            </a:r>
            <a:r>
              <a:rPr lang="en-US" sz="1200" i="1" kern="1200" dirty="0">
                <a:solidFill>
                  <a:schemeClr val="tx1"/>
                </a:solidFill>
                <a:effectLst/>
                <a:latin typeface="+mn-lt"/>
                <a:ea typeface="+mn-ea"/>
                <a:cs typeface="+mn-cs"/>
              </a:rPr>
              <a:t>Client Details</a:t>
            </a:r>
            <a:r>
              <a:rPr lang="en-US" sz="1200" kern="1200" dirty="0">
                <a:solidFill>
                  <a:schemeClr val="tx1"/>
                </a:solidFill>
                <a:effectLst/>
                <a:latin typeface="+mn-lt"/>
                <a:ea typeface="+mn-ea"/>
                <a:cs typeface="+mn-cs"/>
              </a:rPr>
              <a:t> screen. It provides visibility to which student testing devices have requested test content from the server.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more information on the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Diagnostics page – including status indicators, Monitoring, Refreshing, Reloading and Purging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visit the “Set Up and Use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page in the TestNav User Guide (</a:t>
            </a:r>
            <a:r>
              <a:rPr lang="en-US" sz="1200" dirty="0">
                <a:hlinkClick r:id="rId3"/>
              </a:rPr>
              <a:t>https://support.assessment.pearson.com/x/HAACAQ</a:t>
            </a:r>
            <a:r>
              <a:rPr lang="en-US" sz="1200" kern="1200" dirty="0">
                <a:solidFill>
                  <a:schemeClr val="tx1"/>
                </a:solidFill>
                <a:effectLst/>
                <a:latin typeface="+mn-lt"/>
                <a:ea typeface="+mn-ea"/>
                <a:cs typeface="+mn-cs"/>
              </a:rPr>
              <a:t>). The default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password is t35t1n6 and is also found in the Infrastructure Trial Readiness Guide at mcas.pearsonsupport.com.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16</a:t>
            </a:fld>
            <a:endParaRPr lang="en-US"/>
          </a:p>
        </p:txBody>
      </p:sp>
    </p:spTree>
    <p:extLst>
      <p:ext uri="{BB962C8B-B14F-4D97-AF65-F5344CB8AC3E}">
        <p14:creationId xmlns:p14="http://schemas.microsoft.com/office/powerpoint/2010/main" val="234671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To facilitate the recovery of student responses if connectivity issues interfere with testing and to avoid a situation of missing student responses, the Department strongly recommends setting up a secondary save location.  The primary save location should be left blank to default to the student’s device.  </a:t>
            </a:r>
          </a:p>
          <a:p>
            <a:endParaRPr lang="en-US" sz="1200" dirty="0">
              <a:latin typeface="+mn-lt"/>
            </a:endParaRPr>
          </a:p>
          <a:p>
            <a:r>
              <a:rPr lang="en-US" sz="1200" kern="1200" dirty="0">
                <a:solidFill>
                  <a:schemeClr val="tx1"/>
                </a:solidFill>
                <a:effectLst/>
                <a:latin typeface="+mn-lt"/>
                <a:ea typeface="+mn-ea"/>
                <a:cs typeface="+mn-cs"/>
              </a:rPr>
              <a:t>To configure secondary save locations for your student responses in PAN:</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Select </a:t>
            </a:r>
            <a:r>
              <a:rPr lang="en-US" sz="1200" i="1" kern="1200" dirty="0">
                <a:solidFill>
                  <a:schemeClr val="tx1"/>
                </a:solidFill>
                <a:effectLst/>
                <a:latin typeface="+mn-lt"/>
                <a:ea typeface="+mn-ea"/>
                <a:cs typeface="+mn-cs"/>
              </a:rPr>
              <a:t>Setup</a:t>
            </a:r>
            <a:r>
              <a:rPr lang="en-US" sz="1200" kern="1200" baseline="0" dirty="0">
                <a:solidFill>
                  <a:schemeClr val="tx1"/>
                </a:solidFill>
                <a:effectLst/>
                <a:latin typeface="+mn-lt"/>
                <a:ea typeface="+mn-ea"/>
                <a:cs typeface="+mn-cs"/>
              </a:rPr>
              <a:t> then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TestNav Configurations</a:t>
            </a:r>
            <a:r>
              <a:rPr lang="en-US" sz="1200" kern="1200" dirty="0">
                <a:solidFill>
                  <a:schemeClr val="tx1"/>
                </a:solidFill>
                <a:effectLst/>
                <a:latin typeface="+mn-lt"/>
                <a:ea typeface="+mn-ea"/>
                <a:cs typeface="+mn-cs"/>
              </a:rPr>
              <a:t>.</a:t>
            </a:r>
            <a:r>
              <a:rPr lang="en-US" sz="1200" dirty="0">
                <a:latin typeface="+mn-lt"/>
              </a:rPr>
              <a:t> </a:t>
            </a:r>
            <a:r>
              <a:rPr lang="en-US" sz="120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Select </a:t>
            </a:r>
            <a:r>
              <a:rPr lang="en-US" sz="1200" i="1" kern="1200" dirty="0">
                <a:solidFill>
                  <a:schemeClr val="tx1"/>
                </a:solidFill>
                <a:effectLst/>
                <a:latin typeface="+mn-lt"/>
                <a:ea typeface="+mn-ea"/>
                <a:cs typeface="+mn-cs"/>
              </a:rPr>
              <a:t>Create/Edit Configurations </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Click </a:t>
            </a:r>
            <a:r>
              <a:rPr lang="en-US" sz="1200" i="1" kern="1200" dirty="0">
                <a:solidFill>
                  <a:schemeClr val="tx1"/>
                </a:solidFill>
                <a:effectLst/>
                <a:latin typeface="+mn-lt"/>
                <a:ea typeface="+mn-ea"/>
                <a:cs typeface="+mn-cs"/>
              </a:rPr>
              <a:t>Start</a:t>
            </a:r>
            <a:r>
              <a:rPr lang="en-US" sz="1200" kern="1200" dirty="0">
                <a:solidFill>
                  <a:schemeClr val="tx1"/>
                </a:solidFill>
                <a:effectLst/>
                <a:latin typeface="+mn-lt"/>
                <a:ea typeface="+mn-ea"/>
                <a:cs typeface="+mn-cs"/>
              </a:rPr>
              <a:t> to launch the configuration. </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Enter the appropriate information in the fields on the page shown above, and click </a:t>
            </a:r>
            <a:r>
              <a:rPr lang="en-US" sz="1200" i="1" kern="1200" dirty="0">
                <a:solidFill>
                  <a:schemeClr val="tx1"/>
                </a:solidFill>
                <a:effectLst/>
                <a:latin typeface="+mn-lt"/>
                <a:ea typeface="+mn-ea"/>
                <a:cs typeface="+mn-cs"/>
              </a:rPr>
              <a:t>Create</a:t>
            </a:r>
            <a:r>
              <a:rPr lang="en-US" sz="120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mn-lt"/>
              </a:rPr>
              <a:t>Check that the secondary save location is configured correctly by running an App Check in TestNav. Visit </a:t>
            </a:r>
            <a:r>
              <a:rPr lang="en-US" sz="1200" u="sng" dirty="0">
                <a:solidFill>
                  <a:srgbClr val="0563C1"/>
                </a:solidFill>
                <a:effectLst/>
                <a:latin typeface="+mn-lt"/>
                <a:ea typeface="Calibri" panose="020F0502020204030204" pitchFamily="34" charset="0"/>
                <a:cs typeface="Times New Roman" panose="02020603050405020304" pitchFamily="18" charset="0"/>
                <a:hlinkClick r:id="rId3"/>
              </a:rPr>
              <a:t>https://support.assessment.pearson.com/TN/set-up-testnav-on-windows-20054054.html</a:t>
            </a:r>
            <a:r>
              <a:rPr lang="en-US" sz="1200" b="0" i="0" u="none" dirty="0">
                <a:solidFill>
                  <a:srgbClr val="0563C1"/>
                </a:solidFill>
                <a:effectLst/>
                <a:latin typeface="+mn-lt"/>
                <a:ea typeface="Calibri" panose="020F0502020204030204" pitchFamily="34" charset="0"/>
                <a:cs typeface="Times New Roman" panose="02020603050405020304" pitchFamily="18" charset="0"/>
              </a:rPr>
              <a:t> </a:t>
            </a:r>
            <a:r>
              <a:rPr lang="en-US" sz="1200" b="0" i="0" dirty="0">
                <a:effectLst/>
                <a:latin typeface="+mn-lt"/>
              </a:rPr>
              <a:t>for step-by-step instructions on ensuring the configured file path is valid, </a:t>
            </a:r>
            <a:r>
              <a:rPr lang="en-US" sz="1200" dirty="0">
                <a:solidFill>
                  <a:srgbClr val="000000"/>
                </a:solidFill>
                <a:effectLst/>
                <a:latin typeface="+mn-lt"/>
                <a:ea typeface="Calibri" panose="020F0502020204030204" pitchFamily="34" charset="0"/>
              </a:rPr>
              <a:t>and refer to the App Check Error Messages page (https://support.assessment.pearson.com/TN/app-check-error-messages-23069571.htm</a:t>
            </a:r>
            <a:r>
              <a:rPr lang="en-US" sz="1200" u="none" dirty="0">
                <a:solidFill>
                  <a:srgbClr val="000000"/>
                </a:solidFill>
                <a:effectLst/>
                <a:latin typeface="+mn-lt"/>
                <a:ea typeface="Calibri" panose="020F0502020204030204" pitchFamily="34" charset="0"/>
              </a:rPr>
              <a:t>l</a:t>
            </a:r>
            <a:r>
              <a:rPr lang="en-US" sz="1200" u="none" dirty="0">
                <a:solidFill>
                  <a:srgbClr val="0000FF"/>
                </a:solidFill>
                <a:effectLst/>
                <a:latin typeface="+mn-lt"/>
                <a:ea typeface="Calibri" panose="020F0502020204030204" pitchFamily="34" charset="0"/>
              </a:rPr>
              <a:t>)</a:t>
            </a:r>
            <a:r>
              <a:rPr lang="en-US" sz="1200" u="none" dirty="0">
                <a:solidFill>
                  <a:srgbClr val="000000"/>
                </a:solidFill>
                <a:effectLst/>
                <a:latin typeface="+mn-lt"/>
                <a:ea typeface="Calibri" panose="020F0502020204030204" pitchFamily="34" charset="0"/>
              </a:rPr>
              <a:t> </a:t>
            </a:r>
            <a:r>
              <a:rPr lang="en-US" sz="1200" dirty="0">
                <a:solidFill>
                  <a:srgbClr val="000000"/>
                </a:solidFill>
                <a:effectLst/>
                <a:latin typeface="+mn-lt"/>
                <a:ea typeface="Calibri" panose="020F0502020204030204" pitchFamily="34" charset="0"/>
              </a:rPr>
              <a:t>if the App Check returns any error messages.</a:t>
            </a:r>
            <a:endParaRPr lang="en-US" sz="1200" dirty="0">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17</a:t>
            </a:fld>
            <a:endParaRPr lang="en-US"/>
          </a:p>
        </p:txBody>
      </p:sp>
    </p:spTree>
    <p:extLst>
      <p:ext uri="{BB962C8B-B14F-4D97-AF65-F5344CB8AC3E}">
        <p14:creationId xmlns:p14="http://schemas.microsoft.com/office/powerpoint/2010/main" val="2800519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The Configuration screen will allow you to access the configuration settings to set the secondary save locations for TestNav (expanded view above).</a:t>
            </a:r>
            <a:r>
              <a:rPr lang="en-US" sz="1200" dirty="0"/>
              <a:t> </a:t>
            </a:r>
            <a:endParaRPr lang="en-US" dirty="0">
              <a:ea typeface="+mn-ea"/>
              <a:cs typeface="+mn-cs"/>
            </a:endParaRPr>
          </a:p>
          <a:p>
            <a:endParaRPr lang="en-US" sz="1200" kern="1200" dirty="0">
              <a:solidFill>
                <a:schemeClr val="tx1"/>
              </a:solidFill>
              <a:effectLst/>
              <a:latin typeface="+mn-lt"/>
              <a:ea typeface="+mn-ea"/>
              <a:cs typeface="+mn-cs"/>
            </a:endParaRPr>
          </a:p>
          <a:p>
            <a:r>
              <a:rPr lang="en-US" sz="1200" b="0" i="0" dirty="0">
                <a:solidFill>
                  <a:srgbClr val="313537"/>
                </a:solidFill>
                <a:effectLst/>
                <a:latin typeface="+mn-lt"/>
              </a:rPr>
              <a:t>For further details regarding Student Response File setup, please refer to </a:t>
            </a:r>
            <a:r>
              <a:rPr lang="en-US" sz="1200" b="0" i="1" dirty="0">
                <a:solidFill>
                  <a:srgbClr val="313537"/>
                </a:solidFill>
                <a:effectLst/>
                <a:latin typeface="+mn-lt"/>
              </a:rPr>
              <a:t>Set up and Use TestNav </a:t>
            </a:r>
            <a:r>
              <a:rPr lang="en-US" sz="1200" b="0" i="0" dirty="0">
                <a:solidFill>
                  <a:srgbClr val="313537"/>
                </a:solidFill>
                <a:effectLst/>
                <a:latin typeface="+mn-lt"/>
              </a:rPr>
              <a:t>page in the TestNav User Guide: </a:t>
            </a:r>
            <a:r>
              <a:rPr lang="en-US" dirty="0"/>
              <a:t>https://support.assessment.pearson.com/TN/set-up-and-use-testnav-16908318.html </a:t>
            </a:r>
          </a:p>
        </p:txBody>
      </p:sp>
      <p:sp>
        <p:nvSpPr>
          <p:cNvPr id="4" name="Slide Number Placeholder 3"/>
          <p:cNvSpPr>
            <a:spLocks noGrp="1"/>
          </p:cNvSpPr>
          <p:nvPr>
            <p:ph type="sldNum" sz="quarter" idx="5"/>
          </p:nvPr>
        </p:nvSpPr>
        <p:spPr/>
        <p:txBody>
          <a:bodyPr/>
          <a:lstStyle/>
          <a:p>
            <a:fld id="{286E5E2B-1940-4C12-B0CF-52993C2CB7F2}" type="slidenum">
              <a:rPr lang="en-US" smtClean="0"/>
              <a:pPr/>
              <a:t>18</a:t>
            </a:fld>
            <a:endParaRPr lang="en-US"/>
          </a:p>
        </p:txBody>
      </p:sp>
    </p:spTree>
    <p:extLst>
      <p:ext uri="{BB962C8B-B14F-4D97-AF65-F5344CB8AC3E}">
        <p14:creationId xmlns:p14="http://schemas.microsoft.com/office/powerpoint/2010/main" val="500975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testing, document any technical issues that were found, and work to resolve them with the test administration team prior to operational testing. Principals, test coordinators, and test administrators should share any concerns students had with connectivity issues or slow loading with the technology coordinator. For example, if the network loading of test content on student testing devices was slow, and the network was busy with other non-testing tasks during that time, any other, non-testing tasks should be suspended during operational testing. Schools will also need to develop a plan to address and resolve any other issues that were encountered.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those using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after all Infrastructure Trial testing is complete, you will need to purge the practice test content by using the steps in the link on this slide.</a:t>
            </a:r>
          </a:p>
          <a:p>
            <a:endParaRPr lang="en-US" sz="1200" dirty="0">
              <a:cs typeface="Calibri"/>
            </a:endParaRPr>
          </a:p>
          <a:p>
            <a:r>
              <a:rPr lang="en-US" sz="1200" dirty="0"/>
              <a:t>After resolving any technical issues, export your TestNav Configuration from the (brown) training site and import it into the (blue) live site. </a:t>
            </a:r>
            <a:endParaRPr lang="en-US" sz="1200" dirty="0">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19</a:t>
            </a:fld>
            <a:endParaRPr lang="en-US"/>
          </a:p>
        </p:txBody>
      </p:sp>
    </p:spTree>
    <p:extLst>
      <p:ext uri="{BB962C8B-B14F-4D97-AF65-F5344CB8AC3E}">
        <p14:creationId xmlns:p14="http://schemas.microsoft.com/office/powerpoint/2010/main" val="134640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fixed any issues you may have encountered during the Infrastructure Trial, export the TestNav configuration and import it into an operational test administration at </a:t>
            </a:r>
            <a:r>
              <a:rPr lang="en-US" sz="120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mcas.pearsonaccess.next.com</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on how to import or export TestNav Configurations, visit the “Import or Export TestNav Configurations” page of the </a:t>
            </a:r>
            <a:r>
              <a:rPr lang="en-US" sz="1200" u="none" kern="1200" dirty="0" err="1">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PearsonAccess</a:t>
            </a:r>
            <a:r>
              <a:rPr lang="en-US" sz="1200" u="none" kern="1200" baseline="30000" dirty="0" err="1">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next</a:t>
            </a:r>
            <a:r>
              <a:rPr lang="en-US" sz="1200"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 User Guide</a:t>
            </a:r>
            <a:r>
              <a:rPr lang="en-US" sz="1200" u="none" kern="1200" dirty="0">
                <a:solidFill>
                  <a:schemeClr val="tx1"/>
                </a:solidFill>
                <a:effectLst/>
                <a:latin typeface="+mn-lt"/>
                <a:ea typeface="+mn-ea"/>
                <a:cs typeface="+mn-cs"/>
              </a:rPr>
              <a:t> (https://support.assessment.pearson.com/PAsup).</a:t>
            </a:r>
          </a:p>
        </p:txBody>
      </p:sp>
      <p:sp>
        <p:nvSpPr>
          <p:cNvPr id="4" name="Slide Number Placeholder 3"/>
          <p:cNvSpPr>
            <a:spLocks noGrp="1"/>
          </p:cNvSpPr>
          <p:nvPr>
            <p:ph type="sldNum" sz="quarter" idx="10"/>
          </p:nvPr>
        </p:nvSpPr>
        <p:spPr/>
        <p:txBody>
          <a:bodyPr/>
          <a:lstStyle/>
          <a:p>
            <a:fld id="{286E5E2B-1940-4C12-B0CF-52993C2CB7F2}" type="slidenum">
              <a:rPr lang="en-US" smtClean="0"/>
              <a:pPr/>
              <a:t>20</a:t>
            </a:fld>
            <a:endParaRPr lang="en-US"/>
          </a:p>
        </p:txBody>
      </p:sp>
    </p:spTree>
    <p:extLst>
      <p:ext uri="{BB962C8B-B14F-4D97-AF65-F5344CB8AC3E}">
        <p14:creationId xmlns:p14="http://schemas.microsoft.com/office/powerpoint/2010/main" val="124198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To determine if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is working as expected, you may enter the following URL to see if forms have correctly been precached: http://[Prec</a:t>
            </a:r>
            <a:r>
              <a:rPr lang="en-US" sz="1200" i="1" kern="1200" dirty="0">
                <a:solidFill>
                  <a:schemeClr val="tx1"/>
                </a:solidFill>
                <a:effectLst/>
                <a:latin typeface="+mn-lt"/>
                <a:ea typeface="+mn-ea"/>
                <a:cs typeface="+mn-cs"/>
              </a:rPr>
              <a:t>aching Computer’s IP Address</a:t>
            </a:r>
            <a:r>
              <a:rPr lang="en-US" sz="1200" kern="1200" dirty="0">
                <a:solidFill>
                  <a:schemeClr val="tx1"/>
                </a:solidFill>
                <a:effectLst/>
                <a:latin typeface="+mn-lt"/>
                <a:ea typeface="+mn-ea"/>
                <a:cs typeface="+mn-cs"/>
              </a:rPr>
              <a:t>]:4480.</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2. To see if the clients are connecting to the precaching computer, o</a:t>
            </a:r>
            <a:r>
              <a:rPr lang="en-US" sz="1200" kern="1200" dirty="0">
                <a:solidFill>
                  <a:schemeClr val="tx1"/>
                </a:solidFill>
                <a:effectLst/>
                <a:latin typeface="+mn-lt"/>
                <a:ea typeface="+mn-ea"/>
                <a:cs typeface="+mn-cs"/>
              </a:rPr>
              <a:t>n the </a:t>
            </a:r>
            <a:r>
              <a:rPr lang="en-US" sz="1200" i="1" kern="1200" dirty="0">
                <a:solidFill>
                  <a:schemeClr val="tx1"/>
                </a:solidFill>
                <a:effectLst/>
                <a:latin typeface="+mn-lt"/>
                <a:ea typeface="+mn-ea"/>
                <a:cs typeface="+mn-cs"/>
              </a:rPr>
              <a:t>Sign In</a:t>
            </a:r>
            <a:r>
              <a:rPr lang="en-US" sz="1200" kern="1200" dirty="0">
                <a:solidFill>
                  <a:schemeClr val="tx1"/>
                </a:solidFill>
                <a:effectLst/>
                <a:latin typeface="+mn-lt"/>
                <a:ea typeface="+mn-ea"/>
                <a:cs typeface="+mn-cs"/>
              </a:rPr>
              <a:t> screen on the TestNav app on the student’s device, there is a User icon on the top, right-hand side of the screen with an </a:t>
            </a:r>
            <a:r>
              <a:rPr lang="en-US" sz="1200" i="1" kern="1200" dirty="0">
                <a:solidFill>
                  <a:schemeClr val="tx1"/>
                </a:solidFill>
                <a:effectLst/>
                <a:latin typeface="+mn-lt"/>
                <a:ea typeface="+mn-ea"/>
                <a:cs typeface="+mn-cs"/>
              </a:rPr>
              <a:t>App Check</a:t>
            </a:r>
            <a:r>
              <a:rPr lang="en-US" sz="1200" kern="1200" dirty="0">
                <a:solidFill>
                  <a:schemeClr val="tx1"/>
                </a:solidFill>
                <a:effectLst/>
                <a:latin typeface="+mn-lt"/>
                <a:ea typeface="+mn-ea"/>
                <a:cs typeface="+mn-cs"/>
              </a:rPr>
              <a:t> option. It will ask for a Config ID which can be found in the TestNav Configuration that was set up in </a:t>
            </a:r>
            <a:r>
              <a:rPr lang="en-US" sz="1200" kern="1200" dirty="0" err="1">
                <a:solidFill>
                  <a:schemeClr val="tx1"/>
                </a:solidFill>
                <a:effectLst/>
                <a:latin typeface="+mn-lt"/>
                <a:ea typeface="+mn-ea"/>
                <a:cs typeface="+mn-cs"/>
              </a:rPr>
              <a:t>PearsonAccess</a:t>
            </a:r>
            <a:r>
              <a:rPr lang="en-US" sz="1200" kern="1200" baseline="30000" dirty="0" err="1">
                <a:solidFill>
                  <a:schemeClr val="tx1"/>
                </a:solidFill>
                <a:effectLst/>
                <a:latin typeface="+mn-lt"/>
                <a:ea typeface="+mn-ea"/>
                <a:cs typeface="+mn-cs"/>
              </a:rPr>
              <a:t>next</a:t>
            </a:r>
            <a:r>
              <a:rPr lang="en-US" sz="1200" kern="1200" dirty="0">
                <a:solidFill>
                  <a:schemeClr val="tx1"/>
                </a:solidFill>
                <a:effectLst/>
                <a:latin typeface="+mn-lt"/>
                <a:ea typeface="+mn-ea"/>
                <a:cs typeface="+mn-cs"/>
              </a:rPr>
              <a:t>. Enter the Config ID into TestNav on the student’s device on the </a:t>
            </a:r>
            <a:r>
              <a:rPr lang="en-US" sz="1200" i="1" kern="1200" dirty="0">
                <a:solidFill>
                  <a:schemeClr val="tx1"/>
                </a:solidFill>
                <a:effectLst/>
                <a:latin typeface="+mn-lt"/>
                <a:ea typeface="+mn-ea"/>
                <a:cs typeface="+mn-cs"/>
              </a:rPr>
              <a:t>App Check</a:t>
            </a:r>
            <a:r>
              <a:rPr lang="en-US" sz="1200" kern="1200" dirty="0">
                <a:solidFill>
                  <a:schemeClr val="tx1"/>
                </a:solidFill>
                <a:effectLst/>
                <a:latin typeface="+mn-lt"/>
                <a:ea typeface="+mn-ea"/>
                <a:cs typeface="+mn-cs"/>
              </a:rPr>
              <a:t> screen to confirm that the client can connect to the precaching computer.</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For</a:t>
            </a:r>
            <a:r>
              <a:rPr lang="en-US" sz="1200" b="1" kern="1200" baseline="0" dirty="0">
                <a:solidFill>
                  <a:schemeClr val="tx1"/>
                </a:solidFill>
                <a:effectLst/>
                <a:latin typeface="+mn-lt"/>
                <a:ea typeface="+mn-ea"/>
                <a:cs typeface="+mn-cs"/>
              </a:rPr>
              <a:t> o</a:t>
            </a:r>
            <a:r>
              <a:rPr lang="en-US" sz="1200" b="1" kern="1200" dirty="0">
                <a:solidFill>
                  <a:schemeClr val="tx1"/>
                </a:solidFill>
                <a:effectLst/>
                <a:latin typeface="+mn-lt"/>
                <a:ea typeface="+mn-ea"/>
                <a:cs typeface="+mn-cs"/>
              </a:rPr>
              <a:t>rganizations that previously administered computer-based tests: </a:t>
            </a:r>
            <a:r>
              <a:rPr lang="en-US" sz="1200" kern="1200" dirty="0">
                <a:solidFill>
                  <a:schemeClr val="tx1"/>
                </a:solidFill>
                <a:effectLst/>
                <a:latin typeface="+mn-lt"/>
                <a:ea typeface="+mn-ea"/>
                <a:cs typeface="+mn-cs"/>
              </a:rPr>
              <a:t>It is strongly recommended to purge test content from any previous years’ test administration and to uninstall existing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software before installing updated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software. </a:t>
            </a:r>
            <a:r>
              <a:rPr lang="en-US" sz="1200" b="1" kern="1200" dirty="0">
                <a:solidFill>
                  <a:schemeClr val="tx1"/>
                </a:solidFill>
                <a:effectLst/>
                <a:latin typeface="+mn-lt"/>
                <a:ea typeface="+mn-ea"/>
                <a:cs typeface="+mn-cs"/>
              </a:rPr>
              <a:t>For all organizations administering computer-based tests: </a:t>
            </a:r>
            <a:r>
              <a:rPr lang="en-US" sz="1200" kern="1200" dirty="0">
                <a:solidFill>
                  <a:schemeClr val="tx1"/>
                </a:solidFill>
                <a:effectLst/>
                <a:latin typeface="+mn-lt"/>
                <a:ea typeface="+mn-ea"/>
                <a:cs typeface="+mn-cs"/>
              </a:rPr>
              <a:t>After the close of the test administration window, purge test content to reduce the amount of content visible on the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Diagnostics screen.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21</a:t>
            </a:fld>
            <a:endParaRPr lang="en-US"/>
          </a:p>
        </p:txBody>
      </p:sp>
    </p:spTree>
    <p:extLst>
      <p:ext uri="{BB962C8B-B14F-4D97-AF65-F5344CB8AC3E}">
        <p14:creationId xmlns:p14="http://schemas.microsoft.com/office/powerpoint/2010/main" val="41632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cover the topics listed on this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the end of </a:t>
            </a:r>
            <a:r>
              <a:rPr lang="en-US" sz="1200" dirty="0"/>
              <a:t>these slides</a:t>
            </a:r>
            <a:r>
              <a:rPr lang="en-US" sz="1200" kern="1200" dirty="0">
                <a:solidFill>
                  <a:schemeClr val="tx1"/>
                </a:solidFill>
                <a:effectLst/>
                <a:latin typeface="+mn-lt"/>
                <a:ea typeface="+mn-ea"/>
                <a:cs typeface="+mn-cs"/>
              </a:rPr>
              <a:t>, you’ll be familiar with the technology setup for the Infrastructure Trial. Some of these slides focus on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and precaching test content. Schools that are not using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can skip slides 12-16.</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3</a:t>
            </a:fld>
            <a:endParaRPr lang="en-US"/>
          </a:p>
        </p:txBody>
      </p:sp>
    </p:spTree>
    <p:extLst>
      <p:ext uri="{BB962C8B-B14F-4D97-AF65-F5344CB8AC3E}">
        <p14:creationId xmlns:p14="http://schemas.microsoft.com/office/powerpoint/2010/main" val="4056788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Here are the resources to help you with the process when you conduct an Infrastructure Trial.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22</a:t>
            </a:fld>
            <a:endParaRPr lang="en-US"/>
          </a:p>
        </p:txBody>
      </p:sp>
    </p:spTree>
    <p:extLst>
      <p:ext uri="{BB962C8B-B14F-4D97-AF65-F5344CB8AC3E}">
        <p14:creationId xmlns:p14="http://schemas.microsoft.com/office/powerpoint/2010/main" val="391237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23</a:t>
            </a:fld>
            <a:endParaRPr lang="en-US"/>
          </a:p>
        </p:txBody>
      </p:sp>
    </p:spTree>
    <p:extLst>
      <p:ext uri="{BB962C8B-B14F-4D97-AF65-F5344CB8AC3E}">
        <p14:creationId xmlns:p14="http://schemas.microsoft.com/office/powerpoint/2010/main" val="63247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Please take a moment </a:t>
            </a:r>
            <a:r>
              <a:rPr lang="en-US" sz="1200" strike="noStrike" kern="1200">
                <a:solidFill>
                  <a:schemeClr val="tx1"/>
                </a:solidFill>
                <a:effectLst/>
                <a:latin typeface="+mn-lt"/>
                <a:ea typeface="+mn-ea"/>
                <a:cs typeface="+mn-cs"/>
              </a:rPr>
              <a:t>to </a:t>
            </a:r>
            <a:r>
              <a:rPr lang="en-US" sz="1200" kern="1200">
                <a:solidFill>
                  <a:schemeClr val="tx1"/>
                </a:solidFill>
                <a:effectLst/>
                <a:latin typeface="+mn-lt"/>
                <a:ea typeface="+mn-ea"/>
                <a:cs typeface="+mn-cs"/>
              </a:rPr>
              <a:t>read the definitions of the different components of the technology used to set up an Infrastructure Trial.</a:t>
            </a:r>
            <a:r>
              <a:rPr lang="en-US" sz="1200"/>
              <a:t> </a:t>
            </a:r>
            <a:endParaRPr lang="en-US" sz="1200" strike="sngStrike"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4</a:t>
            </a:fld>
            <a:endParaRPr lang="en-US"/>
          </a:p>
        </p:txBody>
      </p:sp>
    </p:spTree>
    <p:extLst>
      <p:ext uri="{BB962C8B-B14F-4D97-AF65-F5344CB8AC3E}">
        <p14:creationId xmlns:p14="http://schemas.microsoft.com/office/powerpoint/2010/main" val="338539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App Check is completed in TestNav after configuring the network and downloading TestNav on student devices. It </a:t>
            </a:r>
            <a:r>
              <a:rPr lang="en-US" sz="1200" b="0" i="0" kern="1200" dirty="0">
                <a:solidFill>
                  <a:schemeClr val="dk1"/>
                </a:solidFill>
                <a:effectLst/>
                <a:latin typeface="Arial" panose="020B0604020202020204" pitchFamily="34" charset="0"/>
                <a:ea typeface="+mn-ea"/>
                <a:cs typeface="Arial" panose="020B0604020202020204" pitchFamily="34" charset="0"/>
              </a:rPr>
              <a:t>confirms that the device can connect to TestNav and that it is able to launch TestNav in kiosk (locked-down) mode. Steps to complete App Check can be found beginning on page 8 of the Infrastructure Trial Readiness Guide, under “Test the “lock down” settings.”</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a:defRPr/>
            </a:pPr>
            <a:endParaRPr lang="en-US" sz="1200" strike="sng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5</a:t>
            </a:fld>
            <a:endParaRPr lang="en-US"/>
          </a:p>
        </p:txBody>
      </p:sp>
    </p:spTree>
    <p:extLst>
      <p:ext uri="{BB962C8B-B14F-4D97-AF65-F5344CB8AC3E}">
        <p14:creationId xmlns:p14="http://schemas.microsoft.com/office/powerpoint/2010/main" val="121094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a:defRPr/>
            </a:pPr>
            <a:endParaRPr lang="en-US" sz="1200"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6</a:t>
            </a:fld>
            <a:endParaRPr lang="en-US"/>
          </a:p>
        </p:txBody>
      </p:sp>
    </p:spTree>
    <p:extLst>
      <p:ext uri="{BB962C8B-B14F-4D97-AF65-F5344CB8AC3E}">
        <p14:creationId xmlns:p14="http://schemas.microsoft.com/office/powerpoint/2010/main" val="394418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a:defRPr/>
            </a:pPr>
            <a:endParaRPr lang="en-US" sz="1200"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7</a:t>
            </a:fld>
            <a:endParaRPr lang="en-US"/>
          </a:p>
        </p:txBody>
      </p:sp>
    </p:spTree>
    <p:extLst>
      <p:ext uri="{BB962C8B-B14F-4D97-AF65-F5344CB8AC3E}">
        <p14:creationId xmlns:p14="http://schemas.microsoft.com/office/powerpoint/2010/main" val="332978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Infrastructure Trial is an opportunity for districts and schools to prepare for the computer-based tests by simulating test day network utilization.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recommended that the Infrastructure Trial include everyone who will participate in computer-based testing: test coordinators, test administrators, technology coordinators, and students. It is recommended that students participate so they may practice taking online tests and so that technology coordinators have an approximate idea of the bandwidth needed for online testing.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Schools should plan for the largest number of students who will be </a:t>
            </a:r>
            <a:r>
              <a:rPr lang="en-US" sz="1200" dirty="0"/>
              <a:t>concurrently using</a:t>
            </a:r>
            <a:r>
              <a:rPr lang="en-US" sz="1200" strike="noStrike" kern="1200" baseline="0" dirty="0">
                <a:solidFill>
                  <a:schemeClr val="tx1"/>
                </a:solidFill>
                <a:effectLst/>
                <a:latin typeface="+mn-lt"/>
                <a:ea typeface="+mn-ea"/>
                <a:cs typeface="+mn-cs"/>
              </a:rPr>
              <a:t> school network resources </a:t>
            </a:r>
            <a:r>
              <a:rPr lang="en-US" sz="1200" kern="1200" dirty="0">
                <a:solidFill>
                  <a:schemeClr val="tx1"/>
                </a:solidFill>
                <a:effectLst/>
                <a:latin typeface="+mn-lt"/>
                <a:ea typeface="+mn-ea"/>
                <a:cs typeface="+mn-cs"/>
              </a:rPr>
              <a:t>so they can “stress test” the network during the trial.</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is optional s</a:t>
            </a:r>
            <a:r>
              <a:rPr lang="en-US" sz="1200" dirty="0"/>
              <a:t>oftware that allows for precaching of test content on a designated precaching machine located at the school or district and can reduce bandwidth requirements. </a:t>
            </a: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9</a:t>
            </a:fld>
            <a:endParaRPr lang="en-US"/>
          </a:p>
        </p:txBody>
      </p:sp>
    </p:spTree>
    <p:extLst>
      <p:ext uri="{BB962C8B-B14F-4D97-AF65-F5344CB8AC3E}">
        <p14:creationId xmlns:p14="http://schemas.microsoft.com/office/powerpoint/2010/main" val="999158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r>
              <a:rPr lang="en-US" sz="1200" dirty="0">
                <a:effectLst/>
                <a:latin typeface="+mn-lt"/>
              </a:rPr>
              <a:t>If your organization has successfully administered school-wide CBT, and you are able to confirm the six bulleted items in this list, your organization may not need to conduct an Infrastructure Trial.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If one or more items in the bulleted list cannot be confirmed, or if your technology setup has significantly changed since the last CBT administration (including schools that will be using Bring Your Own Device for the first time), an Infrastructure Trial is recommended.</a:t>
            </a:r>
            <a:endParaRPr lang="en-US" sz="1200" dirty="0">
              <a:latin typeface="+mn-lt"/>
              <a:cs typeface="Calibri"/>
            </a:endParaRPr>
          </a:p>
          <a:p>
            <a:endParaRPr lang="en-US" sz="12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10</a:t>
            </a:fld>
            <a:endParaRPr lang="en-US"/>
          </a:p>
        </p:txBody>
      </p:sp>
    </p:spTree>
    <p:extLst>
      <p:ext uri="{BB962C8B-B14F-4D97-AF65-F5344CB8AC3E}">
        <p14:creationId xmlns:p14="http://schemas.microsoft.com/office/powerpoint/2010/main" val="416208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information linked above contains all the technology-related information you need to get started with preparing for your Infrastructure Trial.</a:t>
            </a:r>
            <a:r>
              <a:rPr lang="en-US" sz="1200" dirty="0"/>
              <a:t> </a:t>
            </a:r>
            <a:r>
              <a:rPr lang="en-US" sz="1200" kern="1200" dirty="0">
                <a:solidFill>
                  <a:schemeClr val="tx1"/>
                </a:solidFill>
                <a:effectLst/>
                <a:latin typeface="+mn-lt"/>
                <a:ea typeface="+mn-ea"/>
                <a:cs typeface="+mn-cs"/>
              </a:rPr>
              <a:t> We will demonstrate using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software and precaching in the following slides.</a:t>
            </a:r>
            <a:r>
              <a:rPr lang="en-US" sz="1200" dirty="0"/>
              <a:t>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11</a:t>
            </a:fld>
            <a:endParaRPr lang="en-US"/>
          </a:p>
        </p:txBody>
      </p:sp>
    </p:spTree>
    <p:extLst>
      <p:ext uri="{BB962C8B-B14F-4D97-AF65-F5344CB8AC3E}">
        <p14:creationId xmlns:p14="http://schemas.microsoft.com/office/powerpoint/2010/main" val="3451554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p>
        </p:txBody>
      </p:sp>
      <p:sp>
        <p:nvSpPr>
          <p:cNvPr id="4" name="Date Placeholder 3"/>
          <p:cNvSpPr>
            <a:spLocks noGrp="1"/>
          </p:cNvSpPr>
          <p:nvPr>
            <p:ph type="dt" sz="half" idx="10"/>
          </p:nvPr>
        </p:nvSpPr>
        <p:spPr/>
        <p:txBody>
          <a:bodyPr/>
          <a:lstStyle/>
          <a:p>
            <a:fld id="{C5DDB913-7D55-4B26-8C59-002010C83F2E}"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1" descr="Logo&#10;&#10;Description automatically generated with medium confidence">
            <a:extLst>
              <a:ext uri="{FF2B5EF4-FFF2-40B4-BE49-F238E27FC236}">
                <a16:creationId xmlns:a16="http://schemas.microsoft.com/office/drawing/2014/main" id="{80E2B0AA-1D4C-6D69-511D-6A38CB7842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6318" y="520966"/>
            <a:ext cx="4352027" cy="9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8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52207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327128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56" y="324819"/>
            <a:ext cx="5991303" cy="1644191"/>
          </a:xfrm>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pic>
        <p:nvPicPr>
          <p:cNvPr id="7" name="Picture 1" descr="Logo&#10;&#10;Description automatically generated with medium confidence">
            <a:extLst>
              <a:ext uri="{FF2B5EF4-FFF2-40B4-BE49-F238E27FC236}">
                <a16:creationId xmlns:a16="http://schemas.microsoft.com/office/drawing/2014/main" id="{A82CBF1D-5EDC-50F7-D639-EDC0EA5BA4A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96559" y="1185606"/>
            <a:ext cx="2582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06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DDB913-7D55-4B26-8C59-002010C83F2E}"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38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p>
        </p:txBody>
      </p:sp>
      <p:sp>
        <p:nvSpPr>
          <p:cNvPr id="3" name="Content Placeholder 2"/>
          <p:cNvSpPr>
            <a:spLocks noGrp="1"/>
          </p:cNvSpPr>
          <p:nvPr>
            <p:ph sz="half" idx="1"/>
          </p:nvPr>
        </p:nvSpPr>
        <p:spPr>
          <a:xfrm>
            <a:off x="905256" y="2091832"/>
            <a:ext cx="4073652"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784" y="2091835"/>
            <a:ext cx="4073652"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DDB913-7D55-4B26-8C59-002010C83F2E}"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81507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DDB913-7D55-4B26-8C59-002010C83F2E}"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423562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DDB913-7D55-4B26-8C59-002010C83F2E}"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73542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DB913-7D55-4B26-8C59-002010C83F2E}" type="datetimeFigureOut">
              <a:rPr lang="en-US" smtClean="0"/>
              <a:pPr/>
              <a:t>1/18/24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66907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p>
        </p:txBody>
      </p:sp>
      <p:sp>
        <p:nvSpPr>
          <p:cNvPr id="3" name="Content Placeholder 2"/>
          <p:cNvSpPr>
            <a:spLocks noGrp="1"/>
          </p:cNvSpPr>
          <p:nvPr>
            <p:ph idx="1"/>
          </p:nvPr>
        </p:nvSpPr>
        <p:spPr>
          <a:xfrm>
            <a:off x="3806261" y="829056"/>
            <a:ext cx="551033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C5DDB913-7D55-4B26-8C59-002010C83F2E}" type="datetimeFigureOut">
              <a:rPr lang="en-US" smtClean="0"/>
              <a:pPr/>
              <a:t>1/18/24</a:t>
            </a:fld>
            <a:endParaRPr lang="en-US"/>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ECBEA4-1289-4841-8FF9-1B742979BDB3}" type="slidenum">
              <a:rPr lang="en-US" smtClean="0"/>
              <a:pPr/>
              <a:t>‹#›</a:t>
            </a:fld>
            <a:endParaRPr lang="en-US"/>
          </a:p>
        </p:txBody>
      </p:sp>
    </p:spTree>
    <p:extLst>
      <p:ext uri="{BB962C8B-B14F-4D97-AF65-F5344CB8AC3E}">
        <p14:creationId xmlns:p14="http://schemas.microsoft.com/office/powerpoint/2010/main" val="330326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4" y="0"/>
            <a:ext cx="10058388" cy="5570419"/>
          </a:xfrm>
          <a:blipFill>
            <a:blip r:embed="rId2" cstate="print"/>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C5DDB913-7D55-4B26-8C59-002010C83F2E}"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50464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C5DDB913-7D55-4B26-8C59-002010C83F2E}" type="datetimeFigureOut">
              <a:rPr lang="en-US" smtClean="0"/>
              <a:pPr/>
              <a:t>1/18/24</a:t>
            </a:fld>
            <a:endParaRPr lang="en-US"/>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97ECBEA4-1289-4841-8FF9-1B742979BDB3}" type="slidenum">
              <a:rPr lang="en-US" smtClean="0"/>
              <a:pPr/>
              <a:t>‹#›</a:t>
            </a:fld>
            <a:endParaRPr lang="en-US"/>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054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8" Type="http://schemas.openxmlformats.org/officeDocument/2006/relationships/hyperlink" Target="http://mcas.pearsonsupport.com/manuals/" TargetMode="External"/><Relationship Id="rId3" Type="http://schemas.openxmlformats.org/officeDocument/2006/relationships/notesSlide" Target="../notesSlides/notesSlide9.xml"/><Relationship Id="rId7" Type="http://schemas.openxmlformats.org/officeDocument/2006/relationships/hyperlink" Target="https://support.assessment.pearson.com/TN/network-requirements-and-guidelines-23074307.html" TargetMode="Externa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mcas.pearsonsupport.com/technology-setup/" TargetMode="External"/><Relationship Id="rId5" Type="http://schemas.openxmlformats.org/officeDocument/2006/relationships/hyperlink" Target="http://download.testnav.com/" TargetMode="External"/><Relationship Id="rId10" Type="http://schemas.openxmlformats.org/officeDocument/2006/relationships/hyperlink" Target="https://www.doe.mass.edu/mcas/accessibility/default.html" TargetMode="External"/><Relationship Id="rId4" Type="http://schemas.openxmlformats.org/officeDocument/2006/relationships/hyperlink" Target="https://support.assessment.pearson.com/TN/testnav-system-requirements-18613791.html" TargetMode="External"/><Relationship Id="rId9" Type="http://schemas.openxmlformats.org/officeDocument/2006/relationships/hyperlink" Target="https://support.assessment.pearson.com/TN/proctorcache-system-requirements-16908349.html"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s://support.assessment.pearson.com/x/HAACAQ" TargetMode="External"/><Relationship Id="rId5" Type="http://schemas.openxmlformats.org/officeDocument/2006/relationships/hyperlink" Target="https://support.assessment.pearson.com/display/TN/ProctorCache+System+Requirements" TargetMode="External"/><Relationship Id="rId4" Type="http://schemas.openxmlformats.org/officeDocument/2006/relationships/hyperlink" Target="http://mcas.pearsonsupport.com/manuals/" TargetMode="External"/></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hyperlink" Target="http://mcas.pearsonsupport.com/technology-setup/" TargetMode="External"/></Relationships>
</file>

<file path=ppt/slides/_rels/slide1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https://support.assessment.pearson.com/x/HAACAQ"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8" Type="http://schemas.openxmlformats.org/officeDocument/2006/relationships/hyperlink" Target="https://trng-mcas.pearsonaccessnext.com/" TargetMode="External"/><Relationship Id="rId3" Type="http://schemas.openxmlformats.org/officeDocument/2006/relationships/notesSlide" Target="../notesSlides/notesSlide20.xml"/><Relationship Id="rId7" Type="http://schemas.openxmlformats.org/officeDocument/2006/relationships/hyperlink" Target="http://download.testnav.com/"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hyperlink" Target="https://support.assessment.pearson.com/x/BAACAQ" TargetMode="External"/><Relationship Id="rId5" Type="http://schemas.openxmlformats.org/officeDocument/2006/relationships/hyperlink" Target="https://support.assessment.pearson.com/x/BYDy" TargetMode="External"/><Relationship Id="rId10" Type="http://schemas.openxmlformats.org/officeDocument/2006/relationships/hyperlink" Target="https://www.doe.mass.edu/mcas/accessibility/default.html" TargetMode="External"/><Relationship Id="rId4" Type="http://schemas.openxmlformats.org/officeDocument/2006/relationships/hyperlink" Target="http://mcas.pearsonsupport.com/technology-setup/" TargetMode="External"/><Relationship Id="rId9" Type="http://schemas.openxmlformats.org/officeDocument/2006/relationships/hyperlink" Target="https://www.doe.mass.edu/mcas/admin.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s://support.assessment.pearson.com/TN/app-check-error-messages-23069571.html" TargetMode="External"/><Relationship Id="rId4" Type="http://schemas.openxmlformats.org/officeDocument/2006/relationships/hyperlink" Target="https://support.assessment.pearson.com/TN/install-and-sign-in-32843558.html"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hyperlink" Target="http://mcas.pearsonsupport.com/manual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mcas.pearsonsupport.com/manuals/" TargetMode="External"/><Relationship Id="rId2" Type="http://schemas.openxmlformats.org/officeDocument/2006/relationships/hyperlink" Target="https://support.assessment.pearson.com/TN/network-requirements-and-guidelines-23074307.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mcas.pearsonsupport.com/technology-setup/" TargetMode="External"/><Relationship Id="rId4" Type="http://schemas.openxmlformats.org/officeDocument/2006/relationships/hyperlink" Target="http://trng-mcas.pearsonaccessnex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Infrastructure Trial</a:t>
            </a:r>
          </a:p>
        </p:txBody>
      </p:sp>
      <p:sp>
        <p:nvSpPr>
          <p:cNvPr id="3" name="Subtitle 2"/>
          <p:cNvSpPr>
            <a:spLocks noGrp="1"/>
          </p:cNvSpPr>
          <p:nvPr>
            <p:ph type="subTitle" idx="1"/>
          </p:nvPr>
        </p:nvSpPr>
        <p:spPr>
          <a:xfrm>
            <a:off x="905256" y="4901794"/>
            <a:ext cx="8298180" cy="912229"/>
          </a:xfrm>
        </p:spPr>
        <p:txBody>
          <a:bodyPr>
            <a:normAutofit/>
          </a:bodyPr>
          <a:lstStyle/>
          <a:p>
            <a:r>
              <a:rPr lang="en-US"/>
              <a:t>Technology Coordinators</a:t>
            </a:r>
          </a:p>
        </p:txBody>
      </p:sp>
    </p:spTree>
    <p:custDataLst>
      <p:tags r:id="rId1"/>
    </p:custDataLst>
    <p:extLst>
      <p:ext uri="{BB962C8B-B14F-4D97-AF65-F5344CB8AC3E}">
        <p14:creationId xmlns:p14="http://schemas.microsoft.com/office/powerpoint/2010/main" val="367697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5" y="758885"/>
            <a:ext cx="6082034" cy="1196875"/>
          </a:xfrm>
        </p:spPr>
        <p:txBody>
          <a:bodyPr>
            <a:normAutofit/>
          </a:bodyPr>
          <a:lstStyle/>
          <a:p>
            <a:r>
              <a:rPr lang="en-US" dirty="0"/>
              <a:t>Infrastructure Trial Goals</a:t>
            </a:r>
          </a:p>
        </p:txBody>
      </p:sp>
      <p:sp>
        <p:nvSpPr>
          <p:cNvPr id="3" name="Content Placeholder 2"/>
          <p:cNvSpPr>
            <a:spLocks noGrp="1"/>
          </p:cNvSpPr>
          <p:nvPr>
            <p:ph idx="1"/>
          </p:nvPr>
        </p:nvSpPr>
        <p:spPr>
          <a:xfrm>
            <a:off x="905255" y="2091832"/>
            <a:ext cx="8316237" cy="4559808"/>
          </a:xfrm>
        </p:spPr>
        <p:txBody>
          <a:bodyPr>
            <a:normAutofit/>
          </a:bodyPr>
          <a:lstStyle/>
          <a:p>
            <a:pPr lvl="0"/>
            <a:r>
              <a:rPr lang="en-US" b="1" dirty="0">
                <a:solidFill>
                  <a:srgbClr val="080808"/>
                </a:solidFill>
              </a:rPr>
              <a:t>The trial is designed to confirm that: </a:t>
            </a:r>
            <a:endParaRPr lang="en-US" dirty="0">
              <a:solidFill>
                <a:srgbClr val="080808"/>
              </a:solidFill>
            </a:endParaRPr>
          </a:p>
          <a:p>
            <a:pPr lvl="0">
              <a:buFont typeface="Wingdings" panose="05000000000000000000" pitchFamily="2" charset="2"/>
              <a:buChar char="q"/>
            </a:pPr>
            <a:r>
              <a:rPr lang="en-US" dirty="0">
                <a:solidFill>
                  <a:srgbClr val="080808"/>
                </a:solidFill>
              </a:rPr>
              <a:t>TestNav is configured correctly</a:t>
            </a:r>
          </a:p>
          <a:p>
            <a:pPr lvl="0">
              <a:buFont typeface="Wingdings" panose="05000000000000000000" pitchFamily="2" charset="2"/>
              <a:buChar char="q"/>
            </a:pPr>
            <a:r>
              <a:rPr lang="en-US" dirty="0">
                <a:solidFill>
                  <a:srgbClr val="080808"/>
                </a:solidFill>
              </a:rPr>
              <a:t>If precaching, the </a:t>
            </a:r>
            <a:r>
              <a:rPr lang="en-US" dirty="0" err="1">
                <a:solidFill>
                  <a:srgbClr val="080808"/>
                </a:solidFill>
              </a:rPr>
              <a:t>ProctorCache</a:t>
            </a:r>
            <a:r>
              <a:rPr lang="en-US" dirty="0">
                <a:solidFill>
                  <a:srgbClr val="080808"/>
                </a:solidFill>
              </a:rPr>
              <a:t> machine is properly configured to deliver test content to devices</a:t>
            </a:r>
          </a:p>
          <a:p>
            <a:pPr lvl="0">
              <a:buFont typeface="Wingdings" panose="05000000000000000000" pitchFamily="2" charset="2"/>
              <a:buChar char="q"/>
            </a:pPr>
            <a:r>
              <a:rPr lang="en-US" dirty="0">
                <a:solidFill>
                  <a:srgbClr val="080808"/>
                </a:solidFill>
              </a:rPr>
              <a:t>Devices can successfully run TestNav</a:t>
            </a:r>
          </a:p>
          <a:p>
            <a:pPr lvl="0">
              <a:buFont typeface="Wingdings" panose="05000000000000000000" pitchFamily="2" charset="2"/>
              <a:buChar char="q"/>
            </a:pPr>
            <a:r>
              <a:rPr lang="en-US" dirty="0">
                <a:solidFill>
                  <a:srgbClr val="080808"/>
                </a:solidFill>
              </a:rPr>
              <a:t>Network security environment is configured to allow test content to devices (e.g., the appropriate URLs have been exempted)</a:t>
            </a:r>
          </a:p>
          <a:p>
            <a:pPr lvl="0">
              <a:buFont typeface="Wingdings" panose="05000000000000000000" pitchFamily="2" charset="2"/>
              <a:buChar char="q"/>
            </a:pPr>
            <a:r>
              <a:rPr lang="en-US" dirty="0">
                <a:solidFill>
                  <a:srgbClr val="080808"/>
                </a:solidFill>
              </a:rPr>
              <a:t>Participating staff know how to monitor and manage a computer-based MCAS test</a:t>
            </a:r>
          </a:p>
          <a:p>
            <a:pPr lvl="0">
              <a:buFont typeface="Wingdings" panose="05000000000000000000" pitchFamily="2" charset="2"/>
              <a:buChar char="q"/>
            </a:pPr>
            <a:r>
              <a:rPr lang="en-US" dirty="0">
                <a:solidFill>
                  <a:srgbClr val="080808"/>
                </a:solidFill>
              </a:rPr>
              <a:t>Students are familiar with the computer-based tools and format.</a:t>
            </a:r>
          </a:p>
        </p:txBody>
      </p:sp>
    </p:spTree>
    <p:custDataLst>
      <p:tags r:id="rId1"/>
    </p:custDataLst>
    <p:extLst>
      <p:ext uri="{BB962C8B-B14F-4D97-AF65-F5344CB8AC3E}">
        <p14:creationId xmlns:p14="http://schemas.microsoft.com/office/powerpoint/2010/main" val="4189057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5" y="741632"/>
            <a:ext cx="5983099" cy="1196875"/>
          </a:xfrm>
        </p:spPr>
        <p:txBody>
          <a:bodyPr>
            <a:normAutofit/>
          </a:bodyPr>
          <a:lstStyle/>
          <a:p>
            <a:r>
              <a:rPr lang="en-US" dirty="0"/>
              <a:t>Getting Started</a:t>
            </a:r>
          </a:p>
        </p:txBody>
      </p:sp>
      <p:sp>
        <p:nvSpPr>
          <p:cNvPr id="3" name="Content Placeholder 2"/>
          <p:cNvSpPr>
            <a:spLocks noGrp="1"/>
          </p:cNvSpPr>
          <p:nvPr>
            <p:ph idx="1"/>
          </p:nvPr>
        </p:nvSpPr>
        <p:spPr>
          <a:xfrm>
            <a:off x="905255" y="2091832"/>
            <a:ext cx="8298181" cy="5020168"/>
          </a:xfrm>
        </p:spPr>
        <p:txBody>
          <a:bodyPr vert="horz" lIns="0" tIns="45720" rIns="0" bIns="45720" rtlCol="0" anchor="t">
            <a:normAutofit fontScale="40000" lnSpcReduction="20000"/>
          </a:bodyPr>
          <a:lstStyle/>
          <a:p>
            <a:pPr>
              <a:lnSpc>
                <a:spcPct val="120000"/>
              </a:lnSpc>
              <a:spcBef>
                <a:spcPts val="200"/>
              </a:spcBef>
              <a:spcAft>
                <a:spcPts val="200"/>
              </a:spcAft>
              <a:buFont typeface="Arial" panose="020B0604020202020204" pitchFamily="34" charset="0"/>
              <a:buChar char="•"/>
            </a:pPr>
            <a:r>
              <a:rPr lang="en-US" sz="4000" dirty="0"/>
              <a:t>Review the </a:t>
            </a:r>
            <a:r>
              <a:rPr lang="en-US" sz="4000" u="sng" dirty="0">
                <a:hlinkClick r:id="rId4"/>
              </a:rPr>
              <a:t>TestNav System Requirements</a:t>
            </a:r>
            <a:r>
              <a:rPr lang="en-US" sz="4000" dirty="0"/>
              <a:t> to verify that all student testing devices meet the minimum specifications.   </a:t>
            </a:r>
          </a:p>
          <a:p>
            <a:pPr>
              <a:lnSpc>
                <a:spcPct val="120000"/>
              </a:lnSpc>
              <a:spcBef>
                <a:spcPts val="200"/>
              </a:spcBef>
              <a:spcAft>
                <a:spcPts val="200"/>
              </a:spcAft>
              <a:buFont typeface="Arial" panose="020B0604020202020204" pitchFamily="34" charset="0"/>
              <a:buChar char="•"/>
            </a:pPr>
            <a:r>
              <a:rPr lang="en-US" sz="4000" dirty="0">
                <a:hlinkClick r:id="rId5"/>
              </a:rPr>
              <a:t>Download the TestNav App</a:t>
            </a:r>
            <a:r>
              <a:rPr lang="en-US" sz="4000" dirty="0"/>
              <a:t> on all student testing devices prior to testing. </a:t>
            </a:r>
          </a:p>
          <a:p>
            <a:pPr lvl="1">
              <a:lnSpc>
                <a:spcPct val="120000"/>
              </a:lnSpc>
              <a:spcBef>
                <a:spcPts val="200"/>
              </a:spcBef>
              <a:spcAft>
                <a:spcPts val="200"/>
              </a:spcAft>
              <a:buFont typeface="Arial" panose="020B0604020202020204" pitchFamily="34" charset="0"/>
              <a:buChar char="•"/>
            </a:pPr>
            <a:r>
              <a:rPr lang="en-US" sz="3800" dirty="0"/>
              <a:t>For desktop computers, laptops, iPads, Chromebooks, or Androids, download a device-specific TestNav application from the Apple Store, the Google Chrome Web Store, Google Play, or go to </a:t>
            </a:r>
            <a:r>
              <a:rPr lang="en-US" sz="3800" dirty="0">
                <a:hlinkClick r:id="rId6"/>
              </a:rPr>
              <a:t>http://mcas.pearsonsupport.com/technology-setup/</a:t>
            </a:r>
            <a:r>
              <a:rPr lang="en-US" sz="3800" dirty="0"/>
              <a:t>. </a:t>
            </a:r>
          </a:p>
          <a:p>
            <a:pPr marL="100330" indent="-100330">
              <a:lnSpc>
                <a:spcPct val="120000"/>
              </a:lnSpc>
              <a:spcBef>
                <a:spcPts val="200"/>
              </a:spcBef>
              <a:spcAft>
                <a:spcPts val="200"/>
              </a:spcAft>
              <a:buFont typeface="Arial" panose="020B0604020202020204" pitchFamily="34" charset="0"/>
              <a:buChar char="•"/>
            </a:pPr>
            <a:r>
              <a:rPr lang="en-US" sz="4000" dirty="0"/>
              <a:t>Review the </a:t>
            </a:r>
            <a:r>
              <a:rPr lang="en-US" sz="4000" b="0" i="0" dirty="0">
                <a:solidFill>
                  <a:srgbClr val="313537"/>
                </a:solidFill>
                <a:effectLst/>
                <a:latin typeface="Calibri"/>
                <a:cs typeface="Calibri"/>
                <a:hlinkClick r:id="rId7"/>
              </a:rPr>
              <a:t>Network Requirements and Guidelines</a:t>
            </a:r>
            <a:r>
              <a:rPr lang="en-US" sz="4000" dirty="0">
                <a:solidFill>
                  <a:srgbClr val="313537"/>
                </a:solidFill>
                <a:latin typeface="Calibri"/>
                <a:cs typeface="Calibri"/>
              </a:rPr>
              <a:t>. </a:t>
            </a:r>
          </a:p>
          <a:p>
            <a:pPr lvl="1">
              <a:lnSpc>
                <a:spcPct val="120000"/>
              </a:lnSpc>
              <a:spcBef>
                <a:spcPts val="200"/>
              </a:spcBef>
              <a:spcAft>
                <a:spcPts val="200"/>
              </a:spcAft>
              <a:buFont typeface="Arial" panose="020B0604020202020204" pitchFamily="34" charset="0"/>
              <a:buChar char="•"/>
            </a:pPr>
            <a:r>
              <a:rPr lang="en-US" sz="3800" i="0" dirty="0">
                <a:solidFill>
                  <a:srgbClr val="313537"/>
                </a:solidFill>
                <a:effectLst/>
                <a:latin typeface="Calibri Body"/>
              </a:rPr>
              <a:t>Add the allo</a:t>
            </a:r>
            <a:r>
              <a:rPr lang="en-US" sz="3800" dirty="0">
                <a:solidFill>
                  <a:srgbClr val="313537"/>
                </a:solidFill>
                <a:latin typeface="Calibri Body"/>
              </a:rPr>
              <a:t>w-list URLs to any Content Filters, Firewalls, and Proxy Servers.</a:t>
            </a:r>
            <a:endParaRPr lang="en-US" sz="3800" dirty="0"/>
          </a:p>
          <a:p>
            <a:pPr>
              <a:lnSpc>
                <a:spcPct val="120000"/>
              </a:lnSpc>
              <a:spcBef>
                <a:spcPts val="200"/>
              </a:spcBef>
              <a:spcAft>
                <a:spcPts val="200"/>
              </a:spcAft>
              <a:buFont typeface="Arial" panose="020B0604020202020204" pitchFamily="34" charset="0"/>
              <a:buChar char="•"/>
            </a:pPr>
            <a:r>
              <a:rPr lang="en-US" sz="4000" dirty="0"/>
              <a:t>Review the </a:t>
            </a:r>
            <a:r>
              <a:rPr lang="en-US" sz="4000" dirty="0">
                <a:hlinkClick r:id="rId8"/>
              </a:rPr>
              <a:t>ProctorCache Recommendation</a:t>
            </a:r>
            <a:r>
              <a:rPr lang="en-US" sz="4000" dirty="0"/>
              <a:t> and run a Network Check to see if your school should use </a:t>
            </a:r>
            <a:r>
              <a:rPr lang="en-US" sz="4000" dirty="0" err="1"/>
              <a:t>ProctorCache</a:t>
            </a:r>
            <a:r>
              <a:rPr lang="en-US" sz="4000" dirty="0"/>
              <a:t>. </a:t>
            </a:r>
          </a:p>
          <a:p>
            <a:pPr>
              <a:lnSpc>
                <a:spcPct val="120000"/>
              </a:lnSpc>
              <a:spcBef>
                <a:spcPts val="200"/>
              </a:spcBef>
              <a:spcAft>
                <a:spcPts val="200"/>
              </a:spcAft>
              <a:buFont typeface="Arial" panose="020B0604020202020204" pitchFamily="34" charset="0"/>
              <a:buChar char="•"/>
            </a:pPr>
            <a:r>
              <a:rPr lang="en-US" sz="4000" dirty="0"/>
              <a:t>For schools that will use </a:t>
            </a:r>
            <a:r>
              <a:rPr lang="en-US" sz="4000" dirty="0" err="1"/>
              <a:t>ProctorCache</a:t>
            </a:r>
            <a:r>
              <a:rPr lang="en-US" sz="4000" dirty="0"/>
              <a:t>, review the </a:t>
            </a:r>
            <a:r>
              <a:rPr lang="en-US" sz="4000" dirty="0">
                <a:hlinkClick r:id="rId9"/>
              </a:rPr>
              <a:t>ProctorCache System Requirements</a:t>
            </a:r>
            <a:r>
              <a:rPr lang="en-US" sz="4000" dirty="0"/>
              <a:t>.</a:t>
            </a:r>
          </a:p>
          <a:p>
            <a:pPr lvl="1">
              <a:lnSpc>
                <a:spcPct val="120000"/>
              </a:lnSpc>
              <a:spcBef>
                <a:spcPts val="200"/>
              </a:spcBef>
              <a:spcAft>
                <a:spcPts val="200"/>
              </a:spcAft>
              <a:buFont typeface="Arial" panose="020B0604020202020204" pitchFamily="34" charset="0"/>
              <a:buChar char="•"/>
            </a:pPr>
            <a:r>
              <a:rPr lang="en-US" sz="3800" dirty="0"/>
              <a:t>The current </a:t>
            </a:r>
            <a:r>
              <a:rPr lang="en-US" sz="3800" dirty="0" err="1"/>
              <a:t>ProctorCache</a:t>
            </a:r>
            <a:r>
              <a:rPr lang="en-US" sz="3800" dirty="0"/>
              <a:t> version is required if precaching. </a:t>
            </a:r>
          </a:p>
          <a:p>
            <a:pPr lvl="1">
              <a:lnSpc>
                <a:spcPct val="120000"/>
              </a:lnSpc>
              <a:spcBef>
                <a:spcPts val="200"/>
              </a:spcBef>
              <a:spcAft>
                <a:spcPts val="200"/>
              </a:spcAft>
              <a:buFont typeface="Arial" panose="020B0604020202020204" pitchFamily="34" charset="0"/>
              <a:buChar char="•"/>
            </a:pPr>
            <a:r>
              <a:rPr lang="en-US" sz="3800" dirty="0"/>
              <a:t>If you have an old version of </a:t>
            </a:r>
            <a:r>
              <a:rPr lang="en-US" sz="3800" dirty="0" err="1"/>
              <a:t>ProctorCache</a:t>
            </a:r>
            <a:r>
              <a:rPr lang="en-US" sz="3800" dirty="0"/>
              <a:t> software on your machine, it is recommended you uninstall the old version prior to installing the new version.</a:t>
            </a:r>
          </a:p>
          <a:p>
            <a:pPr lvl="1">
              <a:lnSpc>
                <a:spcPct val="120000"/>
              </a:lnSpc>
              <a:spcBef>
                <a:spcPts val="200"/>
              </a:spcBef>
              <a:spcAft>
                <a:spcPts val="200"/>
              </a:spcAft>
              <a:buFont typeface="Arial" panose="020B0604020202020204" pitchFamily="34" charset="0"/>
              <a:buChar char="•"/>
            </a:pPr>
            <a:r>
              <a:rPr lang="en-US" sz="3800" u="sng" dirty="0">
                <a:hlinkClick r:id="rId5"/>
              </a:rPr>
              <a:t>Download ProctorCache Software</a:t>
            </a:r>
            <a:r>
              <a:rPr lang="en-US" sz="3800" dirty="0"/>
              <a:t> </a:t>
            </a:r>
          </a:p>
          <a:p>
            <a:pPr>
              <a:lnSpc>
                <a:spcPct val="120000"/>
              </a:lnSpc>
              <a:spcBef>
                <a:spcPts val="200"/>
              </a:spcBef>
              <a:spcAft>
                <a:spcPts val="200"/>
              </a:spcAft>
              <a:buFont typeface="Arial" panose="020B0604020202020204" pitchFamily="34" charset="0"/>
              <a:buChar char="•"/>
            </a:pPr>
            <a:r>
              <a:rPr lang="en-US" sz="4000" dirty="0"/>
              <a:t>If students are using assistive technology, refer to the </a:t>
            </a:r>
            <a:r>
              <a:rPr lang="en-US" sz="4000" u="sng" dirty="0">
                <a:hlinkClick r:id="rId10"/>
              </a:rPr>
              <a:t>Guidelines for Using Assistive Technology</a:t>
            </a:r>
            <a:r>
              <a:rPr lang="en-US" sz="4000" dirty="0"/>
              <a:t> for more information. </a:t>
            </a:r>
          </a:p>
          <a:p>
            <a:pPr>
              <a:lnSpc>
                <a:spcPct val="120000"/>
              </a:lnSpc>
              <a:spcBef>
                <a:spcPts val="200"/>
              </a:spcBef>
              <a:spcAft>
                <a:spcPts val="200"/>
              </a:spcAft>
            </a:pPr>
            <a:endParaRPr lang="en-US" sz="4200" dirty="0"/>
          </a:p>
        </p:txBody>
      </p:sp>
    </p:spTree>
    <p:custDataLst>
      <p:tags r:id="rId1"/>
    </p:custDataLst>
    <p:extLst>
      <p:ext uri="{BB962C8B-B14F-4D97-AF65-F5344CB8AC3E}">
        <p14:creationId xmlns:p14="http://schemas.microsoft.com/office/powerpoint/2010/main" val="2822473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ProctorCache</a:t>
            </a:r>
            <a:r>
              <a:rPr lang="en-US" dirty="0"/>
              <a:t> Requirements (Optional)</a:t>
            </a:r>
          </a:p>
        </p:txBody>
      </p:sp>
      <p:sp>
        <p:nvSpPr>
          <p:cNvPr id="3" name="Content Placeholder 2"/>
          <p:cNvSpPr>
            <a:spLocks noGrp="1"/>
          </p:cNvSpPr>
          <p:nvPr>
            <p:ph idx="1"/>
          </p:nvPr>
        </p:nvSpPr>
        <p:spPr>
          <a:xfrm>
            <a:off x="905255" y="2091832"/>
            <a:ext cx="8560478" cy="4559808"/>
          </a:xfrm>
        </p:spPr>
        <p:txBody>
          <a:bodyPr vert="horz" lIns="0" tIns="45720" rIns="0" bIns="45720" rtlCol="0" anchor="t">
            <a:noAutofit/>
          </a:bodyPr>
          <a:lstStyle/>
          <a:p>
            <a:pPr marL="422275" lvl="1" indent="-200660">
              <a:buFont typeface="Arial" panose="020B0604020202020204" pitchFamily="34" charset="0"/>
              <a:buChar char="•"/>
            </a:pPr>
            <a:r>
              <a:rPr lang="en-US" sz="2200" dirty="0" err="1"/>
              <a:t>ProctorCache</a:t>
            </a:r>
            <a:r>
              <a:rPr lang="en-US" sz="2200" dirty="0"/>
              <a:t> is only recommended for schools that do not pass the Network Check in TestNav as described in the </a:t>
            </a:r>
            <a:r>
              <a:rPr lang="en-US" sz="2200" dirty="0">
                <a:hlinkClick r:id="rId4"/>
              </a:rPr>
              <a:t>ProctorCache Recommendation</a:t>
            </a:r>
            <a:r>
              <a:rPr lang="en-US" sz="2200" dirty="0"/>
              <a:t>. </a:t>
            </a:r>
          </a:p>
          <a:p>
            <a:pPr marL="422275" lvl="1" indent="-200660">
              <a:buFont typeface="Arial" panose="020B0604020202020204" pitchFamily="34" charset="0"/>
              <a:buChar char="•"/>
            </a:pPr>
            <a:r>
              <a:rPr lang="en-US" sz="2200" dirty="0" err="1"/>
              <a:t>ProctorCache</a:t>
            </a:r>
            <a:r>
              <a:rPr lang="en-US" sz="2200" dirty="0"/>
              <a:t> software is available for </a:t>
            </a:r>
            <a:r>
              <a:rPr lang="en-US" sz="2200" u="sng" dirty="0">
                <a:hlinkClick r:id="rId5"/>
              </a:rPr>
              <a:t>Windows</a:t>
            </a:r>
            <a:r>
              <a:rPr lang="en-US" sz="2200" dirty="0"/>
              <a:t> caching machines </a:t>
            </a:r>
            <a:endParaRPr lang="en-US" sz="2200" dirty="0">
              <a:cs typeface="Calibri"/>
            </a:endParaRPr>
          </a:p>
          <a:p>
            <a:pPr marL="623443" lvl="2" indent="-200660">
              <a:buFont typeface="Arial" panose="020B0604020202020204" pitchFamily="34" charset="0"/>
              <a:buChar char="•"/>
            </a:pPr>
            <a:r>
              <a:rPr lang="en-US" sz="2000" dirty="0"/>
              <a:t>Does not require an underlying server-based operating system</a:t>
            </a:r>
            <a:endParaRPr lang="en-US" sz="2000" dirty="0">
              <a:cs typeface="Calibri"/>
            </a:endParaRPr>
          </a:p>
          <a:p>
            <a:pPr marL="422275" lvl="1" indent="-200660">
              <a:buFont typeface="Arial" panose="020B0604020202020204" pitchFamily="34" charset="0"/>
              <a:buChar char="•"/>
            </a:pPr>
            <a:r>
              <a:rPr lang="en-US" sz="2200" dirty="0" err="1"/>
              <a:t>ProctorCache</a:t>
            </a:r>
            <a:r>
              <a:rPr lang="en-US" sz="2200" dirty="0"/>
              <a:t> requires a fixed internal IP address.</a:t>
            </a:r>
            <a:endParaRPr lang="en-US" sz="2200" dirty="0">
              <a:cs typeface="Calibri"/>
            </a:endParaRPr>
          </a:p>
          <a:p>
            <a:pPr marL="422275" lvl="1" indent="-200660">
              <a:buFont typeface="Arial" panose="020B0604020202020204" pitchFamily="34" charset="0"/>
              <a:buChar char="•"/>
            </a:pPr>
            <a:r>
              <a:rPr lang="en-US" sz="2200" dirty="0"/>
              <a:t>Organizations may set up multiple precaching machines. </a:t>
            </a:r>
            <a:endParaRPr lang="en-US" sz="2200" dirty="0">
              <a:cs typeface="Calibri"/>
            </a:endParaRPr>
          </a:p>
          <a:p>
            <a:pPr marL="422275" lvl="1" indent="-200660">
              <a:buFont typeface="Arial" panose="020B0604020202020204" pitchFamily="34" charset="0"/>
              <a:buChar char="•"/>
            </a:pPr>
            <a:r>
              <a:rPr lang="en-US" sz="2200" dirty="0"/>
              <a:t>Whenever possible, it is strongly recommended to minimize the physical distance between precaching machines and student testing devices. It is also strongly recommended to set up precaching machines locally (i.e., at schools), rather than centrally (districts).</a:t>
            </a:r>
          </a:p>
          <a:p>
            <a:pPr marL="422275" lvl="1" indent="-200660">
              <a:buFont typeface="Arial" panose="020B0604020202020204" pitchFamily="34" charset="0"/>
              <a:buChar char="•"/>
            </a:pPr>
            <a:r>
              <a:rPr lang="en-US" sz="2200" dirty="0">
                <a:cs typeface="Calibri"/>
              </a:rPr>
              <a:t>See further information on the </a:t>
            </a:r>
            <a:r>
              <a:rPr lang="en-US" sz="2200" u="sng" dirty="0">
                <a:hlinkClick r:id="rId6"/>
              </a:rPr>
              <a:t>Set Up and Use ProctorCache</a:t>
            </a:r>
            <a:r>
              <a:rPr lang="en-US" sz="2200" dirty="0"/>
              <a:t> </a:t>
            </a:r>
            <a:r>
              <a:rPr lang="en-US" sz="2200" dirty="0">
                <a:cs typeface="Calibri"/>
              </a:rPr>
              <a:t>page. </a:t>
            </a:r>
          </a:p>
          <a:p>
            <a:pPr marL="422275" lvl="1" indent="-200660">
              <a:buFont typeface="Arial" panose="020B0604020202020204" pitchFamily="34" charset="0"/>
              <a:buChar char="•"/>
            </a:pPr>
            <a:endParaRPr lang="en-US" sz="1700" dirty="0">
              <a:cs typeface="Calibri"/>
            </a:endParaRPr>
          </a:p>
        </p:txBody>
      </p:sp>
    </p:spTree>
    <p:custDataLst>
      <p:tags r:id="rId1"/>
    </p:custDataLst>
    <p:extLst>
      <p:ext uri="{BB962C8B-B14F-4D97-AF65-F5344CB8AC3E}">
        <p14:creationId xmlns:p14="http://schemas.microsoft.com/office/powerpoint/2010/main" val="335892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Proctor Cache Setup</a:t>
            </a:r>
          </a:p>
        </p:txBody>
      </p:sp>
      <p:pic>
        <p:nvPicPr>
          <p:cNvPr id="4" name="transcoded-Q7vikPSjUpeBPb2y-Proctoring%20Caching%20MCAS%20Infrastructure%20Trial%20Video" descr="Image displays MCAS Resource Center Home page.">
            <a:hlinkClick r:id="" action="ppaction://media"/>
            <a:extLst>
              <a:ext uri="{FF2B5EF4-FFF2-40B4-BE49-F238E27FC236}">
                <a16:creationId xmlns:a16="http://schemas.microsoft.com/office/drawing/2014/main" id="{6FF0972A-1DC0-4733-B4EF-A609784398D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7822" y="2102231"/>
            <a:ext cx="9754962" cy="4770786"/>
          </a:xfrm>
          <a:prstGeom prst="rect">
            <a:avLst/>
          </a:prstGeom>
          <a:ln>
            <a:solidFill>
              <a:schemeClr val="bg1">
                <a:lumMod val="95000"/>
              </a:schemeClr>
            </a:solidFill>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05709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Precaching</a:t>
            </a:r>
          </a:p>
        </p:txBody>
      </p:sp>
      <p:sp>
        <p:nvSpPr>
          <p:cNvPr id="3" name="Content Placeholder 2"/>
          <p:cNvSpPr>
            <a:spLocks noGrp="1"/>
          </p:cNvSpPr>
          <p:nvPr>
            <p:ph idx="1"/>
          </p:nvPr>
        </p:nvSpPr>
        <p:spPr>
          <a:xfrm>
            <a:off x="905255" y="2091832"/>
            <a:ext cx="8372095" cy="5051918"/>
          </a:xfrm>
        </p:spPr>
        <p:txBody>
          <a:bodyPr vert="horz" lIns="0" tIns="45720" rIns="0" bIns="45720" rtlCol="0" anchor="t">
            <a:normAutofit/>
          </a:bodyPr>
          <a:lstStyle/>
          <a:p>
            <a:pPr marL="422275" lvl="1" indent="-200660">
              <a:buFont typeface="Arial" panose="020B0604020202020204" pitchFamily="34" charset="0"/>
              <a:buChar char="•"/>
            </a:pPr>
            <a:r>
              <a:rPr lang="en-US" sz="2400"/>
              <a:t>If your school needs to use ProctorCache, you may precache by test prior to student records being created in the system as soon as forms are available for the Infrastructure Trial; for operational testing, test content is available approximately one week prior to the opening of the window.</a:t>
            </a:r>
            <a:endParaRPr lang="en-US"/>
          </a:p>
          <a:p>
            <a:pPr marL="422275" lvl="1" indent="-200660">
              <a:buFont typeface="Arial" panose="020B0604020202020204" pitchFamily="34" charset="0"/>
              <a:buChar char="•"/>
            </a:pPr>
            <a:r>
              <a:rPr lang="en-US" sz="2400"/>
              <a:t>If a school does not have a precaching machine or</a:t>
            </a:r>
            <a:r>
              <a:rPr lang="en-US" sz="1200"/>
              <a:t> </a:t>
            </a:r>
            <a:r>
              <a:rPr lang="en-US" sz="2400"/>
              <a:t>TestNav Configuration, then the district setup will apply. The Department strongly recommends that precaching machines and TestNav Configurations are set up at the school level. Refer to the </a:t>
            </a:r>
            <a:r>
              <a:rPr lang="en-US" sz="2400">
                <a:hlinkClick r:id="rId4"/>
              </a:rPr>
              <a:t>Infrastructure Trial Readiness Guide</a:t>
            </a:r>
            <a:r>
              <a:rPr lang="en-US" sz="1200"/>
              <a:t> </a:t>
            </a:r>
            <a:r>
              <a:rPr lang="en-US" sz="2400"/>
              <a:t>for more information. </a:t>
            </a:r>
            <a:endParaRPr lang="en-US" sz="2400">
              <a:cs typeface="Calibri"/>
            </a:endParaRPr>
          </a:p>
          <a:p>
            <a:pPr marL="422275" lvl="1" indent="-200660">
              <a:buFont typeface="Arial" panose="020B0604020202020204" pitchFamily="34" charset="0"/>
              <a:buChar char="•"/>
            </a:pPr>
            <a:r>
              <a:rPr lang="en-US" sz="2400"/>
              <a:t>An organization can only have one configuration. However, each configuration can have multiple precaching computers set up. </a:t>
            </a:r>
            <a:endParaRPr lang="en-US" sz="2400">
              <a:cs typeface="Calibri"/>
            </a:endParaRPr>
          </a:p>
        </p:txBody>
      </p:sp>
    </p:spTree>
    <p:custDataLst>
      <p:tags r:id="rId1"/>
    </p:custDataLst>
    <p:extLst>
      <p:ext uri="{BB962C8B-B14F-4D97-AF65-F5344CB8AC3E}">
        <p14:creationId xmlns:p14="http://schemas.microsoft.com/office/powerpoint/2010/main" val="99597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Precaching 2</a:t>
            </a:r>
          </a:p>
        </p:txBody>
      </p:sp>
      <p:pic>
        <p:nvPicPr>
          <p:cNvPr id="4" name="transcoded-xsdufZNcvOqIJ1lx-Pre-Cacheing%20Setup%20Testnav%20Config%20MCAS%20Infrastructure%20Trial%20Video" descr="Image displays PAN Training site Home page.">
            <a:hlinkClick r:id="" action="ppaction://media"/>
            <a:extLst>
              <a:ext uri="{FF2B5EF4-FFF2-40B4-BE49-F238E27FC236}">
                <a16:creationId xmlns:a16="http://schemas.microsoft.com/office/drawing/2014/main" id="{FAC42A9F-3153-448C-AEF2-1B382AE9275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58800" y="2095500"/>
            <a:ext cx="8940800" cy="5029200"/>
          </a:xfrm>
          <a:prstGeom prst="rect">
            <a:avLst/>
          </a:prstGeom>
          <a:ln>
            <a:solidFill>
              <a:schemeClr val="bg1">
                <a:lumMod val="95000"/>
              </a:schemeClr>
            </a:solidFill>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2626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Proctor Cache Diagnostics</a:t>
            </a:r>
          </a:p>
        </p:txBody>
      </p:sp>
      <p:pic>
        <p:nvPicPr>
          <p:cNvPr id="5" name="Picture 4" descr="Image displays Proctor Cache Inter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92950"/>
            <a:ext cx="10058400" cy="1958441"/>
          </a:xfrm>
          <a:prstGeom prst="rect">
            <a:avLst/>
          </a:prstGeom>
        </p:spPr>
      </p:pic>
      <p:sp>
        <p:nvSpPr>
          <p:cNvPr id="6" name="Rectangle 5"/>
          <p:cNvSpPr/>
          <p:nvPr/>
        </p:nvSpPr>
        <p:spPr>
          <a:xfrm>
            <a:off x="140676" y="5118206"/>
            <a:ext cx="1257780" cy="369332"/>
          </a:xfrm>
          <a:prstGeom prst="rect">
            <a:avLst/>
          </a:prstGeom>
        </p:spPr>
        <p:txBody>
          <a:bodyPr wrap="none">
            <a:spAutoFit/>
          </a:bodyPr>
          <a:lstStyle/>
          <a:p>
            <a:r>
              <a:rPr lang="en-US"/>
              <a:t>Clients Tab:</a:t>
            </a:r>
          </a:p>
        </p:txBody>
      </p:sp>
      <p:pic>
        <p:nvPicPr>
          <p:cNvPr id="7" name="Picture 6" descr="Image displays Proctor Cache Interface">
            <a:extLst>
              <a:ext uri="{FF2B5EF4-FFF2-40B4-BE49-F238E27FC236}">
                <a16:creationId xmlns:a16="http://schemas.microsoft.com/office/drawing/2014/main" id="{C9FC699B-0D65-44A7-8148-A66E8D36D884}"/>
              </a:ext>
            </a:extLst>
          </p:cNvPr>
          <p:cNvPicPr>
            <a:picLocks noChangeAspect="1"/>
          </p:cNvPicPr>
          <p:nvPr/>
        </p:nvPicPr>
        <p:blipFill>
          <a:blip r:embed="rId5"/>
          <a:stretch>
            <a:fillRect/>
          </a:stretch>
        </p:blipFill>
        <p:spPr>
          <a:xfrm>
            <a:off x="140676" y="2180232"/>
            <a:ext cx="9917724" cy="2831388"/>
          </a:xfrm>
          <a:prstGeom prst="rect">
            <a:avLst/>
          </a:prstGeom>
        </p:spPr>
      </p:pic>
      <p:sp>
        <p:nvSpPr>
          <p:cNvPr id="3" name="TextBox 2"/>
          <p:cNvSpPr txBox="1"/>
          <p:nvPr/>
        </p:nvSpPr>
        <p:spPr>
          <a:xfrm>
            <a:off x="140676" y="2081008"/>
            <a:ext cx="1087734" cy="369332"/>
          </a:xfrm>
          <a:prstGeom prst="rect">
            <a:avLst/>
          </a:prstGeom>
          <a:noFill/>
        </p:spPr>
        <p:txBody>
          <a:bodyPr wrap="none" rtlCol="0">
            <a:spAutoFit/>
          </a:bodyPr>
          <a:lstStyle/>
          <a:p>
            <a:r>
              <a:rPr lang="en-US"/>
              <a:t>Tests Tab:</a:t>
            </a:r>
          </a:p>
        </p:txBody>
      </p:sp>
    </p:spTree>
    <p:custDataLst>
      <p:tags r:id="rId1"/>
    </p:custDataLst>
    <p:extLst>
      <p:ext uri="{BB962C8B-B14F-4D97-AF65-F5344CB8AC3E}">
        <p14:creationId xmlns:p14="http://schemas.microsoft.com/office/powerpoint/2010/main" val="2917321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Student Response File </a:t>
            </a:r>
            <a:br>
              <a:rPr lang="en-US"/>
            </a:br>
            <a:r>
              <a:rPr lang="en-US"/>
              <a:t>Secondary Save Locations (Highly Recommended)</a:t>
            </a:r>
          </a:p>
        </p:txBody>
      </p:sp>
      <p:pic>
        <p:nvPicPr>
          <p:cNvPr id="6" name="Picture 5" descr="Image displays Tasks for Proctor Caching New Configuration interface. ">
            <a:extLst>
              <a:ext uri="{FF2B5EF4-FFF2-40B4-BE49-F238E27FC236}">
                <a16:creationId xmlns:a16="http://schemas.microsoft.com/office/drawing/2014/main" id="{D20A3690-27A0-4562-AFCA-7C9661BF0A90}"/>
              </a:ext>
            </a:extLst>
          </p:cNvPr>
          <p:cNvPicPr>
            <a:picLocks noChangeAspect="1"/>
          </p:cNvPicPr>
          <p:nvPr/>
        </p:nvPicPr>
        <p:blipFill>
          <a:blip r:embed="rId4"/>
          <a:stretch>
            <a:fillRect/>
          </a:stretch>
        </p:blipFill>
        <p:spPr>
          <a:xfrm>
            <a:off x="200024" y="2126172"/>
            <a:ext cx="9429750" cy="5033674"/>
          </a:xfrm>
          <a:prstGeom prst="rect">
            <a:avLst/>
          </a:prstGeom>
        </p:spPr>
      </p:pic>
    </p:spTree>
    <p:custDataLst>
      <p:tags r:id="rId1"/>
    </p:custDataLst>
    <p:extLst>
      <p:ext uri="{BB962C8B-B14F-4D97-AF65-F5344CB8AC3E}">
        <p14:creationId xmlns:p14="http://schemas.microsoft.com/office/powerpoint/2010/main" val="359506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757C4-820E-4006-AD43-5E873F422583}"/>
              </a:ext>
            </a:extLst>
          </p:cNvPr>
          <p:cNvSpPr>
            <a:spLocks noGrp="1"/>
          </p:cNvSpPr>
          <p:nvPr>
            <p:ph type="title"/>
          </p:nvPr>
        </p:nvSpPr>
        <p:spPr/>
        <p:txBody>
          <a:bodyPr>
            <a:normAutofit fontScale="90000"/>
          </a:bodyPr>
          <a:lstStyle/>
          <a:p>
            <a:r>
              <a:rPr lang="en-US" dirty="0"/>
              <a:t>Student Response File </a:t>
            </a:r>
            <a:br>
              <a:rPr lang="en-US" dirty="0"/>
            </a:br>
            <a:r>
              <a:rPr lang="en-US" dirty="0"/>
              <a:t>Secondary Save Locations (Highly </a:t>
            </a:r>
            <a:r>
              <a:rPr lang="en-US"/>
              <a:t>Recommended) 2</a:t>
            </a:r>
            <a:endParaRPr lang="en-US" dirty="0"/>
          </a:p>
        </p:txBody>
      </p:sp>
      <p:pic>
        <p:nvPicPr>
          <p:cNvPr id="8" name="Content Placeholder 7" descr="Image displays the Configuration screen that will allow you to access the configuration settings to set the secondary save locations for TestNav.">
            <a:extLst>
              <a:ext uri="{FF2B5EF4-FFF2-40B4-BE49-F238E27FC236}">
                <a16:creationId xmlns:a16="http://schemas.microsoft.com/office/drawing/2014/main" id="{A6CAE5F6-8D53-4777-946B-28B79CA2D37B}"/>
              </a:ext>
            </a:extLst>
          </p:cNvPr>
          <p:cNvPicPr>
            <a:picLocks noGrp="1" noChangeAspect="1"/>
          </p:cNvPicPr>
          <p:nvPr>
            <p:ph idx="1"/>
          </p:nvPr>
        </p:nvPicPr>
        <p:blipFill>
          <a:blip r:embed="rId3"/>
          <a:stretch>
            <a:fillRect/>
          </a:stretch>
        </p:blipFill>
        <p:spPr>
          <a:xfrm>
            <a:off x="1171575" y="2092325"/>
            <a:ext cx="7658100" cy="4559300"/>
          </a:xfrm>
        </p:spPr>
      </p:pic>
    </p:spTree>
    <p:extLst>
      <p:ext uri="{BB962C8B-B14F-4D97-AF65-F5344CB8AC3E}">
        <p14:creationId xmlns:p14="http://schemas.microsoft.com/office/powerpoint/2010/main" val="2300932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After Testing</a:t>
            </a:r>
          </a:p>
        </p:txBody>
      </p:sp>
      <p:sp>
        <p:nvSpPr>
          <p:cNvPr id="3" name="Content Placeholder 2"/>
          <p:cNvSpPr>
            <a:spLocks noGrp="1"/>
          </p:cNvSpPr>
          <p:nvPr>
            <p:ph idx="1"/>
          </p:nvPr>
        </p:nvSpPr>
        <p:spPr/>
        <p:txBody>
          <a:bodyPr vert="horz" lIns="0" tIns="45720" rIns="0" bIns="45720" rtlCol="0" anchor="t">
            <a:normAutofit/>
          </a:bodyPr>
          <a:lstStyle/>
          <a:p>
            <a:pPr marL="422275" lvl="1" indent="-200660">
              <a:buFont typeface="Arial" panose="020B0604020202020204" pitchFamily="34" charset="0"/>
              <a:buChar char="•"/>
            </a:pPr>
            <a:r>
              <a:rPr lang="en-US" sz="2400" dirty="0"/>
              <a:t>Document and report technical Issues</a:t>
            </a:r>
            <a:endParaRPr lang="en-US" dirty="0"/>
          </a:p>
          <a:p>
            <a:pPr marL="422275" lvl="1" indent="-200660">
              <a:buFont typeface="Arial" panose="020B0604020202020204" pitchFamily="34" charset="0"/>
              <a:buChar char="•"/>
            </a:pPr>
            <a:r>
              <a:rPr lang="en-US" sz="2400" dirty="0"/>
              <a:t>Meet with test coordinators and test administrators for a debrief</a:t>
            </a:r>
            <a:endParaRPr lang="en-US" sz="2400" dirty="0">
              <a:cs typeface="Calibri"/>
            </a:endParaRPr>
          </a:p>
          <a:p>
            <a:pPr marL="422275" lvl="1" indent="-200660">
              <a:buFont typeface="Arial" panose="020B0604020202020204" pitchFamily="34" charset="0"/>
              <a:buChar char="•"/>
            </a:pPr>
            <a:r>
              <a:rPr lang="en-US" sz="2400" u="sng" dirty="0">
                <a:hlinkClick r:id="rId4"/>
              </a:rPr>
              <a:t>Purge Sample Test Content</a:t>
            </a:r>
            <a:r>
              <a:rPr lang="en-US" sz="2400" dirty="0"/>
              <a:t> (if using </a:t>
            </a:r>
            <a:r>
              <a:rPr lang="en-US" sz="2400" dirty="0" err="1"/>
              <a:t>ProctorCache</a:t>
            </a:r>
            <a:r>
              <a:rPr lang="en-US" sz="2400" dirty="0"/>
              <a:t>)</a:t>
            </a:r>
            <a:endParaRPr lang="en-US" sz="2400" dirty="0">
              <a:cs typeface="Calibri"/>
            </a:endParaRPr>
          </a:p>
          <a:p>
            <a:pPr marL="422275" lvl="1" indent="-200660">
              <a:buFont typeface="Arial" panose="020B0604020202020204" pitchFamily="34" charset="0"/>
              <a:buChar char="•"/>
            </a:pPr>
            <a:r>
              <a:rPr lang="en-US" sz="2400" dirty="0">
                <a:cs typeface="Calibri"/>
              </a:rPr>
              <a:t>After resolving any technical issues, export your TestNav Configuration from the (brown) training site and import it into the (blue) live site. </a:t>
            </a:r>
          </a:p>
          <a:p>
            <a:pPr marL="100330" indent="-100330"/>
            <a:endParaRPr lang="en-US" dirty="0">
              <a:cs typeface="Calibri"/>
            </a:endParaRPr>
          </a:p>
        </p:txBody>
      </p:sp>
    </p:spTree>
    <p:custDataLst>
      <p:tags r:id="rId1"/>
    </p:custDataLst>
    <p:extLst>
      <p:ext uri="{BB962C8B-B14F-4D97-AF65-F5344CB8AC3E}">
        <p14:creationId xmlns:p14="http://schemas.microsoft.com/office/powerpoint/2010/main" val="4663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DFBA-4215-4704-A20A-62887751970B}"/>
              </a:ext>
            </a:extLst>
          </p:cNvPr>
          <p:cNvSpPr>
            <a:spLocks noGrp="1"/>
          </p:cNvSpPr>
          <p:nvPr>
            <p:ph type="title"/>
          </p:nvPr>
        </p:nvSpPr>
        <p:spPr/>
        <p:txBody>
          <a:bodyPr/>
          <a:lstStyle/>
          <a:p>
            <a:r>
              <a:rPr lang="en-US">
                <a:cs typeface="Calibri Light"/>
              </a:rPr>
              <a:t>How to use this PowerPoint</a:t>
            </a:r>
            <a:endParaRPr lang="en-US"/>
          </a:p>
        </p:txBody>
      </p:sp>
      <p:sp>
        <p:nvSpPr>
          <p:cNvPr id="3" name="Content Placeholder 2">
            <a:extLst>
              <a:ext uri="{FF2B5EF4-FFF2-40B4-BE49-F238E27FC236}">
                <a16:creationId xmlns:a16="http://schemas.microsoft.com/office/drawing/2014/main" id="{0F68425D-5167-4700-B3AA-18C8E3BCFD68}"/>
              </a:ext>
            </a:extLst>
          </p:cNvPr>
          <p:cNvSpPr>
            <a:spLocks noGrp="1"/>
          </p:cNvSpPr>
          <p:nvPr>
            <p:ph idx="1"/>
          </p:nvPr>
        </p:nvSpPr>
        <p:spPr/>
        <p:txBody>
          <a:bodyPr vert="horz" lIns="0" tIns="45720" rIns="0" bIns="45720" rtlCol="0" anchor="t">
            <a:noAutofit/>
          </a:bodyPr>
          <a:lstStyle/>
          <a:p>
            <a:pPr marL="100330" indent="-100330">
              <a:buFont typeface="Arial" panose="020F0502020204030204" pitchFamily="34" charset="0"/>
              <a:buChar char="•"/>
            </a:pPr>
            <a:r>
              <a:rPr lang="en-US" sz="3000" dirty="0">
                <a:cs typeface="Calibri"/>
              </a:rPr>
              <a:t>Additional information is included in the Notes section of most slides. </a:t>
            </a:r>
          </a:p>
          <a:p>
            <a:pPr marL="100330" indent="-100330">
              <a:buFont typeface="Arial" panose="020F0502020204030204" pitchFamily="34" charset="0"/>
              <a:buChar char="•"/>
            </a:pPr>
            <a:r>
              <a:rPr lang="en-US" sz="3000" dirty="0">
                <a:cs typeface="Calibri"/>
              </a:rPr>
              <a:t>Some slides in this PowerPoint have videos. When this occurs, it will be mentioned in the Notes section. </a:t>
            </a:r>
          </a:p>
          <a:p>
            <a:pPr marL="422275" lvl="1" indent="-200660">
              <a:buFont typeface="Arial" panose="020F0502020204030204" pitchFamily="34" charset="0"/>
              <a:buChar char="•"/>
            </a:pPr>
            <a:r>
              <a:rPr lang="en-US" sz="2750" dirty="0">
                <a:cs typeface="Calibri"/>
              </a:rPr>
              <a:t>When a video is available, please hover your cursor over the slide and select the Play button to view the video. </a:t>
            </a:r>
          </a:p>
          <a:p>
            <a:pPr marL="422275" lvl="1" indent="-200660">
              <a:buFont typeface="Arial" panose="020F0502020204030204" pitchFamily="34" charset="0"/>
              <a:buChar char="•"/>
            </a:pPr>
            <a:r>
              <a:rPr lang="en-US" sz="2750" dirty="0">
                <a:cs typeface="Calibri"/>
              </a:rPr>
              <a:t>For slides with videos, please remember to read the Notes section for additional information. </a:t>
            </a:r>
          </a:p>
          <a:p>
            <a:pPr marL="100330" indent="-100330">
              <a:buFont typeface="Arial" panose="020F0502020204030204" pitchFamily="34" charset="0"/>
              <a:buChar char="•"/>
            </a:pPr>
            <a:endParaRPr lang="en-US" sz="3000" dirty="0">
              <a:cs typeface="Calibri"/>
            </a:endParaRPr>
          </a:p>
        </p:txBody>
      </p:sp>
    </p:spTree>
    <p:extLst>
      <p:ext uri="{BB962C8B-B14F-4D97-AF65-F5344CB8AC3E}">
        <p14:creationId xmlns:p14="http://schemas.microsoft.com/office/powerpoint/2010/main" val="3838260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Import/Export TestNav Configurations</a:t>
            </a:r>
          </a:p>
        </p:txBody>
      </p:sp>
      <p:pic>
        <p:nvPicPr>
          <p:cNvPr id="6" name="Picture 5" descr="Image displays Import/Export TestNav Configurations screen."/>
          <p:cNvPicPr>
            <a:picLocks noChangeAspect="1"/>
          </p:cNvPicPr>
          <p:nvPr/>
        </p:nvPicPr>
        <p:blipFill>
          <a:blip r:embed="rId4"/>
          <a:stretch>
            <a:fillRect/>
          </a:stretch>
        </p:blipFill>
        <p:spPr>
          <a:xfrm>
            <a:off x="408112" y="2389543"/>
            <a:ext cx="8950984" cy="2884206"/>
          </a:xfrm>
          <a:prstGeom prst="rect">
            <a:avLst/>
          </a:prstGeom>
        </p:spPr>
      </p:pic>
    </p:spTree>
    <p:custDataLst>
      <p:tags r:id="rId1"/>
    </p:custDataLst>
    <p:extLst>
      <p:ext uri="{BB962C8B-B14F-4D97-AF65-F5344CB8AC3E}">
        <p14:creationId xmlns:p14="http://schemas.microsoft.com/office/powerpoint/2010/main" val="3099399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a:t>
            </a:r>
          </a:p>
        </p:txBody>
      </p:sp>
      <p:sp>
        <p:nvSpPr>
          <p:cNvPr id="3" name="Content Placeholder 2"/>
          <p:cNvSpPr>
            <a:spLocks noGrp="1"/>
          </p:cNvSpPr>
          <p:nvPr>
            <p:ph idx="1"/>
          </p:nvPr>
        </p:nvSpPr>
        <p:spPr/>
        <p:txBody>
          <a:bodyPr>
            <a:normAutofit/>
          </a:bodyPr>
          <a:lstStyle/>
          <a:p>
            <a:pPr lvl="0"/>
            <a:r>
              <a:rPr lang="en-US" sz="2800"/>
              <a:t>1. How do I verify my content is cached?</a:t>
            </a:r>
          </a:p>
          <a:p>
            <a:pPr lvl="0"/>
            <a:r>
              <a:rPr lang="en-US" sz="2800"/>
              <a:t>2. How do I see if the clients are connecting to the precache computer? </a:t>
            </a:r>
          </a:p>
          <a:p>
            <a:pPr lvl="0"/>
            <a:r>
              <a:rPr lang="en-US" sz="2800"/>
              <a:t>3. When do I purge test content? </a:t>
            </a:r>
          </a:p>
        </p:txBody>
      </p:sp>
    </p:spTree>
    <p:custDataLst>
      <p:tags r:id="rId1"/>
    </p:custDataLst>
    <p:extLst>
      <p:ext uri="{BB962C8B-B14F-4D97-AF65-F5344CB8AC3E}">
        <p14:creationId xmlns:p14="http://schemas.microsoft.com/office/powerpoint/2010/main" val="420369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sp>
        <p:nvSpPr>
          <p:cNvPr id="3" name="Content Placeholder 2"/>
          <p:cNvSpPr>
            <a:spLocks noGrp="1"/>
          </p:cNvSpPr>
          <p:nvPr>
            <p:ph idx="1"/>
          </p:nvPr>
        </p:nvSpPr>
        <p:spPr/>
        <p:txBody>
          <a:bodyPr/>
          <a:lstStyle/>
          <a:p>
            <a:pPr lvl="0"/>
            <a:r>
              <a:rPr lang="en-US" u="sng">
                <a:hlinkClick r:id="rId4"/>
              </a:rPr>
              <a:t>Infrastructure Trial Readiness Guide</a:t>
            </a:r>
            <a:endParaRPr lang="en-US"/>
          </a:p>
          <a:p>
            <a:pPr lvl="0"/>
            <a:r>
              <a:rPr lang="en-US" u="sng" err="1">
                <a:hlinkClick r:id="rId5"/>
              </a:rPr>
              <a:t>PearsonAccess</a:t>
            </a:r>
            <a:r>
              <a:rPr lang="en-US" u="sng" baseline="30000" err="1">
                <a:hlinkClick r:id="rId5"/>
              </a:rPr>
              <a:t>next</a:t>
            </a:r>
            <a:r>
              <a:rPr lang="en-US" u="sng">
                <a:hlinkClick r:id="rId5"/>
              </a:rPr>
              <a:t> User Guide</a:t>
            </a:r>
            <a:endParaRPr lang="en-US"/>
          </a:p>
          <a:p>
            <a:pPr lvl="0"/>
            <a:r>
              <a:rPr lang="en-US" u="sng">
                <a:hlinkClick r:id="rId6"/>
              </a:rPr>
              <a:t>TestNav8 Online Support User Guide</a:t>
            </a:r>
            <a:endParaRPr lang="en-US" u="sng"/>
          </a:p>
          <a:p>
            <a:pPr lvl="0"/>
            <a:r>
              <a:rPr lang="en-US" u="sng">
                <a:hlinkClick r:id="rId7"/>
              </a:rPr>
              <a:t>TestNav and ProctorCache requirements and download links</a:t>
            </a:r>
            <a:endParaRPr lang="en-US" u="sng"/>
          </a:p>
          <a:p>
            <a:pPr lvl="0"/>
            <a:r>
              <a:rPr lang="en-US" u="sng">
                <a:hlinkClick r:id="rId8"/>
              </a:rPr>
              <a:t>PAN Training Site</a:t>
            </a:r>
            <a:endParaRPr lang="en-US" u="sng"/>
          </a:p>
          <a:p>
            <a:pPr lvl="0"/>
            <a:r>
              <a:rPr lang="en-US" u="sng">
                <a:hlinkClick r:id="rId9"/>
              </a:rPr>
              <a:t>MCAS Test Administration Resources</a:t>
            </a:r>
            <a:endParaRPr lang="en-US" u="sng"/>
          </a:p>
          <a:p>
            <a:pPr lvl="0"/>
            <a:r>
              <a:rPr lang="en-US" u="sng">
                <a:hlinkClick r:id="rId10"/>
              </a:rPr>
              <a:t>Guidelines for Using Assistive Technology</a:t>
            </a:r>
            <a:endParaRPr lang="en-US"/>
          </a:p>
        </p:txBody>
      </p:sp>
    </p:spTree>
    <p:custDataLst>
      <p:tags r:id="rId1"/>
    </p:custDataLst>
    <p:extLst>
      <p:ext uri="{BB962C8B-B14F-4D97-AF65-F5344CB8AC3E}">
        <p14:creationId xmlns:p14="http://schemas.microsoft.com/office/powerpoint/2010/main" val="2548606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904875" y="2092325"/>
            <a:ext cx="8297863" cy="4559300"/>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rmAutofit/>
          </a:bodyPr>
          <a:lstStyle/>
          <a:p>
            <a:pPr marL="100584" marR="0" lvl="0" indent="-100584" algn="ctr" defTabSz="1005840" rtl="0" eaLnBrk="1" fontAlgn="auto" latinLnBrk="0" hangingPunct="1">
              <a:lnSpc>
                <a:spcPct val="90000"/>
              </a:lnSpc>
              <a:spcBef>
                <a:spcPts val="1320"/>
              </a:spcBef>
              <a:spcAft>
                <a:spcPts val="220"/>
              </a:spcAft>
              <a:buClr>
                <a:schemeClr val="accent1"/>
              </a:buClr>
              <a:buSzPct val="100000"/>
              <a:buFont typeface="Calibri" panose="020F0502020204030204" pitchFamily="34" charset="0"/>
              <a:buChar char=" "/>
              <a:tabLst/>
              <a:defRPr/>
            </a:pPr>
            <a:endParaRPr kumimoji="0" lang="en-US" sz="297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100584" marR="0" lvl="0" indent="-100584" algn="ctr" defTabSz="1005840" rtl="0" eaLnBrk="1" fontAlgn="auto" latinLnBrk="0" hangingPunct="1">
              <a:lnSpc>
                <a:spcPct val="90000"/>
              </a:lnSpc>
              <a:spcBef>
                <a:spcPts val="1320"/>
              </a:spcBef>
              <a:spcAft>
                <a:spcPts val="220"/>
              </a:spcAft>
              <a:buClr>
                <a:schemeClr val="accent1"/>
              </a:buClr>
              <a:buSzPct val="100000"/>
              <a:buFont typeface="Calibri" panose="020F0502020204030204" pitchFamily="34" charset="0"/>
              <a:buChar char=" "/>
              <a:tabLst/>
              <a:defRPr/>
            </a:pPr>
            <a:endParaRPr kumimoji="0" lang="en-US" sz="297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100584" marR="0" lvl="0" indent="-100584" algn="ctr" defTabSz="1005840" rtl="0" eaLnBrk="1" fontAlgn="auto" latinLnBrk="0" hangingPunct="1">
              <a:lnSpc>
                <a:spcPct val="90000"/>
              </a:lnSpc>
              <a:spcBef>
                <a:spcPts val="1320"/>
              </a:spcBef>
              <a:spcAft>
                <a:spcPts val="220"/>
              </a:spcAft>
              <a:buClr>
                <a:schemeClr val="accent1"/>
              </a:buClr>
              <a:buSzPct val="100000"/>
              <a:buFont typeface="Calibri" panose="020F0502020204030204" pitchFamily="34" charset="0"/>
              <a:buChar char=" "/>
              <a:tabLst/>
              <a:defRPr/>
            </a:pPr>
            <a:r>
              <a:rPr kumimoji="0" lang="en-US" sz="56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Thank you. </a:t>
            </a:r>
          </a:p>
        </p:txBody>
      </p:sp>
    </p:spTree>
    <p:custDataLst>
      <p:tags r:id="rId1"/>
    </p:custDataLst>
    <p:extLst>
      <p:ext uri="{BB962C8B-B14F-4D97-AF65-F5344CB8AC3E}">
        <p14:creationId xmlns:p14="http://schemas.microsoft.com/office/powerpoint/2010/main" val="1255600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a:xfrm>
            <a:off x="635430" y="2247254"/>
            <a:ext cx="8787539" cy="4866468"/>
          </a:xfrm>
        </p:spPr>
        <p:txBody>
          <a:bodyPr>
            <a:normAutofit fontScale="92500" lnSpcReduction="10000"/>
          </a:bodyPr>
          <a:lstStyle/>
          <a:p>
            <a:pPr marL="0" indent="0">
              <a:lnSpc>
                <a:spcPct val="40000"/>
              </a:lnSpc>
              <a:buNone/>
            </a:pPr>
            <a:r>
              <a:rPr lang="en-US" dirty="0"/>
              <a:t>Glossary of Terms</a:t>
            </a:r>
          </a:p>
          <a:p>
            <a:pPr marL="0" indent="0">
              <a:lnSpc>
                <a:spcPct val="40000"/>
              </a:lnSpc>
              <a:buNone/>
            </a:pPr>
            <a:r>
              <a:rPr lang="en-US" dirty="0"/>
              <a:t>Determine Whether to Run an Infrastructure Trial</a:t>
            </a:r>
          </a:p>
          <a:p>
            <a:pPr marL="0" indent="0">
              <a:lnSpc>
                <a:spcPct val="40000"/>
              </a:lnSpc>
              <a:buNone/>
            </a:pPr>
            <a:r>
              <a:rPr lang="en-US" dirty="0"/>
              <a:t>App Check </a:t>
            </a:r>
          </a:p>
          <a:p>
            <a:pPr marL="0" indent="0">
              <a:lnSpc>
                <a:spcPct val="40000"/>
              </a:lnSpc>
              <a:buNone/>
            </a:pPr>
            <a:r>
              <a:rPr lang="en-US" dirty="0"/>
              <a:t>Preliminary System Test</a:t>
            </a:r>
          </a:p>
          <a:p>
            <a:pPr marL="0" indent="0">
              <a:lnSpc>
                <a:spcPct val="40000"/>
              </a:lnSpc>
              <a:buNone/>
            </a:pPr>
            <a:r>
              <a:rPr lang="en-US" dirty="0"/>
              <a:t>Steps to Conduct a Preliminary System Test</a:t>
            </a:r>
          </a:p>
          <a:p>
            <a:pPr marL="0" indent="0">
              <a:lnSpc>
                <a:spcPct val="40000"/>
              </a:lnSpc>
              <a:buNone/>
            </a:pPr>
            <a:r>
              <a:rPr lang="en-US" dirty="0"/>
              <a:t>Introduction to Infrastructure Trials</a:t>
            </a:r>
          </a:p>
          <a:p>
            <a:pPr marL="0" indent="0">
              <a:lnSpc>
                <a:spcPct val="40000"/>
              </a:lnSpc>
              <a:buNone/>
            </a:pPr>
            <a:r>
              <a:rPr lang="en-US" dirty="0"/>
              <a:t>Infrastructure Trial Goals</a:t>
            </a:r>
          </a:p>
          <a:p>
            <a:pPr marL="0" indent="0">
              <a:lnSpc>
                <a:spcPct val="40000"/>
              </a:lnSpc>
              <a:buNone/>
            </a:pPr>
            <a:r>
              <a:rPr lang="en-US" dirty="0"/>
              <a:t>Links for Getting Started</a:t>
            </a:r>
          </a:p>
          <a:p>
            <a:pPr marL="0" indent="0">
              <a:lnSpc>
                <a:spcPct val="40000"/>
              </a:lnSpc>
              <a:buNone/>
            </a:pPr>
            <a:r>
              <a:rPr lang="en-US" dirty="0" err="1"/>
              <a:t>ProctorCache</a:t>
            </a:r>
            <a:r>
              <a:rPr lang="en-US" dirty="0"/>
              <a:t>:</a:t>
            </a:r>
          </a:p>
          <a:p>
            <a:pPr lvl="1">
              <a:lnSpc>
                <a:spcPct val="40000"/>
              </a:lnSpc>
              <a:buFont typeface="Arial" panose="020B0604020202020204" pitchFamily="34" charset="0"/>
              <a:buChar char="•"/>
            </a:pPr>
            <a:r>
              <a:rPr lang="en-US" dirty="0" err="1"/>
              <a:t>ProctorCache</a:t>
            </a:r>
            <a:r>
              <a:rPr lang="en-US" dirty="0"/>
              <a:t> Requirements</a:t>
            </a:r>
          </a:p>
          <a:p>
            <a:pPr lvl="1">
              <a:lnSpc>
                <a:spcPct val="40000"/>
              </a:lnSpc>
              <a:buFont typeface="Arial" panose="020B0604020202020204" pitchFamily="34" charset="0"/>
              <a:buChar char="•"/>
            </a:pPr>
            <a:r>
              <a:rPr lang="en-US" dirty="0" err="1"/>
              <a:t>ProctorCache</a:t>
            </a:r>
            <a:r>
              <a:rPr lang="en-US" dirty="0"/>
              <a:t> Setup</a:t>
            </a:r>
          </a:p>
          <a:p>
            <a:pPr lvl="1">
              <a:lnSpc>
                <a:spcPct val="40000"/>
              </a:lnSpc>
              <a:buFont typeface="Arial" panose="020B0604020202020204" pitchFamily="34" charset="0"/>
              <a:buChar char="•"/>
            </a:pPr>
            <a:r>
              <a:rPr lang="en-US" dirty="0"/>
              <a:t>Precaching</a:t>
            </a:r>
          </a:p>
          <a:p>
            <a:pPr lvl="1">
              <a:lnSpc>
                <a:spcPct val="40000"/>
              </a:lnSpc>
              <a:buFont typeface="Arial" panose="020B0604020202020204" pitchFamily="34" charset="0"/>
              <a:buChar char="•"/>
            </a:pPr>
            <a:r>
              <a:rPr lang="en-US" dirty="0"/>
              <a:t>Precaching Diagnostics</a:t>
            </a:r>
          </a:p>
          <a:p>
            <a:pPr marL="0" indent="0">
              <a:lnSpc>
                <a:spcPct val="40000"/>
              </a:lnSpc>
              <a:buNone/>
            </a:pPr>
            <a:r>
              <a:rPr lang="en-US" dirty="0"/>
              <a:t>Student Response File Secondary Save Locations</a:t>
            </a:r>
          </a:p>
          <a:p>
            <a:pPr marL="0" indent="0">
              <a:lnSpc>
                <a:spcPct val="40000"/>
              </a:lnSpc>
              <a:buNone/>
            </a:pPr>
            <a:r>
              <a:rPr lang="en-US" dirty="0"/>
              <a:t>After Testing</a:t>
            </a:r>
          </a:p>
          <a:p>
            <a:pPr marL="0" indent="0">
              <a:lnSpc>
                <a:spcPct val="40000"/>
              </a:lnSpc>
              <a:buNone/>
            </a:pPr>
            <a:r>
              <a:rPr lang="en-US" dirty="0"/>
              <a:t>Import or Export TestNav Configurations</a:t>
            </a:r>
          </a:p>
          <a:p>
            <a:pPr marL="0" indent="0">
              <a:lnSpc>
                <a:spcPct val="40000"/>
              </a:lnSpc>
              <a:buNone/>
            </a:pPr>
            <a:r>
              <a:rPr lang="en-US" dirty="0"/>
              <a:t>Frequently Asked Questions</a:t>
            </a:r>
          </a:p>
          <a:p>
            <a:pPr marL="0" indent="0">
              <a:lnSpc>
                <a:spcPct val="40000"/>
              </a:lnSpc>
              <a:buNone/>
            </a:pPr>
            <a:r>
              <a:rPr lang="en-US" dirty="0"/>
              <a:t>Resources</a:t>
            </a:r>
          </a:p>
        </p:txBody>
      </p:sp>
    </p:spTree>
    <p:custDataLst>
      <p:tags r:id="rId1"/>
    </p:custDataLst>
    <p:extLst>
      <p:ext uri="{BB962C8B-B14F-4D97-AF65-F5344CB8AC3E}">
        <p14:creationId xmlns:p14="http://schemas.microsoft.com/office/powerpoint/2010/main" val="54288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a:xfrm>
            <a:off x="784486" y="2217695"/>
            <a:ext cx="8298180" cy="4758838"/>
          </a:xfrm>
        </p:spPr>
        <p:txBody>
          <a:bodyPr>
            <a:normAutofit fontScale="77500" lnSpcReduction="20000"/>
          </a:bodyPr>
          <a:lstStyle/>
          <a:p>
            <a:pPr lvl="0"/>
            <a:r>
              <a:rPr lang="en-US" b="1" dirty="0"/>
              <a:t>Infrastructure Trial: </a:t>
            </a:r>
            <a:r>
              <a:rPr lang="en-US" dirty="0"/>
              <a:t>An opportunity for districts and schools to prepare for the computer-based tests by ensuring student devices are set up correctly and simulating test day network use. </a:t>
            </a:r>
          </a:p>
          <a:p>
            <a:pPr lvl="0"/>
            <a:r>
              <a:rPr lang="en-US" b="1" dirty="0" err="1"/>
              <a:t>PearsonAccess</a:t>
            </a:r>
            <a:r>
              <a:rPr lang="en-US" b="1" baseline="30000" dirty="0" err="1"/>
              <a:t>next</a:t>
            </a:r>
            <a:r>
              <a:rPr lang="en-US" b="1" baseline="30000" dirty="0"/>
              <a:t> </a:t>
            </a:r>
            <a:r>
              <a:rPr lang="en-US" b="1" dirty="0"/>
              <a:t>(PAN): </a:t>
            </a:r>
            <a:r>
              <a:rPr lang="en-US" dirty="0"/>
              <a:t>The online management system used by principals, test coordinators, technology coordinators, and test administrators to register students, order test materials, and manage activities for computer-based testing.</a:t>
            </a:r>
          </a:p>
          <a:p>
            <a:pPr lvl="0"/>
            <a:r>
              <a:rPr lang="en-US" b="1" dirty="0" err="1"/>
              <a:t>ProctorCache</a:t>
            </a:r>
            <a:r>
              <a:rPr lang="en-US" b="1" dirty="0"/>
              <a:t>: </a:t>
            </a:r>
            <a:r>
              <a:rPr lang="en-US" dirty="0"/>
              <a:t>Optional software that precaches (i.e., loads) test content onto a designated machine in the school. In schools with lower bandwidth, </a:t>
            </a:r>
            <a:r>
              <a:rPr lang="en-US" dirty="0" err="1"/>
              <a:t>ProctorCache</a:t>
            </a:r>
            <a:r>
              <a:rPr lang="en-US" dirty="0"/>
              <a:t> can reduce test delays and can provide students with a more seamless testing experience in the event of disruptions to Internet connectivity. </a:t>
            </a:r>
          </a:p>
          <a:p>
            <a:pPr lvl="0"/>
            <a:r>
              <a:rPr lang="en-US" b="1" dirty="0"/>
              <a:t>Precache: </a:t>
            </a:r>
            <a:r>
              <a:rPr lang="en-US" dirty="0"/>
              <a:t>The process of loading or “caching” test content locally to a designated </a:t>
            </a:r>
            <a:r>
              <a:rPr lang="en-US" dirty="0" err="1"/>
              <a:t>ProctorCache</a:t>
            </a:r>
            <a:r>
              <a:rPr lang="en-US" dirty="0"/>
              <a:t> computer at a school.</a:t>
            </a:r>
          </a:p>
          <a:p>
            <a:pPr lvl="0"/>
            <a:r>
              <a:rPr lang="en-US" b="1" dirty="0"/>
              <a:t>TestNav: </a:t>
            </a:r>
            <a:r>
              <a:rPr lang="en-US" dirty="0"/>
              <a:t>The online testing platform used by students to take the computer-based MCAS tests.</a:t>
            </a:r>
          </a:p>
          <a:p>
            <a:pPr lvl="0"/>
            <a:r>
              <a:rPr lang="en-US" b="1" dirty="0"/>
              <a:t>App Check</a:t>
            </a:r>
            <a:r>
              <a:rPr lang="en-US" dirty="0"/>
              <a:t>: A test run in TestNav by school staff to check connectivity to Pearson servers, the ability of the device to enter “kiosk” mode, and the TestNav configuration (if a configuration identifier is used). </a:t>
            </a:r>
          </a:p>
          <a:p>
            <a:pPr lvl="0"/>
            <a:r>
              <a:rPr lang="en-US" b="1" dirty="0"/>
              <a:t>Preliminary System Test</a:t>
            </a:r>
            <a:r>
              <a:rPr lang="en-US" dirty="0"/>
              <a:t>: A small-scale Infrastructure Trial during which school staff log in to and click through practice tests instead of students. </a:t>
            </a:r>
          </a:p>
        </p:txBody>
      </p:sp>
    </p:spTree>
    <p:custDataLst>
      <p:tags r:id="rId1"/>
    </p:custDataLst>
    <p:extLst>
      <p:ext uri="{BB962C8B-B14F-4D97-AF65-F5344CB8AC3E}">
        <p14:creationId xmlns:p14="http://schemas.microsoft.com/office/powerpoint/2010/main" val="391272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Determine Whether to Run an Infrastructure Trial</a:t>
            </a:r>
          </a:p>
        </p:txBody>
      </p:sp>
      <p:pic>
        <p:nvPicPr>
          <p:cNvPr id="6" name="Picture 5" descr="Image displays chart to Determine Whether to Run an Infrastructure Trial. App Check is completed in TestNav after configuring the network and downloading TestNav on student devices. It confirms that the device can connect to TestNav and that it is able to launch TestNav in kiosk (locked-down) mode. Steps to complete App Check can be found beginning on page 8 of the Infrastructure Trial Readiness Guide, under “Test the “lock down” settings.”&#10;">
            <a:extLst>
              <a:ext uri="{FF2B5EF4-FFF2-40B4-BE49-F238E27FC236}">
                <a16:creationId xmlns:a16="http://schemas.microsoft.com/office/drawing/2014/main" id="{AF88C85C-99B6-7909-58EF-A9F77B3F9F49}"/>
              </a:ext>
            </a:extLst>
          </p:cNvPr>
          <p:cNvPicPr>
            <a:picLocks noChangeAspect="1"/>
          </p:cNvPicPr>
          <p:nvPr/>
        </p:nvPicPr>
        <p:blipFill>
          <a:blip r:embed="rId4"/>
          <a:stretch>
            <a:fillRect/>
          </a:stretch>
        </p:blipFill>
        <p:spPr>
          <a:xfrm>
            <a:off x="2445796" y="2087719"/>
            <a:ext cx="5166808" cy="4823878"/>
          </a:xfrm>
          <a:prstGeom prst="rect">
            <a:avLst/>
          </a:prstGeom>
        </p:spPr>
      </p:pic>
    </p:spTree>
    <p:custDataLst>
      <p:tags r:id="rId1"/>
    </p:custDataLst>
    <p:extLst>
      <p:ext uri="{BB962C8B-B14F-4D97-AF65-F5344CB8AC3E}">
        <p14:creationId xmlns:p14="http://schemas.microsoft.com/office/powerpoint/2010/main" val="260200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App Check </a:t>
            </a:r>
          </a:p>
        </p:txBody>
      </p:sp>
      <p:sp>
        <p:nvSpPr>
          <p:cNvPr id="3" name="Content Placeholder 2"/>
          <p:cNvSpPr>
            <a:spLocks noGrp="1"/>
          </p:cNvSpPr>
          <p:nvPr>
            <p:ph idx="1"/>
          </p:nvPr>
        </p:nvSpPr>
        <p:spPr>
          <a:xfrm>
            <a:off x="784486" y="2217695"/>
            <a:ext cx="8298180" cy="4493655"/>
          </a:xfrm>
        </p:spPr>
        <p:txBody>
          <a:bodyPr>
            <a:normAutofit fontScale="92500"/>
          </a:bodyPr>
          <a:lstStyle/>
          <a:p>
            <a:r>
              <a:rPr lang="en-US" dirty="0"/>
              <a:t>As a first step to ensuring that devices and networks are set up correctly to use TestNav for computer-based testing, complete App Check in TestNav after configuring the network and downloading TestNav onto student devices.</a:t>
            </a:r>
          </a:p>
          <a:p>
            <a:r>
              <a:rPr lang="en-US" b="1" dirty="0"/>
              <a:t>All schools should complete App Check </a:t>
            </a:r>
            <a:r>
              <a:rPr lang="en-US" dirty="0"/>
              <a:t>in TestNav on a small sample of student testing devices to minimize technology issues during administration.</a:t>
            </a:r>
          </a:p>
          <a:p>
            <a:r>
              <a:rPr lang="en-US" dirty="0"/>
              <a:t>To run App Check:</a:t>
            </a:r>
          </a:p>
          <a:p>
            <a:pPr lvl="1">
              <a:buFont typeface="Arial" panose="020B0604020202020204" pitchFamily="34" charset="0"/>
              <a:buChar char="•"/>
            </a:pPr>
            <a:r>
              <a:rPr lang="en-US" dirty="0"/>
              <a:t>Open the TestNav app and navigate to the Massachusetts sign in page. </a:t>
            </a:r>
          </a:p>
          <a:p>
            <a:pPr lvl="1">
              <a:buFont typeface="Arial" panose="020B0604020202020204" pitchFamily="34" charset="0"/>
              <a:buChar char="•"/>
            </a:pPr>
            <a:r>
              <a:rPr lang="en-US" dirty="0"/>
              <a:t>Click the user icon in the top right and choose </a:t>
            </a:r>
            <a:r>
              <a:rPr lang="en-US" b="1" dirty="0"/>
              <a:t>App Check </a:t>
            </a:r>
            <a:r>
              <a:rPr lang="en-US" dirty="0"/>
              <a:t>from the menu.</a:t>
            </a:r>
          </a:p>
          <a:p>
            <a:pPr lvl="1">
              <a:buFont typeface="Arial" panose="020B0604020202020204" pitchFamily="34" charset="0"/>
              <a:buChar char="•"/>
            </a:pPr>
            <a:r>
              <a:rPr lang="en-US" dirty="0"/>
              <a:t>Enter a Configuration Identifier if one will be used. Then select </a:t>
            </a:r>
            <a:r>
              <a:rPr lang="en-US" b="1" dirty="0"/>
              <a:t>Run App Check</a:t>
            </a:r>
            <a:r>
              <a:rPr lang="en-US" dirty="0"/>
              <a:t>.</a:t>
            </a:r>
          </a:p>
          <a:p>
            <a:pPr lvl="1">
              <a:buFont typeface="Arial" panose="020B0604020202020204" pitchFamily="34" charset="0"/>
              <a:buChar char="•"/>
            </a:pPr>
            <a:r>
              <a:rPr lang="en-US" dirty="0"/>
              <a:t>A “Success” message should appear. If you encounter an error message, refer to the </a:t>
            </a:r>
            <a:r>
              <a:rPr lang="en-US" dirty="0">
                <a:hlinkClick r:id="rId4"/>
              </a:rPr>
              <a:t>Set Up TestNav</a:t>
            </a:r>
            <a:r>
              <a:rPr lang="en-US" dirty="0"/>
              <a:t> and </a:t>
            </a:r>
            <a:r>
              <a:rPr lang="en-US" dirty="0">
                <a:hlinkClick r:id="rId5"/>
              </a:rPr>
              <a:t>App Check Error Messages</a:t>
            </a:r>
            <a:r>
              <a:rPr lang="en-US" dirty="0"/>
              <a:t> webpages for further information. </a:t>
            </a:r>
          </a:p>
        </p:txBody>
      </p:sp>
    </p:spTree>
    <p:custDataLst>
      <p:tags r:id="rId1"/>
    </p:custDataLst>
    <p:extLst>
      <p:ext uri="{BB962C8B-B14F-4D97-AF65-F5344CB8AC3E}">
        <p14:creationId xmlns:p14="http://schemas.microsoft.com/office/powerpoint/2010/main" val="142335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Preliminary System Test</a:t>
            </a:r>
          </a:p>
        </p:txBody>
      </p:sp>
      <p:sp>
        <p:nvSpPr>
          <p:cNvPr id="3" name="Content Placeholder 2"/>
          <p:cNvSpPr>
            <a:spLocks noGrp="1"/>
          </p:cNvSpPr>
          <p:nvPr>
            <p:ph idx="1"/>
          </p:nvPr>
        </p:nvSpPr>
        <p:spPr>
          <a:xfrm>
            <a:off x="784486" y="2217695"/>
            <a:ext cx="8298180" cy="4493655"/>
          </a:xfrm>
        </p:spPr>
        <p:txBody>
          <a:bodyPr>
            <a:normAutofit/>
          </a:bodyPr>
          <a:lstStyle/>
          <a:p>
            <a:r>
              <a:rPr lang="en-US" dirty="0"/>
              <a:t>All schools, particularly those that do not conduct a full-scale Infrastructure Trial, are strongly recommended to conduct a Preliminary System Test. </a:t>
            </a:r>
          </a:p>
          <a:p>
            <a:pPr lvl="1"/>
            <a:r>
              <a:rPr lang="en-US" dirty="0"/>
              <a:t>A Preliminary System Test is a small-scale Infrastructure Trial conducted without students during which a small number of staff log in to TestNav as students on student devices and click through practice tests. </a:t>
            </a:r>
          </a:p>
          <a:p>
            <a:r>
              <a:rPr lang="en-US" dirty="0"/>
              <a:t>Follow the graphic on slide 5 (page 2 of the </a:t>
            </a:r>
            <a:r>
              <a:rPr lang="en-US" dirty="0">
                <a:hlinkClick r:id="rId4"/>
              </a:rPr>
              <a:t>Infrastructure Trial Readiness Guide</a:t>
            </a:r>
            <a:r>
              <a:rPr lang="en-US" dirty="0"/>
              <a:t>) to decide whether to conduct an Infrastructure Trial in addition to a Preliminary System Test. </a:t>
            </a:r>
          </a:p>
          <a:p>
            <a:r>
              <a:rPr lang="en-US" dirty="0"/>
              <a:t>While this module is geared toward preparing and conducting Infrastructure Trials, most of the content covered is also applicable to Preliminary System Tests. </a:t>
            </a:r>
          </a:p>
        </p:txBody>
      </p:sp>
    </p:spTree>
    <p:custDataLst>
      <p:tags r:id="rId1"/>
    </p:custDataLst>
    <p:extLst>
      <p:ext uri="{BB962C8B-B14F-4D97-AF65-F5344CB8AC3E}">
        <p14:creationId xmlns:p14="http://schemas.microsoft.com/office/powerpoint/2010/main" val="225456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75E4-D279-47B7-AB8D-73A64CDA7A3D}"/>
              </a:ext>
            </a:extLst>
          </p:cNvPr>
          <p:cNvSpPr>
            <a:spLocks noGrp="1"/>
          </p:cNvSpPr>
          <p:nvPr>
            <p:ph type="title"/>
          </p:nvPr>
        </p:nvSpPr>
        <p:spPr/>
        <p:txBody>
          <a:bodyPr/>
          <a:lstStyle/>
          <a:p>
            <a:r>
              <a:rPr lang="en-US"/>
              <a:t>Steps to Conduct a Preliminary System Test</a:t>
            </a:r>
          </a:p>
        </p:txBody>
      </p:sp>
      <p:sp>
        <p:nvSpPr>
          <p:cNvPr id="3" name="Content Placeholder 2">
            <a:extLst>
              <a:ext uri="{FF2B5EF4-FFF2-40B4-BE49-F238E27FC236}">
                <a16:creationId xmlns:a16="http://schemas.microsoft.com/office/drawing/2014/main" id="{56DA5705-4CC3-4AAA-BA29-0115E561ECA3}"/>
              </a:ext>
            </a:extLst>
          </p:cNvPr>
          <p:cNvSpPr>
            <a:spLocks noGrp="1"/>
          </p:cNvSpPr>
          <p:nvPr>
            <p:ph idx="1"/>
          </p:nvPr>
        </p:nvSpPr>
        <p:spPr/>
        <p:txBody>
          <a:bodyPr>
            <a:normAutofit lnSpcReduction="10000"/>
          </a:bodyPr>
          <a:lstStyle/>
          <a:p>
            <a:pPr marL="514350" indent="-514350">
              <a:buFont typeface="+mj-lt"/>
              <a:buAutoNum type="arabicPeriod"/>
            </a:pPr>
            <a:r>
              <a:rPr lang="en-US" dirty="0"/>
              <a:t>Technology staff follows all steps to prepare for Infrastructure Trial, including the following: </a:t>
            </a:r>
          </a:p>
          <a:p>
            <a:pPr lvl="3"/>
            <a:r>
              <a:rPr lang="en-US" sz="1800" dirty="0"/>
              <a:t>Download the TestNav app; confirm that the OS of student devices is supported by TestNav; configure internet firewalls, content filters, and spam filters to </a:t>
            </a:r>
            <a:r>
              <a:rPr lang="en-US" sz="1800" dirty="0">
                <a:hlinkClick r:id="rId2"/>
              </a:rPr>
              <a:t>exempt the test delivery URLs</a:t>
            </a:r>
            <a:r>
              <a:rPr lang="en-US" sz="1800" dirty="0"/>
              <a:t> from filtering and inspection; and download </a:t>
            </a:r>
            <a:r>
              <a:rPr lang="en-US" sz="1800" dirty="0" err="1"/>
              <a:t>ProctorCache</a:t>
            </a:r>
            <a:r>
              <a:rPr lang="en-US" sz="1800" dirty="0"/>
              <a:t> and precache tests, if applicable</a:t>
            </a:r>
          </a:p>
          <a:p>
            <a:pPr marL="514350" indent="-514350">
              <a:buFont typeface="+mj-lt"/>
              <a:buAutoNum type="arabicPeriod"/>
            </a:pPr>
            <a:r>
              <a:rPr lang="en-US" dirty="0"/>
              <a:t>Test coordinator creates a small number of sample student records and tests in the PAN training site and puts them into PAN Sessions.</a:t>
            </a:r>
          </a:p>
          <a:p>
            <a:pPr marL="514350" indent="-514350">
              <a:buFont typeface="+mj-lt"/>
              <a:buAutoNum type="arabicPeriod"/>
            </a:pPr>
            <a:r>
              <a:rPr lang="en-US" dirty="0"/>
              <a:t>Technology or other staff logs in to TestNav with student credentials and clicks through practice tests to confirm they can access test content without issues. </a:t>
            </a:r>
          </a:p>
          <a:p>
            <a:pPr marL="0" indent="0">
              <a:buNone/>
            </a:pPr>
            <a:endParaRPr lang="en-US" dirty="0"/>
          </a:p>
          <a:p>
            <a:pPr marL="0" indent="0">
              <a:buNone/>
            </a:pPr>
            <a:r>
              <a:rPr lang="en-US" dirty="0"/>
              <a:t>See the </a:t>
            </a:r>
            <a:r>
              <a:rPr lang="en-US" dirty="0">
                <a:hlinkClick r:id="rId3"/>
              </a:rPr>
              <a:t>Infrastructure Trial Readiness Guide</a:t>
            </a:r>
            <a:r>
              <a:rPr lang="en-US" dirty="0"/>
              <a:t> for further instructions on conducting Preliminary System Tests. </a:t>
            </a:r>
          </a:p>
          <a:p>
            <a:endParaRPr lang="en-US" dirty="0"/>
          </a:p>
        </p:txBody>
      </p:sp>
    </p:spTree>
    <p:extLst>
      <p:ext uri="{BB962C8B-B14F-4D97-AF65-F5344CB8AC3E}">
        <p14:creationId xmlns:p14="http://schemas.microsoft.com/office/powerpoint/2010/main" val="321066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5" y="758885"/>
            <a:ext cx="6082034" cy="1196875"/>
          </a:xfrm>
        </p:spPr>
        <p:txBody>
          <a:bodyPr>
            <a:normAutofit fontScale="90000"/>
          </a:bodyPr>
          <a:lstStyle/>
          <a:p>
            <a:r>
              <a:rPr lang="en-US" dirty="0"/>
              <a:t>Introduction to Infrastructure Trials</a:t>
            </a:r>
          </a:p>
        </p:txBody>
      </p:sp>
      <p:sp>
        <p:nvSpPr>
          <p:cNvPr id="3" name="Content Placeholder 2"/>
          <p:cNvSpPr>
            <a:spLocks noGrp="1"/>
          </p:cNvSpPr>
          <p:nvPr>
            <p:ph idx="1"/>
          </p:nvPr>
        </p:nvSpPr>
        <p:spPr>
          <a:xfrm>
            <a:off x="905255" y="2091831"/>
            <a:ext cx="8298181" cy="4921683"/>
          </a:xfrm>
        </p:spPr>
        <p:txBody>
          <a:bodyPr vert="horz" lIns="0" tIns="45720" rIns="0" bIns="45720" rtlCol="0" anchor="t">
            <a:normAutofit/>
          </a:bodyPr>
          <a:lstStyle/>
          <a:p>
            <a:pPr marL="100330" lvl="0" indent="-100330"/>
            <a:r>
              <a:rPr lang="en-US" b="1">
                <a:solidFill>
                  <a:srgbClr val="080808"/>
                </a:solidFill>
              </a:rPr>
              <a:t>Purpose of an Infrastructure Trial: </a:t>
            </a:r>
            <a:r>
              <a:rPr lang="en-US">
                <a:solidFill>
                  <a:srgbClr val="080808"/>
                </a:solidFill>
              </a:rPr>
              <a:t>an opportunity for districts and schools to prepare for the computer-based tests by ensuring student devices are set up correctly and simulating test day network utilization</a:t>
            </a:r>
          </a:p>
          <a:p>
            <a:pPr marL="100330" lvl="0" indent="-100330"/>
            <a:r>
              <a:rPr lang="en-US" b="1">
                <a:solidFill>
                  <a:srgbClr val="080808"/>
                </a:solidFill>
              </a:rPr>
              <a:t>Who should participate: </a:t>
            </a:r>
            <a:r>
              <a:rPr lang="en-US">
                <a:solidFill>
                  <a:srgbClr val="080808"/>
                </a:solidFill>
              </a:rPr>
              <a:t>test coordinators, technology coordinators, test administrators, and students </a:t>
            </a:r>
          </a:p>
          <a:p>
            <a:pPr marL="100330" lvl="0" indent="-100330"/>
            <a:r>
              <a:rPr lang="en-US" b="1">
                <a:solidFill>
                  <a:srgbClr val="080808"/>
                </a:solidFill>
              </a:rPr>
              <a:t>Where to conduct the Infrastructure Trial: </a:t>
            </a:r>
            <a:r>
              <a:rPr lang="en-US" err="1">
                <a:solidFill>
                  <a:srgbClr val="080808"/>
                </a:solidFill>
              </a:rPr>
              <a:t>PearsonAccess</a:t>
            </a:r>
            <a:r>
              <a:rPr lang="en-US" baseline="30000" err="1">
                <a:solidFill>
                  <a:srgbClr val="080808"/>
                </a:solidFill>
              </a:rPr>
              <a:t>next</a:t>
            </a:r>
            <a:r>
              <a:rPr lang="en-US">
                <a:solidFill>
                  <a:srgbClr val="080808"/>
                </a:solidFill>
              </a:rPr>
              <a:t> training site: </a:t>
            </a:r>
            <a:r>
              <a:rPr lang="en-US" u="sng">
                <a:hlinkClick r:id="rId4"/>
              </a:rPr>
              <a:t>http://trng-mcas.pearsonaccessnext.com</a:t>
            </a:r>
            <a:r>
              <a:rPr lang="en-US"/>
              <a:t> </a:t>
            </a:r>
            <a:endParaRPr lang="en-US">
              <a:cs typeface="Calibri"/>
            </a:endParaRPr>
          </a:p>
          <a:p>
            <a:pPr marL="100330" indent="-100330"/>
            <a:r>
              <a:rPr lang="en-US" b="1">
                <a:solidFill>
                  <a:srgbClr val="080808"/>
                </a:solidFill>
              </a:rPr>
              <a:t>ProctorCache Recommendation: </a:t>
            </a:r>
            <a:r>
              <a:rPr lang="en-US">
                <a:solidFill>
                  <a:srgbClr val="080808"/>
                </a:solidFill>
              </a:rPr>
              <a:t>The recommendation on whether to use ProctorCache is based on a school’s bandwidth. </a:t>
            </a:r>
            <a:r>
              <a:rPr lang="en-US">
                <a:solidFill>
                  <a:schemeClr val="tx1"/>
                </a:solidFill>
              </a:rPr>
              <a:t>Schools should run the Network Check using school network services to determine whether your school needs to use ProctorCache. Instructions are provided in the</a:t>
            </a:r>
            <a:r>
              <a:rPr lang="en-US">
                <a:solidFill>
                  <a:srgbClr val="00B0F0"/>
                </a:solidFill>
              </a:rPr>
              <a:t> </a:t>
            </a:r>
            <a:r>
              <a:rPr lang="en-US">
                <a:solidFill>
                  <a:srgbClr val="00B0F0"/>
                </a:solidFill>
                <a:hlinkClick r:id="rId5">
                  <a:extLst>
                    <a:ext uri="{A12FA001-AC4F-418D-AE19-62706E023703}">
                      <ahyp:hlinkClr xmlns:ahyp="http://schemas.microsoft.com/office/drawing/2018/hyperlinkcolor" val="tx"/>
                    </a:ext>
                  </a:extLst>
                </a:hlinkClick>
              </a:rPr>
              <a:t>ProctorCache Recommendation</a:t>
            </a:r>
            <a:r>
              <a:rPr lang="en-US">
                <a:solidFill>
                  <a:srgbClr val="00B0F0"/>
                </a:solidFill>
              </a:rPr>
              <a:t> </a:t>
            </a:r>
            <a:r>
              <a:rPr lang="en-US">
                <a:solidFill>
                  <a:schemeClr val="tx1"/>
                </a:solidFill>
              </a:rPr>
              <a:t>document</a:t>
            </a:r>
            <a:r>
              <a:rPr lang="en-US">
                <a:solidFill>
                  <a:srgbClr val="00B0F0"/>
                </a:solidFill>
              </a:rPr>
              <a:t>. </a:t>
            </a:r>
            <a:endParaRPr lang="en-US" strike="sngStrike">
              <a:cs typeface="Calibri"/>
            </a:endParaRPr>
          </a:p>
          <a:p>
            <a:pPr marL="100330" lvl="0" indent="-100330"/>
            <a:endParaRPr lang="en-US">
              <a:cs typeface="Calibri"/>
            </a:endParaRPr>
          </a:p>
        </p:txBody>
      </p:sp>
    </p:spTree>
    <p:custDataLst>
      <p:tags r:id="rId1"/>
    </p:custDataLst>
    <p:extLst>
      <p:ext uri="{BB962C8B-B14F-4D97-AF65-F5344CB8AC3E}">
        <p14:creationId xmlns:p14="http://schemas.microsoft.com/office/powerpoint/2010/main" val="36522618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3E8B2061-98E4-41F7-9CD3-52F91C414D71}"/>
  <p:tag name="ISPRING_RESOURCE_FOLDER" val="Q:\OTI\7 - Online Program Folders\MCAS\2017-2018\InfTrial_Tech_1718\InfraTrial_Tech_10.25.2017\"/>
  <p:tag name="ISPRING_PRESENTATION_PATH" val="Q:\OTI\7 - Online Program Folders\MCAS\2017-2018\InfTrial_Tech_1718\InfraTrial_Tech_10.25.2017.pptx"/>
  <p:tag name="ISPRING_PROJECT_FOLDER_UPDATED" val="1"/>
  <p:tag name="ISPRING_SCREEN_RECS_UPDATED" val="Q:\OTI\7 - Online Program Folders\MCAS\2017-2018\InfTrial_Tech_1718\InfraTrial_Tech_10.25.2017\"/>
  <p:tag name="ISPRING_FIRST_PUBLISH" val="1"/>
  <p:tag name="ISPRING_PRESENTER_PHOTO_0" val="jpg|/9j/4AAQSkZJRgABAQEAlgCWAAD/2wBDAAMCAgMCAgMDAwMEAwMEBQgFBQQEBQoHBwYIDAoMDAsK&#10;CwsNDhIQDQ4RDgsLEBYQERMUFRUVDA8XGBYUGBIUFRT/2wBDAQMEBAUEBQkFBQkUDQsNFBQUFBQU&#10;FBQUFBQUFBQUFBQUFBQUFBQUFBQUFBQUFBQUFBQUFBQUFBQUFBQUFBQUFBT/wAARCADlAdg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9U6KK&#10;KACiiigAoopDQAtFQT3cVqoaaVIlJxukYKM+lS7t3Sp5lewx1FFFUIKKKKACiiigAooooAKKKKAC&#10;iiigAooooAKKKKACiiigAooooAKKKKACiiigAooooAKKKKACiiigAooooAKKKKACiiigAooooAKK&#10;KKACiiigAooooAKKKKACiiigAooooAKKKKACiiigAooooATNIzYHWg15p8ZfGzaPpqaJYzbNSv1O&#10;+RTzDB0Zvqfuj8fSvOzDHUstw08VXdoxX9L5nVhcPPFVY0Ybv+rnCfEfxJH4812aINv0WxLQwD+G&#10;WTo8vvjov4mvV/hT4gbxB4LspJn3Xdtm0nJ670OM/iMH8a8Ah2QQpFGu2NAFVfQCu9+CeufYfFV9&#10;pTtiLUIhcRc/8tEGGH4qQf8AgNfhnCvEdfFZ/OWJlpW0S6K3wr9D7vNMuhDL1Gmvg1/z/wAz3Klp&#10;KWv6EPzoKKKKACiiigAooooAKKKKACiiigAooooAKKKKACiiigAooooAKKKKACiiigAooooAKKKK&#10;ACiiigAooooAKKKKACiiigAooooAKKKKACiiigAooooAKKKKACiiigAooooAKKKKAG7vegVwnxe8&#10;T634S8NRahoyRkLOFuZpIzJ5UZB+bbkcZwCe2a8gb41eMX5Go2oGP4bRf8a+SzTibA5RW9hiVK9r&#10;6LT7z3MHk+Ix1P2tJq22rPpuivlyT4ueMZF/5Dew+qWsY/pUTfFTxgzZPiCbGOiwxj/2WvCfH2Vr&#10;aM38l/mekuGcX/NH8f8AI+k/EniC08L6Ld6neybLe3QsfVj2UepJwPxr5e1DWLrXtWu9Vvj/AKXd&#10;vuZc8RqOFjHso/XNVdY8Sar4iaI6tqdxqCxHckcrAIreu0ADPvVT7RX5txVxL/bnLQoJxpR116v/&#10;AIB9RlOUf2fFym7zf4I0PO96lsdafQdUsNVi+/YzrMR6r0cf98k1lfaKRp9wIPSvg8PKeFrQr094&#10;tNfI96VNTi4S2Z9j2txHeW8U8Tb45FDqw7gjINTV4b8L/jNp2i6DbaPr7yWrWi+VDd7C6SRj7u4j&#10;7pA459K9d0jxVpGvxh9O1K1vF/6Yyqx/LOa/rXLc2wmZUY1KVRNtaq+q+R+OYvAV8JUlGcXZdbaG&#10;rRSbqM17R5wtFJS0AFFFFABRRRQAUUUUAFFFFABRRRQAUUUUAFFFFABRRRQAUUUUAFFFFABRRRQA&#10;UUUUAFFFFABRRRQAUUUUAFFFFABRRRQAUUUUAFFFFABRRRQAUUUUAFFFFABRRRQBDc20d3BJDNGs&#10;sUilXRhkMD1B9q+W/if8P5vh7rG6BWfRLpibaQ8+U3XymP8AI+n0r6qrK8SeHbLxVo91pmoRCW1n&#10;XBHdT2YHsQeRXzGfZJSzrCum9Jr4X2f+TPayvMp5dW5t4vdf11Pjj7R70faPervjTwnfeA9el0y9&#10;zIn37e5xhZ488Ee47j1rD86v5pxGDqYWrKjWjaUdGj9ipVIV6aqU3dMv/aPej7R71Q873o873rm9&#10;mbcpf+0e9H2j3qh53vR53vR7MOUv/aPemBkWQSKNkgORIhKsPxHNU/O96POqoxlB3i7C5LnX6P8A&#10;EzxRoO0Wmt3DxjgQ3f75P/Huf1ruNJ/aT1G1Uf2vpMFyi/ems5DG312tkfrXjMbSTTRxRRvNNI21&#10;I41LM7egA6mvePhj8BxC0Oq+KI1lmGHh03qiHsZP7x9ug96/QuHq+f4qqqeEqvlW7lql9/5I+Xza&#10;jlmHpueJgrva2jf3HsWg6tFr2j2eowK6Q3USzIsgwwDDIyPWtCmRoI1CgYA4AA6U+v6AimopSd2f&#10;lErXdtgoooqiQooooAKKKKACiiigAooooAKKKKACiiigAooooAKKKKACiiigAooooAKKKKACiiig&#10;AooooAKKKKACiiigAooooAKKKKACiiigAooooAKKKKACiiigAooooAKSlpKAOJ+LXguz8YeD71Jw&#10;qXNrG1xbXHQxuoJ6+h6GvjtLjcoJ7jNfW/x68RHw98NdTKvtnu9tpHzz8/B/8dzXxwJsAYr8S44V&#10;J4ymoL3ra/fofqnCkajws3J+7fT7tTR84etHnD1rP84+tHnH1r835D7flNDzh60ecPWs/wA4+tHn&#10;H1o5A5TQ873rV8MeG9U8Zaomn6TbNcznl2PCRL/eZuwrmWnKqT6V9s/CfwzYeG/A+lR2Uahp7dJ5&#10;psDdI7KCST36/hX1fD2RxzjEONSVoR1fd+R89nWZPK6KlBXlLRGf8NPg/pngGFbl8X+sOuJLxx93&#10;/ZQfwj9TXoOAO1FLX7/hcLRwdJUaEeWKPx2viKuJqOrWldsKKKK6znCiiigAooooAKKKKACiiigA&#10;ooooAKKKKACiiigAooooAKKKKACiiigAooooAKKKKACiiigAooooAKKKKACiiigAooooAKKKKACi&#10;iigAooooAKKKKACiiigAooooAKSlprUAfNf7WXiPzNQ0XRI2yIka6lGe5+Vf0DV8/wDmGuk+OHja&#10;01Dx1rmrXl0lvYx3Ato5ZDhQFOxfzP8AOues7O41G4WC0gkuZ2OFjhUux/AV/O2dVp47H1K6Tabs&#10;vlofuuUUYYPBU6Umk0rv56jPMNHmGvVvCP7NninxDsl1AR6HannNx80pHsgP8yK9h0f9mPwfY2Ji&#10;vUutSnYczyTMhB9gpA/PNdeD4ZzHGLmUOVf3tPw3ObFcQ5fhXy83M/7uv47HyR5ho8w1658Tv2ed&#10;U8I+bf6L5mraSDkqozNCPcD7w9xXh2h+IrLxHHdvYuzra3L2shZdv7xeuPUc9a8nFZXi8E5KtTaU&#10;d301218z1MLmGFxii6M079OvnoarSEjFfdvwvuPtPw78NyHq1hEf/HRXwhX2/wDBOYXHws8Ot6Ww&#10;T8iR/SvseCZWxVWPeP6nyfF8f9mpS/vfodpPcxWsfmTSpEnTc7BR+ZpPtkH2fz/PjEGM+ZvG38+l&#10;eX/tLf8AJLbrnA+0w/8AoVeSNql9N4UHwxMkn2yHUXDyc/8AHmq+aD+dfe47OvqWIlQcL+7decnt&#10;H5nxWDyv63QVZTtrZ+UVa8vlc+rYbiK6jEkMqSoeAyMCPzFI9zDHIkbyosj/AHUZgC30HevMf2bj&#10;/wAWn045zmWb/wBDNeO/FXx4NX+Il7rFrqiQN4dliisLbJzcMH/ekfr+Ap4jOo4bB0sVOOs7aX8r&#10;v7kFDKZYjF1MNGWkL6287L72fWmaprrNg16bMX1ubsf8sPNXf/3znNUNK1ZPFnhWHUNOl2C+tt8U&#10;n9xivf6H+VfPPhHQbTwD4n0mHxn4allv5r8/ZtfhuTJHLIT8u5c9jz6+1dOMzJ4d0nCN4z+072W3&#10;ZPe+l9DnwuBVdVFJtSj9lWu977tbW16n09NcRW8TSyyLFGoyzuwAA9yaisdStNTjMlndQ3UecboZ&#10;A4/MGvOfjt4T1fxd4Zs4dKC3IgullnsWl8v7Sg/h3ZHNUfgbd+Ho7jXNP07QJ/DmrQOhvbOeQyY4&#10;IG0nt7e9VLHzjjlhXG0Xs3fXS+mltPW5EcHGWDeJjK7W6VtPXW+vpY9YmuIrZN80qRLnG52AH61J&#10;uBGQcivnr9o7xNbavrWm+FH1JdOt442vLqZskb9p8pOPX+or0T4H+NP+E08A2M0sge9tR9luOeSy&#10;jhvxGDUUc2pVsdPBLePW+7W6t5XLq5bUpYOGLez6dk9n87HcX2qWemRh7y7gtEJwGnkCD9TU0NxF&#10;cRrJFIssbDKujAgj1BrwPQ/DenfFP4q+MP8AhKGa7/syQQWmnvIVVI+fmABHoPzr2Dwb4W0vwhos&#10;enaOCLNWZhmQyEknnk+9a4PGVcXJz5EqeqWuujttb9TPFYWnhUo8zc9G9NNVfe/6G1DdwXCu0c0c&#10;iqcMVYEAjsadDcRXEYkikSWPsyMCPzFfM3w98ReKNK0PxXbaP4a/texkv7ky3ZuVj8skYIwTzgc1&#10;6Z+zzlvhLp3rvm/9DNcmCzhYypGmoNXTfXo7aaanTjMreEhKbknZpdOqvrroelx3lvNG0kc8bovD&#10;MrggfU06GeO4jEkUiyIejIQQfxrwT4RzJD8J/HPmSKhS5u9wY8j5O9dt8EopJvg1o8cT+XK9tIqP&#10;6Es2DW2EzN4pwXLbmi5fc7WMsTgPq6m+b4ZKP3q9zvBrNgbw2Yvbc3Q6weau/wD75zmrFxdQ2qb5&#10;pY4kzjdIwUfrXzD4T0Ox8AeJ9Ih8aeGpZNQnv82uvRXRkjlkY/LuXPqQfX2r0P8AaaXd4Bs18sy7&#10;tRhHl5xv+9xn3rmp5vOWEq4icLSh9nW/zuvyudE8sgsVSoQndT+1pb5a/nY9Xt9QtbtykFzDMwGS&#10;scgY49eKbNqtlbyGOW7t43HVXlUEfhmvKfgz4Xj0fWb24Hgqbww5twguJL83AlyQSuCTjoDmuf8A&#10;2k/BekWtrYa1FabdSvtShgnn3t86bW4xnA6DpWs8xrxwP1tQV1urtafNX/AzhgaMsZ9Wc3Z9bJ6/&#10;J2/E96jvbeaFpo54niXq6uCo+pqEa1p5wBfWxz/02X/GsfRfAeiaH4dudFsrLydMuQ3mw72O7cMN&#10;yTkZFeNeF/hb4auvjT4l0WXTt+nWFrDNbw+a/wAjHYSc5yep61tiMXiaPsUoJubtu9HZvt5GWHw2&#10;HrKq3NpQV9lqrpd99T6FmuIreFpZZUijUZLuwAH4mo7HUrTUo/MtLqG6jzjdDIHH5g15x8dvCGr+&#10;LPDFjbaQq3At7pZZrFpfL+0oARsz/TNUfgXdeHxPrlhpugTeHNWgdfttnNIZMcYG1j268e9OWPnH&#10;HLCyjaLW7vq7X00tp63JWDhLCPEKV2uitp66319D16q1xqVpaybJrqGF8Z2ySBT+tT/wivDPGXhT&#10;S/GXx/g07V4DcWf9keZsWRk+YMcHII9a6Mdip4WEXTim5SS1dlqY4PDwxE5KbsopvRX2Pc0kWRQy&#10;srKehU5FQXGpWlrJsmuoYnxnbJIFP614t8J4/wDhFfiv4i8KaZfzXugw26zpHI+8QSZGVB/Eiuf+&#10;L2l/2v8AGyK2OgyeIx/Zit9hjuDAeCfm3A9vSvKq5xKGEWIjT97m5Wr6XvbdJ3XyPRp5ZGWJdFz0&#10;5eZPbS1+rVvvPo2C6iuo/MhlSVP70bBh+YqFdWsnk8tby3aTONolUnP0zXM/C3SU0fwfbwLor+H/&#10;AN5IzWEk5nKEt13Enr1/Gvmiw8K3fia08RRab4VutT1RtUlWHVorny0t8NnaVzg+v41WMzWrhqdG&#10;UafNKaemvRX00v8Ael5iwuXU8ROqnOyg1rp1dtdbfc35H2Pmo4bmG4DGKVJQp2kowOD6cVwXjDxN&#10;cfDn4Tm5v5vN1SG0S3Vyfv3BXGffnJ/CvKP2efFEHh/xdJoB1RNQt9Wt0ulkXOEuQuXTnvjP12it&#10;q2b06GKpYWa1mtddr7aebMqOWTrYeriIvSO2m9t/uPpO4vILNQ088cIPAMjhQfzot7uC7UtBNHMv&#10;TMbBh+leK/tPKJtP8LRm3a7VtSANurbTL8v3Qe2elZPwBsWu/iBruo6XYNoOiwRfZZtMkuTI4nyO&#10;SDz2P54rKebShmCwKhfbXW+qvfa2nqaQyxSwP1xztv8Ag7W3vr6HvcurWUMjJJeW6OvBVpVBH4Zq&#10;WG7huITLFNHJGOrowI/OvBfj14B0O11TQNQjs9t3qusRRXcnmN+9U4BGM8fhXrEPhXTPB/g/UdP0&#10;m2+y2awzSeXvZvmKnJySa6qOMrzr1qU4JKHm9b6roc1XC0Y0aVSEm3Py2to+p0Nve292rGCeKYLw&#10;fLcNj8qLe+t7pmEE8UxX7wjcMR9cV8h/DvxbcfDHQrq6LO0Ou6bMbbHOLqORkAH4HNegfs26PLoH&#10;ivxXYTuzTwxW/mFjzuZdx/Vq8rB5/wDW6tGkqdnK99dtLr1uj08Vkv1anVqe0uo7ab6pP7mz3mfV&#10;LO1kMc11BE/Xa8gB/LNTQ3EVxGJIpEljPRkYEfnXzX8TtJ/tj4438H/CPSeJgunRN9kjuTBt/wBr&#10;cD+nvXtfw701NJ8E2dsmktoYVXJsHmMxiJYkjeTznr+NehhMynicRVouFlBtX11s/S343ODFYGGH&#10;oU6ildySdtOvzv8AgdNBe291u8meKXb97y3DY+uKdDdQ3Cs0UqSKpwWRgQD6cV8k/DXVb/4e3v8A&#10;wlm5pNButQl03UIx0j5BV/1/THevWf2bdl14R1sht8Umqz4IPBUgf0rky/PPrtSFFw5ZSu9+i2fo&#10;zqxuUfVITqqd4qy26vdeqPVf7a0/n/T7b/v8v+NW45FkUMrBlIyCDkGvnbXvhX4ah+Nmg6Imn7dM&#10;u7KWaaHzX+dxuwc5yK+g9PsYdMsYLS2Ty7eBFjjTOcKBgCvUwOKr4mdSNWCXI7aO+uj7eZ5+Mw9L&#10;DxpunJvmV9VbTbu+xYqi2uact59kbULVbr/ngZl3/wDfOc1gfFjWL3Qfh3rl9p5ZbyK3JR16pkgF&#10;vwBJrynSfg/4S1D4SrrdxMz6nLZm8fVjO25ZcE+uODxissZjqtGt7GjBNqPM7u2m2mj1Lw2Dp1KX&#10;ta0mk3yqyvr960PoIsBkkgCqY1rT2YKL62JzjHnL/jXB/B3Wr/XvhHZXeou8lyIZY/Nk+86qWCsf&#10;U4FeI/Cnw1b6tHZSz+BrvWAb4g6vHetGkYD/ANwddv61y1s3lH2DpQv7RX1vpt2T7nTSy1S9t7Sd&#10;vZu2ltd+7Xb1PraikXjAor6Q8EdUF5C1xazRK5iZ0Khx1XIxmp6ShrmVmNOzufIHxl/ZMRfg343u&#10;bnVpdQ1GGwluraOCLYN8fzgnOST8p6Y616p+yHr2i+NPgT4W13TbG1tryS2FvemFAG+0R/I+49cn&#10;Gf8AgVex6hYxalp9zaTjdDcRNE49VYEH9DXwb+wf40l+Ffxd8c/BrWX8lft00unbzgebESHQf70e&#10;1h/u1eX5XhaOCnToQScHzd3ro9/kTjcxxNbFRnXm2pLl+7b9T7w1HUbTR7Ce9vbmKzs7dDJNcTuE&#10;SNRyWZjwB71wXgX9or4b/EzXptF8M+MNO1bVYgSbWNmVmA6lNwG8D/ZzXz7/AMFEvFV42k+D/BME&#10;rw2GsTT3l+EJHnRwKCsZ9izZI9hX576TrV74T+IWi6rpLtb39lfQy27QnaQwcYHHY9Me5r6LA5Ss&#10;VQdWUrPp/wAE8bFY90Kigo3XU/Zz4yePIPhh8LfE3iidgv8AZ1jJLHnHzSkbY1/Fior5T/Zj/Z8j&#10;8cfs2aLryTmz8R6jcXV60smTHPumYKGHbgdR+tY//BTD4zCPw/oPw8spcXN4F1TU1U/cQf6pD9Wy&#10;2P8AZFfV37Nvh8eGfgL4C04DaY9It3IP9513n9Wrx8dltGvlXssTG6qS/Bbfielg8dVo4/2mHlZw&#10;X5nyR4m8K6r4P1N7DVrOS0uF6bh8rj1U9CK+uf2eZ/O+E2igHPl+Yh5z/wAtGrrvFXg3SfGmmPY6&#10;vZx3UJ5Vjw6H1VuoP0pfCXhOw8E6HBpOmoyWkOSvmNuYknJJNfneUcPzynHyrQlem1bz3R9xmmeR&#10;zTBQpTjaad/LYi8beDbHx5ocmk6iZVtXdXJhba2VORzis7/hWOi/8JVP4g8uT+0JrT7Gzb/l27Qu&#10;4DH3sDGaofHLXvEPhH4Z674h8N3dnb32k2kt8Y762M0c6ohOzh1K5x97n6V5f8O/GPxf+Ivwb0jx&#10;1beJPCenvqVj9sWzutJlCIeQFMnn+oHOO9fbPLaOI/fzS3Su+62/U+Q+u1KP7mLez27O1/yR7Z4V&#10;8E2Xg3wwuhadJOtqu/a8jhpBuzk5xVDw/wDCnw74d0GXS4rFbqGYuZJbpQ8rFuuWxmvNPjR8UPHv&#10;w7/ZxtvHsK6dp3iKysLefU9KvbNpI2mfYropEgKbWZvWvRPg3qniLxF8PtG1vxJf2V5fapaQ3gSw&#10;tGgjgDoG2cuxbGevH0qZZbRjSjNxVo3ivLyRUcdVlOUVJ3erNXwn4HsfB/hs6HZTXL2WX2+bLl0D&#10;dQrADHf865TQ/gD4f0XWLW+N1qN+lpJ5tta3dxvijfOcgY9a5L9sL4ueLvgX8PoPF3hqfTZI0u4b&#10;KWx1CzaTcZCcOHWRcYx0wfrU/ibUPjL4d0Oy1W11vwxrjSSwbtLTSZYZ50Zl3rExnILhCzAY/hNJ&#10;5Rh6lOnKUY2Wkb9LW/4A1mVanOpGMnd7+dz03x14BsvH1hb2t5c3lp9nl86KWzmMbK3r6GovAnw3&#10;0v4fxXZsWuLm6u2DT3l5J5kshHTJ9OTXiX7YHx88bfs9v4c1fQ103VdI1C4aK4sLizczRpGod2WR&#10;ZMcjPVePeve/D/jXSfEvgqx8VWl2n9jXVmt8twxACxFdxJPbAzn6VU8spxlDGuCcnon17Exx83GW&#10;FUnyrdFDTvhroun+IdV1mSFr+91JgZWvMSBcdAgI4HT8ql8MfD7S/CGsarqGm+bD/aTiSa33Dygw&#10;7quOK8C/Zp/aN8YftCfEjxjARp2j+FtFkR7WH7E7XVzDIW8os5kAXKqGyF5yOKl034rfFLWv2j/E&#10;vwutda8PQw6Tp8eox6lNpEjNIrbPkKCfAI39c9q2WTwpVLcsVKHvel9/zM3mU6kL8zalp9235Hsf&#10;jD4NaJ4u1f8AtYzXml6mV2PdafN5bSLjGG454rc8F+CbDwHoq6ZppmaEOXZ7iQuzMep9vwriPB95&#10;8TZPFXiLRNf1HRLq1jsY5NP1jTNPdUiuCzB4po2lOWC7GxkZDV5Z8Lv2stXg+O2u/C74k/2bb3cd&#10;4bPStZ06F4ba5lUAmJt7HDEMuOevHcVlSymkqs69GK5rXduz/rUupmVSVONGrJ8uyT/r7j6E8MfD&#10;/TfCemanY2TTtDqE0k8xlfLbnGDjjirfg/wjZeCNBh0jT2la2iZmUzNub5jk8496848V+K/G+n/H&#10;bwz4UsdY0uLQtatLq+bztMZ54RAYwYw3mgNu3/eIGPQ1yPxM+IHxk8KeG/iH4wt38Pab4f8AD88/&#10;9n2N9p0z3N3BHgeYXEoADEnBxyBmro5dTi4ciSdtPm9vvJq46clLnbeuvyX+R6Drn7PfhvWtWu7w&#10;XGoWMd4/mXNpa3GyGVs55GO5r0Cy0O003RY9KtIvs1lHD5CJGxBVcY4PXPvXg/w58afGPxFpfw88&#10;T3k3h3U/DniB4X1C1sdPmjubOGSNmDhjIykBgoJx3q7+1t+0Vc/s/wDhfRbnS7Zb/Vb6+QvblC+2&#10;zjIa4kIHQbSFDdiwqKOUUqNdwoQXNLe35F1cyq1qSlWm+WO1zrtD+APh/RdYtb9rrUb9bSQy21re&#10;XG+KJs5yBjqDXVeOPA+n/EDR003U2mS3WVZgYH2tuGcc4960tB1y08TaDp+r6fMs1lf28dzBKvIZ&#10;HUMp/I184zfFD4s337RutfC/TNZ8MxxWWlpqsWoXWlSksrEDy2VZuoJ656CsaGVUHCpRhBKO8kzS&#10;tmVbnhVlNuS2Z7R4J+E+leBdUlvrK71CeWSIxFbu5Mi4JByBjrxWp438C6d49sbW01JplitrhblP&#10;Jfad6ggZ4PHJryD9nz4/eIfiV4s8e+AvFNjYab4v8Ky+W97pgZ7SdSSocKx3AggEjPOe1YHhH44f&#10;EPSf2mv+FY/EC90OwtJrc3WlXlnp8iDVV7IrNKQjY3ZGG5UjuK6o5RCEJ4ZRXKldrut9O5hLMpzn&#10;Gu5PmbtfzPp8fKvWuf07wTYaZ4w1LxJC0x1DUIlhmDNlNq4xgY4PArzC+8bePvEXx8vfCfhTVNGP&#10;hjSrWK41i8udPeSSzlf7lsrCUK8jKN3IG0HnNe4VFbDRXI5pNrVeQ6VeXvKDsno/M5nx14BsvH2n&#10;wWt7c3lr5EvnRyWcxjZWA6+hqLwJ8N9K+H8d19ha4uLq7bfcXd3JvlkI6ZPpXlf7Wf7SE37P+l+H&#10;G0+3W9v76/SS5iKF/LsI2HnyHHTO5VB9Wr2+z1BPEGhQX2l3KGK9t1mtrnbvXa65RsZGRyDjNZyy&#10;6nGccbKC5ns/Q0jjajjLCqei3Ro1wXjP4OaL441xdVvp76C7WIQhrWfyxtGfb3rwyH9q3Xfhn+0Z&#10;c/Dn4ly6TJo0whSy8QafbPbpHJIu6NZgzsBkcHB4OD06epfFbxR410H4geBtM8P6vpVvpfiO8ksp&#10;VvNPaaS32QPKXVhKobcEIwQMccmunE5YqyVKvFOLV127mGHx0qTdSi2mtH3O58F/D3RPANnLBpFr&#10;5TTHdLNIxeSQ+7H/APVWP4y+DeieONeXVr24voLwRCEG1n8sbRn2968t+PHxU+Ivw9+KngDwxoGp&#10;aFJbeLrlrRJNQ02RmtGQLliVlG8HJOOMVV+KHxm+K37O62Wv+MdO0Hxf4HedYL290KCW1u7LccBz&#10;G7urLn0PtxxWf9jUa1GFDki4vVR9P1NP7Tq06sq3M+Zbs978H+ELTwTo/wDZ1lPczweY0m66k8x8&#10;n39KZ4P8E6f4JgvodPaYreXLXcnnPuO9sZxx04rT0PWrLxHo1jqunTrdWF7ClxBMh4dGAKkfga8Z&#10;/aA+NGreCvG3gTwNoF3pujar4qnkU61rCF4LWNAOFTIDyMSAoJx+dRRwMJThCEbON7eXcdTFSUZS&#10;nLSVr+fY9O8YeAdN8cSaadTaZ4bGYTpAj4R2HTeMcj/E1W174YaFrt/pd79nNhdadN50MtjtiJPH&#10;DYHI4rgfCuvfE7w/8aNO8JeK7/Sdc8OXml3V7batY2TW08ksbxDy5V3FVIDkjb1B9q5fXvih8TIf&#10;2mIvhdp2saBHZ3Wkvq8OoXOkyNJGobHlMomAP+9x9KqWVUa05c0Yttczfp/kSswq0oxs2rOyXr/m&#10;e4+LvAun+NW0w6g0ynT7gXMXkvt+YevHIqPS/h7puj+ML/xHZtPBd3ybbiFX/cv0+bbjrx1+tcr4&#10;NvfiRZ/Eh9I8S3+h614fbTXnF3pVm9vLb3AkQJHIGkfhkLkeuw+lcbJ8aPFnxa+LPiDwP8NH0/S9&#10;M8NMsWteKNRhNyBOSR5FvECAzDDAsxx8p46Uf2bTqVHU5U2rO/4L/If16pGHs7tLVW/F/wCZ7H4u&#10;8Eaf4zbTDftMP7Pulu4fKfbl16Z45Fbd5areWk9vITsmRkbb1wRg14o3iD4peCfix4K0DXb7SfEP&#10;hLWprmF9XtrE21zHKlvJIkcibmQAlOGXrjBqjrfxq8S/ED4yap8NfhsbCybQoll17xHqMJnS2Zsb&#10;YYYgQHk9SxwMHjito4Fc0pRt7yu35LTUxeLfLGMr6OyXrrod9/wpPw22j6JpjpcS2+kXDXNuWkyx&#10;LNuKsccqT29q3tE8D6foPiTWdbtmm+2aqytOHbKDaMDaMcV4v4g+MnjD4CeP/Dmk/EW70/xD4R8S&#10;XH2Oz8RWVobSazuSRtjnj3MpU5+8uO/pWd+098fPHH7OOv8AhzV9ul+IPB+pXbRXGnx2bpewRou5&#10;ysgcq2FyclR059ayo5PSjUh7KEbvZ97K34LTU1qZnUlCXtJO3Verv+L1PW/FnwV0Pxl4gk1m8ub+&#10;3vJI1iJtbjyxtXp2ro/CfhG08G6INLtJrieAOzbrqTe/zdea8/8AiH8VLu++BN38Q/h5q+n3EEFg&#10;+owm8tzPHcKq8xna6lGByD1wRjFYHxp+IXj/AOF37Pcnjq11bR73V7G3jurqCXTXEMyyFAETEuV2&#10;7jyc7vQVFHKqUa3tIRSnJted+tyquYVJUvZzk3GKv8vI9L0v4U6HpfhXUvDypNPp2oSPLMsz5bc2&#10;OQccYwMVc8BeAdO+Heky6dpbTNbySmYmd9zbiAPQccV4y3ib49w/DfTvGWmv4P8AExnsItRk0NbK&#10;4tpnjeMSFI5PNYFwDjkc16D+z/8AHLSvj98P4PEenQPYXCSG2vtPmOXtZ1+8hPccgg+ho/sqlQtW&#10;hBe57t108h/2hUrXpTk/e1s+vmdTfeCLC+8ZWPiWRpv7Qs4WgjCviPa2c5GOTzXRA188/tPftPf8&#10;KJ8SeCNOt4FuUvr1ZtYbYW+zWG4Rl8/wkuwwT/cNe++Z9usfNs50/fR7oZtu9eR8rYzyOh681p9U&#10;+rxVVRsptv1M/rHtpcjd+XT06j7y1hv7WW2uI1mglUpJGwyGUjBBryyT9m7w00rol5qkWms/mHTU&#10;uiICfpjP615b4T+K/wAYfG3xk+IHgLTNX8KwP4WCMl5d6TN/pW/7oKrN8vv1rrf2c/j1r3x18N+L&#10;9Nv7Sy8PeM/Dt42nXMsCNcWhk5CyKpYEjKsCu78aWMyenXXPXgpctvknt8h4bM6lF8tGTjf8bHuF&#10;no9rpukx6baQrb2ccXkpHGMBVxjArO8FeDLDwHov9l6cZWthK8uZm3NuY5POK8D+Cfx08eax8ePE&#10;nw3+I1xo+l6rpkXnWVvY2ToNTiP/AC1jkaQ4AG1tuCeT6Gur8L+N/Hvjj40eJtL0fVNGbwFoM6QX&#10;F82nOZ5LkjdJao3m7WKAgM+OCcYzWssvVOak0rxWj8n2M44xzi0m7Seq813PcaKBRWRoLRRRQAjd&#10;K/Of9uTwLqPw3+PWi+PNAf8As+fWglxbXajAj1K3AGD/ANdI8A+vNfoxXlX7THwbj+OHwn1Tw+hW&#10;PVowLzTLg9Y7qPlOfRuVPs1ell+IWGrqUvhej9GcWLo+2pNLdao8E8WfYv27/g/o+qeFr210j4j+&#10;G5C82lXjkbXZdssTd/LfAKvgjjB71886f+zvdfAnWIfH/wAYxY6Tp+mS/aNP8O292lxdatcqcxxq&#10;EJCx7gCzHsK8hF7qOk6s1/bXF74e8SWMjW9xJaStBPFKhwykjHcd65vxRrWqeJNSa/1nVb3Wb4jH&#10;2i/naVwPQFjwPpX21DB1Kd6dOdqb6W1V+ifY+arV4ytOUby/D7ifxn4u1n4xfEi71vWJfO1bW71Q&#10;yj7qbmCoi+iqMAfSv3D0PT10nRbCxVdq21vHCB6BVA/pX4qfAHQf+En+OngTTChkWbV7cso/uq4Y&#10;n8hX7cV4vEDUXSpRVkkzvye8lUqS3bHUhooNfIn0Z55+0N/yQnx//wBgO7/9FNXzv8HfgTq/xF/Z&#10;N8GCw8da9aPPYwTx6XJPGLA7JtxjYCPfsIU/xHtX1H8RPh7pvxM8PTaHrE19Hpk4Kzw2N08HnIQQ&#10;UcryVIPSvOrH9kXwRpeirpFne+J7TSkjMS2UPiC6SJUOcqFD4A5PFejRrxp0uS9ne+1zhq0pTqc1&#10;rq1tznP2xPFGmeMP2R/G+o6Rci9seIVnRSFdo7lUfaT1AZSMjg44r1j4Ozx2nwX8GzTOsUMeiWrv&#10;I5wFUQqSSewxWV4k/Z58IeKPh3pnga6ivoPC1hCsEenWd68KSIuCvmbT8+CM89+a5ub9j/wHPoq6&#10;NJdeJn0hY/KFi3iC68kJ02bd+NuO3Sj2lGVFUm2veb26bD5KqquoknpY8z/b68SWPjL9k6y1vS5H&#10;l0++1Wymt5WQoXQl8Ng84PUe1dzrXwdvNF1DwR41vviDrN7o/hmf+07+11y4jNskAtpFLqEjX513&#10;DGe27vXb/ET9nrwh8UvD+maDr0eoPoenRRxW+m219JDANgwjMqn5mUcAmsW8/ZP8Fapapaahe+Jd&#10;RsVZGNnea9cyQvtIKhkLYI4HBrSOIpxoxpptWb6X0djOVGbqObV7pdexjfHK003xz4++C9rPH9p0&#10;nV7jUEdJEK74ZLBuoPI4PfpXzx8NtU8SaTa65+y1Mbo3/wDbX2eLUVBxHobZlnfd2ynyj/rqfSvs&#10;Xxl8EdB8deJNJ1zULzWIb7SW32H2LUZII7Vtu0siKcAleD6itZfhloC+MLnxUloY/EVxpo0qTUUc&#10;iXyASRg9mz/F14FOni6dOkqbV9Pud20/x1CeHnOfPe36qyufP37MNjb6X+058erK0iWC1tprCGGJ&#10;BhURY2CgewAFc7a+GLjxV/wUB8e2tvruqeH3Xw9byG40l0SRxiIbSXRhjnPTtXvXgv8AZx8J+AfG&#10;N/4o0i41qPWtQbffTzapLILs/wDTVWOGxnj0rLuP2TfBN14qvPEr3fiMeILxfLn1KPXLhJpEGMKW&#10;DD5RgcdOK0+t0/aTnd6xS266f5EfV6nJGNtnff1/zLfwk8Mp8I9e1nw1qviS41/VvEOpT6vZS3rG&#10;S7kgWKJXMpChRtI2g8A/KBzXk958CdL+Plj8ZtHun+xava+LpLnSdUUHzLS4FrBtYEc7TgAj+oFe&#10;4eCfgP4Z8A65qOtac+q3Gr31qLOW+1HUZbqZYgSQqM5JXnnj0FT+APgzoXw31jVNS0i81eS41SRp&#10;71b7UZLhJ5TgGRlY434AGfTiuZYhQlKcJPm06dTZ0XNKEo6anzB8Afih4o8WftEeEPCHjuyltvG3&#10;g/StTsb+4f7t2h8nypge5IU5PQ8HvX0H+1lx+zX8RPX+yJf6V2F58MtAvPiJp3jd7PZ4ksbSSxS7&#10;jO3fC5BKOP4sEcemTUfxJ+GOkfFfw/JoevS339lzZE9vZ3bwLOvHyvt+8OBxRPEU516dRKyVrr53&#10;dgjRnClKDd27/lYwf2af+Tffh9/2Brb/ANAFeI6lp/ij44eOPiDr+l+EdO8TeFLmzm8IadNfav8A&#10;ZNkaMftM0a+U+d03RuP9UK9+8N/BvRfCfgGbwdpl7rFvorx+TGv9oyGW3j/uRSZ3IPp6mrXwy+Fe&#10;i/CXw9/Yfh975NLVy8dveXbziHOSQm4/KCSSR6mkq8ITnUjq29PS9++43SlOMIS2W54b+wb4w1G3&#10;8G678MPEgMPiXwPfNZPCzZJt2YlCD3UHcAfTb61xfjzw/wCKfEf7bfjS18G+I28NeIB4Nie1uhDH&#10;KruCMIwcHCk45HIr6B0P9mnwh4d+I1x46s5daTxNctuubx9Ulb7QOPkkXOGXAA2njgUtj+zX4T0/&#10;4hv44hutc/4SiQbJL9tVlZpI+P3bDOCnAG3pxXT9aoxrTrR+0trdXa/yMPq9R04U30ffoeUfsFze&#10;HF0HxRay2VxY/FGC+aPxX/aUxlup5Qx2yZP/ACzJLcDoSevBrW/b48F2WofBWfxlE72XiTwjPFqG&#10;mahAcSRt5iqVz/dOQfqor0vXf2efB+vfEYeOxFfaX4p8tYpL/Sr6S1aZV6CQIcNxgHI5AFbHxQ+E&#10;uh/F/Qf7E8RvfvpLHMtpaXjwJPyCBJtPzAEAjNZPEw+tRxCb8/1Xoaewl7B0WvT/ADMH9mrw5b6H&#10;8H/D96JHutT1y3TWdTvp+Zbq6nUPJI5/HAHYKBXqTcd+K5zwF4F0/wCHPh220PSpr2XTrZQkCX1y&#10;1w0SAAKis3IUAcCr3ijw/B4r0G80m6nura2u4/LkksZ2glCnqFdeVz047E1w1JKpUcr6NnXTi4QU&#10;bbHyjfaT4r+PHiD4keItO8Iab4k8L6xayeFtKuL/AFf7KYreFiJZY08p875xuDZGfLX0zXUfsI+O&#10;NQvPh1qfw/8AEJ8vxN4HvX0u4hZsnycnyyPUAhlz6AV7d8Nvhno/wp8NR6BoL3o0qI5hgvLp5/JH&#10;91C33Vzzj1Ncr4Y/Zp8H+EfH134z02XWo/EV65e8un1SVvtWf4ZVJwy8Dg9MCvQniaVSnOk1ppy/&#10;LTXXsccaFSE41Fvrf59jz3xD8I9D+NvxQ+NvhfX4d1vPa6M8Fwo/eW0wgl2yofUH8xkV5V8LfG3j&#10;DRfjR8OPhB8QIZLjxB4W1S4nstX6pfWBs5kjbJ6kZAz6cHkV9XeF/grofhHxnf8Aimyvtak1bUAo&#10;vHutTlljuAoIQOhODtBO30rY1/4c6D4l8WeHvE17Z51vQXkexu0O11WRCjo395SDnB7gGhYuKTpt&#10;XjbTydrX/wAxPDSbU1o7/er3PAP2pB/xkj+zt3/4m9x/JK6L9u7xRpmg/s3+JtPvJl+26wI7Gxte&#10;sk8pkU4VepwATXY/EH9m7wl8T/E1pr+vS6zNqNi26yaDVJoVtDxkxBSNhOB0p2i/s0+BNJ8TW3iK&#10;40+717XLU5tr7Xr+a+eD/cEjFVPuBmlCvRiqMm3eHTvrccqNR+0S+1/lYufs6eGdQ8HfAvwRo2rI&#10;0eo2mlxJPG3VGIztPuM4/CuX/aC+HvgP44anpHw88UpPBrV1a3GpaTqVuQskBiZFfYx6n5wSpGCB&#10;7V7dXnfxJ+BPhf4qa1pWr62L9NT0mKSOwurC9ktpLYuVJkVkI+b5QOcjBPFclOt++dWTs9Xp3Oid&#10;P917NK/qfPfwh1X4lfs9/Hrw58J/F+tr428L65bTvo2pygm5thGpO0kksBhcFSSOQQeMVa+IHh6b&#10;xN+39o9lBrOoaE58ISP9s0x0WbAkPy5dWGD347V7t4J+AvhzwT4rl8UG41bxD4leH7Mmra/fNeTw&#10;w944ycBAe+Bk+tY+vfsseDPEvjJ/Fl/deIG8QshiW/i1meOSOMk/u0KkbU5Pyjiu/wCtUvaOezcW&#10;m0t2+tjk+rz5FHonffp2uR/Drwevwd8f67HrPiu81+fxhdQf2W2pv5t4xggbzEbaoARQMg4AGcHk&#10;jPjf7BJ/4RHxp8YvBmsyeV4ot9cN3JHLxJNESwEgz1XJBz/tj1r37wb+z/4V8E+Lk8TWr6rqGtR2&#10;z2kV1q2pTXhijYgsE8xjtJwORUfxI/Z28G/E7xBaeINQgvNM8SWqhIta0W7e0uwo/hLr94fUGsVi&#10;KbU4SbtJLW3VbadjV0ZpxlFfC3pfv5nb614k0nRdS0eyv7iOO91KcwWMJXc8sgRmbAA4AUElug9e&#10;a+Uv2SLeTwX+018dfC+sN5Ws3l5HqVt5nDXFuXkYOvqMSofxPpX0T4F+Deg+A9Sl1SGbUtY1qWPy&#10;G1bW717u5Eec7FZuEXPUKBnAzmmfEP4I+F/iRqmn6vqEN1YeINO4tNb0m5a1vIQeqiReq+zAjrWV&#10;OrTpqdLW0lv877Fzpzm4z6p7Hgn/AAUQjPiTwv8AD3wjpw8/xHq3iSE2dtHzJtVHVnHoAXXn/CvR&#10;PjNpUVx8S/gjpt8iXsD319bzpIu5ZVNi6sCD1B5/Ouu8G/AXwx4O8TyeJS2o+IPEzR+Susa9eNd3&#10;EUf9yMtwg/3QM1P4y+Ceh+OvFWmeIdSvdZTUdMfzLE2epSQx2zFdrMiKcAsOD61qsRCKhTT0jfXz&#10;ZDozk5Te7t9yPjL4uaPrf7HMPjDwxbR3Op/CLxtazxafyXbSb114TP8AdP6jB6qc/QX7XnH7GHiP&#10;PX+yrT/0OKvZ/Hfw/wBE+JHhG+8NeILQX+lXkYjkRjhgR0dW6hgQCD61jfET4L+Hvil4Xt/DmvSa&#10;jJosUaxNZ2168KTqu3b5gXG7BUEZrT65CpKnOovei7t99vxI+qyjGcYvRqy8hPh9rVj4b+BnhbVd&#10;UuY7LT7Pw/aTTzzNtVEW3Qkk18/f8E79NuYfCPxC8VzQtZ6HruuyXVg0o2hoU3bn+nzYz/smvWD+&#10;yP8AD66sbPT9Rj1rWtJtAoh0vUtauZrVQuNo8ovtIGBwciu/8RfDnR/EfguTwo0c2maG0Qt/s+lT&#10;Na4iHHlgpjCkcEDqKy9tTjTnTi2+dq/kl+pp7KblGb+yj5QvvCHjT9oHQviVr1r4O03V9I8bL9i0&#10;i/vtX+zS21nbsVgZIvKbrIDJ94ZyOlep/sRfEq68bfBuHRdYLL4j8KTtouoRSffHl8Rk/wDAePqp&#10;r13wP8P9N+HnhODw7pE17/ZlshjgW6ummeFMYCozcgDsO1cf4J/Zp8I/D3xTqXiHRJ9attW1Pe19&#10;M2qSuLpmzlpAThmBJIPY1dTFU6tKVKStZrl+WmuvYmFCdOcai+f9ep8rzeG/HXiL9oj9okfD3xFN&#10;oPiKC3gkijiijb7XwMx7mBKEjOGXHJFe3/sK3Pgu4+ELjw1YzabrqXJXxHbXshkuhfDhmkZuSDjK&#10;+2R1BrvfB/7OHhPwN44vPF2lT60uvXzbr25n1SWQXftKpOGH8qmh/Z38H2PxIu/HOmxX+j+ILx1k&#10;u5NNvpIIrkjH+siU7WBxzkc81rXxdOtTdPbRW06pWs/Lt2M6WHnTmp+v49jxf/goD4VTSfB+g/E3&#10;RbuXRvGXh7UIYLXUrbAcxysVKN6gE5GfUjvX0P8ACfwTp3gD4f6Lo2mq3kxwLLJNIcyTyuN8krnu&#10;zMSSfesv4sfA7w18a7KCx8UnULnT4WDiyt72SGFnGcOyqeWGeCa6zwr4ag8I6Jb6XbXN7d29uNqS&#10;X1w08oXspduSAOBXHUrqWGhSvqm/u/q/3nTCk41pVLaM16KM0VwnWLRRRQAUm2looA/N7/goh8N9&#10;N8G/FHQvE2lwm2bxNDMuoRqAI3niC4kx2Yq3PrivjzUO9fon/wAFNtKMngTwRqirn7LrDQs2Ogki&#10;OB+a1+depNjca/SsoqOphIN7rT7mfGZhFQrSSOq+AWv/APCL/HTwJqZfYkOsW4c5/hZgp/Rq/bn1&#10;r8DLG/fTtQtL2LiW3mSZfZlYMP5V+8fh3Ul1jQdN1BG3pdW0c4Ydwyg/1rxeIoWnTn6o78ll7s4m&#10;lSUUV8efSHDfF218f3fhuJPhze6PYa556mSTWo2eEw4OQAvO7OP1r4S+L37Yf7QnwQ8ZzeGfEv8A&#10;wjiX6RJOkltZb4pY2ztdTuHHBHPcGv0mr8uf+Cm4/wCL/wClf9gCD/0dPX0OTKnWrqhVgmmnutTx&#10;sy56dL2sJNM9A8EfHz9rT4j+GrTX/DnhjSdT0i63eTcpbQqG2kqeGmB6g9RW5J8Rv2z40LHwRphA&#10;GflggJ/Lzq9l/YI/5Nd8J/71x/6OevoKeRIYnkkYIiAszN0AA5NRiMXClWnTjRjZO23/AAS6OHlU&#10;pxm6stV3Phn9mv8Aay+Kvjf9oS38AePrKy079zcfaLQWBt545ETcucsePw5Br7nbleOtfO7fCmx+&#10;Jn7Rng340+D9c0i/0SztJrHUGt3LtcOFkRSjKMEruAOT0FfRWK4sbOlUnGVKPLpquzOjCxqRjKNR&#10;310fkfE/x6+J37TPwL8O3Pia9uvCOo+H47gRtJZWjNJAruRHvViM9VGRnk1434J/bk/aE+JGtjSP&#10;DGl6ZrWpbDL9ntdL3MEGAWPz8Dkcn1r68/bvA/4Zd8ZZH8MH/o5K+Mf+CaA/4yGu/wDsC3H/AKHH&#10;Xv4T2M8BUxE6UXKPkeTiPaxxUKMajSl5nrl58X/2x9Ft/tlz8P7K5hAyY4rBZW/75jm3ZrC8M/8A&#10;BTjxN4f1ZtP8eeBIQ0LbJxYs9tcRnPOY5cj8Miv0Prwr9qP9l3Qf2gPCNywtobLxdaRs+n6pGgDs&#10;wGRFIf4kbpz06ivNo4vCVZKGIopJ9VdWO2rh8RTjzUarbXRnbfB/45eEfjn4d/tfwpqS3Sx4FzaS&#10;DZcWzH+GRO3seQexrV+JUHi268H3sfge602z8Skp9mm1VGe3Ubhu3Befu5x71+OHwe+KXiD9nf4q&#10;W+s2wlguLG4NrqensSBPGG2yROPUYOPQgGv2n8Oa9ZeKvD+naxp0onsL+3juYJB/EjqGB/I1GZYD&#10;6hUjKGsXt/ky8FivrcHGWklufn78cv2pv2i/2f8AxJa6R4mbwy7XcPn211Z2ReKVQcHBLAgg9iO4&#10;re+Avx0/aX/aHs9RvvD03hOx02ykEEl5qNmyqZCudqhSScDGeO4rJ/4Kqxr/AGp8PHAG7ybwZ9t0&#10;dep/8Ey4wPgDqDBQGbW58n1+SOvVn7GOWxxSpR5npt5nnw9o8a6DqPlXmfVPh+PUU0LTl1iSGbVl&#10;t4xdvbAiJpto3lAf4d2ce1eOfG2H49Q61cXnw1vPDD6LHbKVsdShc3Ukozuw33cHjHNe5Uba+Up1&#10;PZz5rJ+q0PfnDnjy3a9D85PhH+1l+0Z8avG8nhbw9F4eGoQK73Ul1YlIrZVbaxc7j/FxgZJNfd3w&#10;vtvGVr4Qt08eXemXviQSP502kRsluU3fJgNznHWviT/gnNGv/C9vi22BuVCAe/N0+f5Cv0EmmS3h&#10;kllZY441LO7HAUDkk16+auEKvsqcElZbLXVHn4DmlT9pOTb1OR+K3xb8M/BnwnP4h8UagtlZx/LH&#10;GvzS3EmMiONerMf/ANeK+Ibv9tr4y/HzxVNofwf8LLp1uvPnNCtxOiZwHld/3UYPpg+xNfPf7T/x&#10;u1T9or4v3E1tLJLotvcfYNEslJ27C20Pj+/IeSfcDtX6i/s7/BPS/gX8MtL8P2MEYv2jWbUrsKN9&#10;xcEAuSfQHgDsAK65YejllCNStHmqS2T2RzxrVMdVcKb5YLqt2fNFv8Mv2ybeMagPHemtddfsMk8T&#10;D6YMW2sLWP25/i18GbfUvDfxP8Cxx+IZLZxp2pQfuEZ8YEhA3JIoPPyEemK/QPbXmP7RXwT0z47f&#10;DHVPD15DH/aAjabTbtlG62uAMowPYE/KR3BNcdLHUqk1HE0o8vkrNHRUwtSEW6M3fzd7nKfsR/ED&#10;WviV8ANJ1jxDqU2rav8AarmGe7nILttkO3OPQECvesV8o/8ABNvzrX4Eanpl0pju9P1+7glibqjA&#10;R5BH1zX1fXFjoqGKqKK0uzrwsnKhBy3sNxXwX8Rf21tQ8O/tkWOj22qMvgDTZ00jULdSDHLI3Ekx&#10;PqjMB1/hNfV/7QnxSg+Dfwh8R+KZGH2i2tzHaIx+/cP8saj/AIEc/QGvxi8ReGtdsNN0rxDq1vKt&#10;v4hE11a3chybgrIVkb67s17OTYGGI551VpsvX/gHmZlipUeWEN936H7wqwdVZSCpGQR0NO214T+x&#10;f8XP+Fu/AnRLq4l8zV9KA0y+ycsXjACuf95Np+ua93r56tSlQqSpy3Wh7FOoqsFNdT47/bg/ai8b&#10;/AXxd4X0vwibArqNpJNMt3a+cxYSBVC8j3rz7T/jp+2DqdnFdW/gJDDKu5DJo+wkHocNIDX0D8Rv&#10;gJqnj79qnwL42vLS0ufCeg2Em/zJB5n2rLGP5COQCQc+or6C21631rD0KNOMaUZStq3+R5/1etVq&#10;Tk6jir6WPyy1n/goP8cPDusXmk6lHotnqVnM1vcW8mnfNHIpwVPz9Qa9OX43fthtbC4TwHFJEU3g&#10;ppIOQRkYAkya+R/2hv8Ak4Lx9/2H7r/0aa/afw//AMgHTf8Ar2i/9AFexmLoYOnSnCjF83l6HnYN&#10;VsTOcZVWuU+E/wBnP9sj4qeO/wBoDRfA3jOGwsILh5orq1/s5oLhHWJmCnLZU5HpX2B8X7X4h3Xh&#10;23X4b3ujWOtLcAzPrcbPE0O1shQo+9u2/hmvOfiR8AdS1r9qT4c/ErRLa1jtdNjmh1qQyBJHXYyx&#10;ED+MjeR9AK+gscV8/i61GU4VaEEtNV0uevh6dSMZwqyb10fkfml8Uv20P2gvg740vPC/iVPD1vqd&#10;sqvmGy3xyIwyrq2/kH+leu/Af4jftM/G7w9YeKLe68I6d4cnn2q15auss8aPtkKBScdGAJ7ivnn/&#10;AIKTAD9o7I/6A9r/ADevt39hn/k1vwP/ANcZ/wD0okr28WqVPAU8RClHmlvoeXh3UqYudKU3aPme&#10;8r0rJ8VeLNI8E+H73W9d1CDS9Ks0Mk91cNtRB/UnoAOSa1q/Lb/goV8f7rx98Sp/A2nXTL4b8Oyb&#10;J40OBcXn8bN6hM7R77q8HAYOWOrKmtF1Z62LxKwtPner6HpnjD9vrxx8UvGQ8K/BLws1xJIWWK9v&#10;IPOuJAOsgjzsjUerk++OlaT/AA1/bLvLcai3jewhuuv2FbmFevbAi2frXqH7BPwRs/hp8GLDXprd&#10;f+Eh8Sxre3E7KN6QnJhiB7DbhiPVvavpsCu7EYyjhqjpYanGy0u1ds5KOHqVoKpXm7votLH55aP+&#10;3B8WfgT4wi8O/Gfwz9uh6tPFCsFzszjzIyv7uVfpjpjOa+5/h38RtA+KnhOz8ReGtQj1HS7ofK68&#10;Mjd0deqsO4Nea/tgfBOy+MvwZ1iE2yNrulwvf6ZcYG9JEUsUB/uuoII+h7V+fH7Enx+u/g38WLHT&#10;ru5ZfC2vTJaX1uzfJFIxxHMB0BBIBPcE+gro+rUsyw0q9CPLOO6Wz9DL29TBVlSqyvCWze6P0w+N&#10;Vv8AE6fRbE/DC70S11JJWN0utxsySR7eAmOhz618OfFH9sf9oz4NeJG0PxZYaLpt7t8yJv7P3xTJ&#10;nG6Nw+GH8u9fpUMGviD/AIKnRJ/wr7wRLsXzBqsqh8cgeSeM+nArkyupTnWjQq01JPr1OjHxnGlK&#10;rCbTX3HsP7I/7UFl+0N4PZL0w2fjDTVC6jZx/Ksg7TRjOdh7jsePSvfsV+HnhTxL4v8A2d/iZZap&#10;bJNpGvacUka3myFnhdQ21v70bqR+YI6V+wXwM+NGh/Hb4f2XiXRZNm8eXd2bMDJazgfNG39D3GDW&#10;ma5d9Vn7Wl8EvwIy/Ge3j7Op8S/E4b44/wDC/dP1e/1H4c3fheXQIbZXSw1CFzds6qTJhuFOccDN&#10;fM/wR/ak/aM+Pnim80Pw2fDMU1jF513cX1kY44F3bRnDEkk9gOxr9EJVDRuCOCDn8q+B/wDgmvGn&#10;/Cxvi0VVRiVFHHQedLxSwlSDwtWUqcW4JWdu+g8RCSxFOKm0pXvqfavw5h8UW/g7TY/GlxYXfidV&#10;f7bNpastux3tt2BuR8m3PvmiumFFeC3zNs9ZLlSQtFFFIYUUUUAfMX/BRTSf7Q/ZvvLoddP1K0uv&#10;w3lD/wCh1+WurN+7c+1fsJ+2Bov9vfs1+P7fZ5jx6a1wi/7UbBx/6DX49XP7+OED/loVH5kV97kE&#10;74eS7P8AQ+TzaNqqfdEXibw9d+F9WutKvgFurfaHA6fMgYfowr9nf2Y9e/4Sb9n3wDqGcl9IgjP1&#10;Rdh/9Br83/28PAZ8F/GOwuUjKW+q6LZzhscF44xE+P8AvgfnX21/wTz1z+2P2ZNGhZ90mn3d1aH2&#10;AkLAfk4rHOJrE4KnXXcvLYujip0mfS1FJS18QfUhX5cf8FOP+S/aT/2AIP8A0dPX6j1+XH/BTj/k&#10;v2k/9gCD/wBHT19BkX++x9GePmv+7P1R1X7Nf7dPhr4NfB3RPCeoeGda1G7sTLvuLRUMbbpGYYyf&#10;Q10HxR/4KaaZqng/VNL8M+EtSttVvbd7eO61GVESDeCpfauSxAOQOOcV7b+wfpNldfsw+FJJrO3l&#10;kJuMvJErE/vn7kV6l8Uvg/4a+I3gfW9GvdC0+d7u1kSKQ26B45dp2OrAAghsHOa1rV8HHFy9pSb9&#10;7e/n2Ip0sTLDx5KnTseS/wDBO7/k2LRu/wDpt3/6NNfTFeD/ALFfw/1/4Y/AXTNB8Tae+l6tDd3L&#10;vbyMrEK0hKnKkjkV7vuFeNjZKWJqSjqm2ejhU40IJ72PAP28P+TXPGX+5B/6OSvjH/gmh/ycNd/9&#10;gW4/9Djr7O/bw/5Nc8Zf7kH/AKOSvjD/AIJn/wDJwt3/ANgW4/8AQ46+hwX/ACKa39djyMV/v9I/&#10;U+kNLTTXyR9Cfjf+2t4fh8N/tNeN4LcKsVxPHebVGADJGrN+pP51+iP7COuTa5+zD4RaclmtRPaK&#10;SckqkrBf0x+VfnD+2B4th8ZftHeONQtpFltorz7JHIvQiJFjJ/NTX6X/ALF/hGbwb+zX4LtLmMxX&#10;NxbtfSI3Uea5cf8AjpWvtM10y6ip76fkfMZfrjKjjtr+Z8yf8FVP+Qj8O/8Arlefzir1P/gmX/yb&#10;/ff9hu4/9Ajry3/gqop/tD4dnB2+VeDPbrFXpn/BMe5ST4D6pCpy8Wtzbh9Y4yKwqf8AIlh6/qzW&#10;n/yM5en6I+ve9FHrR9a+SPoj8+P+Cc//ACXT4uf7p/8ASqSvrT9qTX5/DP7PPj/ULZmS4TSpY0Ze&#10;qlxsz/49XyX/AME4wW+N/wAW5Bym3G4dP+PqSvrT9qPw9P4p/Z78fadaqz3D6VLIir1YoN+P/Ha+&#10;gx1v7Qjzbe7+SPHwl/qbt/e/U/KH9l3R4tb/AGhvh5ZTKJIW1iB2VhkEId+D/wB81+2Ar8Sf2afE&#10;MPhj4/fD/VLmQRW0WrwLJI3AVXOwk/8AfVftstdfEV/bw7WObJv4cvUdSNzS0jV8ofQlLTdFsNG8&#10;8WFlb2QnlM0ot4lTzJD1dsDkn1q9TQRmsfxh4osvBPhXVtf1KQRWOm2sl1MxP8KKTj6np+NNXk7b&#10;tk6RV+iPhf8Ab/8AF1/8Vvix4L+DHh5zLMZ45rxYzx58vEYb/cTcx/3q9K/bI/Z1sbz9l2xstAtA&#10;bnwPAk9oFX5ngVQs4/EfOfda+Rvg74u+KutfGDW/jD4X8AzeNb+4uZ18ySB5IbZ5AOAVI+ZUIUeg&#10;NfQ93+0l+05f2s1tcfA6Oa3mRo5I2spyGUjBB+fuDX2NShVw7owoySUNX7yV29z5uFWnWVSVRP3t&#10;tG9FseOf8E4/i4PBPxgm8K3k+zTPE0XlRhjhVukyYz/wIbl/EV+ptfhRrem+JfhT49je/wBKufDG&#10;vWNzHfw2c6FHgO7fHjPOOOPYV+0vwi+IVp8Vfhr4e8V2TKY9StEldVP3JMYkQ+4YEfhWGfYdKccT&#10;DaX5m2U1m4yoS3R2VJQKK+UPoD8R/wBof/k4Px9/2H7n/wBHGv2o8P8A/IB07/r2i/8AQBX4r/tD&#10;/wDJwfj7/sP3P/o41+1Hh/8A5AOnf9e0X/oAr67PP4OH9P0R89lX8Sr6/wCZo0hpaQ18ifQn5Uf8&#10;FJv+Tjf+4Pbfzevt79hj/k1vwP8A9cp//SiSviH/AIKTf8nG/wDcHtv5vX29+wx/ya34H/65T/8A&#10;pRJX12O/5FVD5fkz5zCf7/V/rse439z9jsrifG7yo2kx64BP9K/B3xDfS+IvFmp3lw5ee+v5ZZHb&#10;qS8hJP61+8t1brdW8sL8pIjIw9iMf1r8IvHWh3Pg/wAda/pFwhjutN1GeBl9CkjAfyq+HbXqrrZC&#10;zi9qfY/cvwfYppfhPRbOMAR29jDEoA4wsYFbFc38Odch8SfD/wAN6rbyCWG8023nV16HdGpro6+Q&#10;lfmdz6KNuVWGXEazQyRsMq6lSD3BFfg34wtf7F8Za5bQtj7JqM6Iw4xtlbBH5V+8V1OltbSzSMFj&#10;jRnZj0AAya/CPxB5nizx5qf2NPMl1LU5RCi87jJKdoH5ivr+Hd6t9rL9T53OP+Xdtz9vvhzqz698&#10;P/DWpSHMt3ptvOxznJaNST+dfIn/AAVQ/wCSc+Cv+wtL/wCiTX2N4N0U+HPCei6UfvWNlDbHnPKI&#10;qn+VfHP/AAVQ/wCSceCf+wtL/wCiTXi5db6/C212eljb/VJX7HSftFfsrw/Hb4J+GNb0OBIvG+la&#10;NbG3YYH22IRKTAx9f7p7Hjoa+Gv2cvj3rn7NPxKN6YZ30uWT7LrOkPlS6qSCdp6SIc4/EdDX6+fD&#10;r/knnhf/ALBdr/6KWvjL9vz9kz+1oLv4neELL/ToV363YQLzMg/5eFA/iA+8O457GvUy7HRk5YLE&#10;6wlt5eX+RwYzCySjiaHxLc+1fCvi7S/HHhmx13RLyO/0u/hE0FxGchlI/QjoR2Ir4h/4Jr/8lG+L&#10;f/XZP/R0teOfsR/tWSfBjxEvhbxFdE+CdWl/1khyNPnbgSj/AGG4DD8fWvYf+CacizfEL4svGyuj&#10;SxsrKcggzS4INFTAzwNHEwezSs/mOGKjiqlGS31v9x99/wAVFH8VFfKH0AtFFFABRRRQBznxG0f/&#10;AISL4f8AiXSyM/bNNuYBn1aJgP51+I/hqxN9r2gWLAs0l/b2xHrmVVr92JYxKjIwyrAqfxr8ZfDn&#10;hV7X9pzTfDrJ5bW/jEW+zHQLdZH6CvrciqcsK0fK/wCZ89msLypv5fkfWn/BULwOJvBHg3xPDFlt&#10;NuX0+ZwP4JFBXJ9NyH/vqr//AAS1103Xwy8X6ST/AMeeqrMB7SRD/wCIr3P9sDwKfiB+zv4y06OP&#10;zLqC1+32/GT5kJEnHvhSPxr5J/4JYa55Pi7x1pLPj7RY290qe6Oyk/8Aj4rKnP2+UTh1g/1KnH2W&#10;Yxl0kj9HKKB0oNfLnvgWxX5b/wDBTaRW/aA0sAgldAtwfb99Ma/Q74weD/FfjXw1DY+EPFz+DNSW&#10;4WR9QS2E5aMAgptJ7kg59q+RvFn/AATZ8T+OtcuNZ8Q/Fd9Y1W4x5l1dWDO7YGAP9ZwAOgHFe9lN&#10;Shhq3t6s7b6WZ5GYQq1qfsqcb+Z7Z+wPIrfsu+FMMGw9wDtOcHzn4NfQrMAvPSvg/Sf+CbvizQbX&#10;7NpnxgvNOttxfybS3liTcep2rKBmrUv/AATy8dTRtHJ8bNUdGGCrLOQR7/vqVelhK1WVRV1q77Md&#10;GpiKdOMPZbLujf8A22P2kHhSx+FPw/1My+MNcuYrW7ubCX5rKNmAEYZeRI5I6chQfUV9X+DtB/4R&#10;XwrpGjmeW6axtI7dridy7yMqgF2Y8kk5P418mfA//gnivwr+KejeMNU8Wrr66ZI06Wn2Ixl5tpCM&#10;WLn7pO76gV9lsp2nHBxXNjJYeMYUcO7pat92zfDKq5SqVlZvZeR8/wD7eU0cP7Lni/e4Xf8AZ0XJ&#10;6sZ0wK+Mv+CaLhf2hbrJAzotwOT/ALcdfRnxM/Yw+Jnxat3sfEnxpuNQ0jzzNHYPp22JeSVyFcbi&#10;AcAmvP7H/glzq2mXKXFn8Tfslwv3ZoLB0cfiJM17GFrYSngp4adXWXk9PwPNr08RUxMa0aekfNH6&#10;AySrGpZyEQDJZjgV8nftbftraB8MvD1/4d8H6lBrHjO6jaDzLVxJFp4IwXdgcbx2Ud+TiuMu/wDg&#10;nl441S3+y3/xt1a6s24aGRJnUj0wZsV1Hw//AOCaPw78M3Ud14h1DUvFcqkN5EzCCAn3VPmI/wCB&#10;VwUaeAoy9pVqc9uiT/U66s8XVjyU4ct+rZ8dfsl/s06t+0F48gvL+CdPB9jOJtT1CQEC4YHPkox+&#10;8zHr6DPtX6+2tvHZ2sUEEaxQxIESNRgKoGAB9BVTQPD2m+FtIt9L0iwt9M062XZDa2sYjjQewFaO&#10;K5swx0sdUUmrRWyN8HhI4WFlq3uz48/4KW/DW98V/CbSfEthA1w3h27Z7pUGWW3kAVn+isFz7H2r&#10;yT/gmf8AGbSPCuq+IfA2s3sNg+rSx3unPOwRZJlXY8eT/EVCkDvg1+i97ZQahazWt1BHcW0yGOWG&#10;VQyOpGCpB6gjtXxD8Xv+CZem65rE+qfD/X18Pea5k/su+RngjYnP7t1+ZR7EHHrXfg8ZQqYV4LEu&#10;y6M5MTh6sK6xVBXfVH3Jurx/9pP9oXw98CfAmo3d7fQya9PA8em6Wsg86aUqQpK9QgPJY+nrXy3Y&#10;/sk/tOaXbDTLT4pLFp33RjV7jAX8VyK6T4a/8E20PiGPXPih4ql8VzqwdrG3Z9kxHaSVzvYewx9a&#10;wjhcJRlz1aykl0W7/wAjWWIxFRctOk031fQvf8EzfhzqGj+BfEvjXU4mjfxFdKtq0gwZIY8lpB7M&#10;7t/3znvX2fNCk0bJIiujgqyMMgg9Qah0vTbbR9PtrGxt47Szt41ihghUKkaKMBVA6ACrWK83FYh4&#10;qtKs1a524eiqFJU+x+OH7WX7Puo/s/8AxOuVt4ZF8M6jM11o96gO1RncYiezoePcYNffP7I/7W2h&#10;fGbwfp+jaxfwaf43soVhuLWdwn2zaMCWLJ+bPUqOQc9q9x+IHw68PfFDwzc6B4m0uHVdMuB80Uo5&#10;RuzI3VWHYjmviLx9/wAEu7mPUnu/AnjBbeHdujtdXRt8XsJY+vbnGa9/65hswoRo4t8s47M8j6tW&#10;wdV1MOuaL3R+gO72ryb9oD9pDwt8AfC899qt1Hda1IhFho0Lgz3Mnbjqq56sf1NfKmj/ALHP7SUE&#10;f2E/Fb7BYr8oK6tdP8vsNuf1r2P4K/sIeHPh/r8Xijxfqtz4+8UowkS41EEwROOjBGJLMOxYnHpX&#10;nPD4Sg+adXnXZLf59Ds9tiKq5YU+XzZ037I2g+PR4T1bxh8QtUvJda8U3X9oR6PMx8rT4cYRUQ/c&#10;JGOOwC9815J/wUo+Mg0fwXpnw50ubfquuyrPeRxn5ltlb5VP+++PqFNfWvxA0PWPEng3VdM0DWm8&#10;O6xdQ+XbaosQkNu2R8wU9eM18V+JP+CaniXxhrc2s658V5NV1aZg0l5dWLPIxHTkycY7Y6VpgqmH&#10;lifrGIko22VvuIxMKsaPsKMb36n1R+zf8K4fg58G/DfhtVAu47cT3rgYL3EnzSE/QnH0Ar0yvGvg&#10;L8H/AB78Lri8TxX8SrrxzpzW6Q2trdW+w27KfvbyxJ445r2Ug15eIfNVk+bmv1/4c9CjpTS5bW6H&#10;wX/wVA+Fcc2meHPiFaxhZoJP7KvWA+8jZaJj9DuH4iqv/BMn4zxrDrPw11G5CybjqWlK7feBGJo1&#10;/Rse7V6d8dP2O/Hfxx1rUP7S+LE8fhqS7NzZ6G9jmK2HO0cONxAJ5NeZaP8A8Ew9b8PapbalpfxP&#10;On6hauJIbq2sGSSNh3DCTIr6WniMLPAfVa1XXpo9O3Q8OdGvHF+3pQ09VqffytQzdK4f4P8Ag/xP&#10;4I8HppfizxZL4z1VZnf+05oBExjONqEAnOOefeuY+N3wt+IXxCvrNvB/xKn8DWUdu0VxbwWglaZi&#10;c7w2QVIHHFfMRpxdTkc0l31t/me65yUOZR17H5SftBzRzfH7x7Kjq8Z1+6IdTkEeca/ajw3Is3h7&#10;S3RgyNaxEMOQRsHNfBdx/wAEsdRuppJp/iPHNNKxeSSTTWZmYnJJPmckmvoH4I/AH4lfCvWdJTVf&#10;izc+JfC9hC0I0aay25XbtQCQsSApxj6Yr6TM6+GxVKnGlU1guz128jxcDSr0KknOGkvQ+hs0hbil&#10;rgfjF4M8XeNvDttZeDvGD+CtRjuRLJfJbCcyR7WBjwTxyQc+1fLwipSSbt5nuybirpXPzk/4KSTJ&#10;J+0g6KcsmkWoYen3zX2/+wwyn9lrwRg5/dTjg/8ATxJXgnij/gmr4l8ba5c6zr3xVbVtUuSDNd3W&#10;ns7vgYHPmcADsK7b4YfsbfE34SwwWPh/403Fnoy3CzSacun7om+YFwoZzt3YOcetfVYqtha2Cp4a&#10;NXWPk/8AI8ChTr08TOs6ekvNH1996vzj/wCCi37N95pniOT4oaBZtNpd6qprMcKkmCYDaJyB/CwA&#10;BPYgetfo4ue9Q31jb6jZzWt1BHc20yGOSGZAyOpGCCDwQR2rwcFi54Ksqsfn6HrYrDxxVJ05Hxp/&#10;wTt/aIsPEngaL4caveRwa7o+7+zxM4BurYksFXPVkJIx6Y9DX2ju4r4y+LH/AATd0HXNYbXPh7rk&#10;3gzUfM85bMgvbI/UGNlIePn0JA7VhJ+zf+1ZbxjTo/i9CbHbsExvpdwHpkx7v1r0cRSwmLqOtSqq&#10;N90+jOKjUxGHiqdSnzW6o9U/ba/aS0z4R/DXUtAsb2OTxhrVu1rbWsTBnt43BV5nH8IAJAz1JHoa&#10;+Wf+Cff7NN5428Z2vxC1u0aLw1o0m+wEykfbLodGXPVE659cD1r2f4a/8E3dOh14a98TfE1x4yv2&#10;fzZLSMssUrdf3kjEu49uK+y9L0uz0PTbaw0+0hsrK3QRw29ugSONR0CgcAVUsXRweHeGwr5nLeW3&#10;3Cjh6mJrKtXVktl/mWunOa+H/wDgqhMi/DvwQhb5zqkzBe5AhOT+or7I8ZaXqet+F9UsNG1M6Lqt&#10;xbtHbagIxIbeQjh9p649K+PPiJ+wL49+LN5bXXi74xza5LbKVhFxpx2RA9dqhwBnHJxXHlsqVKvG&#10;tVnZR8mdGOVSpSdOnG9z62+GcyXHw58KyIQyNpVqyn1HkrXRyRrMjI6hkYYKsMgj0NfN/wAFP2bv&#10;iX8J9U0OC5+LtxrXhTTSVOiSWICvHtICByxKgEg49q+kgDtrixEYRqP2cuZf13Oqi5SgueNmflr+&#10;3R+yg3wl16Txp4YtMeDtSm/f28Y40+4Y5x7RsenoePSu9/4JV/8AIa+IGP8An3tf/Qnr778SeG9O&#10;8XaDfaNq9nHf6ZfQtBcW0y5V0I5H+ehrwP8AZc/ZVuv2cfGXje5i1SHUNB1YxjT48N9oijVmO2TI&#10;wSA2Mg84r3v7U9tgJ4es/eVreev5nlfUfZYuNan8P5H0f3ooor5k9wWiiigAooooAbX5nax4PNh/&#10;wUqtrFVOybXo9UHHZofMJ/PNfpia+RvH3gdl/wCCh/w+1pYyYrvQ55nbbxuhWRPzw616+W1fZSqp&#10;9Ys83G0/aKHlJH1pd2kV9ZzW06CSGZGjdD0KkYI/I1+a37Fuky/Cv9tXxL4PnBRlgvrEZGMqjrIh&#10;/FVBr9Lv4a+KPih4Nl8A/wDBQb4ceKreIx2HilWt5HUceesLRsPqV8s/nVZfUXJWov7UX961DGQ9&#10;6nVX2WvxPtgdKWkXoKWvGPSCiiigAooooAKKKKACiiigAooooAKKKKACiiigAooooAKKKKACiiig&#10;AooooAKKKKACiiigAooooAKKKKACiiigAooooAKKKKACiiigAooooAKKKKACiiigAooooAKKKKAC&#10;iiigAooooAKKKKAE21E1rE86TNFG00YKpIVBZQeoB7ZwKmooATbVS60mzvri1nubSC4mtXMkEksS&#10;s0TEY3ISPlOCRketXKKNhWEpaKKBhRRRQAUUUUAFFFFABRRRQAUUUUAFFFFABRRRQAUUUUAFFFFA&#10;BRRRQAUUUUAFFFFABRRRQAUUUUAFFFFABRRRQAUUUUAFFFFABRRRQAUUUUAFFFFABRRRQAUUUUAF&#10;FFFABRRRQAUUUUAFFFFABRRRQAUUUUAFFFFABRRRQAUUUUAFFFFABRRRQAUUUUAFFFFABRRRQAUU&#10;UUAFFFFABRRRQAUUUUAFFFFABRRRQAUUUUAFFFFABRRRQAUUUUAFFFFABRRRQAUUUUAFFFFABRRR&#10;QAUUUUAFFFFABRRRQAUUUUAFFFFABRRRQAUUUUAFFFFABRRRQAUUUUAFFFFABRRRQAUUUUAFFFFA&#10;BRRRQAUUUUAFFFFABRRRQAUUUUAFFFFABRRRQAUUUUAFFFFABRRRQAUUUUAFFFFABRRRQAUUUUAF&#10;FFFABRRRQAUUUUAFFFFABRRRQB//2Q=="/>
  <p:tag name="ISPRING_COMPANY_LOGO" val="ISPRING_PRESENTER_PHOTO_0"/>
  <p:tag name="ISPRING_SCORM_RATE_SLIDES" val="0"/>
  <p:tag name="ISPRING_SCORM_PASSING_SCORE" val="0.000000"/>
  <p:tag name="ISPRING_ULTRA_SCORM_COURSE_ID" val="669004E8-F5B0-401A-BC72-C712215904C6"/>
  <p:tag name="ISPRINGONLINEFOLDERID" val="0"/>
  <p:tag name="ISPRINGONLINEFOLDERPATH" val="Content List"/>
  <p:tag name="ISPRINGCLOUDFOLDERID" val="0"/>
  <p:tag name="ISPRINGCLOUDFOLDERPATH" val="Repository"/>
  <p:tag name="ISPRING_OUTPUT_FOLDER" val="Q:\OTI\7 - Online Program Folders\MCAS\2017-2018\InfTrial_Tech_1718"/>
  <p:tag name="FLASHSPRING_ZOOM_TAG" val="69"/>
  <p:tag name="ISPRING_PRESENTATION_INFO_2" val="&lt;?xml version=&quot;1.0&quot; encoding=&quot;UTF-8&quot; standalone=&quot;no&quot; ?&gt;&#10;&lt;presentation2&gt;&#10;&#10;  &lt;slides&gt;&#10;    &lt;slide id=&quot;{4835E768-2128-451D-AA22-D4BA33E3891D}&quot; pptId=&quot;256&quot;/&gt;&#10;    &lt;slide id=&quot;{D874E02D-C93F-4E8A-993D-B310ACF5A425}&quot; pptId=&quot;257&quot;/&gt;&#10;    &lt;slide id=&quot;{67FB5857-FB5D-4703-A2D9-91274936BA72}&quot; pptId=&quot;258&quot;/&gt;&#10;    &lt;slide id=&quot;{E3F78B7D-BE32-48AF-856B-84B174F6A0BB}&quot; pptId=&quot;259&quot;/&gt;&#10;    &lt;slide id=&quot;{78A53EE5-801F-4C19-9364-7342217C6B57}&quot; pptId=&quot;261&quot;/&gt;&#10;    &lt;slide id=&quot;{A753447E-7FCD-4EEB-9DE6-D66A48016EA2}&quot; pptId=&quot;266&quot;/&gt;&#10;    &lt;slide id=&quot;{F0F93350-A64F-4985-97EA-E65B64DC5816}&quot; pptId=&quot;267&quot;/&gt;&#10;    &lt;slide id=&quot;{EDD9E132-DC7C-46CF-AE7D-C6E6ECBD28D4}&quot; pptId=&quot;270&quot;/&gt;&#10;    &lt;slide id=&quot;{5D64BA42-638D-4EF0-8DFA-F91BC295E2D0}&quot; pptId=&quot;268&quot;/&gt;&#10;    &lt;slide id=&quot;{5B374FEE-8A7F-4499-A82C-0C4C2DD925D8}&quot; pptId=&quot;269&quot;/&gt;&#10;    &lt;slide id=&quot;{C247096C-7DD5-4235-B9C2-CD2BCE173386}&quot; pptId=&quot;271&quot;/&gt;&#10;    &lt;slide id=&quot;{FB0D0B27-B139-4A6D-9F3B-165D5E142980}&quot; pptId=&quot;272&quot;/&gt;&#10;    &lt;slide id=&quot;{B542982A-2569-43B1-81DC-4E6692535EC5}&quot; pptId=&quot;274&quot;/&gt;&#10;    &lt;slide id=&quot;{2328B1E9-5E98-47E8-888F-9A6EC504C755}&quot; pptId=&quot;273&quot;/&gt;&#10;    &lt;slide id=&quot;{57F0C0F9-10FF-42D5-B9A8-82C53356E692}&quot; pptId=&quot;265&quot;/&gt;&#10;  &lt;/slides&gt;&#10;&#10;  &lt;narration&gt;&#10;    &lt;audioTracks&gt;&#10;      &lt;audioTrack muted=&quot;false&quot; name=&quot;InfTrialTech_Slide1_2&quot; resource=&quot;8e6791d5&quot; slideId=&quot;{4835E768-2128-451D-AA22-D4BA33E3891D}&quot; startTime=&quot;0&quot; stepIndex=&quot;0&quot; volume=&quot;1&quot;&gt;&#10;        &lt;audio channels=&quot;2&quot; format=&quot;s16p&quot; sampleRate=&quot;44100&quot;/&gt;&#10;      &lt;/audioTrack&gt;&#10;      &lt;audioTrack muted=&quot;false&quot; name=&quot;InfTrialTech_Slide2&quot; resource=&quot;d79fc264&quot; slideId=&quot;{D874E02D-C93F-4E8A-993D-B310ACF5A425}&quot; startTime=&quot;0&quot; stepIndex=&quot;0&quot; volume=&quot;1&quot;&gt;&#10;        &lt;audio channels=&quot;2&quot; format=&quot;s16p&quot; sampleRate=&quot;44100&quot;/&gt;&#10;      &lt;/audioTrack&gt;&#10;      &lt;audioTrack muted=&quot;false&quot; name=&quot;InfTrialTech_Slide3&quot; resource=&quot;cd9b7f39&quot; slideId=&quot;{67FB5857-FB5D-4703-A2D9-91274936BA72}&quot; startTime=&quot;0&quot; stepIndex=&quot;0&quot; volume=&quot;1&quot;&gt;&#10;        &lt;audio channels=&quot;2&quot; format=&quot;s16p&quot; sampleRate=&quot;44100&quot;/&gt;&#10;      &lt;/audioTrack&gt;&#10;      &lt;audioTrack muted=&quot;false&quot; name=&quot;InfTrialTech_Slide_5&quot; resource=&quot;cf872299&quot; slideId=&quot;{78A53EE5-801F-4C19-9364-7342217C6B57}&quot; startTime=&quot;0&quot; stepIndex=&quot;0&quot; volume=&quot;1&quot;&gt;&#10;        &lt;audio channels=&quot;2&quot; format=&quot;s16p&quot; sampleRate=&quot;44100&quot;/&gt;&#10;      &lt;/audioTrack&gt;&#10;      &lt;audioTrack muted=&quot;false&quot; name=&quot;InfTrialTech_Slide_6&quot; resource=&quot;7f824d8e&quot; slideId=&quot;{A753447E-7FCD-4EEB-9DE6-D66A48016EA2}&quot; startTime=&quot;0&quot; stepIndex=&quot;0&quot; volume=&quot;1&quot;&gt;&#10;        &lt;audio channels=&quot;2&quot; format=&quot;s16p&quot; sampleRate=&quot;44100&quot;/&gt;&#10;      &lt;/audioTrack&gt;&#10;      &lt;audioTrack muted=&quot;false&quot; name=&quot;InfTrialTech_Slide_8&quot; resource=&quot;c1339453&quot; slideId=&quot;{EDD9E132-DC7C-46CF-AE7D-C6E6ECBD28D4}&quot; startTime=&quot;0&quot; stepIndex=&quot;0&quot; volume=&quot;1&quot;&gt;&#10;        &lt;audio channels=&quot;2&quot; format=&quot;s16p&quot; sampleRate=&quot;44100&quot;/&gt;&#10;      &lt;/audioTrack&gt;&#10;      &lt;audioTrack muted=&quot;false&quot; name=&quot;InfTrialTech_RealSlide4&quot; resource=&quot;a7c0ab4f&quot; slideId=&quot;{E3F78B7D-BE32-48AF-856B-84B174F6A0BB}&quot; startTime=&quot;0&quot; stepIndex=&quot;0&quot; volume=&quot;1&quot;&gt;&#10;        &lt;audio channels=&quot;2&quot; format=&quot;s16p&quot; sampleRate=&quot;44100&quot;/&gt;&#10;      &lt;/audioTrack&gt;&#10;      &lt;audioTrack muted=&quot;false&quot; name=&quot;InfTrialTech_Slide_9&quot; resource=&quot;dd029f62&quot; slideId=&quot;{5D64BA42-638D-4EF0-8DFA-F91BC295E2D0}&quot; startTime=&quot;0&quot; stepIndex=&quot;0&quot; volume=&quot;1&quot;&gt;&#10;        &lt;audio channels=&quot;2&quot; format=&quot;s16p&quot; sampleRate=&quot;44100&quot;/&gt;&#10;      &lt;/audioTrack&gt;&#10;      &lt;audioTrack muted=&quot;false&quot; name=&quot;InfTrialTech_Slide11_2&quot; resource=&quot;9c11aa6f&quot; slideId=&quot;{C247096C-7DD5-4235-B9C2-CD2BCE173386}&quot; startTime=&quot;0&quot; stepIndex=&quot;0&quot; volume=&quot;1&quot;&gt;&#10;        &lt;audio channels=&quot;2&quot; format=&quot;s16p&quot; sampleRate=&quot;44100&quot;/&gt;&#10;      &lt;/audioTrack&gt;&#10;      &lt;audioTrack muted=&quot;false&quot; name=&quot;InfTrialTech_Slide_12&quot; resource=&quot;664668fa&quot; slideId=&quot;{FB0D0B27-B139-4A6D-9F3B-165D5E142980}&quot; startTime=&quot;0&quot; stepIndex=&quot;0&quot; volume=&quot;1&quot;&gt;&#10;        &lt;audio channels=&quot;2&quot; format=&quot;s16p&quot; sampleRate=&quot;44100&quot;/&gt;&#10;      &lt;/audioTrack&gt;&#10;      &lt;audioTrack muted=&quot;false&quot; name=&quot;InfTrialTech_Slide_13&quot; resource=&quot;2cceb2de&quot; slideId=&quot;{B542982A-2569-43B1-81DC-4E6692535EC5}&quot; startTime=&quot;0&quot; stepIndex=&quot;0&quot; volume=&quot;1&quot;&gt;&#10;        &lt;audio channels=&quot;2&quot; format=&quot;s16p&quot; sampleRate=&quot;44100&quot;/&gt;&#10;      &lt;/audioTrack&gt;&#10;      &lt;audioTrack muted=&quot;false&quot; name=&quot;InfTrialTech_Slide_14&quot; resource=&quot;203214e0&quot; slideId=&quot;{2328B1E9-5E98-47E8-888F-9A6EC504C755}&quot; startTime=&quot;0&quot; stepIndex=&quot;0&quot; volume=&quot;1&quot;&gt;&#10;        &lt;audio channels=&quot;2&quot; format=&quot;s16p&quot; sampleRate=&quot;44100&quot;/&gt;&#10;      &lt;/audioTrack&gt;&#10;      &lt;audioTrack muted=&quot;false&quot; name=&quot;InfTrialTech_Slide_15&quot; resource=&quot;3d2bcde4&quot; slideId=&quot;{57F0C0F9-10FF-42D5-B9A8-82C53356E692}&quot; startTime=&quot;0&quot; stepIndex=&quot;0&quot; volume=&quot;1&quot;&gt;&#10;        &lt;audio channels=&quot;2&quot; format=&quot;s16p&quot; sampleRate=&quot;44100&quot;/&gt;&#10;      &lt;/audioTrack&gt;&#10;    &lt;/audioTracks&gt;&#10;    &lt;videoTracks/&gt;&#10;  &lt;/narration&gt;&#10;&#10;&lt;/presentation2&gt;&#10;"/>
  <p:tag name="ISPRING_PLAYERS_CUSTOMIZATION" val="UEsDBBQAAgAIALxxs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E56Zkux5PJ53AQAAGkSAAAdAAAAdW5pdmVyc2FsL2NvbW1vbl9tZXNzYWdlcy5sbmetWG1v2zYQ/l6g/4EQUGADurQd0KIYEge0xDhCZMmV6DjZCwRGYmwilOjqxan3ab9mP2y/ZEfKduymhaSkgGWIlO65I+/uuaOOT79kEq14UQqVn1jvjt5aiOeJSkU+P7Gm9OyXjxYqK5anTKqcn1i5stDp4OWLY8nyec3mHO5fvkDoOONlCcNyoEcPYyTSE2syjO1gPMH+dewFoyAeuiNrYKtsyfI18tRc/Vn89OuHj1/evf/w8/GbjWQXoGiMPe8QChmk9287APk0DLwY0IgX++SKWgP9308umFLP9Yk12Nz0k56E5NIa6P9WuWkYEp/Gkec6JHaj2A+o2QuPUOJYg2tVowVbcVQptBL8HlULDp6sRMFRKUVqHiQKJvKaH7Vpc4Ixdv04JBENXZu6gW8NIlUU69cGl9XVQhWgr0SpKNmN5KlRCkFjni8LXoJuVkFQIfhVCwFvqoyJvIPqme8F2InxZBKPSRThEewu3a0KkA7g70W1gGcpV69BxX0uFUvRbcEBMIgQWy6lSJo3RbQstIUTydatVoR45vqjmAaBF8XEd7Yz1oDkKXIKphfbEyXEEQkBoGAlL54gG5tgN+IIS9kP4dwdnXtwUW3CuZgvJFxVXzsmBCJhwvM2KQhVEkKQR9EsCB29aaAKMbRkZXmvivQgTPf92Qbs+nYAmWDTPXCqMbbAEB8CCKwoeFK1gXl46tvn8ZD6cDsksLkeq/Nk0VEOMuSbQbofkjX4aj/wWuN/gxYPgyvIcaCkoI9EcAFMdNFH4ppEwB4kapPx8aU7wpoKNPtsmWFLPQnTiS7XiCUJyGmXroSqS5jRWwL8YEioPOqnJiKfphBKLva+wXANInjbBNFcrDjYUKS8aFUChGsTR0f1p6n7e3yGXY84MYQ5kE9MTSXQ2hhwZ64qxKRUegmgmKUrlicc3fCEadeu4bVUpOY1HYLGlM+1+BuxasO7rzaU7Tvk6lVf0w5Y/rGFWV2CeVXFs2XVpnrP/KdYodPtuyZ0WfrT9Ec28XHoBt91UsbWjZO6eKYUWS2bavBs/+ws6+ujViOeuVPdvfWjLYka2h+6wFtDobpLEGg3dGmDDkF2l3L9M1A0aaoHlBc3v+2h0w82AL5CT8W4hK06MOFSs353+RkZRi6F0jHjN6WoeJukycbGQd92bQKdsOQVf0jGG36rgMckZ6umPYMCaTzd6tC97u+gYlCXemCyD4DzTWdVIikysD/tgDkdk+0ONDx/sJKZqmVqkleKO8P1sLd1xh/3lbeFysysZOU2eJtac/ocK5rFhY3SSY/OZJd/nf2zl35P91JEcAi9iI19Wzcwts5V2VEIUkBvhUejbf8DuZCxKllAXb1VdZ52BGpOMw45wwC2WXPEWZEs/vvn344YX1nSzKLN7G+9QHRnBixIdmB/+Kri5V9tIBQPD+XMoIvU5vS3let4GKQuROEPOWSxprRkKoOpo3a9EOQbp2FKsX0+hjyITNiruoAOrg/CGIcXwGXmgGANxqy4AyKkSsleKGardQBW/bQ/HMDrSoqc95F9XinRC6buJMaOY75GQPLBWfOuqZkpHHaSzWcJqeadwexz7APPfoXHU1H1BQwJ2X1t0Adqc3j14HQMAdQhK01p27IYEEUzfqCJ1eNKtxuV5qPQ8Zu9b0T/A1BLAwQUAAIACABOemZLRXlS9S8EAABuEgAAJwAAAHVuaXZlcnNhbC9mbGFzaF9wdWJsaXNoaW5nX3NldHRpbmdzLnhtbNVY63LaOBT+z1NovNOfxSTNrYwhwxIzYUqAxc62mZ0dRtgCayNLriVD6a99mn2wfZI9QoRAIYlol047mUxi6Zzv3C+2d/kpZWhKckkFrzlH5YqDCI9ETPmk5tyGrdcXDpIK8xgzwUnN4cJBl/WSlxUjRmUSEKWAVCKA4bKaqZqTKJVVXXc2m5WpzHJ9K1ihAF+WI5G6WU4k4YrkbsbwHP6oeUaks0SwAIDfVPAlW71UQsgzSDciLhhBNAbNOdVGYdZiWCaOa8hGOLqf5KLgcVMwkaN8Mqo5v5w29M8DjYG6oinh2ieyDof6WFVxHFOtBWYB/UxQQugkAXXPTxw0o7FKas6byrGGAXJ3G2YBbmzHGqYpwAlcLfFTonCMFTaPRqAin5R8ODBH8ZzjlEYh3CDtgJpzFQ6DTvvKH3Z7oR8Mr8ObjtFhD6bQ/xDuwRS2w46/D70tfLN3029074bv/V+Ddmgn4vqu7w867e67YdjrdcJ2/5ELorDhRM/d9LIH0RBFHpGVkz2VFOmIY8ogsb9wvSQKSoPhfEJC0aIQ+TFmkjjor4xMfiswo2oOFVSBCronJGvIjERqoENdc1ReEOcRzgCCYhD/VR6dvl3l0fnFhumukf5o1k4tPaiLDPN5R0zEd1b96PRspfvx2dnzyu9S08NK4SiBYgF7Frp57vrRA9lY8I2w6Gc0EixeWUTSEYm7OCVrPSC4p7wFlEcOGkMCMbC1lxGOAsyh71AF9kcrAFmMpKJq0W9aS+pGTjFDgAeNkaCbYMsfUYJzuZExK9frYo/qf3SFIvJP4w1z9BTpe1GwGM1FgRi9J0gJBGlapPBfQtB6A0HjXKSLU+hxCklGQbkpJTMSX9oIugMRaQGcOiKMKCPhY0E/oxEZixxwCZ5C+4VzKg1+eS/gDEv5CIofdHxl2kK7e+V/eKUNxPEU82hPcMgPkmbqEPgYbOcCRDAmwJtrEOCZCBeSLOIT03hBZmNm+esjImlaMBPx/zsua9AHjM5hpOC5iZFNYF7UwFpsgqeLmtR1toCGaqQQEoMJFxE0GsoLe0MizJHgbI5wBJNI6hKfUlFIODHFbLDl16loeBHlC2Un0BFBWh6T3AqucnT85uT07PzibbXs/vv3P6+fZVrO5z7DWpwZ0M0nlwY7ri9WhxeYnlkgXuB8Zo3Y4m2JPNX5HW+pu3udWk7B7SHhuXqA7Z5ni7n7o46zwG8Mmtdo4Ae3nTCo2qRSV0DJqiiBZBzrDdyGp3cbQkh8K3jteRvC/sD/3QoQgmhVcXZiuz0rg9/ZUA3MPtBf2wWsVIChMTFNEMYGoymFFP4pusBTZfXtDeS7lPI3r6amFxyolAnOowSierBM+Cna5SFd/CN5zTytXog33oA9d+f3CX2TUk5T8KXeJlYfNeqnJxV4p955VSoB2uY3onrpP1BLAwQUAAIACABOemZLhgQxNc4CAAB6CgAAIQAAAHVuaXZlcnNhbC9mbGFzaF9za2luX3NldHRpbmdzLnhtbJVWUU/bMBB+36+owjvRENuolFYKBSQkNtBAvDvJNbHq2JF9Keu/nx3bjdM2pGAh4bvvO5/P311I1Iby5bfZLMlbKYHjG9QNIwizppWwahWKehGhbCGKLUwwIV8BkfJSGYu3zWixiLIWUfDLXHDUsS65kDVh0fLioftJ4g45xRJbkOdy1iSH8Jib9Gp1DmV/Rno1TshF3RC+exKluMxIvimlaHkxmVq1a0AyyjcamT6YNYZkVOEjQn2Q0/1den0epZGgFJiUru/MmmQxkgHzJ32J0x/1+e0PaFuqKHa025v56ub7GK0hJQyL/CM1axzPdfQvvIolIPxDDf11ZdYolJEdyGHweTqfz0dfpRFN23wpGylKU9Ah5+e9WZMcJkih229SK3uCuZA5aLJFXHmOhOH+DPs+Me0qBXsxdT0YCObRMwZLMzeS2O+sT1Xi47lF3R+wXBOmNCA09aAXnfQLaZUPM7T1uL/wQXkRgJyhR7wL1tawsvkGwKG9x69Wt92oCPPb24IEJWydMciwN/bIP7qsR8jA2CNfGS3gmbPdEfzQYzn+iW+Je8zPq6+9wIne+nr5nfeak55M46rgaGfwmFoUsFQmnTdag3m1JO5sNqX4KKeEky0tCVLBfxtctusuo5L4wOGUdlpXCVJkcEpuXY56SIfv1e2HanTeoRztR6G/nN3PUM/wRUQQSV7V+qOkopnjLaIujv0cHlPMmNR4kI98Lc4l1URuQL4Jwc4+hwuEs8HCNtcYPImDKiTx6TonLsipB+BtnYG81+9GQfk6D40WWNGyYvoX3yl8QOGdVmojTsvESofjhO6FGRicCoDIvPKytRvrqVuGlMEWfPMHhu7GY1dLlJbpmOJSfII1hppzlgNRBn3Ua9KNil4qYZyh4wThXad1mmE901MYSaa6iw063w/hPuXBWPbTzEgvHGTd3ilpEFj7jwuojeZ/zv9QSwMEFAACAAgATnpmS2F7O8kaBAAA/xEAACYAAAB1bml2ZXJzYWwvaHRtbF9wdWJsaXNoaW5nX3NldHRpbmdzLnhtbNVY627iRhT+z1OMXO3PxUl2c1lkiCgxCloCFDvdjaoKDfaApxnPuJ4xLPurT9MH65P0DEMIBEKGbdm0iqLEx+d8534B7/JLytCE5JIKXnWOy0cOIjwSMeXjqnMbNt9eOEgqzGPMBCdVhwsHXdZKXlYMGZVJQJQCVokAhstKpqpOolRWcd3pdFqmMsv1W8EKBfiyHInUzXIiCVckdzOGZ/BHzTIinQWCBQD8poIvxGqlEkKeQboRccEIojFYzql2CrNrlTLHNVxDHN2Pc1HwuCGYyFE+HladH07r+ueBxyBd0ZRwHRJZA6ImqwqOY6qNwCygXwlKCB0nYO35ewdNaaySqvPu6ETDALu7CTMHN65jDdMQEAOuFvgpUTjGCptHo1CRL0o+EAwpnnGc0iiEN0j7X3WuwkHQbl35g0439IPBdXjTNjbsIRT6n8M9hMJW2Pb34beFb3RvevXO3eCT/2PQCu1UXN/1/H671fk4CLvddtjqPUpBFtaC6LnrUfYgG6LII7IMsqeSIh1yTBnU9ZPQS6KgMxjOxyQUTQqZH2EmiYN+y8j4pwIzqmbQQEfQQPeEZHWZkUj1daqrjsoL4jzCGUAwDPK/rKPTD8s6Or9Yc9012h/d2mqlB22RYT5ri7H4zqYfn54tbT85O9tt/DYzPawUjhJoFvBnbpvnrpIe2EaCr6VFP6OhYPHSI5IOSdzBKRRHr8kdNIKKYeBcNyMcBZjDnKEKHI6WErIYSkXVfL40F9z1nGKGYIbAICToJtgIQJTgXK6VyDLWuruj2i8doYj81bhvSM+xfhIFi9FMFIjRe4KUQFCXRQr/JQStTgw0ykU6pzIsFZKMgnETSqYkvrRRdAcq0gIkdQoYUUbD7wX9ioZkJHLAJXgC4xboVBr88l7AGZbyERQ/2PjGzIFW58r//EY7iOMJ5tGe4FAQJM3UIfAx+M4FqGBMQDRXICAyES4kmecnpvGczcbN8rdnRNK0YCbj/3ZeVqAPmJ3DaMEzkyObxLxogbXaBE/mPan7bA4N3UghJQYTXkQwgygv7B2JMEeCsxnCEaweqVt8QkUhgWKa2WDLbzPRyCLK58aO4QoCbXlMciu4o+OTd+9Pz84vPlTK7l9//Pl2p9BiIfcY1urMRm48eyXYST25FV4Q2nExvCC5427YkG2KPNX1HW+Yu/1+Wqy9zSXhuXpjbV9g80X7ZH8NX2+BBX6937hGfT+4bYdBxaZ4OgKaVEUJlN9IH9k2Mt3bEJLgW8HrWNsw9vr+z1aAkDarHrNT2+laOfzRhqtvLoDeyva3MgHWxNiMPVgUjKYUivZ/0ffPNdI/HxnfpXm3Xp90Z/eafj9Q8xKcRwnk8WC5f72R+HpR/S8FyjwtP9iufZL13K3fM5SAvv6lTa30N1BLAwQUAAIACABOemZLaWqT/IQBAAD+BQAAHwAAAHVuaXZlcnNhbC9odG1sX3NraW5fc2V0dGluZ3MuanONlMtuwjAQRfd8RZRuK6Qi2pLuUh5SJRaV2l3VhROGEOHYlu2kpIh/L0542M5ENLOJL4c7nnHG+0FwfMI0DF6CffPerN/ddaOB0bQs4d7VaY9eGD1UNF/BZ14AzRmEHlKd/3qRD1cCMw5ZY5rUH8ZWWX4hN7+sCVU2LhALiWgK0SpE+0G0HZb416nsVFVbkdXmpNSas2HKmQamh4zLgjRMeLdoHrtAD+YVyBvomqTgmU7i0bSPtB3jkculvBCE1Uue8WFC0m0meclWffk3tQB5PPBtC8QLEzZAc6XfNBTdxPNZPO4nhQSl4JR3PDOBwpQkQC3fm6hj3C3Io6tc5fpMv06i6eTBpgXJoNOlx9iEi7Gj1+1utpyGnW6J55EJh6CkBtmxiuIoipxuCi5K8Z+UkmemIx30aW4CRSknq5xlfQd54cxmjW3fJ3kt9HRqzghxb4Q2yEQWfReHP6XY2Gt0cpWXdonZ9V5YnsYRTWCGFboX7d8iZv0VfPs7Qd0asbUbHP4AUEsDBBQAAgAIAE96ZksalZ8+ljAAAMNhAAAXAAAAdW5pdmVyc2FsL3VuaXZlcnNhbC5wbmftfHlYU9e6N62n2nOK0NaBKJDU2tYRMQ6gEJK2VKhtlVpLURlSiAqKEAMCATLY2oIybbVFVIQcSi2tKKmABCEkWki2GiE4IIQAEbYhTCFsApl2hm8j2saenu95vnvvH9+9Vx993Hvt9b7rXe/4e9dOcuzTrYGz/7HwHw4ODrM3f/jBZw4OL3U6OMyQvDwTHflwqa8P+t8LiZ8Fvu9Q0eI2iN78Lfq9Le85OFwGXjFHvoTe//3ghzsTHRycGqf+vQBSf97t4BC5Y/MH731Oj1B3a7LPp+5SpdrekH11Zkn5w5Xadwu+9djxYMmyGXmffuy8knJLRzhYFb0zeV3gJvkWdlteofOBfPy8msF3Qv8267NdmfsS2+cvvLupPPD1BYO7EkbiW5fL9+GKJrOyqJO80boWZtEG1Qe7m5gNPWNvLl7cshEuXSPcxOyrmKOoKTR1htii9EYpSW7pVxETe2Gb8RWHqT+tPR3NFH/Agzl6pMSiF45p7vrOePwAN7/QNBAVYxuXs8/1vPp46IaohoWvFiKj5PPejwccHojE1jiYsUbm+sLU7eGky5fZ8u/ISP5E7uPn1+o6OoQe6dMcD2L8fR9fnLvW6vT4Ysnq6sePrv3dUT095cVnp7y7gmOdoI4IzDqcpidVtcJ3c1bVGy3fbHCtXAu9mpE8NbPToAzy62lAhQpviT05canvwNG1b/r6Ln/6tIqUnrrxl813A7Pth4//eGFk5GdM55TYMRSZK5V/ueBH9fcWd9ypPdGBounFXSWVd+KOVxdVCqHGSvvpgpItd3VrH8t+7bVTCzrPCxY8fvTwZYmj+jPF9GYOfrMnI/kX6vSCG35b419/33t6d27vnbxQWVUaFTMLvfnn7M0XbrXkZZW4TynQ661flv8bKf2fEz0hakjXjchGexsz670VjES92JUadrSAQ2KzUl+5Oe1Z5fe5IdwINZbE4tenaHpmQWnvBNCX2XG/X6rvSddEbWCPPXzP54JmTin/+yL3edPmiYuRNzCMCfqBO6XjQ5PMYkJqgvHDobDk5M+nDVtdol5fESFk21g+xeRNBHK9PalvAx3u6xuaPLCatClsHrfHzpvq5KK24SAOsaF2nOB6U7pInD656o8ttnaPGLWq+kxn3E+NhqsibX15iky2Df/YyVozRrdyIxrqDL0/tqdOmojwOc1QqJ08cnJOl3fS1ANrIHxOjTeAib+BBq664A/BBpLnz9BBIOBZXPO2q4Ccib8Aan/zVCTbrJZsPHGmgb6rENN7pcjOGt3FUdfyytsp1RFOMu9FPZrONi3+B8Cp4TdicX//9SOzXPS5oNc1RbMdSYO175cdWL+0iV0VEYB+gcaXmLGNf67bK0C7LexKcXf/pzCLchgo13GIzKF9MfGpdhuMCKJNpjne5g4PTWKutrOuDQpwtT7kE6xw0vfriTUYm5+zWb3MTlvN8xtpOTdk1xjdURgANh3v9RH8/bhfAGOktHahX31zEkwY43LtfKad7CjHh5Hb5z3Mx5RRTgs+gvHRwLwg4+shELe7/ydRexLB2RxMCnL/wk6vwysCFP7smIGrIoMbZMWIgH0KkEhS3h5OGypcD1+VSjdy70n+cKpDPX3LNbWVpqSwBiLr18GrxZ+9PXNyxNJUS+xMKWyPE4xHlNlbhCCadx+eeFs2kN4dZci7jvhkKDEXq/Qbi1V+PSqBnB9P2yRs2W4nzr3sFTeoaQfy9C6knEOOPe1tAlzXQk36RB2rNvbtYlOAyl5Bg92P7jU10QmkQFOSS8hQNC6Q0VJqCPBPLmz3sDrPKCqzU05Z0pzFiTmdMF/Tzpw0CXTMxYtYHcNLBU7w7MO1d/1mjsrHDq3RBut9Lj1DVOSPbGT/OrhMlFikQQwPslRUACAJNr/Ky1WdlGJVdV2P8m2hnnYy7VOn78+niDDujbok85f3KNnA28iORjwumtHct9+AeQgN6VHVFsnHtmRdsguqgYmtzLPf17LDYPcZE3Eexa5EpAMqfFG1PAOm8xP9LDktIc9qqaqqhPc6JYHQcDOuLo1Jpr2UptvYNM/QvpPgaaGbzmAQZ6bpjDHzytCEnfMWReRcl3UUHnthQ0UH6nYdE9/rwiOtPhVNqCcrfuzQb8kzvJPxzErauY3xXgYn2vrksHmsgmzqq7s5oXxr0hVNoRv+2jDDLvR9gmhJSV4G8byRFHho8iKTZFhfcYgdLrp3azduu1nbarRLTYcE8fe2l4eFIMWLLUmz5Uixzzsz6UX2vqyKVWwvJ6RNDIzPTxGWBXF+4lAI61uGYxTtYSoPO3Ub63KDLiWMoomuYSLRkQstS6hUiRV325Eae+Xyu2vKvriah+askcSc8m5q3chgWhSjPfUZx9ZZPr3vkSuUckhBJNBwnestE5QPQ4O7D/XYa5CHYevRie3w/eXtbXHoNHhGUBXQmxS2UzhpP09o6C2TOfDPr7jEIaSeZOV5G4+Q9RbFDFRrfHutsZGK6p67zoNd+o0ZhfsVHThbyFct9olveFkxl+D6FWRs5rUKVPucvZM2pRI0lnEmdbBwAe8X+/jfTggyJPzNyRlH5PNF3SuLo4lEHlN6Bxu/PwZN5dbAHv0p1sBInF3RaZ2ce2Qi4W/Y0T7nTbkqf4D6+m6O9O6W2WoZIripOqr53F6QWMVqd6kHyyXNOK4UOR8Mr09jDv5UXPc2sWbEosjnqsNX2DO+okm9DRnl1Fj4yAfQL5GVZXt+abqBnWHYUq3JvNxzv22i294hGrrzcVkLcdKSoNlVc2ekE/ZIthDf3hp2tZi5MgXelzr6vl0ereDRh/IPvCqYTZq7PmCwnLj+9krWWAwhBRlemmEZodydtDd9WihS8jO8zsM7nC/FgEDq/tOvhgyAbY+4yC0YYyzAhfK3ttsnoGFP12/9CS6mLfNQSTTLx/ybmNR797p3h/SC4M/D9tln0iXkuGdg78FuVIwKH6BcqvcLYrxdkQYAlqSwVOEXDIIMdOWUV5Q9m6IbkeJZFlG2SwHPJwjViy58E/kYsLaYZ1FKCgoAOpLF3am7rKjBra4/b1+pPkGKa5RhQSmvQ4mEB5dJHetYG4aHTdd/CvEoTliCuMVrvWeNptkpKf4nzFdVtA1uyP2V8P3VeB8ccn91m7NXOJGVY6CdZ4TBWC5AsyURLn3CuC2Rvj1gsrdGoiixOHoGHMx9C5CD8wZkFPc3Kxjk9Ftny4lWNIXRKH8DwB7vHk7pyD5aX2z5sL3hm69olgU5LTgGZRm2Fy/8CRURRhc0XQaE0iTHMdk8M5z7QjjZXtIKzNWCGfBxPyG9y/p9WcaxOwSxlgnp6GZmSCe5TOnAHtCWa5CFYuhZIatEtedmi/AEoBiFRXe3NzYxIfyFqId55V2UH/MQft515jJihmFHHyVLGrnxWnSQ6xwnIyOJYb9yDYZXVWL4nNaWHlbEyivbeww8CqwVjxrE7+bIVayPziT6TmTR3e3zYaGmo+zrnVmwb8YYRkT9gd55yrgczerSyavnPmq3D9tCz4ChAyuJn08e2UIOpKEhy5Qw5jF0l8mZxn0ph/zsMZOx75edFabPV9KUhk5nr4ZLuWUlx8quHANsPsUZ74iZ4dRnMERmRBtrAJ2W3RzknzjiTMm9Y/UKlwnb7DGKICqsRQzBR7bUO92A163LNK9+QC/CfZ221m7ZtIbcFXX+/AMbehSGyItHVsioFf+bgHh4kLTYT47iuBgUPDd0o90RrddqQQqo3aygYoLMjz72cDylbviZVI3/FfzZajZqu7NdPFc1jWGFmpMlzFD7KVRNg74HhcCeZAGfsaWnPIS7SjywiEVy4WZH/RMoQEFhGtwRyV/FKnLVH3uPLZB20YVQoYMWyQWzFSCI5f2dVhjDqPpyJx+gFV6t1XS2YnEhXSlGVoCEK11N7Bmy+th7Q0uoYwdtE7IL/7rQ2F+Iy2kCcCSBwULIAnfguDjesRWPIC+4A0qiFRqXGw3MHPlUaaCnm31I4Vty7kNxi+J92RdhZLVQQR8qrCUfBTkkMVyHZ0lzQUUII0yLHJPGYSWQGqLkykXIsQIQuTDK1Z6yr6y5cMolDA9KToSR1Im8yFRsHuVT4E46tg4iak838IO6vCJ4miFT7ft+PcRdTpptjp2Q9hhPGnIFnKfUHie56GXe1SBlpcaFQ85RbmM4wbRmzrBZUI4Mm59RLP7lEH8k4VVAXEs4S87rU0t60zbu9dTM8SAVY7jQ5aiLeduYgqCuZCOtWU926oLHMcKCS7PVEmDfOsEqOPcreiq2E2LmIp/r243PlP0ofkTEPMFK128gvXbAT+gmkhc0TibcjuhZcjZwEMUwWQDgWRHgrGX21UiA2I37uX75t7vGKYWhxP6lWCrfZsCA6r5bFphV6v9n3Yjm9UjK6DvnB9HWkHhp1Yyh75QxrIFWAUMIn8b/DEQyBC/6YRNZJHhHWyu2NOUoGIZk/IayzkZElNsi0B0nwdyDLuhg+BvYNHAc+RNwgNctidy4C4gaycNNbPRmjalisNdK6ReVB4tmq/GHAfH2X3PgjRHFHC4Ktc0s8a9+LtxCUgX9oiHg/WT51Sslfmh2NN1WzD0KpAss6ELM27jEQzcsSc/AHSHmMGVp3mvpXs4PYF1tJ0Hca0hK/VZHOByY6aSG6zAl0CT+qDTkVxA5rYjuSkb3YtofA4gt7QuBhnVYdth1HLCe2JO6AeCBamgSTs0pCGx7dolwMk2Z5ChprKz1YSjkecvEA0tnqui3lfkP7xhOV/LcO8eHkO0LOTbCSdB7Vl/hi9p715rklE/JrEuVz/pI51ZKjLAFDTN9YlFjclgRkXyMlFVi+Z766oDBbr24smG3TugCDFevU9WdZZJhxjBkcYTX4eFDvml+z/CTlAVvjIb2xfeXJV5t6S9r+3vFbnaD3YyTn+f/Ye4PPwv+I/0v2hxsF6ZvBf87ooFkXZ8ou7uQKriKIlh9Mgo+FWjq+XKq4Wc8HLxXVsBjCNE2n/nIK3EqX3WjOO4Iz28KF3tk6h/d/A4gxK+LIGW3N4vAdDSPAfwpGOGC48Xbd9bx0Xgi2IEVfWg1wFD2Hb+sbX7iIUPSxFhvYwOU2hWfo9NqIJrzsnjcYgtmqEAUI3B7oIr6hMziJ8JXc6XBvCq7LMrj0tajGScNoPmwcstF4HHByop3ALlUdBzNHfT0nN5E7XDUcWeYVVniN9OqnKdL1CK3sl7oCVbz6p9hU+vTsLBYtYgYMHKl7Otji3xnjtP/cRZGam21vzE2NqFBpZf0shStRDKTcyV5PbI0vsoNSUq3RwBIVvm99goHnFRGzCrwz1Hhd2SiYX4LIsK1ULJkm28ETrN29LsGv12undAkBEOuL0FW9GHuYfjyt8p5YzThlfK+yTTJMxwXpSm0ZeBhP3IuNhdmsMJz+ikXAZjR9U6xs99MGNOICjzqmzHO1KQrWgUHwhbhANLoWjb0ZY5RiwCLWOrCV9LsXaSOKVpd5DfvY6/KQHyeZ+BQLZtPzHotne+W2+sXoL+KUVAOKNpL/NPnAnN4ihQO3aZVbWBT3uVxn1GVct7DOxhZVdmhY9cJAeNXU2MAMqitAk4FkdYW73oHG7vxGlCxphpVGSV3G5tP4KEODnlXK+zDrFsQ9U0xOHrlhF9Wuyc4gqkAE4tBiQR3aqEQB5npnadpNnpngXI1Tu3aWRDSAVJA0DdLv7YnZK4mOlXJ6GJhe5Lqn1X+CT/x6DZHDf6gZ3PIj6D2AtAuYkLtsNsApQMFl+SCRhNjvbHWkvCuAk3xcRDN37FfQv1HE/iaZnEEKX4tydlcO8Rk8OuYz+rrmnujlvAF7rMuoniMGZIB8NTpyLJgwH2xiY4kXANWaApCuoaTnwmiU34a03zXkHpPMKW7wn7TLeJ5D0M9idLyiKvcQrs2fcf8oJ0n/Zx5P6p5Gg37j7i9fLt11WTz9AFb4I69MQWmvY9ZHV68cm31x8y/Pg8Vt5468a8nqDu96mafrNmuS2HsOPVvsgTc4ku+eu7uW4OlogUn/pjDMN0TXkb6vYWPD3V5WVWLWo7+wVh5k2u5NRpLtmRL9m05mewS/f652bIztJf/nw+e/3NT1OZ+FbEKGZezKxFbj/HWS8zaFAVTf4S7hVFkVVNtX5iS+Flkq4jTw7Sq2Af1ykBFfbqqTBitb+aYkfruIBbyU5NqvdkqZR7QPyLb6KYrX6Y/0cvrjZcrInI0HJu5aiJ217GvmNmNaW8TVS4kLXOw/Zu4J2ktwFHkIxBa5NQIs8JB1p7Mqa30dS3xNTZyLF9NxDYmP9EXFEtGhpS7L1KyL1vu2dq5ZWTF+dqTfq7FvlnUDbvJi2uu/36AAXepZe0p86U3e+DBqAf0Fp16zVOgFTI5dw18aJmso2un+Y2OkVhRd/TTEsk1lFTK2ul0fZlgsXuhbzZ3s+5K3+jap5TyMuLkBouPrT+U82HmXoGlL/Y7ZnOt/PcDFp1RSvpY2ALPXSa7kVMGyJb/Dh/2oI0l6+X9Xqu1HvD6Xazu34lobWjLI0jXNnunUPmweNZodz0v3TQxqPTo0UydWlLT4T6RMraHyrfe/G6Ji5CDi96XWqik5J6iAkhuey6IyeXlysVcqKZKaam4O/Uyw5mZS7JpSafzJOfJtq8kgeZ6K4R7REX0VKZhUqidU9/NtpbrFV4mCZfPRmiF9IvMXH2VxgvC91laRIjhEhu+xCNvY+T2cxekcJ7kiIq7kgJPEuYHjULIxp8FuVASrLuDJjszi3UOowaHi/3Sk2mFsAF0VMP0x8h5uPRKCZOvMDJx9zTsXgVzINYcbUPYhahYaNLrv0xw7aTsxok+xUY5AFEMm0yCE5tEZMsDeSCkh2tqm+mhXWy+x22NbxZoCWKPWyWSO7Z/9BgHNcbW9px66RNLh+zL6Z1CwoxmJBf26SFmXU7DVgdCk5IVYvChO5U8nyvFxlYzEAM9ajdAxvmlHYJNMXExpBAy0hlCMpiIxnZSsZNk1oIjOhTXBmiUcnEtmp6WztTT6lcHaPE/SAMk7QCyGzLWnmU6anpdhKpQf+uJvtj1Ntmj+CeeIS5pSJscOvJemiDBLwtdWN6XfCcO04kjsczX5WKQMcc/fV0xsV/PHqUM/sw4jv/JdidauL4GKIveiSIv09J4b1KA4bazwFaT+jMOXY87Ww0xRfkjMG2lgvXjVKzgjNqb3Xum3TTXv3zmIFyD/1KRUeKH1m0ZpIRrY/2RAwrEpxqewJORR+z8vFuzFlDScnq0x7EheZ6ZupHlWiX0gYSXe4qL80e66CN0GzQY9YMh4N2wOwJGzoo01OWhxWzi1fqnjhmjfaPoitvPVEkrNkQOlB0/xkPFggWZymAkRN2dovBT76P8RqgGNaDBvdS0ZbZam1jtyUl7h0XKojo05Wu1cmCskMp805J4q5vyVPJCjs9egt/tpelyzP0CyEC3oHR37pUFebJs/YXUCie1apRkLsRtBR8d8cjUBTE1iBAQzxulxOCE0mLsXnVcqXIYbCVi2Rw07itQdAqmfu1JMvVMSJelAE9d9TPHNvyHnmzMEH3VBB0FG3O4hbMmjUPjKimHLNBZKhJROucEd07jFkc1GxGRg6ZXW13xJnCHsNCf7thTaswsEd/j59whzIRhU2Q1w9LZKjBfL4sNuY3rLWDDZfdI5V0eTwpQ7Uf4PGCbz8xhjAg87N4Pm2VV0Tg+Md5FfMOdglT6Z+joZOjyb/S0AliHhgT2vkrewuXgfInW7yQVbwizDsQAX6Wbv7wfg/1NVZZwDPkGfwNkVqq24TzIpAxdrY1+8VVqtn4B4CLMgIliedCEkWO7PiFdnpL9dMO7HNHeYgLtTTOGr9LOIyvFuhGjFHX/xfpKJcURYq5ic1A1G67/rI0DkfBdPfoB4qSijDL+HorrclDAdirkHNg2IumbVTCKRJ5HVQwx94rklfrXeBxuAum6L8niN8gJHp3/JJ25bSe89InjfX8ziwyfU2vj5FfML/zgvShgEjOYOeJVdlYRSEhhJBfOaXI+2WzlJ6T8fmLW9UsQ7t79bI5RMCFdkZL5FH7MCG8PVrrqRoOYgSZVfn3jU/zwlXWgavD07bogG84Waoo+Vf80vdeVsPqFn4C7ddoJfErhUzb+lgdL7uLPWAjM2917n6KGT9nWWVM8FIzhOYOc0HjS05Q8ExFptqIskPFSzRZbVwKy4ImU3h0u7PXu38k0hSSj/h6J18V6ehw2W1dA3gzufmCRkw2qQU54vPdTJHC3MgWtm6MSqg0evcex5k50bfjm6SHGPrJGgITUk633oQm7A4wHpipS+pni/1zP8e+JxLsUBrF3MttUxq5LR9S8FLYhk/3ygU/M3XlCCE5h2r0aoVxy8YwYiWhIu5Ku707xJC/e97FIoTb4Ytnt7XYo8UHWioi344RDmjQ7jHWqJHzoxOMJDlt//Q/e1FnQcpFeXxbEGcUS6GNfZTrjRqfKSWq2z/Q2z315ycNRjfeK2HPw+9HPuBENnd31KdSpvurHUbQcpUomn7zC/vrK1gWdHELqeMl1zZ3SQJeQnp5DtCSNViX1ZC+JKzMgc/3TzJYsIVWr4GIeTrXjKdxb0+hoyY7hjpKps1yXGWTHLk+ywPzwF4+IQNoVbrVI7F2lmz2ofRXHXtI+jSKu/f2BT3IM8MLqircUIWFxrrwFp0Tv4rgAbXW8b7FpD99tRhSfyfroNHwaPwDW4kRc/DqxGroshjaHDjR7K/iGgLuMt5FKeAt36ELy75ukZOow1yh/6/J2EL+Mm0F3hCTlcVAcHiuW9+H7kqfOg+ihOQN4jHh71Dc0IU1uWN9DnGkwrB/FUbPBozyR5rzHXHbKA0HJep9HyU9e5F/fBTqpoWUroh4WB04sFY+lTmQXgPduNaHFBcG3gp9iF/fS8yYxtyC9NngQNuBvR4dcAGuJzkbat+nmiM73Mx0H7izirbXfddRKnL/ebB6BbmkxQsoGQAGcIIiNxlkF4rg+K4XO4cbjRJSVZO8sGh6tx6Dv7tPfj74P6yOtyIl5bE6fF2LNy7E3WCCUpcXM8Oe7UVKOXmdi/15Q2ot2j9u8los7NhR/x9zZxRLc9eshr9/wUcp5g9aNLVZR32kWKfLxYg3iu+YPg4CtWFGryxGkc54SrsG8pOpfcbeKFwh37MSvbFnMnCsdJpLDPbsnxcex7JB+6vsoSIJrXuWFsr7b3/K7D5xGG12Bcfk4qpDluqURpIp4XK48L/Ig32MmXKs2XP8JRkb2T9QG5YxJ+nSSFUwIFsdBy9b3I7n6OSJwnS2i7pJIUWCYeRdzv/1irvoPIziqaXvUhFHRq0RS3KYcBWyqDefHYaspL+e0i7joXTOmD2LJDO5cV8BFn1127+gpHgAek+eW4AP0+CYAxGhWZEiUH3p294udX8eKOTZDIpZdk8mk1D+NpAd4tPVsTAvzKA7fh0VBYWT63Blf8lnYfudl2Gi1ZU9zSA+g9z2reKdb2ScdJ9SAEpnC0873kjfzyvA1GlfZ4qeDHv719//rbi7xFKx0/VBbuUSxuTMKTiFYK7h2qeziZC6VQdGf92QO9u0P+bKwT0M3h5NX/Pc8ny4d4tpM3BSO8XZ0MklHIdUgBpAkQKwaG+thXrZQAqf4WONBBWz/qZ5LUx8BeQz/oVzvw7lZ/5qmAwHs+Ua3Xz3+NO4RUuXv/Oe5B47PqNn37EjOv468ojAWKW6K99i6ZDVX/thm7pVK/KqmV5FJLrso19SlIhZYE6PlD+yLwS1x7ZcxCi//9KBYu+IUu4cStrqaWljSUPZndphOXnNrz71d9iVKhnFxVMv3xmj+Ra4MXdzaan213acbLn/hJX7JH6lZ0Jm+y84rdqxwhb4uYaLtlN8le2/Kz6VdbxXEZeiKn4v9XOz/3mKP9rWypl5sWRD9PZ6HH33sDablahP4Gi5IVyM/8BfsfffGsE0Tg6MonMG9zgXIwIIaBUPbPDGJNCEYTSJrY5UuOp2jBNeSxONxIKuFK/8L0ZNvtwqoYUTd0CjaN5VxFdHY9vJyebv1gKbKTO+XJhm9/BHkTxsoQlurFd3ggLsn+LL10c3vnMWD9FAzMQchpesOTH2ELZywtyua8OB49xKWu386nylQlAYCxFomn2CTYXHS4+GbOUwCxJx6hQaghVHb3gdDII7A0q2v8/gLG9UkOqm1wyDGXQjgCTMHCjzJEWZikwZKhhO64lnneo8jtz3B49jFxsZMZ88IoVsnZQyAGYQvdCwV6NoPniY70eS1QXw3YIFmMQvXR9nY/w9b4a9/YRl332rQASvMMN7S4H1ACZ4OIE0D7voFQlxlZPqGR0StBH8InDeI9lccdW0a08gSy/fKwLWKeNbGpjhQ5dZoEvC6vf7CneRJEXcE/Oba9/0qTNgg+eu8Y/IWXmGw/gwZGyRbM+oqRvl10z86LWPIafVo74sCqymZpXS5uSOSkN8SV/UX0nY/aiU2DVMm8l7ziciT7+UVquul5oScEYkqFceugZJlbfDHqHRYijHhNEk6UEMMvn33rzxgu3+6YyvlmzwyuSEtCdb9yriVH6kmUhw55LwVPZAXZIVrjNJkflxYJBYoCI8rZhK0lA+0ztuKSFJ659naF9n8OL7V669cOm/B1HubAz8Wk4X8LXy30onVpII0vhs3NCJXoCHCJprcqHxV+gopXsj/zS/etydkh0AYaYSbJCge/hFAQA3kBdfCCTl6LSTV18f9lWtQMpJHBc8TzHOxn4v9/7XYTa0tycz2FGaISVoUF2q/8HBPQ/rgG7MOfPxsI7BjGO3tB5f+xXhbeUjF/szc7D9D59IhpaSgfpYz9scZ7gd5jw83Iv6zr3v/L0cveMuoxrrKdUmzHS0413+kXWhN8hpK5CBdStK+QYudHihrpnQTLnk+9Hzof86Q/IsMHQr6qPpxpUSiaAtX6jwj+LWMwbQsYDGxWP7ZH/FD+2QatQK9xutHZuHoZgOsDI0gQxSfaqOujamgQ7mSAicNGt8Fng0KM0bCEyGCUbxtuX2E7UaLfrmTGv+6Yup00GzUZtMMsqpoXtRbFeLxPVo1il6BBZ04IoNuvIs0k0uVT97BHcx0+w7NbxU+1eAb5v5CaoR1tFTkYEPh6yv434Cof05BadEwJQbbmMBndRFvH0kMW4ZbbDDrjMu+EEOzkQwd5g4YJ4ZALqSDdcYLZkMtqIaUqTFkFkFSfg8FuNhwxto3sWzCKJ0MwX16KAkeNqdKOe1mU6HdCcKGd9DkG54UA5RsDHiEOVIg+pJps1qcKxKAAvBTt1KaYyuMrJ6pxW8Ah6N+BMBihZdiSYTTNjOLYKXLMRWqPugc1Zs4Sk/tYrFSGSztPETbilW8dfQx4CWigLcZuMx/nxjvqj/Whwe93/zNPFn7y59NhpfewTZSHeX4F8HDxIyH+CxAHCzb1pW801ErKYcgvBiDnXHIsac09Voe3idg7I655mrtFke1pF8u9QQRLMUa4wjRJk3jzJWB2qXIDif3zgJymTHOO/hfjY0TjaHAD1NJmZtXALVH5vRmOt3VbsBRCwP7jbpYauh8KJURhm8BytLOUElCgtB2x9ABJeO/AeOiJZWAsrXEr8eLlLwj3WoYXvonLRatqQ6krUcweZS5xdx3OdnylZwX3w7QKNv64eqV2nlqyuG8/hfSjYJKWvrOrncyxlHtTcl/g0gip68jCmvDk5PMlSOUM+CkUbl0SmGV3Htb7L4M8bvDbCCSI91DLgJl7GMFKKDdhnYdu84o8/u2ObZTVgNyMSW3vEX1gs/ZWSNKJAtEwfg2Qr8Bg/oKdBtYL3TTpLN8CulyQg4oF6twUxgaq99JfOl2QgyOQ1nHLtZuV30ATXrv/JPy6odasTNSHBv9c7q1HW6LYbMu9fu811L5LML5T9CeysLITwvbSSQl8wnkOKynVB8acQzrgWMTbCbzDgmYCy7kkSN6sbwiEjDCDEBxvBoej7Eu3EQrpHfFGJPOalK2/zmutnN8AuQr/qTlBZ1XVj4fej70v2noJ0ynrMKTBWcX2H48r5c8/ybkc6LnRM+JnhM9J3pO9JzoOdFzoudEz4meEz0nek70nOg50XOi50TPiZ4TPSf6H0s09VOHBdvPvsWs3rDY7n1iENvknaww93t7Llm/2fQFzavJ7puxlwjGK2QZU13Opm28tPnuaN8nR6sW+a51inxM7HB4zvSyDg//Ni2Mw4avpj/o7rD1y/+SKWNxvptPvvX476FDGclPr7feaF315Pru3xd0vv3k2meRf/1bT66X7I4peHI9+I2j+gnhW0XHS8KfXP84Z031x0+Zv2/HfKC2xEKytcXrNYpONcsyK7mebC7uHl0itOiOASuIAsMGCMp/wmP72ZQ7B77jN/dRnITaOSHyj6EaGodmG7ms+drQwaWtEJharQVkmZql8x131tVkAd7E+KfS/mSbWMLT/wCVZzWsI3Iu1DaHy79eAUvHjkstWeHMGNsl9gn2YV44o+tkBFmbwpDCnucpNu48XOZj8rr9tNc0G62Ixct42zmClbBCFFeJ9CTB0vHbLnvJzBhhueL6USD07vBgnS3oNH3E3ynwD8r35GUCbxt1rL5ieb30iybSvbURF+mTJX7IP0ez1uonuWym/mPhxMf1XIZy7L3hqe+06gunvuMqgviTD0JdWBo9SzPuUZdnnQiyTRzhpph9bFrDEZLhiLN1I0NXxem2NCvMzcpQYlen2omZs0fGya3VUG06KnuMrkWv47qi+R5E7sWhZJjYB+UASGfdMduc/uO2WBG46LF+KnaZFZCMnU59LziZ43GMXRN9q5W1G/8Fa/w7TpdlALAO9HyVuNNxnMbZgy8Wd2CPRBMegCQrvCJXX7cLlq4U9MBX8rjMnNZtjnchTvTR14iunPb4lAHKSrk+evGoK4DHesbP0SzOAnwDDHQmgwizqh7EuwDzABzgyrtaU6EdUi/qCcwH/B9bK/w8fZVmRFjP+wFV2KkmVsJPqljvatxOx1N3OvObJH0Xev0rvhDeogztF5F4mFMqInwsiHEwWG+WRmOFlONY/4lO9YOemgcCkitNYSxcRSusjWPwYZpUpFpvDRO/i2NnXJCLuLRCQ1dFUozUSozIvDBCbC9BV0s6/thqoEvQisorqj3kC7dGq9bDc9dE32hlRYUsEIH/DJ0X4iaFLrSEeC0F2BkyksQgfOUHgwo/03RFfqkh7hKT7XVKX0RqMSTFW7uicoDXGuq6l6Z375T8vszQcv1G5b690xEFx03O+qrlQiVy4I7G3KRcwmBk6OZIMtou1v5GJ2y6uYsmGh/Pii3iHvi0OHNYSZIceItc310C4Hm6aKijhHloQF3ZXnRlRAN9ZpYMk8wt8Xqc7aGBdnVqLz/7TBDLiAXTYepTQTIdsCo6Q7fnd0eXRxX4lLR7V3v6TsSV1WZURq6PZdXlMUXBNyTbPld5uH6v6k0zSsffydBdIbl6ZOgMisRT0m+TRpwX/HJrdLtMf/miX0TbIv1G0HnXicfcQzSewoS1JLLa62dUY8GwlGCV4c6UWJoqI5NkhhfOxIqCm2FGVybhSk6e50y10oY/eCOxWnqpe7QVxASzvfKYebo7Jbz0OH9k3CG7oGpFJ8RWHOOJhtutm0JQgTl0Enx5pF4haM+84D86RzrDRfHNjfj0pdMJZXKrUQPXari2a0jl7MXFWiafaayJ5DPnA+sjInpYhH68dAk5v7tsjWCmhAsZ3MTgRvbWKrrcPH6Az7L6rCoySTU3HNVLkm+0EsV3mLkn/LDRp8HgIh6mGGz3nqmiiVL4qwI0cHMe3acATwTfwNrO/TBlbo9yU9VrVI4Qv9p67gPYhB8CQW+SNJ1xEa6LUSeXtntVA4t8d9V/nW4UjjbZBPnuZ4Mlcs2czATH7lJjHKSH2j9p62T2JbqKwOOWj42fTqfQ/SIRS8am4Pb3+ARo77U2WS+vtAbZUt+SZl2KIiy+ljBnQf1NvHTZ4x2xZ/dLVxAzYw68C+klfXEU3BlPcU5BqcFnpJ46V8PuUmECieR61BBRb10KgDGh4MCZef6au52GC/ey2PPRvbRvZBUFqjCXq9gzYZPx1hiTl43GzkV0X6IPiVhqjmUbows2QHFaTqPBgmlvj/fOAotwyMgeNg7sxQRL02u4yg3k9YrkfZeU6n7y2mBkdK1ViWfH9ZGxYN50LRgc2+oe04g5Q7mY2x1l5pghoRFsxYZ+yCfE4yhGes62nJv+B2ZQHKx9XNZwDWxauuqBK7c+C42W/NQYDomLn/q+Nv6cM1xj4PclLnRZlKcIhHMzDJZai2HmBwxmn74s7A7xNqfxK7Q+hbNlChDufmBw2eqWJ4t7n+GdvMqpbcPxKpv7hf2piGwXpJZxz6C8IXKtv/njSPMryg72ex8+rjCNvv1ZY+fxrXnX6Y7DlLAIK2sESxPCmFIYWaT7bmnN93Ad7XIPQUDehCbKjxir8CwgksHw6GuPYYxCeq0KzXuhjO1RYb3EUd9QVrM08mqgO1oE707ydPrLJpfrGz4MpH0azXslWMbMuCKWV6HqkjHX4H/ljIfvmHZluowdSm5LmHCvF9M/OouvBochL5QzcU0WuFAsF3+bDb3YBBvak05EJHNuGRbmrBgDT1VRY4D3WIxiSVEM4Ytq6pyFvI2qVmzF6ScL45Gtj1b2YBWb3Gx9xyrl36Jbb/xdCZm3Kh4pAh9byT1Cp3gQst65MRESqlRMytwZ42YFshOKg5Zr8F3gh37kXlYwKu9yKPZVT1A1XwQ2UGM42UgLsF5simG0fJyh25QpUM89GREUy8Y5W8iFfcmlI+qptPrrA3q6LvYn9GpRX/192fabI0jFlem0xC8P66qRYpiUL/MKIKFSVfbjAv90flxYkYDhI7tjroskMD/pYhMabpbIP0IZBO1hzO5Tdqz8oWOtGKx364R0WksmzB+pGhnMBBFfdN/s+ejOmeenfvBBwRzazulkolXMfJwezt9y96spr11EH0gJB1Pe1Vuo708LN56sfayMfGM9H/Y8ha8AuTCiVB95IuH2mcMlC5moxwrFMW71H5pTmMmbEIZQhhkAuciqa74foM5wi1CdSYMf0S0l/kgtOewmseIAIE1NrR+KZeUYv5bOWFu9RHQUe8QEmKvYfOQ32ziQTLVJNObj0RzDaPcRG4x4xlMOFjgtRZAN1pCyGLdfkdukw1EK2ztz0eKwWyycCNDKxRpw2minhXthz14D07xwD28aeYUM37+sWz716xMHsNoOQlb7bO1pouatWJe3sD9Maw0lzh8sVbZiqYWkdmOcVuW96reweH/IUhQbg9MgWQs6XZiQq6Jj6sfhoj4JwkF3vVlmTQOp1tYdBxFPfvGR1Sn8qKYzT5erhj0BGgbkymxvrvt8j162xKltf1NLBA4V1G0/Vq6qlH/0OJrKg+Oc8/dPhDupI8POEGc+uqiEcpuj1F83+aNUv+Rwr5vrRr6WMI8k8+NyhrTemD7lUqLeaHPYoGoVmH+6Nm9NtWfa8CVeMseksoWzbB90eY0u3nf+kablW7h6SemGD6Bf3cXCmAB8XTSwFuW4c07msGHr0N1OKHiP/mqWoXOlJH7JNL7pEXh8mT1VZGUJ2XXvc6kxbPesHhaizi77ZrOmvu+6bcw5hWojka7ImRbFQdCsEGpjUmxW5hfmLqmlS6k4Pucjaw/jDcGMjYKPr3IxkLOxYjdq9OFP87tVn0qoW3OebhlaGBJODUcfXerUr3xx1t4YThYuYaH0pvUEYulxVifbNECDZ0QE3/KKs/X66Hbh2OVDN5Q6iXgPceTRfHY08c0KN8DWto+1/MxSFo7E6GvlmMLRNXzQ7W1sEpzwuxXv+XhHeVRW58lLU+hk02U/d+P3+MX+yH1nS6uzWmDiWq9narQyDTKwwZVbGK9ty7SJRjOtg2zLHTltye7GNbjkhHuKgtjgJ4yvOk0naUPfi9e2F3Mtq6ZK+Ka2Kg+34yXMIQoO6QjUfOdY5TKfh3SQjIFGde1kZeQZZ9+rhYaCz/jA8qdI9yP4XLeMnUKdyo2XjKXSCFZl2Z4Yzppq/fezJYyOm6LEMA9ry7nuRdJSJTSNs0LU71h9rUkoqKh6O7orqIJYrWjKP93ee7jc915Z3jHVbnJeVbZqn/4+PiXUa6U2cklKt608mKAbN3ZXMdymxT6Ndg3jtplCSV/qzXIny9XUlG3mtX6UEFynZijloJNhtCmU2pBvW31fRTJfivRCle/HwgyFkiaDiOt6ElIe6+NU39WKCoj8EXw6JBXr8Tt0b2fe6Ro+eKOtK7ThrG3hqs/4plaWi+1Td8O3yN0CQTVygq0DtOAOeLFtoj6ZbOpm5+fVdsUr6KqCe5FnqMZenLVXIlw03YHkZr8ir1lTg/NZR4VdHWFjWOOmLFTG0uG617U+YfBQC854AifzQ5pSVED+UbmY+aSJiuPXV2ePJrbZXFmvcLQH26SWf7h7V1NruazJchdpm/WqzSi8aYsMM4kBW0O2PIzARRTdgU/aq/tr/dM/c1TBDDXVEqSoT0fILFVggM7TwrWN9S3b2+cV8LQTGypCc6Yno/eV+iAU9dcDzBEK7nVuNu9po/Yf7/D+TftY1z1qm5XioA/bAORVTvWfmzdt/aDi/S+//j9QSwMEFAACAAgAT3pmSzeoczFKAAAAawAAABsAAAB1bml2ZXJzYWwvdW5pdmVyc2FsLnBuZy54bWyzsa/IzVEoSy0qzszPs1Uy1DNQsrfj5bIpKEoty0wtV6gAigEFIUBJoRLINUJwyzNTSjJAKizNEIIZqZnpGSW2ShaW5nBBfaCZAFBLAQIAABQAAgAIALxxsUipAcR2+wIAALAIAAAUAAAAAAAAAAEAAAAAAAAAAAB1bml2ZXJzYWwvcGxheWVyLnhtbFBLAQIAABQAAgAIAE56Zkux5PJ53AQAAGkSAAAdAAAAAAAAAAEAAAAAAC0DAAB1bml2ZXJzYWwvY29tbW9uX21lc3NhZ2VzLmxuZ1BLAQIAABQAAgAIAE56ZktFeVL1LwQAAG4SAAAnAAAAAAAAAAEAAAAAAEQIAAB1bml2ZXJzYWwvZmxhc2hfcHVibGlzaGluZ19zZXR0aW5ncy54bWxQSwECAAAUAAIACABOemZLhgQxNc4CAAB6CgAAIQAAAAAAAAABAAAAAAC4DAAAdW5pdmVyc2FsL2ZsYXNoX3NraW5fc2V0dGluZ3MueG1sUEsBAgAAFAACAAgATnpmS2F7O8kaBAAA/xEAACYAAAAAAAAAAQAAAAAAxQ8AAHVuaXZlcnNhbC9odG1sX3B1Ymxpc2hpbmdfc2V0dGluZ3MueG1sUEsBAgAAFAACAAgATnpmS2lqk/yEAQAA/gUAAB8AAAAAAAAAAQAAAAAAIxQAAHVuaXZlcnNhbC9odG1sX3NraW5fc2V0dGluZ3MuanNQSwECAAAUAAIACABPemZLGpWfPpYwAADDYQAAFwAAAAAAAAAAAAAAAADkFQAAdW5pdmVyc2FsL3VuaXZlcnNhbC5wbmdQSwECAAAUAAIACABPemZLN6hzMUoAAABrAAAAGwAAAAAAAAABAAAAAACvRgAAdW5pdmVyc2FsL3VuaXZlcnNhbC5wbmcueG1sUEsFBgAAAAAIAAgAYAIAADJHAAAAAA=="/>
  <p:tag name="ISPRING_SCORM_ENDPOINT" val="&lt;endpoint&gt;&lt;enable&gt;0&lt;/enable&gt;&lt;lrs&gt;http://&lt;/lrs&gt;&lt;auth&gt;0&lt;/auth&gt;&lt;login&gt;&lt;/login&gt;&lt;password&gt;&lt;/password&gt;&lt;key&gt;&lt;/key&gt;&lt;name&gt;&lt;/name&gt;&lt;email&gt;&lt;/email&gt;&lt;/endpoint&gt;&#10;"/>
  <p:tag name="ISPRING_SCORM_RATE_QUIZZES" val="0"/>
  <p:tag name="ISPRING_PRESENTATION_TITLE" val="InfraTrial_Tech_11.6.2017_2_final"/>
  <p:tag name="ISPRING_RESOURCE_PATHS_HASH_PRESENTER" val="3ad67dedb162cc5f7311331b86e9b8a8206d9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76"/>
  <p:tag name="ISPRING_SLIDE_ID_2" val="{78A53EE5-801F-4C19-9364-7342217C6B5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3.04"/>
  <p:tag name="ISPRING_SLIDE_ID_2" val="{A753447E-7FCD-4EEB-9DE6-D66A48016EA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3.032"/>
  <p:tag name="ISPRING_SLIDE_ID_2" val="{F0F93350-A64F-4985-97EA-E65B64DC581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777"/>
  <p:tag name="ISPRING_SLIDE_ID_2" val="{5D64BA42-638D-4EF0-8DFA-F91BC295E2D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1.999"/>
  <p:tag name="ISPRING_SLIDE_ID_2" val="{5B374FEE-8A7F-4499-A82C-0C4C2DD925D8}"/>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247096C-7DD5-4235-B9C2-CD2BCE173386}"/>
  <p:tag name="GENSWF_ADVANCE_TIME" val="141.296"/>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3.032"/>
  <p:tag name="ISPRING_SLIDE_ID_2" val="{F0F93350-A64F-4985-97EA-E65B64DC5816}"/>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9.115"/>
  <p:tag name="ISPRING_SLIDE_ID_2" val="{FB0D0B27-B139-4A6D-9F3B-165D5E142980}"/>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462"/>
  <p:tag name="ISPRING_SLIDE_ID_2" val="{EDD9E132-DC7C-46CF-AE7D-C6E6ECBD28D4}"/>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1.444"/>
  <p:tag name="ISPRING_SLIDE_ID_2" val="{B542982A-2569-43B1-81DC-4E6692535EC5}"/>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804"/>
  <p:tag name="ISPRING_SLIDE_ID_2" val="{4835E768-2128-451D-AA22-D4BA33E3891D}"/>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005"/>
  <p:tag name="ISPRING_SLIDE_ID_2" val="{2328B1E9-5E98-47E8-888F-9A6EC504C755}"/>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73"/>
  <p:tag name="ISPRING_SLIDE_ID_2" val="{57F0C0F9-10FF-42D5-B9A8-82C53356E692}"/>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3.342"/>
  <p:tag name="ISPRING_CUSTOM_TIMING_USED" val="1"/>
  <p:tag name="ISPRING_SLIDE_ID_2" val="{D874E02D-C93F-4E8A-993D-B310ACF5A425}"/>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892"/>
  <p:tag name="ISPRING_SLIDE_ID_2" val="{E3F78B7D-BE32-48AF-856B-84B174F6A0BB}"/>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892"/>
  <p:tag name="ISPRING_SLIDE_ID_2" val="{E3F78B7D-BE32-48AF-856B-84B174F6A0BB}"/>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Zalk, Jodie (DESE)</DisplayName>
        <AccountId>18</AccountId>
        <AccountType/>
      </UserInfo>
      <UserInfo>
        <DisplayName>Kelley, R. Scott (DESE)</DisplayName>
        <AccountId>23</AccountId>
        <AccountType/>
      </UserInfo>
      <UserInfo>
        <DisplayName>Cullen, Shannon (DESE)</DisplayName>
        <AccountId>17</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7" ma:contentTypeDescription="Create a new document." ma:contentTypeScope="" ma:versionID="86df65be89a453858224e75096edd462">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daf3c718f282ff3c0c8542d067b2b676"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197810-C08B-4C80-85C7-AF8B32C641D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49449a1-970d-4061-91c8-87f7c4621d9d"/>
    <ds:schemaRef ds:uri="e77133ba-eec1-4d51-86ef-7b6d23495175"/>
    <ds:schemaRef ds:uri="http://www.w3.org/XML/1998/namespace"/>
    <ds:schemaRef ds:uri="http://purl.org/dc/dcmitype/"/>
    <ds:schemaRef ds:uri="0f5bef07-f5f5-40da-8e2e-589709a1e173"/>
    <ds:schemaRef ds:uri="0285ebdb-5a9a-4eee-8319-5b3bdbf0e58a"/>
  </ds:schemaRefs>
</ds:datastoreItem>
</file>

<file path=customXml/itemProps2.xml><?xml version="1.0" encoding="utf-8"?>
<ds:datastoreItem xmlns:ds="http://schemas.openxmlformats.org/officeDocument/2006/customXml" ds:itemID="{E6CE1800-A062-4C19-8403-0E4A59005730}">
  <ds:schemaRefs>
    <ds:schemaRef ds:uri="http://schemas.microsoft.com/sharepoint/v3/contenttype/forms"/>
  </ds:schemaRefs>
</ds:datastoreItem>
</file>

<file path=customXml/itemProps3.xml><?xml version="1.0" encoding="utf-8"?>
<ds:datastoreItem xmlns:ds="http://schemas.openxmlformats.org/officeDocument/2006/customXml" ds:itemID="{A8DEE841-01AA-4323-B068-DB6F38DBB81B}"/>
</file>

<file path=docProps/app.xml><?xml version="1.0" encoding="utf-8"?>
<Properties xmlns="http://schemas.openxmlformats.org/officeDocument/2006/extended-properties" xmlns:vt="http://schemas.openxmlformats.org/officeDocument/2006/docPropsVTypes">
  <Template>Retrospect</Template>
  <TotalTime>152</TotalTime>
  <Words>4146</Words>
  <Application>Microsoft Macintosh PowerPoint</Application>
  <PresentationFormat>Custom</PresentationFormat>
  <Paragraphs>239</Paragraphs>
  <Slides>23</Slides>
  <Notes>21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Body</vt:lpstr>
      <vt:lpstr>Calibri Light</vt:lpstr>
      <vt:lpstr>Wingdings</vt:lpstr>
      <vt:lpstr>Retrospect</vt:lpstr>
      <vt:lpstr>Infrastructure Trial</vt:lpstr>
      <vt:lpstr>How to use this PowerPoint</vt:lpstr>
      <vt:lpstr>Topics</vt:lpstr>
      <vt:lpstr>Glossary</vt:lpstr>
      <vt:lpstr>Determine Whether to Run an Infrastructure Trial</vt:lpstr>
      <vt:lpstr>App Check </vt:lpstr>
      <vt:lpstr>Preliminary System Test</vt:lpstr>
      <vt:lpstr>Steps to Conduct a Preliminary System Test</vt:lpstr>
      <vt:lpstr>Introduction to Infrastructure Trials</vt:lpstr>
      <vt:lpstr>Infrastructure Trial Goals</vt:lpstr>
      <vt:lpstr>Getting Started</vt:lpstr>
      <vt:lpstr>ProctorCache Requirements (Optional)</vt:lpstr>
      <vt:lpstr>Proctor Cache Setup</vt:lpstr>
      <vt:lpstr>Precaching</vt:lpstr>
      <vt:lpstr>Precaching 2</vt:lpstr>
      <vt:lpstr>Proctor Cache Diagnostics</vt:lpstr>
      <vt:lpstr>Student Response File  Secondary Save Locations (Highly Recommended)</vt:lpstr>
      <vt:lpstr>Student Response File  Secondary Save Locations (Highly Recommended) 2</vt:lpstr>
      <vt:lpstr>After Testing</vt:lpstr>
      <vt:lpstr>Import/Export TestNav Configurations</vt:lpstr>
      <vt:lpstr>Frequently Asked Questions</vt:lpstr>
      <vt:lpstr>Resources</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InfraTrial_Tech_11.6.2017_2_final</dc:title>
  <dc:creator>Dahn, LeAnn E</dc:creator>
  <cp:lastModifiedBy>Kat Constable</cp:lastModifiedBy>
  <cp:revision>11</cp:revision>
  <dcterms:created xsi:type="dcterms:W3CDTF">2016-10-28T00:45:12Z</dcterms:created>
  <dcterms:modified xsi:type="dcterms:W3CDTF">2024-01-18T22:56:23Z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0x010100D75FB14DB3FE6C4CA721D3340365D5E8</vt:lpwstr>
  </property>
</Properties>
</file>