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  <p:sldMasterId id="2147483725" r:id="rId5"/>
  </p:sldMasterIdLst>
  <p:notesMasterIdLst>
    <p:notesMasterId r:id="rId47"/>
  </p:notesMasterIdLst>
  <p:sldIdLst>
    <p:sldId id="1133" r:id="rId6"/>
    <p:sldId id="1214" r:id="rId7"/>
    <p:sldId id="1216" r:id="rId8"/>
    <p:sldId id="1217" r:id="rId9"/>
    <p:sldId id="266" r:id="rId10"/>
    <p:sldId id="276" r:id="rId11"/>
    <p:sldId id="331" r:id="rId12"/>
    <p:sldId id="1218" r:id="rId13"/>
    <p:sldId id="1211" r:id="rId14"/>
    <p:sldId id="1171" r:id="rId15"/>
    <p:sldId id="1255" r:id="rId16"/>
    <p:sldId id="1219" r:id="rId17"/>
    <p:sldId id="345" r:id="rId18"/>
    <p:sldId id="338" r:id="rId19"/>
    <p:sldId id="346" r:id="rId20"/>
    <p:sldId id="347" r:id="rId21"/>
    <p:sldId id="344" r:id="rId22"/>
    <p:sldId id="1256" r:id="rId23"/>
    <p:sldId id="343" r:id="rId24"/>
    <p:sldId id="1220" r:id="rId25"/>
    <p:sldId id="324" r:id="rId26"/>
    <p:sldId id="1254" r:id="rId27"/>
    <p:sldId id="263" r:id="rId28"/>
    <p:sldId id="325" r:id="rId29"/>
    <p:sldId id="268" r:id="rId30"/>
    <p:sldId id="329" r:id="rId31"/>
    <p:sldId id="326" r:id="rId32"/>
    <p:sldId id="327" r:id="rId33"/>
    <p:sldId id="328" r:id="rId34"/>
    <p:sldId id="272" r:id="rId35"/>
    <p:sldId id="273" r:id="rId36"/>
    <p:sldId id="298" r:id="rId37"/>
    <p:sldId id="339" r:id="rId38"/>
    <p:sldId id="340" r:id="rId39"/>
    <p:sldId id="1221" r:id="rId40"/>
    <p:sldId id="1252" r:id="rId41"/>
    <p:sldId id="1253" r:id="rId42"/>
    <p:sldId id="1072" r:id="rId43"/>
    <p:sldId id="311" r:id="rId44"/>
    <p:sldId id="1144" r:id="rId45"/>
    <p:sldId id="1148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EEA00D-AAFE-7B0A-DC61-D79C7A84FF17}" name="Stapel, Michol (DESE)" initials="SM(" userId="S::michol.stapel@mass.gov::d1044f1d-e774-462e-aad2-87ada66cdb3f" providerId="AD"/>
  <p188:author id="{AD1A463E-1C95-5A4C-E972-2706113614B4}" name="Scott Kelley" initials="sk" userId="Scott Kelley" providerId="None"/>
  <p188:author id="{CD201857-0226-EC5D-C27F-5E8B7A79CF9A}" name="Zalk, Jodie (DESE)" initials="Z(" userId="S::jodie.l.zalk@mass.gov::e1452584-4588-4fe8-8e76-c634323654f0" providerId="AD"/>
  <p188:author id="{2DDAB86A-D521-A4F8-DC3C-FF0AD3E217C3}" name="Zalk, Jodie (DESE)" initials="ZJ(" userId="S::Jodie.L.Zalk@mass.gov::e1452584-4588-4fe8-8e76-c634323654f0" providerId="AD"/>
  <p188:author id="{E1D283EA-5118-6F9E-720F-C68CD41DE9B6}" name="Kelley, R. Scott (DESE)" initials="K(" userId="S::r.scott.kelley@mass.gov::94781df7-8020-4319-920c-b88462c06ab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ott Kelley" initials="sk" lastIdx="2" clrIdx="0">
    <p:extLst>
      <p:ext uri="{19B8F6BF-5375-455C-9EA6-DF929625EA0E}">
        <p15:presenceInfo xmlns:p15="http://schemas.microsoft.com/office/powerpoint/2012/main" userId="Scott Kell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6565"/>
    <a:srgbClr val="E7E7E7"/>
    <a:srgbClr val="EDEDED"/>
    <a:srgbClr val="F3F3F3"/>
    <a:srgbClr val="FEFEFE"/>
    <a:srgbClr val="F9F9F9"/>
    <a:srgbClr val="101D35"/>
    <a:srgbClr val="E7E8EB"/>
    <a:srgbClr val="ED7D31"/>
    <a:srgbClr val="CCC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2C1BEA-C7A9-9586-FF03-0A5AEA8B300D}" v="118" dt="2023-08-07T16:34:53.957"/>
    <p1510:client id="{648E60F6-727F-487D-8C18-715379A8C5D9}" v="19" vWet="21" dt="2023-08-07T17:45:40.831"/>
    <p1510:client id="{7D22E41E-773D-4D54-AEB3-3DC574AFBA29}" v="211" dt="2023-08-07T18:58:29.415"/>
    <p1510:client id="{9D5A531E-11B1-7AF3-B76E-60C4BA0471B7}" v="179" dt="2023-08-07T17:50:40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86395"/>
  </p:normalViewPr>
  <p:slideViewPr>
    <p:cSldViewPr snapToGrid="0">
      <p:cViewPr varScale="1">
        <p:scale>
          <a:sx n="78" d="100"/>
          <a:sy n="78" d="100"/>
        </p:scale>
        <p:origin x="192" y="856"/>
      </p:cViewPr>
      <p:guideLst/>
    </p:cSldViewPr>
  </p:slideViewPr>
  <p:outlineViewPr>
    <p:cViewPr>
      <p:scale>
        <a:sx n="33" d="100"/>
        <a:sy n="33" d="100"/>
      </p:scale>
      <p:origin x="0" y="-66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69586-3D37-4DDA-B775-4598E889C8DF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CA3E9-C0DC-43EF-AD1B-D1E4C9D76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6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Massachusetts Department of Elementary and Secondary Education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5724FF-A098-4B60-9000-6891DF0985A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5AFF9-9D6B-4E61-BE54-52E493DEEB9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124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B3FF73-EF01-4DA0-89DE-85840CEAA80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860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May 2018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78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7148EC-36C3-4414-9666-041120188BA6}" type="slidenum">
              <a:rPr lang="en-US" altLang="en-US">
                <a:latin typeface="Calibri" panose="020F0502020204030204" pitchFamily="34" charset="0"/>
              </a:rPr>
              <a:pPr/>
              <a:t>33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8638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003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7148EC-36C3-4414-9666-041120188BA6}" type="slidenum">
              <a:rPr lang="en-US" altLang="en-US">
                <a:latin typeface="Calibri" panose="020F0502020204030204" pitchFamily="34" charset="0"/>
              </a:rPr>
              <a:pPr/>
              <a:t>34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8638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0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等线"/>
              <a:cs typeface="等线"/>
            </a:endParaRPr>
          </a:p>
        </p:txBody>
      </p:sp>
      <p:sp>
        <p:nvSpPr>
          <p:cNvPr id="52228" name="Footer Placeholder 3"/>
          <p:cNvSpPr>
            <a:spLocks noGrp="1"/>
          </p:cNvSpPr>
          <p:nvPr>
            <p:ph type="ftr" sz="quarter" idx="4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B0503020204020204" pitchFamily="2" charset="-122"/>
                <a:ea typeface="+mn-ea"/>
                <a:cs typeface="+mn-cs"/>
              </a:rPr>
              <a:t>Massachusetts Department of Elementary and Secondary Education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4E82D4-1B85-41F9-A740-0D003F46B2E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1361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E8BF2F-EB93-487B-9CED-E060B8E63A4E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8638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82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7148EC-36C3-4414-9666-041120188BA6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8638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6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58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7148EC-36C3-4414-9666-041120188BA6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8638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92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zh-CN"/>
              <a:t>May 2018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9316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CA3E9-C0DC-43EF-AD1B-D1E4C9D76B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57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A0F5575-A7BA-4EDB-BE04-658157E46D6D}" type="slidenum">
              <a:rPr lang="en-US" altLang="en-US">
                <a:latin typeface="Calibri" panose="020F0502020204030204" pitchFamily="34" charset="0"/>
              </a:rPr>
              <a:pPr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8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54664D-6E99-4FB5-B488-5CDC83108B4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936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1022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535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9168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92C407B-7C3F-491C-B908-D3784E04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9D7B8B8A-3072-419C-9E35-C218B9E70D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2043DEAC-7FFC-4327-B0E2-94D44E582658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4A067CAC-6997-4EED-9F2D-305E953DB7CE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B026C7A4-195A-405A-9AAC-3987DDF209C2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C4CAEDA6-A583-4DC1-8D24-182D73FFA26A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569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7" name="矩形 6" descr="Colored background box.">
            <a:extLst>
              <a:ext uri="{FF2B5EF4-FFF2-40B4-BE49-F238E27FC236}">
                <a16:creationId xmlns:a16="http://schemas.microsoft.com/office/drawing/2014/main" id="{7D4B1FE0-BD45-4D2A-8507-883BE9725283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04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47503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419337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D2D51570-5F11-4244-B15F-CAA9DFCD1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372D8493-F5C3-428F-ADD2-41539D3E1FDE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76F45F2B-9520-4A15-AF5B-539C31A7A272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A7976B9C-8F2B-44CF-B38D-D350CA522701}"/>
              </a:ext>
            </a:extLst>
          </p:cNvPr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1359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0181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矩形 6" descr="Colored background box.">
            <a:extLst>
              <a:ext uri="{FF2B5EF4-FFF2-40B4-BE49-F238E27FC236}">
                <a16:creationId xmlns:a16="http://schemas.microsoft.com/office/drawing/2014/main" id="{BA7CF7A0-85C8-442D-A509-F2E00514EBE2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2353C64A-518A-42D4-936C-34531EFB7A1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339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5362991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86874730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652859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9498838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7580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57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389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080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292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08572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7231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2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351571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503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331544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833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37005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6415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30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8442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65084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680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43375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548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0410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49942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427600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482645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16285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76606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1263910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9849629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8084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45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91358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2952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39342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92C407B-7C3F-491C-B908-D3784E042F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9D7B8B8A-3072-419C-9E35-C218B9E70D3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2043DEAC-7FFC-4327-B0E2-94D44E582658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4A067CAC-6997-4EED-9F2D-305E953DB7CE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B026C7A4-195A-405A-9AAC-3987DDF209C2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C4CAEDA6-A583-4DC1-8D24-182D73FFA26A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4834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7" name="矩形 6" descr="Colored background box.">
            <a:extLst>
              <a:ext uri="{FF2B5EF4-FFF2-40B4-BE49-F238E27FC236}">
                <a16:creationId xmlns:a16="http://schemas.microsoft.com/office/drawing/2014/main" id="{7D4B1FE0-BD45-4D2A-8507-883BE9725283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8" descr="Colored background box.">
            <a:extLst>
              <a:ext uri="{FF2B5EF4-FFF2-40B4-BE49-F238E27FC236}">
                <a16:creationId xmlns:a16="http://schemas.microsoft.com/office/drawing/2014/main" id="{7456914F-33AE-4A84-9A1D-102C8DC2F8D0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7725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26940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93134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D2D51570-5F11-4244-B15F-CAA9DFCD1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372D8493-F5C3-428F-ADD2-41539D3E1FDE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76F45F2B-9520-4A15-AF5B-539C31A7A272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A7976B9C-8F2B-44CF-B38D-D350CA522701}"/>
              </a:ext>
            </a:extLst>
          </p:cNvPr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339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716476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2" name="矩形 6" descr="Colored background box.">
            <a:extLst>
              <a:ext uri="{FF2B5EF4-FFF2-40B4-BE49-F238E27FC236}">
                <a16:creationId xmlns:a16="http://schemas.microsoft.com/office/drawing/2014/main" id="{BA7CF7A0-85C8-442D-A509-F2E00514EBE2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2353C64A-518A-42D4-936C-34531EFB7A1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9066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63357522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33808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52600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92401915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914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Very Long Main Title Here</a:t>
            </a:r>
            <a:endParaRPr lang="zh-CN" altLang="en-US" sz="320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9829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edit bullet points</a:t>
            </a:r>
            <a:endParaRPr lang="zh-CN" altLang="en-US"/>
          </a:p>
          <a:p>
            <a:pPr lvl="1"/>
            <a:r>
              <a:rPr lang="en-US" altLang="zh-CN"/>
              <a:t>Second level</a:t>
            </a:r>
            <a:endParaRPr lang="zh-CN" altLang="en-US"/>
          </a:p>
          <a:p>
            <a:pPr lvl="2"/>
            <a:r>
              <a:rPr lang="en-US" altLang="zh-CN"/>
              <a:t>Third level</a:t>
            </a:r>
            <a:endParaRPr lang="zh-CN" altLang="en-US"/>
          </a:p>
          <a:p>
            <a:pPr lvl="3"/>
            <a:r>
              <a:rPr lang="en-US" altLang="zh-CN"/>
              <a:t>Fourth level</a:t>
            </a:r>
            <a:endParaRPr lang="zh-CN" altLang="en-US"/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064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7793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8816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6112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329320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321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37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1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  <p:sldLayoutId id="2147483723" r:id="rId27"/>
    <p:sldLayoutId id="2147483724" r:id="rId28"/>
    <p:sldLayoutId id="2147483662" r:id="rId29"/>
    <p:sldLayoutId id="2147483667" r:id="rId30"/>
    <p:sldLayoutId id="2147483668" r:id="rId31"/>
    <p:sldLayoutId id="2147483669" r:id="rId32"/>
    <p:sldLayoutId id="2147483670" r:id="rId33"/>
    <p:sldLayoutId id="2147483671" r:id="rId34"/>
    <p:sldLayoutId id="2147483674" r:id="rId35"/>
    <p:sldLayoutId id="2147483679" r:id="rId36"/>
    <p:sldLayoutId id="2147483680" r:id="rId37"/>
    <p:sldLayoutId id="2147483681" r:id="rId38"/>
    <p:sldLayoutId id="2147483682" r:id="rId39"/>
    <p:sldLayoutId id="2147483683" r:id="rId40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6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cas.pearsonsupport.com/released-item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oe.mass.edu/mcas/student/2023/" TargetMode="External"/><Relationship Id="rId4" Type="http://schemas.openxmlformats.org/officeDocument/2006/relationships/hyperlink" Target="http://www.doe.mass.edu/mcas/release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infoservices/data/faq.html" TargetMode="External"/><Relationship Id="rId2" Type="http://schemas.openxmlformats.org/officeDocument/2006/relationships/hyperlink" Target="https://profiles.doe.mass.edu/search/search.aspx?leftNavId=11239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data@doe.mass.ed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us14.campaign-archive.com/?u=d8f37d1a90dacd97f207f0b4a&amp;id=5339f829f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e.mass.edu/edwin/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mass.edu/edwi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" TargetMode="External"/><Relationship Id="rId2" Type="http://schemas.openxmlformats.org/officeDocument/2006/relationships/hyperlink" Target="http://www.mcasservicecenter.com/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2" Type="http://schemas.openxmlformats.org/officeDocument/2006/relationships/hyperlink" Target="mailto:mcas@doe.mass.edu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gateway.edu.state.ma.u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profiles.doe.mass.edu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mcas.pearsonaccessnext.com/customer/index.ac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doe.mass.edu/accountability/lists-tools/reporting-schedule-2023.docx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mcas.pearsonsupport.com/training/" TargetMode="External"/><Relationship Id="rId7" Type="http://schemas.openxmlformats.org/officeDocument/2006/relationships/hyperlink" Target="http://mcas.pearsonsupport.com/released-items/ela/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49.xml"/><Relationship Id="rId6" Type="http://schemas.openxmlformats.org/officeDocument/2006/relationships/hyperlink" Target="http://eepurl.com/ghSOhH" TargetMode="External"/><Relationship Id="rId5" Type="http://schemas.openxmlformats.org/officeDocument/2006/relationships/hyperlink" Target="http://www.doe.mass.edu/mcas/updates.html" TargetMode="External"/><Relationship Id="rId4" Type="http://schemas.openxmlformats.org/officeDocument/2006/relationships/hyperlink" Target="http://mcas.pearsonsupport.com/pearsonaccessnext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cognia.org" TargetMode="External"/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49.xml"/><Relationship Id="rId5" Type="http://schemas.openxmlformats.org/officeDocument/2006/relationships/hyperlink" Target="mailto:mcas@doe.mass.edu" TargetMode="External"/><Relationship Id="rId4" Type="http://schemas.openxmlformats.org/officeDocument/2006/relationships/hyperlink" Target="http://www.doe.mass.edu/mca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cas@doe.mass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hyperlink" Target="http://www.doe.mass.edu/mcas" TargetMode="External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6.sv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hyperlink" Target="mailto:mcas@doe.mass.edu" TargetMode="External"/><Relationship Id="rId4" Type="http://schemas.openxmlformats.org/officeDocument/2006/relationships/image" Target="../media/image24.sv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e.mass.edu/assessment/ep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doe.mass.edu/mcas/graduation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363" y="788995"/>
            <a:ext cx="10133364" cy="2448755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MCAS 2023 Preliminary Data and Discrepancy Reporting </a:t>
            </a:r>
            <a:endParaRPr lang="en-US" altLang="zh-CN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6C216C8-D428-48ED-A263-668B6848BA0F}"/>
              </a:ext>
            </a:extLst>
          </p:cNvPr>
          <p:cNvSpPr txBox="1">
            <a:spLocks/>
          </p:cNvSpPr>
          <p:nvPr/>
        </p:nvSpPr>
        <p:spPr>
          <a:xfrm>
            <a:off x="719363" y="5999511"/>
            <a:ext cx="6656124" cy="8257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99" kern="1200">
                <a:solidFill>
                  <a:srgbClr val="3647B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06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126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189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251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5314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377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440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503" indent="0" algn="ctr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Office of Student Assessment Services</a:t>
            </a:r>
            <a:br>
              <a:rPr lang="en-US" altLang="zh-CN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CN">
                <a:solidFill>
                  <a:schemeClr val="tx1">
                    <a:lumMod val="50000"/>
                  </a:schemeClr>
                </a:solidFill>
              </a:rPr>
              <a:t>August 8, 2023</a:t>
            </a:r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6528" y="136526"/>
            <a:ext cx="10515600" cy="75016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999"/>
              <a:t>New Information on Parent/Guardian Reports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092758" y="616104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690F55-39B5-4BFB-946B-3DE1E699E39A}" type="slidenum">
              <a:rPr lang="en-US" altLang="en-US">
                <a:solidFill>
                  <a:srgbClr val="8A8BA1"/>
                </a:solidFill>
                <a:latin typeface="Georgia" panose="02040502050405020303" pitchFamily="18" charset="0"/>
              </a:rPr>
              <a:pPr/>
              <a:t>10</a:t>
            </a:fld>
            <a:endParaRPr lang="en-US" altLang="en-US">
              <a:solidFill>
                <a:srgbClr val="8A8BA1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48534B-FB50-41C3-8654-333C76A822C3}"/>
              </a:ext>
            </a:extLst>
          </p:cNvPr>
          <p:cNvSpPr txBox="1"/>
          <p:nvPr/>
        </p:nvSpPr>
        <p:spPr>
          <a:xfrm>
            <a:off x="310719" y="1787799"/>
            <a:ext cx="22322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>
              <a:lnSpc>
                <a:spcPct val="90000"/>
              </a:lnSpc>
              <a:spcBef>
                <a:spcPts val="1000"/>
              </a:spcBef>
              <a:buClr>
                <a:srgbClr val="010203"/>
              </a:buClr>
              <a:defRPr/>
            </a:pPr>
            <a:r>
              <a:rPr lang="en-US" sz="20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Student ID </a:t>
            </a:r>
            <a:r>
              <a:rPr lang="en-US" sz="20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(LASID from SIMS) on all reports</a:t>
            </a:r>
            <a:endParaRPr lang="en-US"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B2ABB7-7801-4160-B358-105AA45D4CAE}"/>
              </a:ext>
            </a:extLst>
          </p:cNvPr>
          <p:cNvSpPr txBox="1"/>
          <p:nvPr/>
        </p:nvSpPr>
        <p:spPr>
          <a:xfrm>
            <a:off x="323565" y="3599448"/>
            <a:ext cx="22322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lnSpc>
                <a:spcPct val="90000"/>
              </a:lnSpc>
              <a:spcBef>
                <a:spcPts val="1000"/>
              </a:spcBef>
              <a:buClr>
                <a:srgbClr val="010203"/>
              </a:buClr>
              <a:defRPr/>
            </a:pPr>
            <a:r>
              <a:rPr lang="en-US" sz="20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Original Graduating Class </a:t>
            </a:r>
            <a:r>
              <a:rPr lang="en-US" sz="20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br>
              <a:rPr lang="en-US" sz="20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Grades 9 &amp; 10 reports (calculated from SIMS)</a:t>
            </a:r>
          </a:p>
        </p:txBody>
      </p:sp>
      <p:pic>
        <p:nvPicPr>
          <p:cNvPr id="11" name="Picture 10" descr="Image displays new information on parent/guardian report, specifically Local Student ID and Original Graduating class">
            <a:extLst>
              <a:ext uri="{FF2B5EF4-FFF2-40B4-BE49-F238E27FC236}">
                <a16:creationId xmlns:a16="http://schemas.microsoft.com/office/drawing/2014/main" id="{5695AD57-A276-44B1-8766-635CAB6F3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74" y="1020716"/>
            <a:ext cx="8763000" cy="550545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FD84912-3BA5-DCAD-17A4-986A3A9E0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676944" y="2786602"/>
            <a:ext cx="97023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D1B37EA-1F5B-9B58-598D-671C83884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290439" y="2698812"/>
            <a:ext cx="4332303" cy="131189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363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620785" y="104775"/>
            <a:ext cx="11107024" cy="1143000"/>
          </a:xfrm>
          <a:prstGeom prst="rect">
            <a:avLst/>
          </a:prstGeom>
          <a:noFill/>
          <a:ln w="9525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2023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MCAS Released Items and Student Work </a:t>
            </a:r>
          </a:p>
        </p:txBody>
      </p:sp>
      <p:sp>
        <p:nvSpPr>
          <p:cNvPr id="23554" name="Text Placeholder 4"/>
          <p:cNvSpPr>
            <a:spLocks noGrp="1"/>
          </p:cNvSpPr>
          <p:nvPr>
            <p:ph idx="1"/>
          </p:nvPr>
        </p:nvSpPr>
        <p:spPr>
          <a:xfrm>
            <a:off x="620785" y="1382403"/>
            <a:ext cx="10815321" cy="52199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3400">
                <a:solidFill>
                  <a:srgbClr val="010203"/>
                </a:solidFill>
                <a:hlinkClick r:id="rId3"/>
              </a:rPr>
              <a:t>Interactive released items in TestNav</a:t>
            </a:r>
            <a:endParaRPr lang="en-US" altLang="en-US" sz="340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</a:rPr>
              <a:t>Works in a browser; provides selected-response score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3400">
                <a:solidFill>
                  <a:srgbClr val="010203"/>
                </a:solidFill>
                <a:hlinkClick r:id="rId4"/>
              </a:rPr>
              <a:t>Released items for paper-based tests</a:t>
            </a:r>
            <a:r>
              <a:rPr lang="en-US" altLang="en-US" sz="3400">
                <a:solidFill>
                  <a:srgbClr val="010203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</a:rPr>
              <a:t>Legacy tests in Chemistry and Technology/Engineering are not released; only item information provided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400">
                <a:solidFill>
                  <a:srgbClr val="010203"/>
                </a:solidFill>
                <a:hlinkClick r:id="rId5"/>
              </a:rPr>
              <a:t>Sample student work and scoring guides</a:t>
            </a:r>
            <a:endParaRPr lang="en-US" altLang="en-US" sz="3400">
              <a:solidFill>
                <a:srgbClr val="0102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8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Autofit/>
          </a:bodyPr>
          <a:lstStyle/>
          <a:p>
            <a:r>
              <a:rPr lang="en-US" sz="4800"/>
              <a:t>3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 Considerations for Using Preliminary Spring 2023 Results</a:t>
            </a:r>
          </a:p>
        </p:txBody>
      </p:sp>
    </p:spTree>
    <p:extLst>
      <p:ext uri="{BB962C8B-B14F-4D97-AF65-F5344CB8AC3E}">
        <p14:creationId xmlns:p14="http://schemas.microsoft.com/office/powerpoint/2010/main" val="126760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576C9-69DE-45EE-95AA-7E1C6DABB3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5308" y="310116"/>
            <a:ext cx="11452711" cy="805446"/>
          </a:xfrm>
        </p:spPr>
        <p:txBody>
          <a:bodyPr>
            <a:noAutofit/>
          </a:bodyPr>
          <a:lstStyle/>
          <a:p>
            <a:r>
              <a:rPr lang="en-US" sz="3600">
                <a:solidFill>
                  <a:srgbClr val="3647B6"/>
                </a:solidFill>
              </a:rPr>
              <a:t>Considerations for Using Preliminary Assessment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3B5A9-0180-47BC-A218-53555A5A0B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5308" y="1313193"/>
            <a:ext cx="11044912" cy="47076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>
                <a:solidFill>
                  <a:srgbClr val="010203"/>
                </a:solidFill>
              </a:rPr>
              <a:t>Identify/report potential discrepancies to ensure accurate data for release of official results and Parent/Guardian Reports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>
                <a:solidFill>
                  <a:srgbClr val="010203"/>
                </a:solidFill>
              </a:rPr>
              <a:t>View achievement for returning students</a:t>
            </a:r>
          </a:p>
          <a:p>
            <a:pPr marL="685594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solidFill>
                  <a:srgbClr val="010203"/>
                </a:solidFill>
              </a:rPr>
              <a:t>Interactive Edwin reports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>
                <a:solidFill>
                  <a:srgbClr val="010203"/>
                </a:solidFill>
              </a:rPr>
              <a:t>View achievement for newly enrolled students</a:t>
            </a:r>
          </a:p>
          <a:p>
            <a:pPr marL="685594" lvl="2">
              <a:lnSpc>
                <a:spcPct val="100000"/>
              </a:lnSpc>
              <a:spcBef>
                <a:spcPts val="600"/>
              </a:spcBef>
            </a:pPr>
            <a:r>
              <a:rPr lang="en-US" sz="2600">
                <a:solidFill>
                  <a:srgbClr val="010203"/>
                </a:solidFill>
              </a:rPr>
              <a:t>Claim students in Edwin to view prior years school enrollment, attendance, course enrollment and marks, assessment results, and CD status.</a:t>
            </a:r>
          </a:p>
        </p:txBody>
      </p:sp>
    </p:spTree>
    <p:extLst>
      <p:ext uri="{BB962C8B-B14F-4D97-AF65-F5344CB8AC3E}">
        <p14:creationId xmlns:p14="http://schemas.microsoft.com/office/powerpoint/2010/main" val="4100522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0416-D997-442C-AB2E-8BADF8C1DB5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5476" y="260350"/>
            <a:ext cx="11369675" cy="679450"/>
          </a:xfrm>
        </p:spPr>
        <p:txBody>
          <a:bodyPr>
            <a:normAutofit/>
          </a:bodyPr>
          <a:lstStyle/>
          <a:p>
            <a:r>
              <a:rPr lang="en-US" sz="3999">
                <a:solidFill>
                  <a:srgbClr val="3647B6"/>
                </a:solidFill>
              </a:rPr>
              <a:t>Claim New Students to Access Their Prior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C875C-F204-471C-9E2B-CF948D3938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5476" y="1130300"/>
            <a:ext cx="11243290" cy="50286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000">
                <a:solidFill>
                  <a:srgbClr val="010203"/>
                </a:solidFill>
              </a:rPr>
              <a:t>Students with prior enrollment in a Massachusetts public school must be “claimed” for access to that data.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solidFill>
                  <a:srgbClr val="010203"/>
                </a:solidFill>
              </a:rPr>
              <a:t>Claiming is done at the district level, generally by individuals with the “SIMS Contact” role in your district.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>
                <a:solidFill>
                  <a:srgbClr val="010203"/>
                </a:solidFill>
              </a:rPr>
              <a:t>Find your district’s SIMS contact by using </a:t>
            </a:r>
            <a:r>
              <a:rPr lang="en-US" sz="2400">
                <a:solidFill>
                  <a:srgbClr val="010203"/>
                </a:solidFill>
                <a:hlinkClick r:id="rId2"/>
              </a:rPr>
              <a:t>this form</a:t>
            </a:r>
            <a:r>
              <a:rPr lang="en-US" sz="2400">
                <a:solidFill>
                  <a:srgbClr val="010203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800">
                <a:solidFill>
                  <a:srgbClr val="010203"/>
                </a:solidFill>
              </a:rPr>
              <a:t>Additional information on the claiming process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solidFill>
                  <a:srgbClr val="010203"/>
                </a:solidFill>
              </a:rPr>
              <a:t>Student claiming is almost immediate for most student level reports; it eliminates the need to wait until October 1st for districts to view their students in SIMS.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solidFill>
                  <a:srgbClr val="010203"/>
                </a:solidFill>
                <a:hlinkClick r:id="rId3"/>
              </a:rPr>
              <a:t>FAQs on student claiming</a:t>
            </a:r>
            <a:endParaRPr lang="en-US" sz="2400">
              <a:solidFill>
                <a:srgbClr val="010203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2400">
                <a:solidFill>
                  <a:srgbClr val="010203"/>
                </a:solidFill>
              </a:rPr>
              <a:t>Contact Data Collection at </a:t>
            </a:r>
            <a:r>
              <a:rPr lang="en-US" sz="2400">
                <a:solidFill>
                  <a:srgbClr val="010203"/>
                </a:solidFill>
                <a:hlinkClick r:id="rId4"/>
              </a:rPr>
              <a:t>data@doe.mass.edu</a:t>
            </a:r>
            <a:r>
              <a:rPr lang="en-US" sz="2400">
                <a:solidFill>
                  <a:srgbClr val="010203"/>
                </a:solidFill>
              </a:rPr>
              <a:t>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144618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FEB6-5913-4C23-AEB8-AE1C3ED3C8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3999">
                <a:solidFill>
                  <a:srgbClr val="3647B6"/>
                </a:solidFill>
              </a:rPr>
              <a:t>Finding Claimed Students in Edwin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7937F-4DDF-4E16-B4FD-3062BF7E0C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165225"/>
            <a:ext cx="11369675" cy="560388"/>
          </a:xfrm>
        </p:spPr>
        <p:txBody>
          <a:bodyPr/>
          <a:lstStyle/>
          <a:p>
            <a:pPr marL="0" indent="0">
              <a:buNone/>
            </a:pPr>
            <a:r>
              <a:rPr lang="en-US" sz="3000">
                <a:solidFill>
                  <a:srgbClr val="010203"/>
                </a:solidFill>
              </a:rPr>
              <a:t>Most student reports have a “Claimed Students” filter:</a:t>
            </a:r>
          </a:p>
          <a:p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 descr="Image displays using filter to locate &quot;Claimed Students&quot; filter">
            <a:extLst>
              <a:ext uri="{FF2B5EF4-FFF2-40B4-BE49-F238E27FC236}">
                <a16:creationId xmlns:a16="http://schemas.microsoft.com/office/drawing/2014/main" id="{E4958470-6A04-432F-A40A-5EBE6753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24" y="1733550"/>
            <a:ext cx="10277475" cy="1695450"/>
          </a:xfrm>
          <a:prstGeom prst="rect">
            <a:avLst/>
          </a:prstGeom>
          <a:ln w="28575">
            <a:solidFill>
              <a:srgbClr val="101D35"/>
            </a:solidFill>
          </a:ln>
        </p:spPr>
      </p:pic>
      <p:pic>
        <p:nvPicPr>
          <p:cNvPr id="10" name="Picture 9" descr="Image displays using filter to locate &quot;Claimed Students&quot; filter">
            <a:extLst>
              <a:ext uri="{FF2B5EF4-FFF2-40B4-BE49-F238E27FC236}">
                <a16:creationId xmlns:a16="http://schemas.microsoft.com/office/drawing/2014/main" id="{FDE0B895-D156-4268-9E6B-8872DD1DD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24" y="3575265"/>
            <a:ext cx="9744075" cy="2562225"/>
          </a:xfrm>
          <a:prstGeom prst="rect">
            <a:avLst/>
          </a:prstGeom>
          <a:ln w="28575">
            <a:solidFill>
              <a:srgbClr val="101D35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513FB4-B576-0086-F5C5-4BF97C806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7290" y="4719484"/>
            <a:ext cx="2644878" cy="285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4BB53-C814-66F8-BA00-0C25D1DED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04220" y="2574865"/>
            <a:ext cx="2757948" cy="3944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12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36E1A-0390-44D6-8E2A-17710B5A39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3999">
                <a:solidFill>
                  <a:srgbClr val="3647B6"/>
                </a:solidFill>
              </a:rPr>
              <a:t>View Pre-Claimed Student Data in Edwin</a:t>
            </a:r>
          </a:p>
        </p:txBody>
      </p:sp>
      <p:pic>
        <p:nvPicPr>
          <p:cNvPr id="6" name="Content Placeholder 5" descr="Image displays using filter to locate &quot;Pre-Claimed Students&quot; filter">
            <a:extLst>
              <a:ext uri="{FF2B5EF4-FFF2-40B4-BE49-F238E27FC236}">
                <a16:creationId xmlns:a16="http://schemas.microsoft.com/office/drawing/2014/main" id="{9B41EAC7-5555-44E6-88DA-EC6A69C3421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60387" y="3839775"/>
            <a:ext cx="11071225" cy="210026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59A2D3-F192-45EF-8E84-B0B01A2E9BB7}"/>
              </a:ext>
            </a:extLst>
          </p:cNvPr>
          <p:cNvSpPr txBox="1">
            <a:spLocks/>
          </p:cNvSpPr>
          <p:nvPr/>
        </p:nvSpPr>
        <p:spPr>
          <a:xfrm>
            <a:off x="822325" y="1106668"/>
            <a:ext cx="10745279" cy="2815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1" indent="-228531" defTabSz="914126">
              <a:spcBef>
                <a:spcPts val="600"/>
              </a:spcBef>
              <a:spcAft>
                <a:spcPts val="600"/>
              </a:spcAft>
              <a:buClr>
                <a:srgbClr val="101D35"/>
              </a:buClr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 Profile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(PR600) 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Assessment History Summary </a:t>
            </a:r>
            <a:r>
              <a:rPr 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(PE613) 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reports contain a “Pre-Claimed Students” drop-down.</a:t>
            </a:r>
          </a:p>
          <a:p>
            <a:pPr marL="228531" indent="-228531" defTabSz="914126">
              <a:spcBef>
                <a:spcPts val="600"/>
              </a:spcBef>
              <a:spcAft>
                <a:spcPts val="600"/>
              </a:spcAft>
              <a:buClr>
                <a:srgbClr val="101D35"/>
              </a:buClr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may claim students in advance of official enrollment and view these data.</a:t>
            </a:r>
          </a:p>
          <a:p>
            <a:pPr marL="228531" indent="-228531" defTabSz="914126">
              <a:spcBef>
                <a:spcPts val="600"/>
              </a:spcBef>
              <a:spcAft>
                <a:spcPts val="600"/>
              </a:spcAft>
              <a:buClr>
                <a:srgbClr val="101D35"/>
              </a:buClr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Step-by-step guidance: 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November 2, 2022, SAS Update</a:t>
            </a:r>
            <a:endParaRPr lang="en-US" sz="2800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C3CE9-3765-B635-E5F4-0723AEA934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02543" y="5062426"/>
            <a:ext cx="2757948" cy="3944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72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E1A5A-EC58-45AD-93DA-F39508CF2C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3999">
                <a:solidFill>
                  <a:srgbClr val="3647B6"/>
                </a:solidFill>
              </a:rPr>
              <a:t>Student-Level Reports in Edwin Analytics (8/15)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3CCA2C-F5BD-4D5C-8834-1D8FD1ABB397}"/>
              </a:ext>
            </a:extLst>
          </p:cNvPr>
          <p:cNvSpPr txBox="1">
            <a:spLocks/>
          </p:cNvSpPr>
          <p:nvPr/>
        </p:nvSpPr>
        <p:spPr>
          <a:xfrm>
            <a:off x="567743" y="1036213"/>
            <a:ext cx="6043195" cy="67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1" indent="-228531" defTabSz="91412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Item Analysis Reports</a:t>
            </a:r>
          </a:p>
        </p:txBody>
      </p:sp>
      <p:pic>
        <p:nvPicPr>
          <p:cNvPr id="14" name="Picture 13" descr="Image Displays Student-Level Reports in Edwin Analytics">
            <a:extLst>
              <a:ext uri="{FF2B5EF4-FFF2-40B4-BE49-F238E27FC236}">
                <a16:creationId xmlns:a16="http://schemas.microsoft.com/office/drawing/2014/main" id="{3D570540-9C86-4976-BB39-FEE27627B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28" y="1580709"/>
            <a:ext cx="6043195" cy="1434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B0602-1F50-487A-B4CF-F47F8F869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67743" y="2785777"/>
            <a:ext cx="5874593" cy="210312"/>
          </a:xfrm>
          <a:prstGeom prst="rect">
            <a:avLst/>
          </a:prstGeom>
          <a:solidFill>
            <a:srgbClr val="E7E7E7"/>
          </a:solidFill>
        </p:spPr>
        <p:txBody>
          <a:bodyPr wrap="square" rtlCol="0">
            <a:spAutoFit/>
          </a:bodyPr>
          <a:lstStyle/>
          <a:p>
            <a:endParaRPr lang="en-US" sz="16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D674F-3DDA-43F5-BE37-92DB924ECFF0}"/>
              </a:ext>
            </a:extLst>
          </p:cNvPr>
          <p:cNvSpPr txBox="1"/>
          <p:nvPr/>
        </p:nvSpPr>
        <p:spPr>
          <a:xfrm>
            <a:off x="548889" y="2725162"/>
            <a:ext cx="5983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0">
                <a:solidFill>
                  <a:srgbClr val="656565"/>
                </a:solidFill>
              </a:rPr>
              <a:t>IT621-626 Student Rosters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D780731-3050-4A93-9001-83AFFB11C91D}"/>
              </a:ext>
            </a:extLst>
          </p:cNvPr>
          <p:cNvSpPr txBox="1">
            <a:spLocks/>
          </p:cNvSpPr>
          <p:nvPr/>
        </p:nvSpPr>
        <p:spPr>
          <a:xfrm>
            <a:off x="567743" y="3132358"/>
            <a:ext cx="6355571" cy="67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1" indent="-228531" defTabSz="91412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 Analysis Reports</a:t>
            </a:r>
          </a:p>
        </p:txBody>
      </p:sp>
      <p:pic>
        <p:nvPicPr>
          <p:cNvPr id="8" name="Content Placeholder 7" descr="Image Displays Student-Level Reports in Edwin Analytics">
            <a:extLst>
              <a:ext uri="{FF2B5EF4-FFF2-40B4-BE49-F238E27FC236}">
                <a16:creationId xmlns:a16="http://schemas.microsoft.com/office/drawing/2014/main" id="{7D4EC1D7-FE74-450F-A742-569B614ADDD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459048" y="3707192"/>
            <a:ext cx="5983288" cy="2587625"/>
          </a:xfr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E7BF3E3-F241-48FB-935B-425700FBB81E}"/>
              </a:ext>
            </a:extLst>
          </p:cNvPr>
          <p:cNvSpPr txBox="1">
            <a:spLocks/>
          </p:cNvSpPr>
          <p:nvPr/>
        </p:nvSpPr>
        <p:spPr>
          <a:xfrm>
            <a:off x="6923314" y="968375"/>
            <a:ext cx="4830147" cy="67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1" indent="-228531" defTabSz="91412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Analysis Reports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628E9-BDE2-9323-8155-D1713088AA6B}"/>
              </a:ext>
            </a:extLst>
          </p:cNvPr>
          <p:cNvSpPr txBox="1"/>
          <p:nvPr/>
        </p:nvSpPr>
        <p:spPr>
          <a:xfrm>
            <a:off x="7570903" y="1338011"/>
            <a:ext cx="405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(SGP available in September release)</a:t>
            </a:r>
          </a:p>
        </p:txBody>
      </p:sp>
      <p:pic>
        <p:nvPicPr>
          <p:cNvPr id="19" name="Picture 18" descr="Image Displays Student-Level Reports in Edwin Analytics">
            <a:extLst>
              <a:ext uri="{FF2B5EF4-FFF2-40B4-BE49-F238E27FC236}">
                <a16:creationId xmlns:a16="http://schemas.microsoft.com/office/drawing/2014/main" id="{1F142F95-A869-409B-A3B8-F5FB84E62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526" y="1628591"/>
            <a:ext cx="5496595" cy="1581836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5AA066-9D2E-405F-AD4E-1E0EFD798D02}"/>
              </a:ext>
            </a:extLst>
          </p:cNvPr>
          <p:cNvSpPr txBox="1">
            <a:spLocks/>
          </p:cNvSpPr>
          <p:nvPr/>
        </p:nvSpPr>
        <p:spPr>
          <a:xfrm>
            <a:off x="6921812" y="3401417"/>
            <a:ext cx="4830147" cy="679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1" indent="-228531" defTabSz="914126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0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Profile Reports</a:t>
            </a:r>
          </a:p>
        </p:txBody>
      </p:sp>
      <p:pic>
        <p:nvPicPr>
          <p:cNvPr id="22" name="Picture 21" descr="Image Displays Student-Level Reports in Edwin Analytics">
            <a:extLst>
              <a:ext uri="{FF2B5EF4-FFF2-40B4-BE49-F238E27FC236}">
                <a16:creationId xmlns:a16="http://schemas.microsoft.com/office/drawing/2014/main" id="{B2A749D4-D21C-49D6-BA4F-5DE323364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6416" y="3890333"/>
            <a:ext cx="5445780" cy="99434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011D58-28D0-4611-9E14-CF053E4DDC4F}"/>
              </a:ext>
            </a:extLst>
          </p:cNvPr>
          <p:cNvSpPr txBox="1"/>
          <p:nvPr/>
        </p:nvSpPr>
        <p:spPr>
          <a:xfrm>
            <a:off x="6686418" y="5025716"/>
            <a:ext cx="5193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Students’ CD status is available only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IT523, IT616, and Student Rosters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August; CD status for all other Edwin reports available in September release.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F84299D-6DA8-4CFA-A4B1-07D5BD4E52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4048471" y="2418663"/>
            <a:ext cx="5175433" cy="2614979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F0A12C4B-399C-446A-B53F-6F0E93602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>
            <a:off x="4010183" y="2899746"/>
            <a:ext cx="5234544" cy="3366574"/>
          </a:xfrm>
          <a:prstGeom prst="bentConnector3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9327D75-9B26-49D4-916B-76BDDDC83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4010183" y="2668600"/>
            <a:ext cx="2617272" cy="0"/>
          </a:xfrm>
          <a:prstGeom prst="straightConnector1">
            <a:avLst/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0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309A30E-140C-C8B3-CF68-04B7AC0D3B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1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3647B6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Security Portal is Migrating to the Cloud! 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D775C5-FDE0-E0F5-7239-DA55E64A31D1}"/>
              </a:ext>
            </a:extLst>
          </p:cNvPr>
          <p:cNvSpPr txBox="1">
            <a:spLocks/>
          </p:cNvSpPr>
          <p:nvPr/>
        </p:nvSpPr>
        <p:spPr>
          <a:xfrm>
            <a:off x="616138" y="1123297"/>
            <a:ext cx="11205706" cy="50134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01D35"/>
              </a:buClr>
              <a:buNone/>
            </a:pPr>
            <a:r>
              <a:rPr lang="en-US" sz="2800">
                <a:solidFill>
                  <a:srgbClr val="010203"/>
                </a:solidFill>
                <a:latin typeface="Arial"/>
                <a:cs typeface="Arial"/>
              </a:rPr>
              <a:t>DESE applications in the Security Portal are migrating to the CLOUD! Anticipated Timeline: </a:t>
            </a:r>
            <a:r>
              <a:rPr lang="en-US" sz="2800" b="1">
                <a:solidFill>
                  <a:srgbClr val="010203"/>
                </a:solidFill>
                <a:latin typeface="Arial"/>
                <a:cs typeface="Arial"/>
              </a:rPr>
              <a:t>Weekend of August 26–27</a:t>
            </a:r>
          </a:p>
          <a:p>
            <a:pPr marL="0" indent="0">
              <a:buNone/>
            </a:pPr>
            <a:endParaRPr lang="en-US" sz="1100">
              <a:solidFill>
                <a:srgbClr val="010203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800">
                <a:solidFill>
                  <a:srgbClr val="010203"/>
                </a:solidFill>
                <a:latin typeface="Arial"/>
                <a:cs typeface="Arial"/>
              </a:rPr>
              <a:t>Changes include: </a:t>
            </a:r>
          </a:p>
          <a:p>
            <a:pPr marL="685165" lvl="1" indent="-227965"/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Logging in to Security Portal has Multi-factor Authentication</a:t>
            </a:r>
            <a:endParaRPr lang="en-US" sz="2400"/>
          </a:p>
          <a:p>
            <a:pPr marL="685165" lvl="1" indent="-227965">
              <a:buClr>
                <a:srgbClr val="101D35"/>
              </a:buClr>
            </a:pP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Changes to Prompt area (Parameters) </a:t>
            </a:r>
          </a:p>
          <a:p>
            <a:pPr marL="1142365" lvl="2" indent="-227965">
              <a:buClr>
                <a:srgbClr val="101D35"/>
              </a:buClr>
            </a:pP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Order of Prompts/names of prompts</a:t>
            </a:r>
          </a:p>
          <a:p>
            <a:pPr marL="1142365" lvl="2" indent="-227965">
              <a:buClr>
                <a:srgbClr val="101D35"/>
              </a:buClr>
            </a:pP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ANY CHANGE IN PROMPTS – MUST HIT VIEW REPORT for changes to take effect!</a:t>
            </a:r>
          </a:p>
          <a:p>
            <a:pPr marL="685165" lvl="1" indent="-227965">
              <a:buClr>
                <a:srgbClr val="101D35"/>
              </a:buClr>
            </a:pPr>
            <a:r>
              <a:rPr lang="en-US" sz="2400">
                <a:solidFill>
                  <a:srgbClr val="010203"/>
                </a:solidFill>
                <a:latin typeface="Arial"/>
                <a:cs typeface="Arial"/>
              </a:rPr>
              <a:t>How you download data</a:t>
            </a:r>
          </a:p>
          <a:p>
            <a:pPr marL="457200" lvl="1" indent="0">
              <a:buClr>
                <a:srgbClr val="101D35"/>
              </a:buClr>
              <a:buNone/>
            </a:pPr>
            <a:endParaRPr lang="en-US" sz="1100">
              <a:solidFill>
                <a:srgbClr val="010203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01D35"/>
              </a:buClr>
              <a:buNone/>
            </a:pPr>
            <a:r>
              <a:rPr lang="en-US" sz="2800">
                <a:solidFill>
                  <a:srgbClr val="010203"/>
                </a:solidFill>
              </a:rPr>
              <a:t>Webinars covering new version will be held in September and resources will be posted on </a:t>
            </a:r>
            <a:r>
              <a:rPr lang="en-US" sz="2800">
                <a:solidFill>
                  <a:srgbClr val="010203"/>
                </a:solidFill>
                <a:hlinkClick r:id="rId2"/>
              </a:rPr>
              <a:t>www.doe.mass.edu/edwin</a:t>
            </a:r>
            <a:r>
              <a:rPr lang="en-US" sz="2800">
                <a:solidFill>
                  <a:srgbClr val="01020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81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D6AD5B-C0D8-BED6-1D74-CEA220626B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3999">
                <a:solidFill>
                  <a:srgbClr val="3647B6"/>
                </a:solidFill>
              </a:rPr>
              <a:t>Need support using Edwin?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09E0D6-18E6-BB60-2023-558DDC5443A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500188"/>
            <a:ext cx="11369675" cy="2974975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010203"/>
                </a:solidFill>
              </a:rPr>
              <a:t>Resources available at </a:t>
            </a:r>
            <a:r>
              <a:rPr lang="en-US" sz="3000">
                <a:solidFill>
                  <a:schemeClr val="accent1">
                    <a:lumMod val="50000"/>
                  </a:schemeClr>
                </a:solidFill>
                <a:hlinkClick r:id="rId3"/>
              </a:rPr>
              <a:t>www.doe.mass.edu/edwin/</a:t>
            </a:r>
            <a:r>
              <a:rPr lang="en-US" sz="300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Picture 3" descr="Image displays Edwin analytics">
            <a:extLst>
              <a:ext uri="{FF2B5EF4-FFF2-40B4-BE49-F238E27FC236}">
                <a16:creationId xmlns:a16="http://schemas.microsoft.com/office/drawing/2014/main" id="{49C11CE7-D4F1-6A9D-490D-CD0CCB0F3E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19"/>
          <a:stretch/>
        </p:blipFill>
        <p:spPr>
          <a:xfrm>
            <a:off x="4286093" y="2324367"/>
            <a:ext cx="3619814" cy="38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3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Presenters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Kelley, Reporting Specialist</a:t>
            </a:r>
          </a:p>
          <a:p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 Lee, MCAS Chief Data Analyst</a:t>
            </a:r>
          </a:p>
          <a:p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Jodie Zalk, Manager of Test Administration &amp; Publications </a:t>
            </a:r>
          </a:p>
          <a:p>
            <a:endParaRPr lang="en-US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/>
              <a:t>4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Discrepancy Reporting </a:t>
            </a:r>
          </a:p>
        </p:txBody>
      </p:sp>
    </p:spTree>
    <p:extLst>
      <p:ext uri="{BB962C8B-B14F-4D97-AF65-F5344CB8AC3E}">
        <p14:creationId xmlns:p14="http://schemas.microsoft.com/office/powerpoint/2010/main" val="3638940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A89F-AAF2-42F0-ACBB-8A38173419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altLang="en-US" sz="3999">
                <a:solidFill>
                  <a:srgbClr val="3647B6"/>
                </a:solidFill>
              </a:rPr>
              <a:t>MCAS Discrepancy Reporting Overview</a:t>
            </a:r>
            <a:endParaRPr lang="en-US" sz="3999">
              <a:solidFill>
                <a:srgbClr val="3647B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44EA-1161-4CC0-BC21-95C26C97F5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1239838"/>
            <a:ext cx="10730578" cy="50134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101D35"/>
              </a:buClr>
            </a:pPr>
            <a:r>
              <a:rPr lang="en-US" altLang="en-US" sz="2800" b="1">
                <a:solidFill>
                  <a:srgbClr val="010203"/>
                </a:solidFill>
              </a:rPr>
              <a:t>August 8−11 at 5:00 p.m.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101D35"/>
              </a:buClr>
            </a:pPr>
            <a:r>
              <a:rPr lang="en-US" altLang="en-US" sz="2800">
                <a:solidFill>
                  <a:srgbClr val="010203"/>
                </a:solidFill>
              </a:rPr>
              <a:t>Discrepancies reported after August 11 </a:t>
            </a:r>
            <a:r>
              <a:rPr lang="en-US" altLang="en-US" sz="2800" b="1">
                <a:solidFill>
                  <a:srgbClr val="010203"/>
                </a:solidFill>
              </a:rPr>
              <a:t>will not be included </a:t>
            </a:r>
            <a:r>
              <a:rPr lang="en-US" altLang="en-US" sz="2800">
                <a:solidFill>
                  <a:srgbClr val="010203"/>
                </a:solidFill>
              </a:rPr>
              <a:t>in MCAS Parent/Guardian Reports or in the public release of official school and district MCAS results.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101D35"/>
              </a:buClr>
            </a:pPr>
            <a:r>
              <a:rPr lang="en-US" altLang="en-US" sz="2800">
                <a:solidFill>
                  <a:srgbClr val="010203"/>
                </a:solidFill>
              </a:rPr>
              <a:t>Discrepancy reporting tool is on the </a:t>
            </a:r>
            <a:r>
              <a:rPr lang="en-US" altLang="en-US" sz="2800">
                <a:solidFill>
                  <a:srgbClr val="010203"/>
                </a:solidFill>
                <a:hlinkClick r:id="rId2"/>
              </a:rPr>
              <a:t>MCAS Service Center</a:t>
            </a:r>
            <a:endParaRPr lang="en-US" altLang="en-US" sz="2800">
              <a:solidFill>
                <a:srgbClr val="010203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101D35"/>
              </a:buClr>
            </a:pPr>
            <a:r>
              <a:rPr lang="en-US" altLang="en-US" sz="2400">
                <a:solidFill>
                  <a:srgbClr val="010203"/>
                </a:solidFill>
              </a:rPr>
              <a:t>MCAS Service Center passwords were placed in MCAS 2023 Data folder in </a:t>
            </a:r>
            <a:r>
              <a:rPr lang="en-US" altLang="en-US" sz="2400" err="1">
                <a:solidFill>
                  <a:srgbClr val="010203"/>
                </a:solidFill>
              </a:rPr>
              <a:t>DropBox</a:t>
            </a:r>
            <a:r>
              <a:rPr lang="en-US" altLang="en-US" sz="2400">
                <a:solidFill>
                  <a:srgbClr val="010203"/>
                </a:solidFill>
              </a:rPr>
              <a:t> Central, on the Department’s </a:t>
            </a:r>
            <a:r>
              <a:rPr lang="en-US" altLang="en-US" sz="2400">
                <a:solidFill>
                  <a:srgbClr val="010203"/>
                </a:solidFill>
                <a:hlinkClick r:id="rId3"/>
              </a:rPr>
              <a:t>Security Portal </a:t>
            </a:r>
            <a:endParaRPr lang="en-US" altLang="en-US" sz="2400">
              <a:solidFill>
                <a:srgbClr val="0102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57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7A89F-AAF2-42F0-ACBB-8A38173419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altLang="en-US" sz="3999">
                <a:solidFill>
                  <a:srgbClr val="3647B6"/>
                </a:solidFill>
              </a:rPr>
              <a:t>MCAS Discrepancy Reporting</a:t>
            </a:r>
            <a:endParaRPr lang="en-US" sz="3999">
              <a:solidFill>
                <a:srgbClr val="3647B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144EA-1161-4CC0-BC21-95C26C97F5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1239838"/>
            <a:ext cx="10730578" cy="50134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01D35"/>
              </a:buClr>
            </a:pPr>
            <a:r>
              <a:rPr lang="en-US" altLang="en-US" sz="2800">
                <a:solidFill>
                  <a:srgbClr val="010203"/>
                </a:solidFill>
              </a:rPr>
              <a:t>CSV data files and first-year English learner files are now in DropBoxes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01D35"/>
              </a:buClr>
            </a:pPr>
            <a:r>
              <a:rPr lang="en-US" altLang="en-US" sz="2800">
                <a:solidFill>
                  <a:srgbClr val="010203"/>
                </a:solidFill>
              </a:rPr>
              <a:t>Preliminary participation data (aggregated by subject/student group) in DropBoxes on August 9</a:t>
            </a:r>
          </a:p>
          <a:p>
            <a:pPr marL="228531"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01D35"/>
              </a:buClr>
            </a:pPr>
            <a:r>
              <a:rPr lang="en-US" altLang="en-US" sz="2800">
                <a:solidFill>
                  <a:srgbClr val="010203"/>
                </a:solidFill>
              </a:rPr>
              <a:t>MCAS Discrepancy Reporting Guide is posted in DropBoxes as well as the MCAS Service Center website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01D35"/>
              </a:buClr>
            </a:pPr>
            <a:r>
              <a:rPr lang="en-US" altLang="en-US" sz="2800">
                <a:solidFill>
                  <a:srgbClr val="010203"/>
                </a:solidFill>
              </a:rPr>
              <a:t>Call the MCAS Service Center at 800-737-5103 if you need assistance</a:t>
            </a:r>
          </a:p>
        </p:txBody>
      </p:sp>
    </p:spTree>
    <p:extLst>
      <p:ext uri="{BB962C8B-B14F-4D97-AF65-F5344CB8AC3E}">
        <p14:creationId xmlns:p14="http://schemas.microsoft.com/office/powerpoint/2010/main" val="2396308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490" y="259080"/>
            <a:ext cx="11522588" cy="1349924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300">
                <a:solidFill>
                  <a:srgbClr val="3647B6"/>
                </a:solidFill>
              </a:rPr>
              <a:t>Updates to </a:t>
            </a:r>
            <a:r>
              <a:rPr lang="en-US" sz="3300" err="1">
                <a:solidFill>
                  <a:srgbClr val="3647B6"/>
                </a:solidFill>
              </a:rPr>
              <a:t>DropBox</a:t>
            </a:r>
            <a:r>
              <a:rPr lang="en-US" sz="3300">
                <a:solidFill>
                  <a:srgbClr val="3647B6"/>
                </a:solidFill>
              </a:rPr>
              <a:t> Files from Previous Early Release Files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822325" y="1609004"/>
            <a:ext cx="10658475" cy="3846916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rgbClr val="010203"/>
                </a:solidFill>
              </a:rPr>
              <a:t>Regular absence, medical absence, and first-year EL exemptions are noted</a:t>
            </a:r>
          </a:p>
          <a:p>
            <a:r>
              <a:rPr lang="en-US" sz="2800">
                <a:solidFill>
                  <a:srgbClr val="010203"/>
                </a:solidFill>
              </a:rPr>
              <a:t>Security breach invalidations are included (cell phone use, inappropriate accommodations, and other irregularities that have been resolved)</a:t>
            </a:r>
          </a:p>
          <a:p>
            <a:r>
              <a:rPr lang="en-US" sz="2800">
                <a:solidFill>
                  <a:srgbClr val="010203"/>
                </a:solidFill>
              </a:rPr>
              <a:t>Most duplicate cases and missing SASIDs resolved</a:t>
            </a:r>
          </a:p>
        </p:txBody>
      </p:sp>
    </p:spTree>
    <p:extLst>
      <p:ext uri="{BB962C8B-B14F-4D97-AF65-F5344CB8AC3E}">
        <p14:creationId xmlns:p14="http://schemas.microsoft.com/office/powerpoint/2010/main" val="29173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7BECB-166E-45ED-900A-A1BA0F9FDA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1405" y="466478"/>
            <a:ext cx="11369675" cy="6794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3600">
                <a:solidFill>
                  <a:srgbClr val="3647B6"/>
                </a:solidFill>
              </a:rPr>
              <a:t>How to Review Your Data for Potential Discrepancies</a:t>
            </a:r>
            <a:endParaRPr lang="en-US" sz="3600">
              <a:solidFill>
                <a:srgbClr val="3647B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77BC2-6D3C-4083-99F1-14C39886043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1405" y="1558788"/>
            <a:ext cx="10701081" cy="50623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  <a:latin typeface="Arial"/>
                <a:cs typeface="Arial"/>
              </a:rPr>
              <a:t>Review individual student data using data files (now in the MCAS Data Folder in </a:t>
            </a:r>
            <a:r>
              <a:rPr lang="en-US" altLang="en-US" sz="2800" b="1" err="1">
                <a:solidFill>
                  <a:srgbClr val="010203"/>
                </a:solidFill>
                <a:latin typeface="Arial"/>
                <a:cs typeface="Arial"/>
              </a:rPr>
              <a:t>DropBoxes</a:t>
            </a:r>
            <a:r>
              <a:rPr lang="en-US" altLang="en-US" sz="2800">
                <a:solidFill>
                  <a:srgbClr val="010203"/>
                </a:solidFill>
                <a:latin typeface="Arial"/>
                <a:cs typeface="Arial"/>
              </a:rPr>
              <a:t>; </a:t>
            </a:r>
            <a:r>
              <a:rPr lang="en-US" altLang="en-US" sz="2800" err="1">
                <a:solidFill>
                  <a:srgbClr val="010203"/>
                </a:solidFill>
                <a:latin typeface="Arial"/>
                <a:cs typeface="Arial"/>
              </a:rPr>
              <a:t>megafile</a:t>
            </a:r>
            <a:r>
              <a:rPr lang="en-US" altLang="en-US" sz="2800">
                <a:solidFill>
                  <a:srgbClr val="010203"/>
                </a:solidFill>
                <a:latin typeface="Arial"/>
                <a:cs typeface="Arial"/>
              </a:rPr>
              <a:t> layout included).</a:t>
            </a:r>
            <a:endParaRPr lang="en-US">
              <a:latin typeface="Arial"/>
              <a:cs typeface="Arial"/>
            </a:endParaRPr>
          </a:p>
          <a:p>
            <a:pPr marL="227965" indent="-2279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  <a:latin typeface="Arial"/>
                <a:cs typeface="Arial"/>
              </a:rPr>
              <a:t>Confirm that each student has a SASID.</a:t>
            </a:r>
          </a:p>
          <a:p>
            <a:pPr marL="227965" indent="-2279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  <a:latin typeface="Arial"/>
                <a:cs typeface="Arial"/>
              </a:rPr>
              <a:t>Confirm that each student enrolled during the testing windows is listed only once.</a:t>
            </a:r>
          </a:p>
          <a:p>
            <a:pPr marL="227965" indent="-2279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  <a:latin typeface="Arial"/>
                <a:cs typeface="Arial"/>
              </a:rPr>
              <a:t>Verify that non-participating students have the correct participation status (slide 25 has most common codes; full list in the Discrepancy Reporting Guide).</a:t>
            </a:r>
          </a:p>
        </p:txBody>
      </p:sp>
    </p:spTree>
    <p:extLst>
      <p:ext uri="{BB962C8B-B14F-4D97-AF65-F5344CB8AC3E}">
        <p14:creationId xmlns:p14="http://schemas.microsoft.com/office/powerpoint/2010/main" val="2066459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999" dirty="0">
                <a:solidFill>
                  <a:srgbClr val="3647B6"/>
                </a:solidFill>
              </a:rPr>
              <a:t>Most Common Test Participation Codes and Status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68EAE5E-A851-44E7-BEBD-C1D916F98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71506"/>
              </p:ext>
            </p:extLst>
          </p:nvPr>
        </p:nvGraphicFramePr>
        <p:xfrm>
          <a:off x="822326" y="968375"/>
          <a:ext cx="10819068" cy="5157123"/>
        </p:xfrm>
        <a:graphic>
          <a:graphicData uri="http://schemas.openxmlformats.org/drawingml/2006/table">
            <a:tbl>
              <a:tblPr firstRow="1"/>
              <a:tblGrid>
                <a:gridCol w="662345">
                  <a:extLst>
                    <a:ext uri="{9D8B030D-6E8A-4147-A177-3AD203B41FA5}">
                      <a16:colId xmlns:a16="http://schemas.microsoft.com/office/drawing/2014/main" val="3824913176"/>
                    </a:ext>
                  </a:extLst>
                </a:gridCol>
                <a:gridCol w="2379406">
                  <a:extLst>
                    <a:ext uri="{9D8B030D-6E8A-4147-A177-3AD203B41FA5}">
                      <a16:colId xmlns:a16="http://schemas.microsoft.com/office/drawing/2014/main" val="56995989"/>
                    </a:ext>
                  </a:extLst>
                </a:gridCol>
                <a:gridCol w="1005956">
                  <a:extLst>
                    <a:ext uri="{9D8B030D-6E8A-4147-A177-3AD203B41FA5}">
                      <a16:colId xmlns:a16="http://schemas.microsoft.com/office/drawing/2014/main" val="1669254422"/>
                    </a:ext>
                  </a:extLst>
                </a:gridCol>
                <a:gridCol w="6771361">
                  <a:extLst>
                    <a:ext uri="{9D8B030D-6E8A-4147-A177-3AD203B41FA5}">
                      <a16:colId xmlns:a16="http://schemas.microsoft.com/office/drawing/2014/main" val="2469122177"/>
                    </a:ext>
                  </a:extLst>
                </a:gridCol>
              </a:tblGrid>
              <a:tr h="513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ode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 in CSV file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518296"/>
                  </a:ext>
                </a:extLst>
              </a:tr>
              <a:tr h="3152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Absent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tested or partially tested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164147"/>
                  </a:ext>
                </a:extLst>
              </a:tr>
              <a:tr h="513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ALT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Tested Alternate Assessment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Tested MCAS-Alt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65484"/>
                  </a:ext>
                </a:extLst>
              </a:tr>
              <a:tr h="513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Incomplete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NTO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Partial test not scored; repeated CBT tech issues; no accountability reporting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087701"/>
                  </a:ext>
                </a:extLst>
              </a:tr>
              <a:tr h="3152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Invalidated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NTO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Invalidated due to security breach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998958"/>
                  </a:ext>
                </a:extLst>
              </a:tr>
              <a:tr h="513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LEP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First-year LEP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NTL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First-year EL: satisfied participation requirement; scaled score and SGP not aggregated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03157"/>
                  </a:ext>
                </a:extLst>
              </a:tr>
              <a:tr h="513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MED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Absent - Medically Documented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NTM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Did not test for medical reasons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06911"/>
                  </a:ext>
                </a:extLst>
              </a:tr>
              <a:tr h="3189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PAS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Previously Passed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NTO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Did not test; earned a passing score on a prior high school STE test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520533"/>
                  </a:ext>
                </a:extLst>
              </a:tr>
              <a:tr h="5085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PRF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Previously Failed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NTO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Did not test; did not earn a passing score on a prior high school STE test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257968"/>
                  </a:ext>
                </a:extLst>
              </a:tr>
              <a:tr h="3152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STD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Tested Standard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Fully tested and reported for accountability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693068"/>
                  </a:ext>
                </a:extLst>
              </a:tr>
              <a:tr h="5136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TRN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Transferred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NTO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Transferred into or out of your school/district; not tested and not reported for accountability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429728"/>
                  </a:ext>
                </a:extLst>
              </a:tr>
              <a:tr h="3020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VAB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Voided Answer Booklet 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NTO</a:t>
                      </a:r>
                      <a:endParaRPr lang="en-US" sz="16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Voided Answer Booklet 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1470" marR="3147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902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2006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6A1C-8DDB-4375-82CA-DB20A6C0485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999">
                <a:solidFill>
                  <a:srgbClr val="3647B6"/>
                </a:solidFill>
              </a:rPr>
              <a:t>What Data Are Not Yet Available?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C4E30-ADF6-41EB-BAC9-239C04B8A4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81417" cy="5101661"/>
          </a:xfrm>
        </p:spPr>
        <p:txBody>
          <a:bodyPr>
            <a:normAutofit/>
          </a:bodyPr>
          <a:lstStyle/>
          <a:p>
            <a:r>
              <a:rPr lang="en-US" altLang="en-US" sz="3600">
                <a:solidFill>
                  <a:srgbClr val="010203"/>
                </a:solidFill>
              </a:rPr>
              <a:t>Student Growth Percentiles</a:t>
            </a:r>
          </a:p>
          <a:p>
            <a:pPr marL="685594" lvl="2">
              <a:spcBef>
                <a:spcPts val="1000"/>
              </a:spcBef>
            </a:pPr>
            <a:r>
              <a:rPr lang="en-US" altLang="en-US" sz="3200">
                <a:solidFill>
                  <a:srgbClr val="010203"/>
                </a:solidFill>
              </a:rPr>
              <a:t>SGP will be computed after the discrepancy reporting period and available with official MCAS results in mid-September.</a:t>
            </a:r>
          </a:p>
          <a:p>
            <a:pPr marL="0" indent="0">
              <a:buNone/>
            </a:pPr>
            <a:endParaRPr lang="en-US" sz="32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68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2A91E-B984-4738-9893-1111FF4EE9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549" y="564133"/>
            <a:ext cx="11369675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999">
                <a:solidFill>
                  <a:srgbClr val="3647B6"/>
                </a:solidFill>
              </a:rPr>
              <a:t>Discrepancies that Schools/Districts Can Change Directly</a:t>
            </a:r>
            <a:endParaRPr lang="en-US" sz="3999">
              <a:solidFill>
                <a:srgbClr val="3647B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A7002-5E8C-491E-B307-CEAEC77B9A9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99536" y="1549911"/>
            <a:ext cx="10592927" cy="48460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>
                <a:solidFill>
                  <a:srgbClr val="010203"/>
                </a:solidFill>
              </a:rPr>
              <a:t>A missing SASID can be added.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>
                <a:solidFill>
                  <a:srgbClr val="010203"/>
                </a:solidFill>
              </a:rPr>
              <a:t>Test participation status can be changed from “Medically documented” to “Absent” or vice-versa.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200">
                <a:solidFill>
                  <a:srgbClr val="010203"/>
                </a:solidFill>
              </a:rPr>
              <a:t>Incorrectly voided tests can be un-voided.</a:t>
            </a:r>
          </a:p>
          <a:p>
            <a:pPr marL="0" indent="0">
              <a:buNone/>
            </a:pPr>
            <a:endParaRPr lang="en-US" altLang="en-US" sz="3200">
              <a:solidFill>
                <a:srgbClr val="0102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69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B322D-2CAD-4732-880F-3920E3D4C2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0543" y="457601"/>
            <a:ext cx="11369675" cy="6794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600">
                <a:solidFill>
                  <a:srgbClr val="3647B6"/>
                </a:solidFill>
              </a:rPr>
              <a:t>Discrepancies Requiring Department Approval</a:t>
            </a:r>
            <a:endParaRPr lang="en-US" sz="3600">
              <a:solidFill>
                <a:srgbClr val="3647B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E7CA7-F41E-49A8-99EF-80F0137CC4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40543" y="1308579"/>
            <a:ext cx="10710914" cy="490798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</a:rPr>
              <a:t>Student was not tested at your school (or an affiliated test site) but appears on your roster with test results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</a:rPr>
              <a:t>Participation status should be changed from “Absent” to “Tested” (student confirmed as present during all test days)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</a:rPr>
              <a:t>Participation status should be changed to “First-year EL” or “Transferred” (subject to Department validation using SIMS)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800">
                <a:solidFill>
                  <a:srgbClr val="010203"/>
                </a:solidFill>
              </a:rPr>
              <a:t>Special access accommodation status is incorrect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>
                <a:solidFill>
                  <a:srgbClr val="010203"/>
                </a:solidFill>
              </a:rPr>
              <a:t>Note: See the full list of discrepancies in the Discrepancy Reporting Guide, available in DropBox and the Discrepancy Reporting Tool.</a:t>
            </a:r>
          </a:p>
        </p:txBody>
      </p:sp>
    </p:spTree>
    <p:extLst>
      <p:ext uri="{BB962C8B-B14F-4D97-AF65-F5344CB8AC3E}">
        <p14:creationId xmlns:p14="http://schemas.microsoft.com/office/powerpoint/2010/main" val="1689963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49D0-8A41-47B0-B3D2-D8349DFD0FE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>
                <a:solidFill>
                  <a:srgbClr val="3647B6"/>
                </a:solidFill>
              </a:rPr>
              <a:t>Discrepancies Requiring Department Approval (continued)</a:t>
            </a:r>
            <a:endParaRPr lang="en-US" sz="3600">
              <a:solidFill>
                <a:srgbClr val="3647B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8F87C-6960-430D-A791-F86A7727B7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22326" y="1230313"/>
            <a:ext cx="10710914" cy="496401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3000">
                <a:solidFill>
                  <a:srgbClr val="010203"/>
                </a:solidFill>
              </a:rPr>
              <a:t>High schools only: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>
                <a:solidFill>
                  <a:srgbClr val="010203"/>
                </a:solidFill>
              </a:rPr>
              <a:t>Student is reported as “Absent” for ELA and/or Math tests but previously participated in a </a:t>
            </a:r>
            <a:r>
              <a:rPr lang="en-US" altLang="en-US" sz="2400" b="1">
                <a:solidFill>
                  <a:srgbClr val="010203"/>
                </a:solidFill>
              </a:rPr>
              <a:t>spring</a:t>
            </a:r>
            <a:r>
              <a:rPr lang="en-US" altLang="en-US" sz="2400">
                <a:solidFill>
                  <a:srgbClr val="010203"/>
                </a:solidFill>
              </a:rPr>
              <a:t> grade 10 test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>
                <a:solidFill>
                  <a:srgbClr val="010203"/>
                </a:solidFill>
              </a:rPr>
              <a:t>summarize = 1 student was required to test, but school records didn’t show testing was required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>
                <a:solidFill>
                  <a:srgbClr val="010203"/>
                </a:solidFill>
              </a:rPr>
              <a:t>A first-time grade 10 student (not repeating) is reported with a test status of “TR” (Tested–Retest)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>
                <a:solidFill>
                  <a:srgbClr val="010203"/>
                </a:solidFill>
              </a:rPr>
              <a:t>CD Status is incorrect or missing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en-US" sz="2400" b="1">
                <a:solidFill>
                  <a:srgbClr val="010203"/>
                </a:solidFill>
              </a:rPr>
              <a:t>New for 2023: </a:t>
            </a:r>
            <a:r>
              <a:rPr lang="en-US" altLang="en-US" sz="2400">
                <a:solidFill>
                  <a:srgbClr val="010203"/>
                </a:solidFill>
              </a:rPr>
              <a:t>student’s original graduating class is incorrect or missing (grade 9 and above)</a:t>
            </a:r>
          </a:p>
        </p:txBody>
      </p:sp>
    </p:spTree>
    <p:extLst>
      <p:ext uri="{BB962C8B-B14F-4D97-AF65-F5344CB8AC3E}">
        <p14:creationId xmlns:p14="http://schemas.microsoft.com/office/powerpoint/2010/main" val="116227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Logistics for This Session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8" y="1190322"/>
            <a:ext cx="11189694" cy="4871863"/>
          </a:xfrm>
        </p:spPr>
        <p:txBody>
          <a:bodyPr>
            <a:normAutofit/>
          </a:bodyPr>
          <a:lstStyle/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Q&amp;A feature to ask a question. 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questions may be covered during the course of the presentation.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will answer some questions at the end of this session.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session, we will email questions and answers to participants. 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</a:rPr>
              <a:t>Email questions about individual records or specific questions about your school/district to </a:t>
            </a:r>
            <a:r>
              <a:rPr lang="en-US">
                <a:hlinkClick r:id="rId2"/>
              </a:rPr>
              <a:t>mcas@doe.mass.edu</a:t>
            </a:r>
            <a:r>
              <a:rPr lang="en-US"/>
              <a:t> </a:t>
            </a:r>
            <a:r>
              <a:rPr lang="en-US">
                <a:solidFill>
                  <a:srgbClr val="010203"/>
                </a:solidFill>
              </a:rPr>
              <a:t>instead of asking here. </a:t>
            </a:r>
            <a:endParaRPr lang="en-US">
              <a:solidFill>
                <a:srgbClr val="0102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thumbs-up icon to “upvote” someone else’s question. </a:t>
            </a:r>
          </a:p>
          <a:p>
            <a:pPr marL="342797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is being recorded and will be available in about a week in the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 Resource Center</a:t>
            </a: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along with the slides.</a:t>
            </a:r>
          </a:p>
          <a:p>
            <a:pPr marL="799860" lvl="1" indent="-342797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 were also emailed out beforehand and are being posted in the chat. </a:t>
            </a:r>
          </a:p>
          <a:p>
            <a:pPr marL="457063" indent="-457063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“CC” to enable closed captioning (if needed).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31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altLang="en-US" sz="3600">
                <a:solidFill>
                  <a:srgbClr val="3647B6"/>
                </a:solidFill>
              </a:rPr>
              <a:t>What </a:t>
            </a:r>
            <a:r>
              <a:rPr lang="en-US" altLang="en-US" sz="3600" u="sng">
                <a:solidFill>
                  <a:srgbClr val="3647B6"/>
                </a:solidFill>
              </a:rPr>
              <a:t>Not</a:t>
            </a:r>
            <a:r>
              <a:rPr lang="en-US" altLang="en-US" sz="3600">
                <a:solidFill>
                  <a:srgbClr val="3647B6"/>
                </a:solidFill>
              </a:rPr>
              <a:t> to Report as a Discrepancy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22325" y="1138238"/>
            <a:ext cx="11074707" cy="50560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800">
                <a:solidFill>
                  <a:srgbClr val="010203"/>
                </a:solidFill>
              </a:rPr>
              <a:t>Students with correct SASID but incorrect name, birth date, gender, race/ethnicity, or any other SIMS data; update next SIMS submission instead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800">
                <a:solidFill>
                  <a:srgbClr val="010203"/>
                </a:solidFill>
              </a:rPr>
              <a:t>Students involved in a test breach whose results appear as “INV.” These results have been invalidated due to a security breach.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800">
                <a:solidFill>
                  <a:srgbClr val="010203"/>
                </a:solidFill>
              </a:rPr>
              <a:t>Correctly voided CBT test or PBT answer booklets (listed as “VAB”)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en-US" sz="2800">
                <a:solidFill>
                  <a:srgbClr val="010203"/>
                </a:solidFill>
              </a:rPr>
              <a:t>Students reported as enrolled in March and June 2023 SIMS, did not participate in test(s), and therefore assigned a performance level of “Absent”: update enrollment in next SIMS submission</a:t>
            </a:r>
          </a:p>
        </p:txBody>
      </p:sp>
    </p:spTree>
    <p:extLst>
      <p:ext uri="{BB962C8B-B14F-4D97-AF65-F5344CB8AC3E}">
        <p14:creationId xmlns:p14="http://schemas.microsoft.com/office/powerpoint/2010/main" val="33882891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altLang="en-US" sz="3600">
                <a:solidFill>
                  <a:srgbClr val="3647B6"/>
                </a:solidFill>
              </a:rPr>
              <a:t>What </a:t>
            </a:r>
            <a:r>
              <a:rPr lang="en-US" altLang="en-US" sz="3600" u="sng">
                <a:solidFill>
                  <a:srgbClr val="3647B6"/>
                </a:solidFill>
              </a:rPr>
              <a:t>Not</a:t>
            </a:r>
            <a:r>
              <a:rPr lang="en-US" altLang="en-US" sz="3600">
                <a:solidFill>
                  <a:srgbClr val="3647B6"/>
                </a:solidFill>
              </a:rPr>
              <a:t> to Report as a Discrepancy (continued)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822326" y="1230314"/>
            <a:ext cx="10573262" cy="48951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rgbClr val="010203"/>
                </a:solidFill>
              </a:rPr>
              <a:t>High schools only:</a:t>
            </a:r>
          </a:p>
          <a:p>
            <a:pPr marL="685594"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rgbClr val="010203"/>
                </a:solidFill>
              </a:rPr>
              <a:t>Student who skipped grade 10 and did not participate in grade 10 </a:t>
            </a:r>
            <a:r>
              <a:rPr lang="en-US" sz="2800" b="1">
                <a:solidFill>
                  <a:srgbClr val="010203"/>
                </a:solidFill>
              </a:rPr>
              <a:t>spring</a:t>
            </a:r>
            <a:r>
              <a:rPr lang="en-US" sz="2800">
                <a:solidFill>
                  <a:srgbClr val="010203"/>
                </a:solidFill>
              </a:rPr>
              <a:t> ELA and Math tests and is reported as “Absent” (retests do not count)</a:t>
            </a:r>
          </a:p>
          <a:p>
            <a:pPr marL="457200" lvl="1" indent="0">
              <a:buNone/>
            </a:pPr>
            <a:endParaRPr lang="en-US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406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3647B6"/>
                </a:solidFill>
              </a:rPr>
              <a:t>Using Preliminary Results – Embargo Policies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2800" y="1524001"/>
            <a:ext cx="5080000" cy="321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7366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1161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kern="1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126">
              <a:lnSpc>
                <a:spcPct val="90000"/>
              </a:lnSpc>
              <a:buNone/>
            </a:pPr>
            <a:r>
              <a:rPr lang="en-US" altLang="en-US" sz="2800" b="1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</a:p>
          <a:p>
            <a:pPr marL="228531" lvl="1" indent="-228531" defTabSz="914126">
              <a:lnSpc>
                <a:spcPct val="90000"/>
              </a:lnSpc>
              <a:spcBef>
                <a:spcPts val="1000"/>
              </a:spcBef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early release results for educational planning purposes within the school and district, including</a:t>
            </a:r>
          </a:p>
          <a:p>
            <a:pPr marL="736531" lvl="3" indent="-228531" defTabSz="914126">
              <a:lnSpc>
                <a:spcPct val="90000"/>
              </a:lnSpc>
              <a:spcBef>
                <a:spcPts val="1000"/>
              </a:spcBef>
              <a:buClr>
                <a:srgbClr val="101D35"/>
              </a:buClr>
              <a:buFont typeface="Arial" panose="020B0604020202020204" pitchFamily="34" charset="0"/>
              <a:buChar char="•"/>
            </a:pPr>
            <a:r>
              <a:rPr lang="en-US" sz="2600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acceleration, IEP meetings, curricular decisions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AFA086-6A67-2C3F-C2AA-F99C394D8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00800" y="1602658"/>
            <a:ext cx="0" cy="48669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7112000" y="1524000"/>
            <a:ext cx="5080000" cy="4525963"/>
          </a:xfrm>
          <a:prstGeom prst="rect">
            <a:avLst/>
          </a:prstGeo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>
                <a:solidFill>
                  <a:srgbClr val="010203"/>
                </a:solidFill>
              </a:rPr>
              <a:t>Don’t</a:t>
            </a:r>
          </a:p>
          <a:p>
            <a:pPr marL="228531" lvl="1">
              <a:spcBef>
                <a:spcPts val="1000"/>
              </a:spcBef>
              <a:buClr>
                <a:srgbClr val="101D35"/>
              </a:buClr>
            </a:pPr>
            <a:r>
              <a:rPr lang="en-US" altLang="en-US" sz="2800">
                <a:solidFill>
                  <a:srgbClr val="010203"/>
                </a:solidFill>
              </a:rPr>
              <a:t>Discuss or share aggregate results outside your organization</a:t>
            </a:r>
          </a:p>
          <a:p>
            <a:pPr marL="228531" lvl="1">
              <a:spcBef>
                <a:spcPts val="1000"/>
              </a:spcBef>
              <a:buClr>
                <a:srgbClr val="101D35"/>
              </a:buClr>
            </a:pPr>
            <a:r>
              <a:rPr lang="en-US" altLang="en-US" sz="2800">
                <a:solidFill>
                  <a:srgbClr val="010203"/>
                </a:solidFill>
              </a:rPr>
              <a:t>Show preliminary aggregate reports at school committee meetings</a:t>
            </a:r>
          </a:p>
          <a:p>
            <a:pPr marL="0" indent="0">
              <a:buNone/>
            </a:pPr>
            <a:endParaRPr lang="en-US" altLang="en-US"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43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46" y="283191"/>
            <a:ext cx="9144000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>
                <a:solidFill>
                  <a:srgbClr val="3647B6"/>
                </a:solidFill>
              </a:rPr>
              <a:t>Additional 2023 Data Deliveries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DCDBB59A-1344-4898-BAA6-4115CBB2D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16158"/>
              </p:ext>
            </p:extLst>
          </p:nvPr>
        </p:nvGraphicFramePr>
        <p:xfrm>
          <a:off x="446846" y="1045191"/>
          <a:ext cx="11388984" cy="38511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54565">
                  <a:extLst>
                    <a:ext uri="{9D8B030D-6E8A-4147-A177-3AD203B41FA5}">
                      <a16:colId xmlns:a16="http://schemas.microsoft.com/office/drawing/2014/main" val="2773592166"/>
                    </a:ext>
                  </a:extLst>
                </a:gridCol>
                <a:gridCol w="4767209">
                  <a:extLst>
                    <a:ext uri="{9D8B030D-6E8A-4147-A177-3AD203B41FA5}">
                      <a16:colId xmlns:a16="http://schemas.microsoft.com/office/drawing/2014/main" val="1103326690"/>
                    </a:ext>
                  </a:extLst>
                </a:gridCol>
                <a:gridCol w="4767210">
                  <a:extLst>
                    <a:ext uri="{9D8B030D-6E8A-4147-A177-3AD203B41FA5}">
                      <a16:colId xmlns:a16="http://schemas.microsoft.com/office/drawing/2014/main" val="203313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69992"/>
                  </a:ext>
                </a:extLst>
              </a:tr>
              <a:tr h="506624"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Late August 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Preliminary district and school accountability results available in the Security Portal 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Accountability Data application in DESE’s </a:t>
                      </a: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Security Portal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692783"/>
                  </a:ext>
                </a:extLst>
              </a:tr>
              <a:tr h="530837">
                <a:tc rowSpan="3">
                  <a:txBody>
                    <a:bodyPr/>
                    <a:lstStyle/>
                    <a:p>
                      <a:pPr marL="91440"/>
                      <a:r>
                        <a:rPr lang="en-US" sz="1800" b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Mid-September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 embargoed MCAS.csv data files posted electronically  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DropBox Central in DESE’s </a:t>
                      </a: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Security Portal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4599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 embargoed MCAS &amp; MCAS-Alt student results available in Edwin 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Edwin Analytics in DESE’s </a:t>
                      </a: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Security Portal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910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 embargoed accountability data for all districts &amp; schools available electronically  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Accountability Data application in DESE’s </a:t>
                      </a: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Security Portal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924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91440"/>
                      <a:r>
                        <a:rPr lang="en-US" sz="1800" b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September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 district &amp; school-level MCAS &amp; </a:t>
                      </a:r>
                      <a:b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MCAS-Alt results released to the public  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DESE’s </a:t>
                      </a: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School and District Profiles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080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 accountability reports for all districts </a:t>
                      </a:r>
                      <a:b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&amp; schools released to the public  </a:t>
                      </a:r>
                      <a:endParaRPr lang="en-US" sz="1800" b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DESE’s </a:t>
                      </a:r>
                      <a:r>
                        <a:rPr lang="en-US" sz="1800" b="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School and District Profiles</a:t>
                      </a:r>
                      <a:endParaRPr lang="en-US" sz="1800" b="0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46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1313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846" y="283191"/>
            <a:ext cx="9144000" cy="762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600">
                <a:solidFill>
                  <a:srgbClr val="3647B6"/>
                </a:solidFill>
              </a:rPr>
              <a:t>Additional 2023 Data Deliveries (continued)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DCDBB59A-1344-4898-BAA6-4115CBB2D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514605"/>
              </p:ext>
            </p:extLst>
          </p:nvPr>
        </p:nvGraphicFramePr>
        <p:xfrm>
          <a:off x="446846" y="1045191"/>
          <a:ext cx="11388984" cy="18820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44291">
                  <a:extLst>
                    <a:ext uri="{9D8B030D-6E8A-4147-A177-3AD203B41FA5}">
                      <a16:colId xmlns:a16="http://schemas.microsoft.com/office/drawing/2014/main" val="2773592166"/>
                    </a:ext>
                  </a:extLst>
                </a:gridCol>
                <a:gridCol w="5558319">
                  <a:extLst>
                    <a:ext uri="{9D8B030D-6E8A-4147-A177-3AD203B41FA5}">
                      <a16:colId xmlns:a16="http://schemas.microsoft.com/office/drawing/2014/main" val="1103326690"/>
                    </a:ext>
                  </a:extLst>
                </a:gridCol>
                <a:gridCol w="3986374">
                  <a:extLst>
                    <a:ext uri="{9D8B030D-6E8A-4147-A177-3AD203B41FA5}">
                      <a16:colId xmlns:a16="http://schemas.microsoft.com/office/drawing/2014/main" val="2033138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</a:t>
                      </a:r>
                    </a:p>
                  </a:txBody>
                  <a:tcPr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06999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91440"/>
                      <a:r>
                        <a:rPr lang="en-US" sz="18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September (cont’d)</a:t>
                      </a:r>
                    </a:p>
                  </a:txBody>
                  <a:tcPr anchor="ctr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Electronic standard MCAS parent/guardian reports available to superintendents, principals &amp; district test coordinators 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PearsonAccess Next</a:t>
                      </a:r>
                      <a:endParaRPr lang="en-US" sz="18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9080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Printed standard MCAS and MCAS-Alt parent/guardian reports received by superintendents</a:t>
                      </a:r>
                    </a:p>
                  </a:txBody>
                  <a:tcPr marL="0" marR="0" marT="0" marB="0">
                    <a:solidFill>
                      <a:srgbClr val="E7E8EB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UPS delivery to district offices </a:t>
                      </a:r>
                      <a:endParaRPr lang="en-US" sz="18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E7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4627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AF3FEB3-DFA9-EAA1-7567-57FAFADA42A1}"/>
              </a:ext>
            </a:extLst>
          </p:cNvPr>
          <p:cNvSpPr txBox="1">
            <a:spLocks noChangeArrowheads="1"/>
          </p:cNvSpPr>
          <p:nvPr/>
        </p:nvSpPr>
        <p:spPr>
          <a:xfrm>
            <a:off x="858185" y="3363914"/>
            <a:ext cx="10573262" cy="16768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31" indent="-228531" algn="l" defTabSz="91412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59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3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2657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99720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6783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010203"/>
                </a:solidFill>
                <a:latin typeface="Arial"/>
                <a:cs typeface="Arial"/>
              </a:rPr>
              <a:t>The </a:t>
            </a:r>
            <a:r>
              <a:rPr lang="en-US" sz="3200">
                <a:solidFill>
                  <a:srgbClr val="010203"/>
                </a:solidFill>
                <a:latin typeface="Arial"/>
                <a:cs typeface="Arial"/>
              </a:rPr>
              <a:t>2023 </a:t>
            </a:r>
            <a:r>
              <a:rPr lang="en-US" sz="3200">
                <a:solidFill>
                  <a:srgbClr val="010203"/>
                </a:solidFill>
                <a:latin typeface="Arial"/>
                <a:cs typeface="Arial"/>
                <a:hlinkClick r:id="rId4"/>
              </a:rPr>
              <a:t>Assessment and </a:t>
            </a:r>
            <a:r>
              <a:rPr lang="en-US" sz="3200" dirty="0">
                <a:solidFill>
                  <a:srgbClr val="010203"/>
                </a:solidFill>
                <a:latin typeface="Arial"/>
                <a:cs typeface="Arial"/>
                <a:hlinkClick r:id="rId4"/>
              </a:rPr>
              <a:t>Accountability Reporting Schedule</a:t>
            </a:r>
            <a:r>
              <a:rPr lang="en-US" sz="3200" dirty="0">
                <a:solidFill>
                  <a:srgbClr val="010203"/>
                </a:solidFill>
                <a:latin typeface="Arial"/>
                <a:cs typeface="Arial"/>
              </a:rPr>
              <a:t> is now available in the embedded URL above (opens a Word document).</a:t>
            </a:r>
            <a:endParaRPr lang="en-US" dirty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87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/>
              <a:t>5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 Answers to Your Questions </a:t>
            </a:r>
          </a:p>
        </p:txBody>
      </p:sp>
    </p:spTree>
    <p:extLst>
      <p:ext uri="{BB962C8B-B14F-4D97-AF65-F5344CB8AC3E}">
        <p14:creationId xmlns:p14="http://schemas.microsoft.com/office/powerpoint/2010/main" val="3625965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8E679-A98C-2D9C-853E-5117E6F1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81" y="2288644"/>
            <a:ext cx="10512862" cy="1093401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and 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26964-E185-D2F2-DC87-3E4E8CBA998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1191646" y="3277194"/>
            <a:ext cx="6913904" cy="823112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Use the “Q&amp;A” feature to ask questions.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FD7DEC-23CD-43F4-9881-CE1F7DD19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2562" y="1860900"/>
            <a:ext cx="1649610" cy="10048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6A770BD-2E9E-4F23-9245-E6CC0706D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104312" y="1925165"/>
            <a:ext cx="1003039" cy="958600"/>
          </a:xfrm>
          <a:prstGeom prst="ellipse">
            <a:avLst/>
          </a:prstGeom>
          <a:noFill/>
          <a:ln w="57150">
            <a:solidFill>
              <a:srgbClr val="E385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Graphical user interface, text, application, email">
            <a:extLst>
              <a:ext uri="{FF2B5EF4-FFF2-40B4-BE49-F238E27FC236}">
                <a16:creationId xmlns:a16="http://schemas.microsoft.com/office/drawing/2014/main" id="{334314B7-9A7A-4CA3-A616-00FC21CDC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49" y="3610889"/>
            <a:ext cx="3602740" cy="218606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745181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2882157"/>
            <a:ext cx="11395587" cy="1099908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6. Resources, Support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4299606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966B0-67AC-4CB2-BBC2-A8595DA2C4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 fontScale="90000"/>
          </a:bodyPr>
          <a:lstStyle/>
          <a:p>
            <a:r>
              <a:rPr lang="en-US" sz="4400">
                <a:solidFill>
                  <a:srgbClr val="3647B6"/>
                </a:solidFill>
                <a:cs typeface="Segoe UI" pitchFamily="34" charset="0"/>
              </a:rPr>
              <a:t>Additional Resources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42CEC8D-B89A-4DB6-818C-8F3A9CC6214F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425737" y="1240127"/>
          <a:ext cx="11600007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9949">
                  <a:extLst>
                    <a:ext uri="{9D8B030D-6E8A-4147-A177-3AD203B41FA5}">
                      <a16:colId xmlns:a16="http://schemas.microsoft.com/office/drawing/2014/main" val="693765042"/>
                    </a:ext>
                  </a:extLst>
                </a:gridCol>
                <a:gridCol w="6030058">
                  <a:extLst>
                    <a:ext uri="{9D8B030D-6E8A-4147-A177-3AD203B41FA5}">
                      <a16:colId xmlns:a16="http://schemas.microsoft.com/office/drawing/2014/main" val="4077489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000" b="1" kern="120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5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MCAS Resource Center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mcas.pearsonsupport.com/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03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Modules and recordings of previous trainings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mcas.pearsonsupport.com/training/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910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 user information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mcas.pearsonsupport.com/pearsonaccessnext/</a:t>
                      </a: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26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Student Assessment Updates </a:t>
                      </a:r>
                      <a:b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22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(Biweekly email with important updates about the MCAS program)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www.doe.mass.edu/mcas/updates.html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do not already receive this email, subscribe using this link: 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http://eepurl.com/ghSOhH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812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2400" kern="120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Released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mcas.pearsonsupport.com/released-items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4274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932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A972CD-2840-6F6F-1B06-D0E024C1B8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8807" y="203994"/>
            <a:ext cx="10514013" cy="104140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3647B6"/>
                </a:solidFill>
                <a:cs typeface="Segoe UI" pitchFamily="34" charset="0"/>
              </a:rPr>
              <a:t>Email and Phone Support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A7017-17C6-F511-1D48-8093C62BB9F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82600" y="1226344"/>
            <a:ext cx="5157788" cy="676275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MCAS Service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3C2F1-C065-1C59-D812-2C29FFD6A6D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60375" y="1885950"/>
            <a:ext cx="4789358" cy="4022725"/>
          </a:xfrm>
        </p:spPr>
        <p:txBody>
          <a:bodyPr>
            <a:normAutofit/>
          </a:bodyPr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Questions on logistics</a:t>
            </a:r>
          </a:p>
          <a:p>
            <a:pPr>
              <a:buClr>
                <a:srgbClr val="010203"/>
              </a:buClr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mcas.pearsonsupport.com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299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mcas@cognia.org</a:t>
            </a:r>
            <a:endParaRPr lang="en-US" sz="2299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800-737-5103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AEE545-508E-BBC8-B75B-D911AD48B8D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51613" y="1212850"/>
            <a:ext cx="5640387" cy="67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DESE Student Assessment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287B2E-8978-C144-AD68-11C997FF900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551613" y="2084388"/>
            <a:ext cx="5183187" cy="3327400"/>
          </a:xfrm>
        </p:spPr>
        <p:txBody>
          <a:bodyPr/>
          <a:lstStyle/>
          <a:p>
            <a:pPr>
              <a:buClr>
                <a:srgbClr val="010203"/>
              </a:buClr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Policy and data questions</a:t>
            </a:r>
          </a:p>
          <a:p>
            <a:pPr>
              <a:buClr>
                <a:srgbClr val="010203"/>
              </a:buClr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Web: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www.doe.mass.edu/mcas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199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mcas@doe.mass.edu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2589" lvl="1" indent="-457200">
              <a:buClr>
                <a:srgbClr val="010203"/>
              </a:buClr>
              <a:buFont typeface="Arial" panose="020B0604020202020204" pitchFamily="34" charset="0"/>
              <a:buChar char="•"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781-338-3625</a:t>
            </a:r>
          </a:p>
        </p:txBody>
      </p:sp>
    </p:spTree>
    <p:extLst>
      <p:ext uri="{BB962C8B-B14F-4D97-AF65-F5344CB8AC3E}">
        <p14:creationId xmlns:p14="http://schemas.microsoft.com/office/powerpoint/2010/main" val="394471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2CB58-A052-D5E6-68A1-3F013147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59" y="219894"/>
            <a:ext cx="10987523" cy="800642"/>
          </a:xfrm>
        </p:spPr>
        <p:txBody>
          <a:bodyPr>
            <a:normAutofit/>
          </a:bodyPr>
          <a:lstStyle/>
          <a:p>
            <a:r>
              <a:rPr lang="en-US" sz="3999">
                <a:latin typeface="Arial" panose="020B0604020202020204" pitchFamily="34" charset="0"/>
                <a:cs typeface="Arial" panose="020B0604020202020204" pitchFamily="34" charset="0"/>
              </a:rPr>
              <a:t>Today’s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6D24D2-B23A-7E18-05C3-1A77A0F61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459" y="1310607"/>
            <a:ext cx="10987523" cy="4746609"/>
          </a:xfrm>
        </p:spPr>
        <p:txBody>
          <a:bodyPr>
            <a:normAutofit/>
          </a:bodyPr>
          <a:lstStyle/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Deliveries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>
                <a:solidFill>
                  <a:srgbClr val="010203"/>
                </a:solidFill>
              </a:rPr>
              <a:t>What’s New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>
                <a:solidFill>
                  <a:srgbClr val="010203"/>
                </a:solidFill>
              </a:rPr>
              <a:t>Considerations for Using Preliminary Spring 2023 Results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>
                <a:solidFill>
                  <a:srgbClr val="010203"/>
                </a:solidFill>
              </a:rPr>
              <a:t>Discrepancy Reporting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>
                <a:solidFill>
                  <a:srgbClr val="010203"/>
                </a:solidFill>
              </a:rPr>
              <a:t>Answers to Your Questions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r>
              <a:rPr lang="en-US">
                <a:solidFill>
                  <a:srgbClr val="010203"/>
                </a:solidFill>
              </a:rPr>
              <a:t>Resources, Support, and Next Steps </a:t>
            </a:r>
          </a:p>
          <a:p>
            <a:pPr marL="514350" indent="-514350">
              <a:buClr>
                <a:srgbClr val="010203"/>
              </a:buClr>
              <a:buFont typeface="+mj-lt"/>
              <a:buAutoNum type="arabicPeriod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97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822325" y="288925"/>
            <a:ext cx="11369675" cy="679450"/>
          </a:xfrm>
        </p:spPr>
        <p:txBody>
          <a:bodyPr>
            <a:normAutofit/>
          </a:bodyPr>
          <a:lstStyle/>
          <a:p>
            <a:r>
              <a:rPr lang="en-US" altLang="en-US" sz="4000">
                <a:solidFill>
                  <a:srgbClr val="3647B6"/>
                </a:solidFill>
                <a:cs typeface="Segoe UI" pitchFamily="34" charset="0"/>
              </a:rPr>
              <a:t>Next Steps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4294967295"/>
          </p:nvPr>
        </p:nvSpPr>
        <p:spPr>
          <a:xfrm>
            <a:off x="822325" y="1230313"/>
            <a:ext cx="10625037" cy="5049837"/>
          </a:xfrm>
        </p:spPr>
        <p:txBody>
          <a:bodyPr/>
          <a:lstStyle/>
          <a:p>
            <a:r>
              <a:rPr lang="en-US" altLang="en-US" sz="3200" b="1"/>
              <a:t>Today: </a:t>
            </a:r>
            <a:r>
              <a:rPr lang="en-US" altLang="en-US" sz="3200"/>
              <a:t>Complete the evaluation form.</a:t>
            </a:r>
          </a:p>
          <a:p>
            <a:pPr lvl="1"/>
            <a:r>
              <a:rPr lang="en-US" altLang="en-US" sz="2800"/>
              <a:t>Responses are associated with the name and email address used to log in.</a:t>
            </a:r>
          </a:p>
          <a:p>
            <a:pPr lvl="1"/>
            <a:r>
              <a:rPr lang="en-US" altLang="en-US" sz="2800"/>
              <a:t>Email your input to </a:t>
            </a:r>
            <a:r>
              <a:rPr lang="en-US" altLang="en-US" sz="2800">
                <a:hlinkClick r:id="rId3"/>
              </a:rPr>
              <a:t>mcas@doe.mass.edu</a:t>
            </a:r>
            <a:r>
              <a:rPr lang="en-US" altLang="en-US" sz="2800"/>
              <a:t> if you have problems accessing or completing the form.</a:t>
            </a:r>
          </a:p>
          <a:p>
            <a:r>
              <a:rPr lang="en-US" altLang="en-US" sz="3200" b="1"/>
              <a:t>Within about a week: </a:t>
            </a:r>
          </a:p>
          <a:p>
            <a:pPr lvl="1"/>
            <a:r>
              <a:rPr lang="en-US" altLang="en-US" sz="2800"/>
              <a:t>Receive an email with the Q&amp;A from this session</a:t>
            </a:r>
          </a:p>
          <a:p>
            <a:pPr lvl="1"/>
            <a:r>
              <a:rPr lang="en-US" altLang="en-US" sz="2800"/>
              <a:t>Recording will be available </a:t>
            </a:r>
          </a:p>
        </p:txBody>
      </p:sp>
    </p:spTree>
    <p:extLst>
      <p:ext uri="{BB962C8B-B14F-4D97-AF65-F5344CB8AC3E}">
        <p14:creationId xmlns:p14="http://schemas.microsoft.com/office/powerpoint/2010/main" val="12882400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kumimoji="0" lang="zh-CN" altLang="en-US" sz="19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phone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70" name="Graphic 69" descr="Work from home Wi-Fi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www.doe.mass.edu/mcas</a:t>
            </a: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phic 11" descr="Emai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mcas@doe.mass.edu</a:t>
            </a: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Graphic 14" descr="Building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75 Pleasant Street, Malden, MA 02148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1. Data Deliveries</a:t>
            </a:r>
          </a:p>
        </p:txBody>
      </p:sp>
    </p:spTree>
    <p:extLst>
      <p:ext uri="{BB962C8B-B14F-4D97-AF65-F5344CB8AC3E}">
        <p14:creationId xmlns:p14="http://schemas.microsoft.com/office/powerpoint/2010/main" val="356817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63418" y="247362"/>
            <a:ext cx="11065163" cy="811946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950">
                <a:latin typeface="Arial"/>
                <a:cs typeface="Arial"/>
              </a:rPr>
              <a:t>2023 Data Deliveries to Date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9DE5D0F-C892-4418-8458-B82D0FAE12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476042"/>
              </p:ext>
            </p:extLst>
          </p:nvPr>
        </p:nvGraphicFramePr>
        <p:xfrm>
          <a:off x="809624" y="1194369"/>
          <a:ext cx="10818957" cy="4879408"/>
        </p:xfrm>
        <a:graphic>
          <a:graphicData uri="http://schemas.openxmlformats.org/drawingml/2006/table">
            <a:tbl>
              <a:tblPr firstRow="1" firstCol="1" bandRow="1"/>
              <a:tblGrid>
                <a:gridCol w="1170132">
                  <a:extLst>
                    <a:ext uri="{9D8B030D-6E8A-4147-A177-3AD203B41FA5}">
                      <a16:colId xmlns:a16="http://schemas.microsoft.com/office/drawing/2014/main" val="113136798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490194903"/>
                    </a:ext>
                  </a:extLst>
                </a:gridCol>
                <a:gridCol w="7858125">
                  <a:extLst>
                    <a:ext uri="{9D8B030D-6E8A-4147-A177-3AD203B41FA5}">
                      <a16:colId xmlns:a16="http://schemas.microsoft.com/office/drawing/2014/main" val="337606763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Month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Release Date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Delivery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640113"/>
                  </a:ext>
                </a:extLst>
              </a:tr>
              <a:tr h="258445">
                <a:tc rowSpan="6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June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5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40196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June 12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MCAS-Alt Feedback Forms in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DropBoxes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23351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14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 released essays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1523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ELA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20980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June 21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ELA released essays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89967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7625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June 22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ELA preliminary results in </a:t>
                      </a: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DropBoxes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(scaled scores and achievement levels only)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55841"/>
                  </a:ext>
                </a:extLst>
              </a:tr>
              <a:tr h="182880"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July 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July 10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3–8 Math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71718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Grades 5 &amp; 8 STE</a:t>
                      </a:r>
                      <a:endParaRPr lang="en-US" sz="2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24309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July 18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 panose="020F0502020204030204" pitchFamily="34" charset="0"/>
                          <a:cs typeface="Arial"/>
                        </a:rPr>
                        <a:t>HS Biology and Intro. Physics</a:t>
                      </a:r>
                      <a:endParaRPr lang="en-US" sz="2400">
                        <a:effectLst/>
                        <a:latin typeface="Arial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450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Grade 10 Math</a:t>
                      </a:r>
                      <a:endParaRPr lang="en-U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383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38198" y="1283064"/>
            <a:ext cx="10693401" cy="4933574"/>
          </a:xfrm>
        </p:spPr>
        <p:txBody>
          <a:bodyPr rtlCol="0">
            <a:normAutofit fontScale="92500" lnSpcReduction="10000"/>
          </a:bodyPr>
          <a:lstStyle/>
          <a:p>
            <a:pPr marL="457063" indent="-457063">
              <a:lnSpc>
                <a:spcPct val="100000"/>
              </a:lnSpc>
              <a:buClr>
                <a:srgbClr val="010203"/>
              </a:buClr>
              <a:defRPr/>
            </a:pPr>
            <a:r>
              <a:rPr lang="en-US" sz="3500">
                <a:solidFill>
                  <a:srgbClr val="010203"/>
                </a:solidFill>
              </a:rPr>
              <a:t>August 8 in </a:t>
            </a:r>
            <a:r>
              <a:rPr lang="en-US" sz="3500" b="1" err="1">
                <a:solidFill>
                  <a:srgbClr val="010203"/>
                </a:solidFill>
              </a:rPr>
              <a:t>DropBoxes</a:t>
            </a:r>
            <a:r>
              <a:rPr lang="en-US" sz="3500">
                <a:solidFill>
                  <a:srgbClr val="010203"/>
                </a:solidFill>
              </a:rPr>
              <a:t> </a:t>
            </a:r>
          </a:p>
          <a:p>
            <a:pPr marL="799860" lvl="1" indent="-342797">
              <a:lnSpc>
                <a:spcPct val="100000"/>
              </a:lnSpc>
              <a:buClr>
                <a:srgbClr val="010203"/>
              </a:buClr>
              <a:defRPr/>
            </a:pPr>
            <a:r>
              <a:rPr lang="en-US" sz="2800">
                <a:solidFill>
                  <a:srgbClr val="010203"/>
                </a:solidFill>
              </a:rPr>
              <a:t>Full preliminary results in .CSV files for all grades and subjects </a:t>
            </a:r>
            <a:r>
              <a:rPr lang="en-US" sz="2800" i="1">
                <a:solidFill>
                  <a:srgbClr val="010203"/>
                </a:solidFill>
              </a:rPr>
              <a:t>except SGP</a:t>
            </a:r>
          </a:p>
          <a:p>
            <a:pPr marL="799860" lvl="1" indent="-342797">
              <a:lnSpc>
                <a:spcPct val="100000"/>
              </a:lnSpc>
              <a:buClr>
                <a:srgbClr val="010203"/>
              </a:buClr>
              <a:defRPr/>
            </a:pPr>
            <a:r>
              <a:rPr lang="en-US" sz="2800">
                <a:solidFill>
                  <a:srgbClr val="010203"/>
                </a:solidFill>
              </a:rPr>
              <a:t>First-year EL status for students enrolled in March and June SIMS (years in MA verified by historical SIMS)</a:t>
            </a:r>
          </a:p>
          <a:p>
            <a:pPr marL="457063" indent="-457063">
              <a:lnSpc>
                <a:spcPct val="110000"/>
              </a:lnSpc>
              <a:buClr>
                <a:srgbClr val="010203"/>
              </a:buClr>
              <a:defRPr/>
            </a:pPr>
            <a:r>
              <a:rPr lang="en-US" sz="3500">
                <a:solidFill>
                  <a:srgbClr val="010203"/>
                </a:solidFill>
              </a:rPr>
              <a:t>August 9 in </a:t>
            </a:r>
            <a:r>
              <a:rPr lang="en-US" sz="3500" b="1" err="1">
                <a:solidFill>
                  <a:srgbClr val="010203"/>
                </a:solidFill>
              </a:rPr>
              <a:t>DropBoxes</a:t>
            </a:r>
            <a:endParaRPr lang="en-US" sz="3500" b="1">
              <a:solidFill>
                <a:srgbClr val="010203"/>
              </a:solidFill>
            </a:endParaRPr>
          </a:p>
          <a:p>
            <a:pPr marL="799860" lvl="1" indent="-342797">
              <a:lnSpc>
                <a:spcPct val="100000"/>
              </a:lnSpc>
              <a:buClr>
                <a:srgbClr val="010203"/>
              </a:buClr>
              <a:defRPr/>
            </a:pPr>
            <a:r>
              <a:rPr lang="en-US" altLang="en-US" sz="2800">
                <a:solidFill>
                  <a:srgbClr val="010203"/>
                </a:solidFill>
              </a:rPr>
              <a:t>Preliminary participation data (aggregated by subject/student group)</a:t>
            </a:r>
            <a:endParaRPr lang="en-US" sz="2800">
              <a:solidFill>
                <a:srgbClr val="010203"/>
              </a:solidFill>
            </a:endParaRPr>
          </a:p>
          <a:p>
            <a:pPr marL="457063" indent="-457063">
              <a:lnSpc>
                <a:spcPct val="120000"/>
              </a:lnSpc>
              <a:buClr>
                <a:srgbClr val="010203"/>
              </a:buClr>
              <a:defRPr/>
            </a:pPr>
            <a:r>
              <a:rPr lang="en-US" sz="3500">
                <a:solidFill>
                  <a:srgbClr val="010203"/>
                </a:solidFill>
              </a:rPr>
              <a:t>August 15 in </a:t>
            </a:r>
            <a:r>
              <a:rPr lang="en-US" sz="3500" b="1">
                <a:solidFill>
                  <a:srgbClr val="010203"/>
                </a:solidFill>
              </a:rPr>
              <a:t>Edwin Analytics</a:t>
            </a:r>
          </a:p>
          <a:p>
            <a:pPr marL="799860" lvl="1" indent="-342797">
              <a:lnSpc>
                <a:spcPct val="100000"/>
              </a:lnSpc>
              <a:buClr>
                <a:srgbClr val="010203"/>
              </a:buClr>
              <a:defRPr/>
            </a:pPr>
            <a:r>
              <a:rPr lang="en-US" sz="2800">
                <a:solidFill>
                  <a:srgbClr val="010203"/>
                </a:solidFill>
              </a:rPr>
              <a:t>Full preliminary results for all grades and subjects </a:t>
            </a:r>
            <a:r>
              <a:rPr lang="en-US" sz="2800" i="1">
                <a:solidFill>
                  <a:srgbClr val="010203"/>
                </a:solidFill>
              </a:rPr>
              <a:t>except SGP, which will be available in September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3950">
                <a:solidFill>
                  <a:srgbClr val="3647B6"/>
                </a:solidFill>
                <a:latin typeface="Arial"/>
                <a:cs typeface="Arial"/>
              </a:rPr>
              <a:t>August 2023 Data Deliveries</a:t>
            </a:r>
          </a:p>
        </p:txBody>
      </p:sp>
    </p:spTree>
    <p:extLst>
      <p:ext uri="{BB962C8B-B14F-4D97-AF65-F5344CB8AC3E}">
        <p14:creationId xmlns:p14="http://schemas.microsoft.com/office/powerpoint/2010/main" val="3765100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5052-0EA0-2950-9C7D-EF204FCB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70" y="2882157"/>
            <a:ext cx="10872573" cy="1093686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2. What’s New </a:t>
            </a:r>
          </a:p>
        </p:txBody>
      </p:sp>
    </p:spTree>
    <p:extLst>
      <p:ext uri="{BB962C8B-B14F-4D97-AF65-F5344CB8AC3E}">
        <p14:creationId xmlns:p14="http://schemas.microsoft.com/office/powerpoint/2010/main" val="87676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C286D-33DD-4DFF-9146-5A27B24CC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309" y="288925"/>
            <a:ext cx="11958692" cy="679450"/>
          </a:xfrm>
        </p:spPr>
        <p:txBody>
          <a:bodyPr>
            <a:noAutofit/>
          </a:bodyPr>
          <a:lstStyle/>
          <a:p>
            <a:r>
              <a:rPr lang="en-US" sz="3400" dirty="0">
                <a:solidFill>
                  <a:srgbClr val="3647B6"/>
                </a:solidFill>
                <a:cs typeface="Segoe UI" pitchFamily="34" charset="0"/>
              </a:rPr>
              <a:t>Graduation Requirements for the Classes of 2024 and 2025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5FD5AB-6961-43BC-B0AA-B7901F0D3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42950"/>
              </p:ext>
            </p:extLst>
          </p:nvPr>
        </p:nvGraphicFramePr>
        <p:xfrm>
          <a:off x="233309" y="1038663"/>
          <a:ext cx="11520727" cy="353333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82741">
                  <a:extLst>
                    <a:ext uri="{9D8B030D-6E8A-4147-A177-3AD203B41FA5}">
                      <a16:colId xmlns:a16="http://schemas.microsoft.com/office/drawing/2014/main" val="3796329683"/>
                    </a:ext>
                  </a:extLst>
                </a:gridCol>
                <a:gridCol w="4905051">
                  <a:extLst>
                    <a:ext uri="{9D8B030D-6E8A-4147-A177-3AD203B41FA5}">
                      <a16:colId xmlns:a16="http://schemas.microsoft.com/office/drawing/2014/main" val="1254490447"/>
                    </a:ext>
                  </a:extLst>
                </a:gridCol>
                <a:gridCol w="5632935">
                  <a:extLst>
                    <a:ext uri="{9D8B030D-6E8A-4147-A177-3AD203B41FA5}">
                      <a16:colId xmlns:a16="http://schemas.microsoft.com/office/drawing/2014/main" val="3358820500"/>
                    </a:ext>
                  </a:extLst>
                </a:gridCol>
              </a:tblGrid>
              <a:tr h="3080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1                            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 2</a:t>
                      </a:r>
                      <a:endParaRPr lang="en-US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7122919"/>
                  </a:ext>
                </a:extLst>
              </a:tr>
              <a:tr h="710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472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(EPP* not required)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455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471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(EPP* required)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455–469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58934"/>
                  </a:ext>
                </a:extLst>
              </a:tr>
              <a:tr h="7104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486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</a:t>
                      </a:r>
                    </a:p>
                    <a:p>
                      <a:pPr marL="0" marR="0" lvl="0" indent="0" algn="l" defTabSz="914126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(EPP* not required)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485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(EPP* required)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Note: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026742"/>
                  </a:ext>
                </a:extLst>
              </a:tr>
              <a:tr h="18044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Earn a score of 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higher on legacy Chemistry or Technology/Engineering; </a:t>
                      </a:r>
                      <a:r>
                        <a:rPr lang="en-US" sz="2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470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higher in Introductory Physics; or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higher in Biology.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 (Biology): </a:t>
                      </a:r>
                      <a:r>
                        <a:rPr lang="en-US" sz="2000" b="1" kern="1200" baseline="0" dirty="0">
                          <a:ln>
                            <a:solidFill>
                              <a:srgbClr val="000000"/>
                            </a:solidFill>
                          </a:ln>
                          <a:solidFill>
                            <a:srgbClr val="FFFF00"/>
                          </a:solidFill>
                          <a:effectLst/>
                          <a:highlight>
                            <a:srgbClr val="000000"/>
                          </a:highligh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467–469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 applicable (only one option for STE)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43" marR="61843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05035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4FEC5E-715C-4DF9-9EEA-8163C7346959}"/>
              </a:ext>
            </a:extLst>
          </p:cNvPr>
          <p:cNvSpPr txBox="1"/>
          <p:nvPr/>
        </p:nvSpPr>
        <p:spPr>
          <a:xfrm>
            <a:off x="868671" y="4961231"/>
            <a:ext cx="10978275" cy="113877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*Educational Proficiency Plan information is available at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www.doe.mass.edu/assessment/epp/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detailed information about graduation requirements, refer 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www.doe.mass.edu/mcas/graduation.html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F48407A-3B98-45A0-A7DD-4EB891DD8FE6}"/>
              </a:ext>
            </a:extLst>
          </p:cNvPr>
          <p:cNvGraphicFramePr>
            <a:graphicFrameLocks noGrp="1"/>
          </p:cNvGraphicFramePr>
          <p:nvPr/>
        </p:nvGraphicFramePr>
        <p:xfrm>
          <a:off x="4136214" y="4109209"/>
          <a:ext cx="1492188" cy="239532"/>
        </p:xfrm>
        <a:graphic>
          <a:graphicData uri="http://schemas.openxmlformats.org/drawingml/2006/table">
            <a:tbl>
              <a:tblPr firstRow="1" firstCol="1" bandRow="1"/>
              <a:tblGrid>
                <a:gridCol w="1492188">
                  <a:extLst>
                    <a:ext uri="{9D8B030D-6E8A-4147-A177-3AD203B41FA5}">
                      <a16:colId xmlns:a16="http://schemas.microsoft.com/office/drawing/2014/main" val="2547009788"/>
                    </a:ext>
                  </a:extLst>
                </a:gridCol>
              </a:tblGrid>
              <a:tr h="239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 Meeting Expectations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957" marR="559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125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7FB75F-5B85-4554-BDE0-88DD71762185}"/>
              </a:ext>
            </a:extLst>
          </p:cNvPr>
          <p:cNvGraphicFramePr>
            <a:graphicFrameLocks noGrp="1"/>
          </p:cNvGraphicFramePr>
          <p:nvPr/>
        </p:nvGraphicFramePr>
        <p:xfrm>
          <a:off x="7929399" y="1715472"/>
          <a:ext cx="1492188" cy="239532"/>
        </p:xfrm>
        <a:graphic>
          <a:graphicData uri="http://schemas.openxmlformats.org/drawingml/2006/table">
            <a:tbl>
              <a:tblPr firstRow="1" firstCol="1" bandRow="1"/>
              <a:tblGrid>
                <a:gridCol w="1492188">
                  <a:extLst>
                    <a:ext uri="{9D8B030D-6E8A-4147-A177-3AD203B41FA5}">
                      <a16:colId xmlns:a16="http://schemas.microsoft.com/office/drawing/2014/main" val="2547009788"/>
                    </a:ext>
                  </a:extLst>
                </a:gridCol>
              </a:tblGrid>
              <a:tr h="239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 Meeting Expectations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957" marR="559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125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4C36CEC-126D-4743-94AD-09372C5B7968}"/>
              </a:ext>
            </a:extLst>
          </p:cNvPr>
          <p:cNvGraphicFramePr>
            <a:graphicFrameLocks noGrp="1"/>
          </p:cNvGraphicFramePr>
          <p:nvPr/>
        </p:nvGraphicFramePr>
        <p:xfrm>
          <a:off x="7344669" y="2415232"/>
          <a:ext cx="1492188" cy="239532"/>
        </p:xfrm>
        <a:graphic>
          <a:graphicData uri="http://schemas.openxmlformats.org/drawingml/2006/table">
            <a:tbl>
              <a:tblPr firstRow="1" firstCol="1" bandRow="1"/>
              <a:tblGrid>
                <a:gridCol w="1492188">
                  <a:extLst>
                    <a:ext uri="{9D8B030D-6E8A-4147-A177-3AD203B41FA5}">
                      <a16:colId xmlns:a16="http://schemas.microsoft.com/office/drawing/2014/main" val="2547009788"/>
                    </a:ext>
                  </a:extLst>
                </a:gridCol>
              </a:tblGrid>
              <a:tr h="239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Not Meeting Expectations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957" marR="5595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71B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71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199400"/>
      </p:ext>
    </p:extLst>
  </p:cSld>
  <p:clrMapOvr>
    <a:masterClrMapping/>
  </p:clrMapOvr>
</p:sld>
</file>

<file path=ppt/theme/theme1.xml><?xml version="1.0" encoding="utf-8"?>
<a:theme xmlns:a="http://schemas.openxmlformats.org/drawingml/2006/main" name="DESE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2" id="{90540C7C-C5F6-4131-87CC-21F9A3DAB7CF}" vid="{AD2DCA95-1685-4C38-A456-4D3FC2208AAE}"/>
    </a:ext>
  </a:extLst>
</a:theme>
</file>

<file path=ppt/theme/theme2.xml><?xml version="1.0" encoding="utf-8"?>
<a:theme xmlns:a="http://schemas.openxmlformats.org/drawingml/2006/main" name="1_DESE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2" id="{90540C7C-C5F6-4131-87CC-21F9A3DAB7CF}" vid="{AD2DCA95-1685-4C38-A456-4D3FC2208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5FB14DB3FE6C4CA721D3340365D5E8" ma:contentTypeVersion="36" ma:contentTypeDescription="Create a new document." ma:contentTypeScope="" ma:versionID="e25aef6f7a747909e2cef85274f3e893">
  <xsd:schema xmlns:xsd="http://www.w3.org/2001/XMLSchema" xmlns:xs="http://www.w3.org/2001/XMLSchema" xmlns:p="http://schemas.microsoft.com/office/2006/metadata/properties" xmlns:ns2="1d01d358-fb5c-480b-94c0-87be6b23463f" xmlns:ns3="0dca7aa4-7fee-4083-94e1-2adc3ae970bc" targetNamespace="http://schemas.microsoft.com/office/2006/metadata/properties" ma:root="true" ma:fieldsID="066102ec44fe03f6a84d8397e417fd16" ns2:_="" ns3:_="">
    <xsd:import namespace="1d01d358-fb5c-480b-94c0-87be6b23463f"/>
    <xsd:import namespace="0dca7aa4-7fee-4083-94e1-2adc3ae970bc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2:Category" minOccurs="0"/>
                <xsd:element ref="ns2:Meeting_x0020_Name" minOccurs="0"/>
                <xsd:element ref="ns2:Admin_x0020_Year" minOccurs="0"/>
                <xsd:element ref="ns2:Date" minOccurs="0"/>
                <xsd:element ref="ns2:File_x0020_Status" minOccurs="0"/>
                <xsd:element ref="ns2:Required_x0020_Document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Metadata" minOccurs="0"/>
                <xsd:element ref="ns2:Archive" minOccurs="0"/>
                <xsd:element ref="ns2:Approval_x0020_Record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1d358-fb5c-480b-94c0-87be6b23463f" elementFormDefault="qualified">
    <xsd:import namespace="http://schemas.microsoft.com/office/2006/documentManagement/types"/>
    <xsd:import namespace="http://schemas.microsoft.com/office/infopath/2007/PartnerControls"/>
    <xsd:element name="Category0" ma:index="2" nillable="true" ma:displayName="Category" ma:default="To be assigned" ma:format="Dropdown" ma:internalName="Category0">
      <xsd:simpleType>
        <xsd:restriction base="dms:Choice">
          <xsd:enumeration value="Content/ABBI Support"/>
          <xsd:enumeration value="Contracts"/>
          <xsd:enumeration value="Forms"/>
          <xsd:enumeration value="IT Docs"/>
          <xsd:enumeration value="Manuals and Trainings"/>
          <xsd:enumeration value="MCAS Project Documentation"/>
          <xsd:enumeration value="MCAS Support Page"/>
          <xsd:enumeration value="PearsonAccess Next/Test Nav"/>
          <xsd:enumeration value="Psychometrics"/>
          <xsd:enumeration value="Resource Center"/>
          <xsd:enumeration value="Reporting"/>
          <xsd:enumeration value="Scoring"/>
          <xsd:enumeration value="Service Center"/>
          <xsd:enumeration value="System Integration"/>
          <xsd:enumeration value="Team Information"/>
          <xsd:enumeration value="To be assigned"/>
        </xsd:restriction>
      </xsd:simpleType>
    </xsd:element>
    <xsd:element name="Category" ma:index="3" nillable="true" ma:displayName="Document Type" ma:description="Document Type" ma:format="Dropdown" ma:indexed="true" ma:internalName="Category">
      <xsd:simpleType>
        <xsd:restriction base="dms:Choice">
          <xsd:enumeration value="Change Requests"/>
          <xsd:enumeration value="Checklists"/>
          <xsd:enumeration value="Customer Deliverables"/>
          <xsd:enumeration value="Customer Satisfaction Surveys"/>
          <xsd:enumeration value="Lessons Learned"/>
          <xsd:enumeration value="Links"/>
          <xsd:enumeration value="Meeting Minutes"/>
          <xsd:enumeration value="Post Project/Phase End"/>
          <xsd:enumeration value="Presentations"/>
          <xsd:enumeration value="Project Management"/>
          <xsd:enumeration value="Project Specifications"/>
          <xsd:enumeration value="Requirements"/>
          <xsd:enumeration value="Schedules"/>
          <xsd:enumeration value="Scope"/>
          <xsd:enumeration value="Templates"/>
          <xsd:enumeration value="Tools"/>
          <xsd:enumeration value="Tracking"/>
          <xsd:enumeration value="Waivers"/>
          <xsd:enumeration value="Work Instructions"/>
        </xsd:restriction>
      </xsd:simpleType>
    </xsd:element>
    <xsd:element name="Meeting_x0020_Name" ma:index="4" nillable="true" ma:displayName="Meeting Name" ma:format="Dropdown" ma:indexed="true" ma:internalName="Meeting_x0020_Name">
      <xsd:simpleType>
        <xsd:union memberTypes="dms:Text">
          <xsd:simpleType>
            <xsd:restriction base="dms:Choice">
              <xsd:enumeration value="Assistive Technology Web Extension"/>
              <xsd:enumeration value="Content"/>
              <xsd:enumeration value="Cross Functional"/>
              <xsd:enumeration value="Forms"/>
              <xsd:enumeration value="Leadership w/Cognia"/>
              <xsd:enumeration value="Leadership w/DESE"/>
              <xsd:enumeration value="MA Monthly Management Meeting"/>
              <xsd:enumeration value="MCAS and RICAS Internal Team"/>
              <xsd:enumeration value="MCAS Risks and Issues Review"/>
              <xsd:enumeration value="Online Administration and Testing"/>
              <xsd:enumeration value="Production w/Cognia"/>
              <xsd:enumeration value="Production w/DESE"/>
              <xsd:enumeration value="Psychometrics w/Cognia"/>
              <xsd:enumeration value="Psychometrics w/DESE"/>
              <xsd:enumeration value="Remote Proctor Pilot"/>
              <xsd:enumeration value="Reporting w/DESE"/>
              <xsd:enumeration value="RI Monthly Management Meeting"/>
              <xsd:enumeration value="RICAS"/>
              <xsd:enumeration value="SCM Team"/>
              <xsd:enumeration value="Scoring w/Cognia"/>
              <xsd:enumeration value="Scoring w/DESE"/>
              <xsd:enumeration value="Systems Integration"/>
            </xsd:restriction>
          </xsd:simpleType>
        </xsd:union>
      </xsd:simpleType>
    </xsd:element>
    <xsd:element name="Admin_x0020_Year" ma:index="5" nillable="true" ma:displayName="Admin Year" ma:default="2020" ma:internalName="Admin_x0020_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9"/>
                    <xsd:enumeration value="2020"/>
                    <xsd:enumeration value="2021"/>
                  </xsd:restriction>
                </xsd:simpleType>
              </xsd:element>
            </xsd:sequence>
          </xsd:extension>
        </xsd:complexContent>
      </xsd:complexType>
    </xsd:element>
    <xsd:element name="Date" ma:index="6" nillable="true" ma:displayName="Date" ma:format="DateOnly" ma:indexed="true" ma:internalName="Date">
      <xsd:simpleType>
        <xsd:restriction base="dms:DateTime"/>
      </xsd:simpleType>
    </xsd:element>
    <xsd:element name="File_x0020_Status" ma:index="7" nillable="true" ma:displayName="File Status" ma:default="Draft" ma:format="Dropdown" ma:internalName="File_x0020_Status">
      <xsd:simpleType>
        <xsd:restriction base="dms:Choice">
          <xsd:enumeration value="Archive"/>
          <xsd:enumeration value="Baselined"/>
          <xsd:enumeration value="Delivered"/>
          <xsd:enumeration value="Draft"/>
        </xsd:restriction>
      </xsd:simpleType>
    </xsd:element>
    <xsd:element name="Required_x0020_Document" ma:index="8" nillable="true" ma:displayName="Required Document" ma:description="PR-00044 Deliverable - this column is draft" ma:format="Dropdown" ma:indexed="true" ma:internalName="Required_x0020_Document">
      <xsd:simpleType>
        <xsd:restriction base="dms:Choice">
          <xsd:enumeration value="Business Requirements Document (BRD)"/>
          <xsd:enumeration value="PR-00003 Risk Management Procedure"/>
          <xsd:enumeration value="Customer Satisfaction Surveys"/>
          <xsd:enumeration value="Lessons Learned"/>
          <xsd:enumeration value="Project Management Plan"/>
        </xsd:restriction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Archive" ma:index="21" nillable="true" ma:displayName="Archive" ma:default="0" ma:internalName="Archive">
      <xsd:simpleType>
        <xsd:restriction base="dms:Boolean"/>
      </xsd:simpleType>
    </xsd:element>
    <xsd:element name="Approval_x0020_Record" ma:index="22" nillable="true" ma:displayName="Approval Record" ma:default="0" ma:description="BRD approvals, emails, documented customer approvals etc." ma:internalName="Approval_x0020_Record">
      <xsd:simpleType>
        <xsd:restriction base="dms:Boolean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3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3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a7aa4-7fee-4083-94e1-2adc3ae970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9" nillable="true" ma:displayName="Taxonomy Catch All Column" ma:hidden="true" ma:list="{45c7d4eb-f99c-41c4-8537-a09014e06515}" ma:internalName="TaxCatchAll" ma:showField="CatchAllData" ma:web="0dca7aa4-7fee-4083-94e1-2adc3ae970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01d358-fb5c-480b-94c0-87be6b23463f">
      <Terms xmlns="http://schemas.microsoft.com/office/infopath/2007/PartnerControls"/>
    </lcf76f155ced4ddcb4097134ff3c332f>
    <TaxCatchAll xmlns="0dca7aa4-7fee-4083-94e1-2adc3ae970bc" xsi:nil="true"/>
    <SharedWithUsers xmlns="0dca7aa4-7fee-4083-94e1-2adc3ae970bc">
      <UserInfo>
        <DisplayName>Kelley, R. Scott (DESE)</DisplayName>
        <AccountId>23</AccountId>
        <AccountType/>
      </UserInfo>
      <UserInfo>
        <DisplayName>Cullen, Shannon (DESE)</DisplayName>
        <AccountId>17</AccountId>
        <AccountType/>
      </UserInfo>
      <UserInfo>
        <DisplayName>Stapel, Michol (DESE)</DisplayName>
        <AccountId>26</AccountId>
        <AccountType/>
      </UserInfo>
      <UserInfo>
        <DisplayName>Lee, Robert (DESE)</DisplayName>
        <AccountId>90</AccountId>
        <AccountType/>
      </UserInfo>
      <UserInfo>
        <DisplayName>Zalk, Jodie (DESE)</DisplayName>
        <AccountId>18</AccountId>
        <AccountType/>
      </UserInfo>
    </SharedWithUsers>
    <File_x0020_Status xmlns="1d01d358-fb5c-480b-94c0-87be6b23463f">Draft</File_x0020_Status>
    <Admin_x0020_Year xmlns="1d01d358-fb5c-480b-94c0-87be6b23463f">
      <Value>2020</Value>
    </Admin_x0020_Year>
    <Required_x0020_Document xmlns="1d01d358-fb5c-480b-94c0-87be6b23463f" xsi:nil="true"/>
    <Approval_x0020_Record xmlns="1d01d358-fb5c-480b-94c0-87be6b23463f">false</Approval_x0020_Record>
    <Category0 xmlns="1d01d358-fb5c-480b-94c0-87be6b23463f">To be assigned</Category0>
    <Date xmlns="1d01d358-fb5c-480b-94c0-87be6b23463f" xsi:nil="true"/>
    <Meeting_x0020_Name xmlns="1d01d358-fb5c-480b-94c0-87be6b23463f" xsi:nil="true"/>
    <Category xmlns="1d01d358-fb5c-480b-94c0-87be6b23463f" xsi:nil="true"/>
    <Archive xmlns="1d01d358-fb5c-480b-94c0-87be6b23463f">false</Archive>
  </documentManagement>
</p:properties>
</file>

<file path=customXml/itemProps1.xml><?xml version="1.0" encoding="utf-8"?>
<ds:datastoreItem xmlns:ds="http://schemas.openxmlformats.org/officeDocument/2006/customXml" ds:itemID="{EE22A7CE-69D5-4AF1-BA79-988D94260D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4E2A32-ACA1-4872-A452-693A45863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1d358-fb5c-480b-94c0-87be6b23463f"/>
    <ds:schemaRef ds:uri="0dca7aa4-7fee-4083-94e1-2adc3ae970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90EB3B-3EB0-4689-9061-2219ECAA3F7B}">
  <ds:schemaRefs>
    <ds:schemaRef ds:uri="049449a1-970d-4061-91c8-87f7c4621d9d"/>
    <ds:schemaRef ds:uri="e77133ba-eec1-4d51-86ef-7b6d234951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1d01d358-fb5c-480b-94c0-87be6b23463f"/>
    <ds:schemaRef ds:uri="0dca7aa4-7fee-4083-94e1-2adc3ae970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2429</Words>
  <Application>Microsoft Office PowerPoint</Application>
  <PresentationFormat>Widescreen</PresentationFormat>
  <Paragraphs>329</Paragraphs>
  <Slides>41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DESE_Theme2</vt:lpstr>
      <vt:lpstr>1_DESE_Theme2</vt:lpstr>
      <vt:lpstr>MCAS 2023 Preliminary Data and Discrepancy Reporting </vt:lpstr>
      <vt:lpstr>Presenters</vt:lpstr>
      <vt:lpstr>Logistics for This Session </vt:lpstr>
      <vt:lpstr>Today’s Agenda</vt:lpstr>
      <vt:lpstr>1. Data Deliveries</vt:lpstr>
      <vt:lpstr>2023 Data Deliveries to Date</vt:lpstr>
      <vt:lpstr>August 2023 Data Deliveries</vt:lpstr>
      <vt:lpstr>2. What’s New </vt:lpstr>
      <vt:lpstr>Graduation Requirements for the Classes of 2024 and 2025</vt:lpstr>
      <vt:lpstr>New Information on Parent/Guardian Reports</vt:lpstr>
      <vt:lpstr>2023 MCAS Released Items and Student Work </vt:lpstr>
      <vt:lpstr>3. Considerations for Using Preliminary Spring 2023 Results</vt:lpstr>
      <vt:lpstr>Considerations for Using Preliminary Assessment Data</vt:lpstr>
      <vt:lpstr>Claim New Students to Access Their Prior Data</vt:lpstr>
      <vt:lpstr>Finding Claimed Students in Edwin</vt:lpstr>
      <vt:lpstr>View Pre-Claimed Student Data in Edwin</vt:lpstr>
      <vt:lpstr>Student-Level Reports in Edwin Analytics (8/15)</vt:lpstr>
      <vt:lpstr>Security Portal is Migrating to the Cloud! </vt:lpstr>
      <vt:lpstr>Need support using Edwin? </vt:lpstr>
      <vt:lpstr>4. Discrepancy Reporting </vt:lpstr>
      <vt:lpstr>MCAS Discrepancy Reporting Overview</vt:lpstr>
      <vt:lpstr>MCAS Discrepancy Reporting</vt:lpstr>
      <vt:lpstr>Updates to DropBox Files from Previous Early Release Files</vt:lpstr>
      <vt:lpstr>How to Review Your Data for Potential Discrepancies</vt:lpstr>
      <vt:lpstr>Most Common Test Participation Codes and Status</vt:lpstr>
      <vt:lpstr>What Data Are Not Yet Available?</vt:lpstr>
      <vt:lpstr>Discrepancies that Schools/Districts Can Change Directly</vt:lpstr>
      <vt:lpstr>Discrepancies Requiring Department Approval</vt:lpstr>
      <vt:lpstr>Discrepancies Requiring Department Approval (continued)</vt:lpstr>
      <vt:lpstr>What Not to Report as a Discrepancy</vt:lpstr>
      <vt:lpstr>What Not to Report as a Discrepancy (continued)</vt:lpstr>
      <vt:lpstr>Using Preliminary Results – Embargo Policies</vt:lpstr>
      <vt:lpstr>Additional 2023 Data Deliveries</vt:lpstr>
      <vt:lpstr>Additional 2023 Data Deliveries (continued)</vt:lpstr>
      <vt:lpstr>5. Answers to Your Questions </vt:lpstr>
      <vt:lpstr>Questions and Answers</vt:lpstr>
      <vt:lpstr>6. Resources, Support &amp; Next Steps</vt:lpstr>
      <vt:lpstr>Additional Resources</vt:lpstr>
      <vt:lpstr>Email and Phone Support </vt:lpstr>
      <vt:lpstr>Next Steps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Kelley</dc:creator>
  <cp:lastModifiedBy>Kat Constable</cp:lastModifiedBy>
  <cp:revision>14</cp:revision>
  <dcterms:created xsi:type="dcterms:W3CDTF">2022-07-06T19:56:17Z</dcterms:created>
  <dcterms:modified xsi:type="dcterms:W3CDTF">2023-09-08T14:24:57Z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0x010100D75FB14DB3FE6C4CA721D3340365D5E8</vt:lpwstr>
  </property>
  <property fmtid="{D5CDD505-2E9C-101B-9397-08002B2CF9AE}" pid="3" name="MediaServiceImageTags">
    <vt:lpwstr/>
  </property>
</Properties>
</file>