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701" r:id="rId5"/>
  </p:sldMasterIdLst>
  <p:notesMasterIdLst>
    <p:notesMasterId r:id="rId41"/>
  </p:notesMasterIdLst>
  <p:handoutMasterIdLst>
    <p:handoutMasterId r:id="rId42"/>
  </p:handoutMasterIdLst>
  <p:sldIdLst>
    <p:sldId id="1133" r:id="rId6"/>
    <p:sldId id="1214" r:id="rId7"/>
    <p:sldId id="1170" r:id="rId8"/>
    <p:sldId id="1215" r:id="rId9"/>
    <p:sldId id="266" r:id="rId10"/>
    <p:sldId id="357" r:id="rId11"/>
    <p:sldId id="1221" r:id="rId12"/>
    <p:sldId id="1204" r:id="rId13"/>
    <p:sldId id="1202" r:id="rId14"/>
    <p:sldId id="1234" r:id="rId15"/>
    <p:sldId id="1147" r:id="rId16"/>
    <p:sldId id="1216" r:id="rId17"/>
    <p:sldId id="358" r:id="rId18"/>
    <p:sldId id="340" r:id="rId19"/>
    <p:sldId id="1201" r:id="rId20"/>
    <p:sldId id="1203" r:id="rId21"/>
    <p:sldId id="1213" r:id="rId22"/>
    <p:sldId id="318" r:id="rId23"/>
    <p:sldId id="325" r:id="rId24"/>
    <p:sldId id="1217" r:id="rId25"/>
    <p:sldId id="1252" r:id="rId26"/>
    <p:sldId id="1218" r:id="rId27"/>
    <p:sldId id="362" r:id="rId28"/>
    <p:sldId id="331" r:id="rId29"/>
    <p:sldId id="1220" r:id="rId30"/>
    <p:sldId id="1072" r:id="rId31"/>
    <p:sldId id="311" r:id="rId32"/>
    <p:sldId id="1144" r:id="rId33"/>
    <p:sldId id="1219" r:id="rId34"/>
    <p:sldId id="1253" r:id="rId35"/>
    <p:sldId id="1254" r:id="rId36"/>
    <p:sldId id="1209" r:id="rId37"/>
    <p:sldId id="1211" r:id="rId38"/>
    <p:sldId id="1210" r:id="rId39"/>
    <p:sldId id="1148" r:id="rId4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EA00D-AAFE-7B0A-DC61-D79C7A84FF17}" name="Stapel, Michol (DESE)" initials="SM(" userId="S::michol.stapel@mass.gov::d1044f1d-e774-462e-aad2-87ada66cdb3f" providerId="AD"/>
  <p188:author id="{AD1A463E-1C95-5A4C-E972-2706113614B4}" name="Scott Kelley" initials="sk" userId="Scott Kelley" providerId="None"/>
  <p188:author id="{164D356F-3419-126E-2777-2B80147FF98B}" name="Robert Lee" initials="RL" userId="S::Robert.E.Lee@mass.gov::74acedb8-4e73-46e9-9afe-f900269fe7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elley" initials="sk" lastIdx="12" clrIdx="0">
    <p:extLst>
      <p:ext uri="{19B8F6BF-5375-455C-9EA6-DF929625EA0E}">
        <p15:presenceInfo xmlns:p15="http://schemas.microsoft.com/office/powerpoint/2012/main" userId="Scott Kelley" providerId="None"/>
      </p:ext>
    </p:extLst>
  </p:cmAuthor>
  <p:cmAuthor id="2" name="Zalk, Jodie (DESE)" initials="ZJ(" lastIdx="26" clrIdx="1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3" name="Stapel, Michol (DESE)" initials="SM(" lastIdx="25" clrIdx="2">
    <p:extLst>
      <p:ext uri="{19B8F6BF-5375-455C-9EA6-DF929625EA0E}">
        <p15:presenceInfo xmlns:p15="http://schemas.microsoft.com/office/powerpoint/2012/main" userId="S::michol.stapel@mass.gov::d1044f1d-e774-462e-aad2-87ada66cdb3f" providerId="AD"/>
      </p:ext>
    </p:extLst>
  </p:cmAuthor>
  <p:cmAuthor id="4" name="Kelley, R. Scott (DESE)" initials="KRS(" lastIdx="6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45977-9409-4E06-9FBA-1495EF51B0BF}" v="1" dt="2023-06-20T20:29:27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32" autoAdjust="0"/>
    <p:restoredTop sz="94694"/>
  </p:normalViewPr>
  <p:slideViewPr>
    <p:cSldViewPr snapToGrid="0">
      <p:cViewPr varScale="1">
        <p:scale>
          <a:sx n="73" d="100"/>
          <a:sy n="73" d="100"/>
        </p:scale>
        <p:origin x="224" y="1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2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6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2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19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7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/>
              <a:cs typeface="等线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latin typeface="等线" panose="020B0503020204020204" pitchFamily="2" charset="-122"/>
              </a:rPr>
              <a:t>Massachusetts Department of Elementary and Secondary Education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4E82D4-1B85-41F9-A740-0D003F46B2ED}" type="slidenum">
              <a:rPr lang="en-US" altLang="en-US">
                <a:ea typeface="等线"/>
              </a:rPr>
              <a:pPr/>
              <a:t>28</a:t>
            </a:fld>
            <a:endParaRPr lang="en-US" altLang="en-US" dirty="0"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8613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22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362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52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7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92C407B-7C3F-491C-B908-D3784E04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9D7B8B8A-3072-419C-9E35-C218B9E70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2043DEAC-7FFC-4327-B0E2-94D44E58265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4A067CAC-6997-4EED-9F2D-305E953DB7CE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B026C7A4-195A-405A-9AAC-3987DDF209C2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C4CAEDA6-A583-4DC1-8D24-182D73FFA26A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矩形 6" descr="Colored background box.">
            <a:extLst>
              <a:ext uri="{FF2B5EF4-FFF2-40B4-BE49-F238E27FC236}">
                <a16:creationId xmlns:a16="http://schemas.microsoft.com/office/drawing/2014/main" id="{7D4B1FE0-BD45-4D2A-8507-883BE972528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 descr="Colored background box.">
            <a:extLst>
              <a:ext uri="{FF2B5EF4-FFF2-40B4-BE49-F238E27FC236}">
                <a16:creationId xmlns:a16="http://schemas.microsoft.com/office/drawing/2014/main" id="{7456914F-33AE-4A84-9A1D-102C8DC2F8D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902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684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D2D51570-5F11-4244-B15F-CAA9DFCD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372D8493-F5C3-428F-ADD2-41539D3E1FDE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76F45F2B-9520-4A15-AF5B-539C31A7A272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A7976B9C-8F2B-44CF-B38D-D350CA522701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3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312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矩形 6" descr="Colored background box.">
            <a:extLst>
              <a:ext uri="{FF2B5EF4-FFF2-40B4-BE49-F238E27FC236}">
                <a16:creationId xmlns:a16="http://schemas.microsoft.com/office/drawing/2014/main" id="{BA7CF7A0-85C8-442D-A509-F2E00514EBE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2353C64A-518A-42D4-936C-34531EFB7A1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86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7233313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44489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7740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2016723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4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13318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6345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293420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44751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50791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32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5750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861130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0734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2932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0094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9167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781768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86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82220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104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3964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21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6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70119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01899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94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386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5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7714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9355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06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665" r:id="rId23"/>
    <p:sldLayoutId id="2147483652" r:id="rId24"/>
    <p:sldLayoutId id="2147483657" r:id="rId25"/>
    <p:sldLayoutId id="2147483654" r:id="rId26"/>
    <p:sldLayoutId id="2147483663" r:id="rId27"/>
    <p:sldLayoutId id="2147483662" r:id="rId28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updat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cas.pearsonsupport.com/released-item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7" Type="http://schemas.openxmlformats.org/officeDocument/2006/relationships/hyperlink" Target="http://mcas.pearsonsupport.com/released-items/ela/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mcas.pearsonsupport.com/pearsonaccessnex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s14.campaign-archive.com/?u=d8f37d1a90dacd97f207f0b4a&amp;id=3694413958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assessment/ep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e.mass.edu/mcas/graduation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assessment/ep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e.mass.edu/mcas/graduation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assessment/ep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doe.mass.edu/mcas/graduation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released-ite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doe.mass.edu/mcas/student/" TargetMode="External"/><Relationship Id="rId4" Type="http://schemas.openxmlformats.org/officeDocument/2006/relationships/hyperlink" Target="http://www.doe.mass.edu/mcas/testitem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updates.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63" y="788995"/>
            <a:ext cx="10133364" cy="2448755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Using MCAS Early Release Data Files</a:t>
            </a:r>
            <a:br>
              <a:rPr lang="en-US" altLang="zh-CN" sz="3600" dirty="0"/>
            </a:br>
            <a:r>
              <a:rPr lang="en-US" altLang="zh-CN" sz="3600" dirty="0"/>
              <a:t> </a:t>
            </a:r>
            <a:br>
              <a:rPr lang="en-US" altLang="zh-CN" sz="600" dirty="0"/>
            </a:br>
            <a:r>
              <a:rPr lang="en-US" altLang="zh-CN" sz="3600" dirty="0"/>
              <a:t>ELA Grades 3–8 &amp; 10 Round 2</a:t>
            </a:r>
            <a:br>
              <a:rPr lang="en-US" altLang="zh-CN" sz="3600" dirty="0"/>
            </a:br>
            <a:r>
              <a:rPr lang="en-US" altLang="zh-CN" sz="3600" dirty="0"/>
              <a:t>Math Grades 3–8 &amp; 10 Round 1</a:t>
            </a:r>
            <a:br>
              <a:rPr lang="en-US" altLang="zh-CN" sz="3600" dirty="0"/>
            </a:br>
            <a:r>
              <a:rPr lang="en-US" altLang="zh-CN" sz="3600" dirty="0"/>
              <a:t>STE Grades 5 &amp; 8 Round 1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216C8-D428-48ED-A263-668B6848BA0F}"/>
              </a:ext>
            </a:extLst>
          </p:cNvPr>
          <p:cNvSpPr txBox="1">
            <a:spLocks/>
          </p:cNvSpPr>
          <p:nvPr/>
        </p:nvSpPr>
        <p:spPr>
          <a:xfrm>
            <a:off x="719363" y="5999511"/>
            <a:ext cx="6656124" cy="825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99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The Office of Student Assessment Services</a:t>
            </a:r>
            <a:br>
              <a:rPr lang="en-US" altLang="zh-CN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June 21, 2023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– MCAS Data Embargo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101D35"/>
                </a:solidFill>
              </a:rPr>
              <a:t>Who is permitted to view MCAS results during the embargo (before official release)? </a:t>
            </a:r>
            <a:r>
              <a:rPr lang="en-US" sz="3500" i="1" dirty="0">
                <a:solidFill>
                  <a:srgbClr val="101D35"/>
                </a:solidFill>
              </a:rPr>
              <a:t>Select more than one, if applicable.</a:t>
            </a:r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Curriculum director/coordinator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Teachers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Counselors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IEP team (includes parent/guardian)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All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101D35"/>
                </a:solidFill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58207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471" y="48925"/>
            <a:ext cx="12041529" cy="67945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Using MCAS Preliminary Embargoed Early Release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5797" y="728374"/>
            <a:ext cx="11210875" cy="59306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Data are embargoed.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Use early release results for educational planning purposes within the school and district, including</a:t>
            </a:r>
          </a:p>
          <a:p>
            <a:pPr marL="1142657" lvl="4">
              <a:lnSpc>
                <a:spcPct val="8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101D35"/>
                </a:solidFill>
              </a:rPr>
              <a:t>Summer acceleration, IEP meetings, curricular decisions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Do </a:t>
            </a:r>
            <a:r>
              <a:rPr lang="en-US" sz="2300" b="1" dirty="0">
                <a:solidFill>
                  <a:srgbClr val="101D35"/>
                </a:solidFill>
              </a:rPr>
              <a:t>not</a:t>
            </a:r>
            <a:r>
              <a:rPr lang="en-US" sz="2300" dirty="0">
                <a:solidFill>
                  <a:srgbClr val="101D35"/>
                </a:solidFill>
              </a:rPr>
              <a:t> share aggregate results outside your organization.</a:t>
            </a:r>
          </a:p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Compare school/district scores to state averages.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Differences indicate areas of relative strength/weakness among student groups.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Only students tested at your school/district are included; outplaced and transfer students will be reported to sending districts in Aug. with full preliminary results.</a:t>
            </a:r>
          </a:p>
          <a:p>
            <a:pPr>
              <a:lnSpc>
                <a:spcPct val="80000"/>
              </a:lnSpc>
            </a:pPr>
            <a:r>
              <a:rPr lang="en-US" sz="2500" b="1" dirty="0">
                <a:solidFill>
                  <a:srgbClr val="101D35"/>
                </a:solidFill>
              </a:rPr>
              <a:t>Identify potential discrepancies.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Report missing tests to the MCAS Service Center.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Review not tested reasons (medical or technical) in .CSV and/or roster.</a:t>
            </a:r>
          </a:p>
          <a:p>
            <a:pPr marL="685594" lvl="2">
              <a:lnSpc>
                <a:spcPct val="80000"/>
              </a:lnSpc>
              <a:spcBef>
                <a:spcPts val="1000"/>
              </a:spcBef>
            </a:pPr>
            <a:r>
              <a:rPr lang="en-US" sz="2300" dirty="0">
                <a:solidFill>
                  <a:srgbClr val="101D35"/>
                </a:solidFill>
              </a:rPr>
              <a:t>Retain potential discrepancies, such as SASID changes, until discrepancy reporting period (</a:t>
            </a:r>
            <a:r>
              <a:rPr lang="en-US" sz="2300" b="1" dirty="0">
                <a:solidFill>
                  <a:srgbClr val="101D35"/>
                </a:solidFill>
              </a:rPr>
              <a:t>August 8–11</a:t>
            </a:r>
            <a:r>
              <a:rPr lang="en-US" sz="2300" dirty="0">
                <a:solidFill>
                  <a:srgbClr val="101D35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6583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Demonstration: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Opening Your Data &amp; Using the Item Analysis Templates</a:t>
            </a:r>
          </a:p>
        </p:txBody>
      </p:sp>
    </p:spTree>
    <p:extLst>
      <p:ext uri="{BB962C8B-B14F-4D97-AF65-F5344CB8AC3E}">
        <p14:creationId xmlns:p14="http://schemas.microsoft.com/office/powerpoint/2010/main" val="362531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13" y="288925"/>
            <a:ext cx="11749087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 dirty="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(Replicates Edwin Analytics Report IT301)</a:t>
            </a:r>
            <a:endParaRPr lang="en-US" sz="4000" dirty="0">
              <a:solidFill>
                <a:srgbClr val="3647B6"/>
              </a:solidFill>
              <a:cs typeface="Segoe UI" pitchFamily="34" charset="0"/>
            </a:endParaRPr>
          </a:p>
        </p:txBody>
      </p:sp>
      <p:pic>
        <p:nvPicPr>
          <p:cNvPr id="5" name="Picture 4" descr="Image displays chart for Using the Item Analysis Template">
            <a:extLst>
              <a:ext uri="{FF2B5EF4-FFF2-40B4-BE49-F238E27FC236}">
                <a16:creationId xmlns:a16="http://schemas.microsoft.com/office/drawing/2014/main" id="{AA045BCE-466F-4F73-B3FA-7D43747B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" y="1311868"/>
            <a:ext cx="12194160" cy="4735593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5064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9206" y="288925"/>
            <a:ext cx="9306046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Using the Item Analysis Template </a:t>
            </a:r>
            <a:br>
              <a:rPr lang="en-US" sz="4000" dirty="0">
                <a:solidFill>
                  <a:srgbClr val="3647B6"/>
                </a:solidFill>
                <a:cs typeface="Segoe UI" pitchFamily="34" charset="0"/>
              </a:rPr>
            </a:br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(Replicates Edwin Analytics Report IT302)</a:t>
            </a:r>
          </a:p>
        </p:txBody>
      </p:sp>
      <p:pic>
        <p:nvPicPr>
          <p:cNvPr id="5" name="Picture 4" descr="Image displays graph for Using the Item Analysis Template"/>
          <p:cNvPicPr>
            <a:picLocks noChangeAspect="1"/>
          </p:cNvPicPr>
          <p:nvPr/>
        </p:nvPicPr>
        <p:blipFill rotWithShape="1">
          <a:blip r:embed="rId2"/>
          <a:srcRect t="1868" b="-1868"/>
          <a:stretch/>
        </p:blipFill>
        <p:spPr>
          <a:xfrm>
            <a:off x="1177634" y="1155841"/>
            <a:ext cx="9409758" cy="5413234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37F760F-D541-4F17-813F-534AAC6B4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3713" y="1902023"/>
            <a:ext cx="1651820" cy="1877959"/>
            <a:chOff x="2979174" y="1927123"/>
            <a:chExt cx="1651820" cy="1877959"/>
          </a:xfrm>
        </p:grpSpPr>
        <p:sp>
          <p:nvSpPr>
            <p:cNvPr id="7" name="Oval 6"/>
            <p:cNvSpPr/>
            <p:nvPr/>
          </p:nvSpPr>
          <p:spPr>
            <a:xfrm>
              <a:off x="4208206" y="1927123"/>
              <a:ext cx="422788" cy="126836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79174" y="2389236"/>
              <a:ext cx="442452" cy="141584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2023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Student Roster in PAN</a:t>
            </a:r>
          </a:p>
        </p:txBody>
      </p:sp>
      <p:pic>
        <p:nvPicPr>
          <p:cNvPr id="5" name="Picture 4" descr="Image displays MCAS Early Release Roster Report ">
            <a:extLst>
              <a:ext uri="{FF2B5EF4-FFF2-40B4-BE49-F238E27FC236}">
                <a16:creationId xmlns:a16="http://schemas.microsoft.com/office/drawing/2014/main" id="{CED6977C-BA09-4F45-97F0-3C1FC065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4" y="1526959"/>
            <a:ext cx="11257067" cy="41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CBT Released Essay in PAN</a:t>
            </a:r>
          </a:p>
        </p:txBody>
      </p:sp>
      <p:pic>
        <p:nvPicPr>
          <p:cNvPr id="6" name="Picture 5" descr="Image displays CBT Released Essay in PAN">
            <a:extLst>
              <a:ext uri="{FF2B5EF4-FFF2-40B4-BE49-F238E27FC236}">
                <a16:creationId xmlns:a16="http://schemas.microsoft.com/office/drawing/2014/main" id="{BF835445-5D7E-4EE8-BBA1-B0D9212E6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87" y="1242872"/>
            <a:ext cx="10125105" cy="46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6" y="288925"/>
            <a:ext cx="9189776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PBT Released Essay in PAN</a:t>
            </a:r>
          </a:p>
        </p:txBody>
      </p:sp>
      <p:pic>
        <p:nvPicPr>
          <p:cNvPr id="9" name="Picture 8" descr="Image displays PBT Released Essay in PAN">
            <a:extLst>
              <a:ext uri="{FF2B5EF4-FFF2-40B4-BE49-F238E27FC236}">
                <a16:creationId xmlns:a16="http://schemas.microsoft.com/office/drawing/2014/main" id="{D53C1EB0-5211-4E9D-AA2F-0E01FF96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88" y="968375"/>
            <a:ext cx="7865616" cy="51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5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819" y="288925"/>
            <a:ext cx="11730182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Supporting Resources for the Item Analysis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819" y="1430616"/>
            <a:ext cx="10950819" cy="466924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101D35"/>
                </a:solidFill>
              </a:rPr>
              <a:t>Excel template: statewide item information and item level results 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Includes state average points and percent correct per item (item difficulty)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DropBox Central in the MCAS 2023 Data folder</a:t>
            </a:r>
          </a:p>
          <a:p>
            <a:r>
              <a:rPr lang="en-US" sz="2800" dirty="0">
                <a:solidFill>
                  <a:srgbClr val="101D35"/>
                </a:solidFill>
              </a:rPr>
              <a:t>Step-by-step </a:t>
            </a:r>
            <a:r>
              <a:rPr lang="en-US" sz="2800" i="1" dirty="0">
                <a:solidFill>
                  <a:srgbClr val="101D35"/>
                </a:solidFill>
              </a:rPr>
              <a:t>Instructions for Using the Item Analysis Templates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DropBox Central in the MCAS 2023 Data folder</a:t>
            </a:r>
          </a:p>
          <a:p>
            <a:r>
              <a:rPr lang="en-US" sz="2800" dirty="0">
                <a:solidFill>
                  <a:srgbClr val="101D35"/>
                </a:solidFill>
              </a:rPr>
              <a:t>Released items (available on a rolling release; check </a:t>
            </a:r>
            <a:r>
              <a:rPr lang="en-US" sz="2800" dirty="0">
                <a:solidFill>
                  <a:srgbClr val="101D35"/>
                </a:solidFill>
                <a:hlinkClick r:id="rId3"/>
              </a:rPr>
              <a:t>Student Assessment Update</a:t>
            </a:r>
            <a:r>
              <a:rPr lang="en-US" sz="2800" dirty="0">
                <a:solidFill>
                  <a:srgbClr val="101D35"/>
                </a:solidFill>
              </a:rPr>
              <a:t>)</a:t>
            </a:r>
          </a:p>
          <a:p>
            <a:pPr lvl="1"/>
            <a:r>
              <a:rPr lang="en-US" sz="2600" dirty="0">
                <a:hlinkClick r:id="rId4"/>
              </a:rPr>
              <a:t>http://mcas.pearsonsupport.com/released-items</a:t>
            </a:r>
            <a:endParaRPr lang="en-US" sz="2600" dirty="0"/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Includes approximately 50% of items for grades 3–8 and 100% for grade 10 ELA, Math, and high school Biology and Intro. Physics</a:t>
            </a:r>
          </a:p>
        </p:txBody>
      </p:sp>
    </p:spTree>
    <p:extLst>
      <p:ext uri="{BB962C8B-B14F-4D97-AF65-F5344CB8AC3E}">
        <p14:creationId xmlns:p14="http://schemas.microsoft.com/office/powerpoint/2010/main" val="80913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Recap of Steps for Loading Data into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083733"/>
            <a:ext cx="10983852" cy="535093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01D35"/>
                </a:solidFill>
              </a:rPr>
              <a:t>Download your .CSV file from PearsonAccess Next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Insert blank rows at the top; note the last row of data in the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01D35"/>
                </a:solidFill>
              </a:rPr>
              <a:t>Enter the subtotal formula in .CSV file: </a:t>
            </a:r>
            <a:r>
              <a:rPr lang="en-US" sz="2800" b="1" dirty="0">
                <a:solidFill>
                  <a:srgbClr val="101D35"/>
                </a:solidFill>
              </a:rPr>
              <a:t>=Subtotal(1, </a:t>
            </a:r>
            <a:r>
              <a:rPr lang="en-US" sz="2800" b="1" i="1" dirty="0">
                <a:solidFill>
                  <a:srgbClr val="101D35"/>
                </a:solidFill>
              </a:rPr>
              <a:t>cell range*</a:t>
            </a:r>
            <a:r>
              <a:rPr lang="en-US" sz="2800" b="1" dirty="0">
                <a:solidFill>
                  <a:srgbClr val="101D35"/>
                </a:solidFill>
              </a:rPr>
              <a:t>) </a:t>
            </a:r>
            <a:r>
              <a:rPr lang="en-US" sz="2800" dirty="0">
                <a:solidFill>
                  <a:srgbClr val="101D35"/>
                </a:solidFill>
              </a:rPr>
              <a:t>in a blank cell above the Item number.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Copy the subtotal formula to the row above the remaining items</a:t>
            </a:r>
          </a:p>
          <a:p>
            <a:pPr lvl="1"/>
            <a:r>
              <a:rPr lang="en-US" sz="2800" dirty="0">
                <a:solidFill>
                  <a:srgbClr val="101D35"/>
                </a:solidFill>
              </a:rPr>
              <a:t>For V2, copy the subtotal formula to the RepCat</a:t>
            </a:r>
            <a:r>
              <a:rPr lang="en-US" sz="2000" b="1" baseline="66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sz="2800" dirty="0">
                <a:solidFill>
                  <a:srgbClr val="101D35"/>
                </a:solidFill>
              </a:rPr>
              <a:t> rows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01D35"/>
                </a:solidFill>
              </a:rPr>
              <a:t>Set filters to remove void and not tested records; use the school filter if you are a district user; set test code filter.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101D35"/>
                </a:solidFill>
              </a:rPr>
              <a:t>Copy item subtotals from the .CSV to the template using “Paste Special” </a:t>
            </a:r>
            <a:r>
              <a:rPr lang="en-US" sz="2800" dirty="0">
                <a:solidFill>
                  <a:srgbClr val="101D35"/>
                </a:solidFill>
                <a:sym typeface="Wingdings" panose="05000000000000000000" pitchFamily="2" charset="2"/>
              </a:rPr>
              <a:t>with </a:t>
            </a:r>
            <a:r>
              <a:rPr lang="en-US" sz="2800" dirty="0">
                <a:solidFill>
                  <a:srgbClr val="101D35"/>
                </a:solidFill>
              </a:rPr>
              <a:t>“values” and “transpose” selected.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BAB02-BECB-4061-B34E-69EBA3597115}"/>
              </a:ext>
            </a:extLst>
          </p:cNvPr>
          <p:cNvSpPr txBox="1"/>
          <p:nvPr/>
        </p:nvSpPr>
        <p:spPr>
          <a:xfrm>
            <a:off x="2714095" y="5774267"/>
            <a:ext cx="640732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Range is all records; </a:t>
            </a:r>
            <a:r>
              <a:rPr lang="en-US" sz="1600" b="1" baseline="66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RepCat is Reporting Category</a:t>
            </a:r>
          </a:p>
        </p:txBody>
      </p:sp>
    </p:spTree>
    <p:extLst>
      <p:ext uri="{BB962C8B-B14F-4D97-AF65-F5344CB8AC3E}">
        <p14:creationId xmlns:p14="http://schemas.microsoft.com/office/powerpoint/2010/main" val="297610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Reporting Specialist</a:t>
            </a:r>
          </a:p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Lee, MCAS Chief Data Analyst</a:t>
            </a:r>
          </a:p>
          <a:p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 Zalk, Manager of Test Administration &amp; Publications </a:t>
            </a: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Answers to Your Questions </a:t>
            </a:r>
          </a:p>
        </p:txBody>
      </p:sp>
    </p:spTree>
    <p:extLst>
      <p:ext uri="{BB962C8B-B14F-4D97-AF65-F5344CB8AC3E}">
        <p14:creationId xmlns:p14="http://schemas.microsoft.com/office/powerpoint/2010/main" val="362596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&amp;A icon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6" name="Picture 5" descr="Graphical user interface, text, application, email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451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Early Release, Preliminary, Discrepancy Reporting Schedules</a:t>
            </a:r>
          </a:p>
        </p:txBody>
      </p:sp>
    </p:spTree>
    <p:extLst>
      <p:ext uri="{BB962C8B-B14F-4D97-AF65-F5344CB8AC3E}">
        <p14:creationId xmlns:p14="http://schemas.microsoft.com/office/powerpoint/2010/main" val="404829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F0F-DD20-4D93-ADA1-504CD40FB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598" y="254252"/>
            <a:ext cx="11369675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Preliminary Results and Discrepancy Reporting Periods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2AF6A7-DE40-4734-9189-485A4F605B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1135673"/>
              </p:ext>
            </p:extLst>
          </p:nvPr>
        </p:nvGraphicFramePr>
        <p:xfrm>
          <a:off x="637598" y="1470952"/>
          <a:ext cx="11027357" cy="2429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27357">
                  <a:extLst>
                    <a:ext uri="{9D8B030D-6E8A-4147-A177-3AD203B41FA5}">
                      <a16:colId xmlns:a16="http://schemas.microsoft.com/office/drawing/2014/main" val="2322223000"/>
                    </a:ext>
                  </a:extLst>
                </a:gridCol>
              </a:tblGrid>
              <a:tr h="3593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Embargoed Results: Scaled Scores and Achievement Level Data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2634549307"/>
                  </a:ext>
                </a:extLst>
              </a:tr>
              <a:tr h="401084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21: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in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DropBox Central</a:t>
                      </a: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1862664967"/>
                  </a:ext>
                </a:extLst>
              </a:tr>
              <a:tr h="401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8: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3–8, 10 ELA/Math, 5, 8, high school STE in DropBox Central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2249238770"/>
                  </a:ext>
                </a:extLst>
              </a:tr>
              <a:tr h="4053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15: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3–8 10 ELA/Math, 5, 8, high school STE in Edwin Analytics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3539841290"/>
                  </a:ext>
                </a:extLst>
              </a:tr>
              <a:tr h="467457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Mid-September: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SGP available, with official embargoed results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0634" marR="130634" marT="0" marB="0"/>
                </a:tc>
                <a:extLst>
                  <a:ext uri="{0D108BD9-81ED-4DB2-BD59-A6C34878D82A}">
                    <a16:rowId xmlns:a16="http://schemas.microsoft.com/office/drawing/2014/main" val="12027783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FBBB41-EB7D-4045-B276-A12CEEAC6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94613"/>
              </p:ext>
            </p:extLst>
          </p:nvPr>
        </p:nvGraphicFramePr>
        <p:xfrm>
          <a:off x="637598" y="4188102"/>
          <a:ext cx="11027357" cy="17983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027357">
                  <a:extLst>
                    <a:ext uri="{9D8B030D-6E8A-4147-A177-3AD203B41FA5}">
                      <a16:colId xmlns:a16="http://schemas.microsoft.com/office/drawing/2014/main" val="1017978832"/>
                    </a:ext>
                  </a:extLst>
                </a:gridCol>
              </a:tblGrid>
              <a:tr h="438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Discrepancy Reporting Period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337635416"/>
                  </a:ext>
                </a:extLst>
              </a:tr>
              <a:tr h="494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Aug. 8‒11: </a:t>
                      </a: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Service Center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773608982"/>
                  </a:ext>
                </a:extLst>
              </a:tr>
              <a:tr h="86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 student rosters and data files for potential discrepancies (missing results; incorrect SASID; incorrect test status).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8083" marR="178083" marT="0" marB="0"/>
                </a:tc>
                <a:extLst>
                  <a:ext uri="{0D108BD9-81ED-4DB2-BD59-A6C34878D82A}">
                    <a16:rowId xmlns:a16="http://schemas.microsoft.com/office/drawing/2014/main" val="3106998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59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Early Release Data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471907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Results have not been filtered; all students who earned at least one point are included.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following data are included in early release files, but results will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be aggregated with school/district for official reporting: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First-year ELs (file in DropBoxes in early/mid August)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Void/medical absence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Not tested/partially tested (students who did not attempt at least one item in each session</a:t>
            </a:r>
          </a:p>
          <a:p>
            <a:r>
              <a:rPr lang="en-US" dirty="0">
                <a:solidFill>
                  <a:srgbClr val="000000"/>
                </a:solidFill>
              </a:rPr>
              <a:t>Test status codes (absent, security breach, transfer) will appear in the preliminary file in August.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									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71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882157"/>
            <a:ext cx="11395587" cy="10999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Resources, Support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42996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0917051"/>
              </p:ext>
            </p:extLst>
          </p:nvPr>
        </p:nvGraphicFramePr>
        <p:xfrm>
          <a:off x="425737" y="1240127"/>
          <a:ext cx="1160000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949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6030058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Modules and recordings of previous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mcas.pearsonsupport.com/training/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 user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mcas.pearsonsupport.com/pearsonaccessnext/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www.doe.mass.edu/mcas/updates.html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http://eepurl.com/ghSOhH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mcas.pearsonsupport.com/released-items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7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807" y="203994"/>
            <a:ext cx="10514013" cy="1041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2600" y="1226344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0375" y="1885950"/>
            <a:ext cx="4789358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</a:t>
            </a:r>
          </a:p>
          <a:p>
            <a:pPr>
              <a:buClr>
                <a:srgbClr val="010203"/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1613" y="1212850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51613" y="2084388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and data questions</a:t>
            </a:r>
          </a:p>
          <a:p>
            <a:pPr>
              <a:buClr>
                <a:srgbClr val="010203"/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mcas@doe.mass.edu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3647B6"/>
                </a:solidFill>
                <a:cs typeface="Segoe UI" pitchFamily="34" charset="0"/>
              </a:rPr>
              <a:t>Next Steps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5049837"/>
          </a:xfrm>
        </p:spPr>
        <p:txBody>
          <a:bodyPr/>
          <a:lstStyle/>
          <a:p>
            <a:r>
              <a:rPr lang="en-US" altLang="en-US" sz="3200" b="1" dirty="0"/>
              <a:t>Today: </a:t>
            </a:r>
            <a:r>
              <a:rPr lang="en-US" altLang="en-US" sz="3200" dirty="0"/>
              <a:t>Complete the evaluation form.</a:t>
            </a:r>
          </a:p>
          <a:p>
            <a:pPr lvl="1"/>
            <a:r>
              <a:rPr lang="en-US" altLang="en-US" sz="2800" dirty="0"/>
              <a:t>Responses are associated with the name and email address used to log in.</a:t>
            </a:r>
          </a:p>
          <a:p>
            <a:pPr lvl="1"/>
            <a:r>
              <a:rPr lang="en-US" altLang="en-US" sz="2800" dirty="0"/>
              <a:t>Email your input to </a:t>
            </a:r>
            <a:r>
              <a:rPr lang="en-US" altLang="en-US" sz="2800" dirty="0">
                <a:hlinkClick r:id="rId3"/>
              </a:rPr>
              <a:t>mcas@doe.mass.edu</a:t>
            </a:r>
            <a:r>
              <a:rPr lang="en-US" altLang="en-US" sz="2800" dirty="0"/>
              <a:t> if you have problems accessing or completing the form.</a:t>
            </a:r>
          </a:p>
          <a:p>
            <a:r>
              <a:rPr lang="en-US" altLang="en-US" sz="3200" b="1" dirty="0"/>
              <a:t>Within about a week: </a:t>
            </a:r>
          </a:p>
          <a:p>
            <a:pPr lvl="1"/>
            <a:r>
              <a:rPr lang="en-US" altLang="en-US" sz="2800" dirty="0"/>
              <a:t>Receive an email with the Q&amp;A from this session</a:t>
            </a:r>
          </a:p>
          <a:p>
            <a:pPr lvl="1"/>
            <a:r>
              <a:rPr lang="en-US" altLang="en-US" sz="2800" dirty="0"/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1288240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Graduation Requirements &amp; the  Interim CD </a:t>
            </a:r>
          </a:p>
        </p:txBody>
      </p:sp>
    </p:spTree>
    <p:extLst>
      <p:ext uri="{BB962C8B-B14F-4D97-AF65-F5344CB8AC3E}">
        <p14:creationId xmlns:p14="http://schemas.microsoft.com/office/powerpoint/2010/main" val="79606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may be covered during the course of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at the end of this session.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email questions and answers to participants.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</a:rPr>
              <a:t>Email questions about individual records or specific questions about your school/district to </a:t>
            </a:r>
            <a:r>
              <a:rPr lang="en-US" dirty="0">
                <a:hlinkClick r:id="rId2"/>
              </a:rPr>
              <a:t>mcas@doe.mass.edu</a:t>
            </a:r>
            <a:r>
              <a:rPr lang="en-US" dirty="0"/>
              <a:t> </a:t>
            </a:r>
            <a:r>
              <a:rPr lang="en-US" dirty="0">
                <a:solidFill>
                  <a:srgbClr val="010203"/>
                </a:solidFill>
              </a:rPr>
              <a:t>instead of asking here. </a:t>
            </a:r>
            <a:endParaRPr lang="en-US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“CC” to enable closed captioning (if needed).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 – Interim Competency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440"/>
            <a:ext cx="10515600" cy="430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For students in the class of 2025, select the subject or subjects in which a passing score is below 470 (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Not Meeting Expectations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ELA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Mathematics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All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587213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052086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Interim CD Standard for the Classes of 2021–2025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357634"/>
            <a:ext cx="10983852" cy="4569033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</a:rPr>
              <a:t>The Competency Determination standards for the classes of 2021–2025 are set at a level of achievement that has been established as </a:t>
            </a:r>
            <a:r>
              <a:rPr lang="en-US" b="1" dirty="0">
                <a:solidFill>
                  <a:srgbClr val="222222"/>
                </a:solidFill>
                <a:effectLst/>
              </a:rPr>
              <a:t>equivalent to </a:t>
            </a:r>
            <a:r>
              <a:rPr lang="en-US" b="1" i="1" dirty="0">
                <a:solidFill>
                  <a:srgbClr val="222222"/>
                </a:solidFill>
                <a:effectLst/>
              </a:rPr>
              <a:t>Needs Improvement </a:t>
            </a:r>
            <a:r>
              <a:rPr lang="en-US" b="1" dirty="0">
                <a:solidFill>
                  <a:srgbClr val="222222"/>
                </a:solidFill>
                <a:effectLst/>
              </a:rPr>
              <a:t>on the legacy MCAS tests</a:t>
            </a:r>
            <a:r>
              <a:rPr lang="en-US" b="0" dirty="0">
                <a:solidFill>
                  <a:srgbClr val="222222"/>
                </a:solidFill>
                <a:effectLst/>
              </a:rPr>
              <a:t>.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</a:rPr>
              <a:t>Some students in the classes of 2021–2025 may score in the </a:t>
            </a:r>
            <a:r>
              <a:rPr lang="en-US" b="1" i="0" dirty="0">
                <a:solidFill>
                  <a:srgbClr val="222222"/>
                </a:solidFill>
                <a:effectLst/>
              </a:rPr>
              <a:t>Not Meeting Expectations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level, but their scaled score is high enough to earn the CD in that subject.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</a:rPr>
              <a:t>See the </a:t>
            </a:r>
            <a:r>
              <a:rPr lang="en-US" b="0" i="0" u="none" strike="noStrike" dirty="0">
                <a:solidFill>
                  <a:srgbClr val="0060C7"/>
                </a:solidFill>
                <a:effectLst/>
                <a:hlinkClick r:id="rId2" tooltip="External Link, Opens in New Window"/>
              </a:rPr>
              <a:t>September 22, 2022 edition of the Student Assessment Update</a:t>
            </a:r>
            <a:r>
              <a:rPr lang="en-US" b="0" i="0" dirty="0">
                <a:solidFill>
                  <a:srgbClr val="222222"/>
                </a:solidFill>
                <a:effectLst/>
              </a:rPr>
              <a:t> for a visual representation of this.</a:t>
            </a:r>
            <a:endParaRPr lang="en-US" sz="2800" dirty="0">
              <a:solidFill>
                <a:srgbClr val="101D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9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286D-33DD-4DFF-9146-5A27B24C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0931709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Graduation Requirements for the Class of 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5FD5AB-6961-43BC-B0AA-B7901F0D30F9}"/>
              </a:ext>
            </a:extLst>
          </p:cNvPr>
          <p:cNvGraphicFramePr>
            <a:graphicFrameLocks noGrp="1"/>
          </p:cNvGraphicFramePr>
          <p:nvPr/>
        </p:nvGraphicFramePr>
        <p:xfrm>
          <a:off x="233307" y="1239017"/>
          <a:ext cx="11520727" cy="35593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82741">
                  <a:extLst>
                    <a:ext uri="{9D8B030D-6E8A-4147-A177-3AD203B41FA5}">
                      <a16:colId xmlns:a16="http://schemas.microsoft.com/office/drawing/2014/main" val="3796329683"/>
                    </a:ext>
                  </a:extLst>
                </a:gridCol>
                <a:gridCol w="4767499">
                  <a:extLst>
                    <a:ext uri="{9D8B030D-6E8A-4147-A177-3AD203B41FA5}">
                      <a16:colId xmlns:a16="http://schemas.microsoft.com/office/drawing/2014/main" val="1254490447"/>
                    </a:ext>
                  </a:extLst>
                </a:gridCol>
                <a:gridCol w="5770487">
                  <a:extLst>
                    <a:ext uri="{9D8B030D-6E8A-4147-A177-3AD203B41FA5}">
                      <a16:colId xmlns:a16="http://schemas.microsoft.com/office/drawing/2014/main" val="3358820500"/>
                    </a:ext>
                  </a:extLst>
                </a:gridCol>
              </a:tblGrid>
              <a:tr h="3090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                           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937122919"/>
                  </a:ext>
                </a:extLst>
              </a:tr>
              <a:tr h="727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2209058934"/>
                  </a:ext>
                </a:extLst>
              </a:tr>
              <a:tr h="7127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266026742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on legacy Chemistry or Technology/Engineering;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Introductory Physics;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Biology.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(Biology):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completion of a relevant high school course. Modified CD requirements and a list of accepted courses are available in the link below.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99005035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35FC900-2821-4CC2-A129-8694E01DD977}"/>
              </a:ext>
            </a:extLst>
          </p:cNvPr>
          <p:cNvGraphicFramePr>
            <a:graphicFrameLocks noGrp="1"/>
          </p:cNvGraphicFramePr>
          <p:nvPr/>
        </p:nvGraphicFramePr>
        <p:xfrm>
          <a:off x="4149742" y="4343693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B6AA18-303B-42CD-941A-4B0C896774A2}"/>
              </a:ext>
            </a:extLst>
          </p:cNvPr>
          <p:cNvGraphicFramePr>
            <a:graphicFrameLocks noGrp="1"/>
          </p:cNvGraphicFramePr>
          <p:nvPr/>
        </p:nvGraphicFramePr>
        <p:xfrm>
          <a:off x="7776339" y="1924779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EBED78-9EFC-4C77-931E-90DEADE9A5B9}"/>
              </a:ext>
            </a:extLst>
          </p:cNvPr>
          <p:cNvGraphicFramePr>
            <a:graphicFrameLocks noGrp="1"/>
          </p:cNvGraphicFramePr>
          <p:nvPr/>
        </p:nvGraphicFramePr>
        <p:xfrm>
          <a:off x="7241677" y="2639838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4FEC5E-715C-4DF9-9EEA-8163C7346959}"/>
              </a:ext>
            </a:extLst>
          </p:cNvPr>
          <p:cNvSpPr txBox="1"/>
          <p:nvPr/>
        </p:nvSpPr>
        <p:spPr>
          <a:xfrm>
            <a:off x="822324" y="5378694"/>
            <a:ext cx="1118320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*Educational Proficiency Plan information is available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www.doe.mass.edu/assessment/epp/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detailed information, refer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www.doe.mass.edu/mcas/graduation.html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021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286D-33DD-4DFF-9146-5A27B24C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309" y="288925"/>
            <a:ext cx="11958692" cy="67945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Graduation Requirements for the Classes of 2024 and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5FD5AB-6961-43BC-B0AA-B7901F0D30F9}"/>
              </a:ext>
            </a:extLst>
          </p:cNvPr>
          <p:cNvGraphicFramePr>
            <a:graphicFrameLocks noGrp="1"/>
          </p:cNvGraphicFramePr>
          <p:nvPr/>
        </p:nvGraphicFramePr>
        <p:xfrm>
          <a:off x="233309" y="1038663"/>
          <a:ext cx="11520727" cy="35333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82741">
                  <a:extLst>
                    <a:ext uri="{9D8B030D-6E8A-4147-A177-3AD203B41FA5}">
                      <a16:colId xmlns:a16="http://schemas.microsoft.com/office/drawing/2014/main" val="3796329683"/>
                    </a:ext>
                  </a:extLst>
                </a:gridCol>
                <a:gridCol w="4905051">
                  <a:extLst>
                    <a:ext uri="{9D8B030D-6E8A-4147-A177-3AD203B41FA5}">
                      <a16:colId xmlns:a16="http://schemas.microsoft.com/office/drawing/2014/main" val="1254490447"/>
                    </a:ext>
                  </a:extLst>
                </a:gridCol>
                <a:gridCol w="5632935">
                  <a:extLst>
                    <a:ext uri="{9D8B030D-6E8A-4147-A177-3AD203B41FA5}">
                      <a16:colId xmlns:a16="http://schemas.microsoft.com/office/drawing/2014/main" val="3358820500"/>
                    </a:ext>
                  </a:extLst>
                </a:gridCol>
              </a:tblGrid>
              <a:tr h="308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                           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937122919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2209058934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266026742"/>
                  </a:ext>
                </a:extLst>
              </a:tr>
              <a:tr h="180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on legacy Chemistry or Technology/Engineering;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Introductory Physics; or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Biology.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(Biology):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 (only one option for STE)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99005035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48407A-3B98-45A0-A7DD-4EB891DD8FE6}"/>
              </a:ext>
            </a:extLst>
          </p:cNvPr>
          <p:cNvGraphicFramePr>
            <a:graphicFrameLocks noGrp="1"/>
          </p:cNvGraphicFramePr>
          <p:nvPr/>
        </p:nvGraphicFramePr>
        <p:xfrm>
          <a:off x="4136214" y="4109209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FB75F-5B85-4554-BDE0-88DD71762185}"/>
              </a:ext>
            </a:extLst>
          </p:cNvPr>
          <p:cNvGraphicFramePr>
            <a:graphicFrameLocks noGrp="1"/>
          </p:cNvGraphicFramePr>
          <p:nvPr/>
        </p:nvGraphicFramePr>
        <p:xfrm>
          <a:off x="7929399" y="1715472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C36CEC-126D-4743-94AD-09372C5B7968}"/>
              </a:ext>
            </a:extLst>
          </p:cNvPr>
          <p:cNvGraphicFramePr>
            <a:graphicFrameLocks noGrp="1"/>
          </p:cNvGraphicFramePr>
          <p:nvPr/>
        </p:nvGraphicFramePr>
        <p:xfrm>
          <a:off x="7344669" y="2415232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4FEC5E-715C-4DF9-9EEA-8163C7346959}"/>
              </a:ext>
            </a:extLst>
          </p:cNvPr>
          <p:cNvSpPr txBox="1"/>
          <p:nvPr/>
        </p:nvSpPr>
        <p:spPr>
          <a:xfrm>
            <a:off x="898167" y="5168029"/>
            <a:ext cx="10978275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*Educational Proficiency Plan information is available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www.doe.mass.edu/assessment/epp/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detailed information, refer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www.doe.mass.edu/mcas/graduation.html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199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286D-33DD-4DFF-9146-5A27B24C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309" y="288925"/>
            <a:ext cx="11794836" cy="6794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647B6"/>
                </a:solidFill>
                <a:cs typeface="Segoe UI" pitchFamily="34" charset="0"/>
              </a:rPr>
              <a:t>Graduation Requirements for the Classes of 2026–2030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5FD5AB-6961-43BC-B0AA-B7901F0D30F9}"/>
              </a:ext>
            </a:extLst>
          </p:cNvPr>
          <p:cNvGraphicFramePr>
            <a:graphicFrameLocks noGrp="1"/>
          </p:cNvGraphicFramePr>
          <p:nvPr/>
        </p:nvGraphicFramePr>
        <p:xfrm>
          <a:off x="233309" y="1322423"/>
          <a:ext cx="11520727" cy="37659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82741">
                  <a:extLst>
                    <a:ext uri="{9D8B030D-6E8A-4147-A177-3AD203B41FA5}">
                      <a16:colId xmlns:a16="http://schemas.microsoft.com/office/drawing/2014/main" val="3796329683"/>
                    </a:ext>
                  </a:extLst>
                </a:gridCol>
                <a:gridCol w="4767499">
                  <a:extLst>
                    <a:ext uri="{9D8B030D-6E8A-4147-A177-3AD203B41FA5}">
                      <a16:colId xmlns:a16="http://schemas.microsoft.com/office/drawing/2014/main" val="1254490447"/>
                    </a:ext>
                  </a:extLst>
                </a:gridCol>
                <a:gridCol w="5770487">
                  <a:extLst>
                    <a:ext uri="{9D8B030D-6E8A-4147-A177-3AD203B41FA5}">
                      <a16:colId xmlns:a16="http://schemas.microsoft.com/office/drawing/2014/main" val="3358820500"/>
                    </a:ext>
                  </a:extLst>
                </a:gridCol>
              </a:tblGrid>
              <a:tr h="328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                           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937122919"/>
                  </a:ext>
                </a:extLst>
              </a:tr>
              <a:tr h="757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(*EPP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(*EPP required)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2209058934"/>
                  </a:ext>
                </a:extLst>
              </a:tr>
              <a:tr h="757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(*EPP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(*EPP required)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1266026742"/>
                  </a:ext>
                </a:extLst>
              </a:tr>
              <a:tr h="1923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in Biology or Introductory Physics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Beginning in 2024, Chemistry and Tech./Eng. tests will no longer be offered.</a:t>
                      </a:r>
                    </a:p>
                  </a:txBody>
                  <a:tcPr marL="61843" marR="618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 (only one option for STE)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/>
                </a:tc>
                <a:extLst>
                  <a:ext uri="{0D108BD9-81ED-4DB2-BD59-A6C34878D82A}">
                    <a16:rowId xmlns:a16="http://schemas.microsoft.com/office/drawing/2014/main" val="9900503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4FEC5E-715C-4DF9-9EEA-8163C7346959}"/>
              </a:ext>
            </a:extLst>
          </p:cNvPr>
          <p:cNvSpPr txBox="1"/>
          <p:nvPr/>
        </p:nvSpPr>
        <p:spPr>
          <a:xfrm>
            <a:off x="1063793" y="5442415"/>
            <a:ext cx="10690243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*Educational Proficiency Plan information available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www.doe.mass.edu/assessment/epp/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detailed information, refer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www.doe.mass.edu/mcas/graduation.html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7658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 dirty="0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www.doe.mass.edu/mcas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mcas@doe.mass.edu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 dirty="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(and is not) included in the MCAS Early Release?</a:t>
            </a:r>
          </a:p>
          <a:p>
            <a:pPr marL="514196" indent="-514196">
              <a:buAutoNum type="arabicPeriod"/>
            </a:pPr>
            <a:r>
              <a:rPr lang="en-US" dirty="0"/>
              <a:t>Demonstration: Opening Your Data &amp; Using the Item Analysis Templates</a:t>
            </a:r>
          </a:p>
          <a:p>
            <a:pPr marL="514196" indent="-514196">
              <a:buAutoNum type="arabicPeriod"/>
            </a:pPr>
            <a:r>
              <a:rPr lang="en-US" dirty="0"/>
              <a:t>Answers to Your Questions </a:t>
            </a:r>
          </a:p>
          <a:p>
            <a:pPr marL="514196" indent="-514196">
              <a:buAutoNum type="arabicPeriod"/>
            </a:pPr>
            <a:r>
              <a:rPr lang="en-US" dirty="0"/>
              <a:t>Early Release, Preliminary, Discrepancy Reporting Schedules</a:t>
            </a:r>
          </a:p>
          <a:p>
            <a:pPr marL="514196" indent="-514196">
              <a:buFont typeface="Arial" panose="020B0604020202020204" pitchFamily="34" charset="0"/>
              <a:buAutoNum type="arabicPeriod"/>
            </a:pPr>
            <a:r>
              <a:rPr lang="en-US" dirty="0"/>
              <a:t>Resources, Support, and Next Steps</a:t>
            </a:r>
          </a:p>
          <a:p>
            <a:pPr marL="514196" indent="-514196">
              <a:buAutoNum type="arabicPeriod"/>
            </a:pPr>
            <a:r>
              <a:rPr lang="en-US" dirty="0"/>
              <a:t>Graduation Requirements &amp; the Interim CD</a:t>
            </a:r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What is (and is not) included in the MCAS Early Release?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984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Early Release Data in PearsonAccess Next (PAN)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7225" y="777875"/>
            <a:ext cx="11468100" cy="5737225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101D35"/>
                </a:solidFill>
              </a:rPr>
              <a:t>.CSV file in the “Published Reports” tab</a:t>
            </a:r>
          </a:p>
          <a:p>
            <a:r>
              <a:rPr lang="en-US" sz="2800" dirty="0">
                <a:solidFill>
                  <a:srgbClr val="101D35"/>
                </a:solidFill>
              </a:rPr>
              <a:t>Early release data contains: 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constructed and selected response (V2) ELA scores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selected response (V1) Math and grades 5 &amp; 8 STE scores</a:t>
            </a:r>
          </a:p>
          <a:p>
            <a:r>
              <a:rPr lang="en-US" sz="2800" dirty="0">
                <a:solidFill>
                  <a:srgbClr val="101D35"/>
                </a:solidFill>
              </a:rPr>
              <a:t>One row per student per test administration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Points earned for each item: </a:t>
            </a:r>
          </a:p>
          <a:p>
            <a:pPr lvl="2"/>
            <a:r>
              <a:rPr lang="en-US" sz="2399" dirty="0">
                <a:solidFill>
                  <a:srgbClr val="101D35"/>
                </a:solidFill>
              </a:rPr>
              <a:t>0 = no points earned or no response</a:t>
            </a:r>
          </a:p>
          <a:p>
            <a:pPr lvl="2"/>
            <a:r>
              <a:rPr lang="en-US" sz="2399" dirty="0">
                <a:solidFill>
                  <a:srgbClr val="101D35"/>
                </a:solidFill>
              </a:rPr>
              <a:t>– = item not yet scored (V1)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Accommodations and accessibility features assigned (.CSV)</a:t>
            </a:r>
          </a:p>
          <a:p>
            <a:r>
              <a:rPr lang="en-US" sz="2800" dirty="0">
                <a:solidFill>
                  <a:srgbClr val="101D35"/>
                </a:solidFill>
              </a:rPr>
              <a:t>Student roster of results (school level only) show:</a:t>
            </a:r>
          </a:p>
          <a:p>
            <a:pPr lvl="1"/>
            <a:r>
              <a:rPr lang="en-US" sz="2600" dirty="0">
                <a:solidFill>
                  <a:srgbClr val="101D35"/>
                </a:solidFill>
              </a:rPr>
              <a:t>item scores, reporting category percent of possible points, void/medical absence flag (if appropriate) </a:t>
            </a:r>
          </a:p>
          <a:p>
            <a:r>
              <a:rPr lang="en-US" sz="2800" dirty="0">
                <a:solidFill>
                  <a:srgbClr val="101D35"/>
                </a:solidFill>
              </a:rPr>
              <a:t>ELA Released Essays</a:t>
            </a:r>
          </a:p>
        </p:txBody>
      </p:sp>
    </p:spTree>
    <p:extLst>
      <p:ext uri="{BB962C8B-B14F-4D97-AF65-F5344CB8AC3E}">
        <p14:creationId xmlns:p14="http://schemas.microsoft.com/office/powerpoint/2010/main" val="2819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3905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Released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7548" y="1096963"/>
            <a:ext cx="10486665" cy="5370512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ELA and Math: to be posted soon</a:t>
            </a:r>
          </a:p>
          <a:p>
            <a:r>
              <a:rPr lang="en-US" sz="3400" dirty="0"/>
              <a:t>Grades 5 and 8 STE: to be posted later this month</a:t>
            </a:r>
          </a:p>
          <a:p>
            <a:r>
              <a:rPr lang="en-US" sz="3400" dirty="0"/>
              <a:t>High school STE: to follow</a:t>
            </a:r>
          </a:p>
          <a:p>
            <a:pPr lvl="1"/>
            <a:endParaRPr lang="en-US" sz="3400" dirty="0">
              <a:solidFill>
                <a:srgbClr val="101D35"/>
              </a:solidFill>
            </a:endParaRPr>
          </a:p>
          <a:p>
            <a:r>
              <a:rPr lang="en-US" sz="3400" dirty="0">
                <a:solidFill>
                  <a:srgbClr val="101D35"/>
                </a:solidFill>
              </a:rPr>
              <a:t>CBT released items in the MCAS Resource Center: </a:t>
            </a:r>
            <a:r>
              <a:rPr lang="en-US" sz="3400" dirty="0">
                <a:hlinkClick r:id="rId3"/>
              </a:rPr>
              <a:t>mcas.pearsonsupport.com/released-items/</a:t>
            </a:r>
            <a:endParaRPr lang="en-US" sz="3400" dirty="0"/>
          </a:p>
          <a:p>
            <a:r>
              <a:rPr lang="en-US" sz="3400" dirty="0"/>
              <a:t>PBT released items on the DESE website: </a:t>
            </a:r>
            <a:r>
              <a:rPr lang="en-US" sz="3400" dirty="0">
                <a:hlinkClick r:id="rId4"/>
              </a:rPr>
              <a:t>www.doe.mass.edu/mcas/testitems.html</a:t>
            </a:r>
            <a:r>
              <a:rPr lang="en-US" sz="3400" dirty="0"/>
              <a:t> </a:t>
            </a:r>
          </a:p>
          <a:p>
            <a:endParaRPr lang="en-US" sz="3400" dirty="0"/>
          </a:p>
          <a:p>
            <a:r>
              <a:rPr lang="en-US" sz="3400" dirty="0">
                <a:solidFill>
                  <a:srgbClr val="101D35"/>
                </a:solidFill>
              </a:rPr>
              <a:t>Scoring rubric and examples of student work: to be posted this summer </a:t>
            </a:r>
            <a:r>
              <a:rPr lang="en-US" sz="3400" dirty="0">
                <a:hlinkClick r:id="rId5"/>
              </a:rPr>
              <a:t>www.doe.mass.edu/mcas/student/</a:t>
            </a:r>
            <a:endParaRPr lang="en-US" sz="3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7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3929-A47D-4A5A-86C5-6E1A42CA1E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647B6"/>
                </a:solidFill>
                <a:cs typeface="Segoe UI" pitchFamily="34" charset="0"/>
              </a:rPr>
              <a:t>Schedule for Early Release Data in PAN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EE4F2-B3AE-436C-B1F5-3329C1488CA4}"/>
              </a:ext>
            </a:extLst>
          </p:cNvPr>
          <p:cNvSpPr txBox="1"/>
          <p:nvPr/>
        </p:nvSpPr>
        <p:spPr>
          <a:xfrm>
            <a:off x="2417380" y="859103"/>
            <a:ext cx="7231118" cy="600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Scores Only; no Scaled Scores, Achievement Levels, SGP</a:t>
            </a:r>
            <a:br>
              <a:rPr lang="en-US" sz="1800" b="0" dirty="0">
                <a:solidFill>
                  <a:schemeClr val="tx2">
                    <a:lumMod val="50000"/>
                  </a:schemeClr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</a:rPr>
            </a:br>
            <a:r>
              <a:rPr lang="en-US" sz="1600" i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*All dates are tentative. Check the </a:t>
            </a:r>
            <a:r>
              <a:rPr lang="en-US" sz="1600" i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 Assessment Update</a:t>
            </a:r>
            <a:r>
              <a:rPr lang="en-US" sz="1600" i="1" dirty="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changes.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FE2D1C-0CA1-4DFF-971E-9BFF663BB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57581"/>
              </p:ext>
            </p:extLst>
          </p:nvPr>
        </p:nvGraphicFramePr>
        <p:xfrm>
          <a:off x="2781300" y="1488779"/>
          <a:ext cx="66293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1173738">
                  <a:extLst>
                    <a:ext uri="{9D8B030D-6E8A-4147-A177-3AD203B41FA5}">
                      <a16:colId xmlns:a16="http://schemas.microsoft.com/office/drawing/2014/main" val="1854295233"/>
                    </a:ext>
                  </a:extLst>
                </a:gridCol>
                <a:gridCol w="1173738">
                  <a:extLst>
                    <a:ext uri="{9D8B030D-6E8A-4147-A177-3AD203B41FA5}">
                      <a16:colId xmlns:a16="http://schemas.microsoft.com/office/drawing/2014/main" val="651705713"/>
                    </a:ext>
                  </a:extLst>
                </a:gridCol>
                <a:gridCol w="4281923">
                  <a:extLst>
                    <a:ext uri="{9D8B030D-6E8A-4147-A177-3AD203B41FA5}">
                      <a16:colId xmlns:a16="http://schemas.microsoft.com/office/drawing/2014/main" val="381741347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Release Date 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Machine-Scored (V1); Hand- and Machine-Scored (V2)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91902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59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May 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63014"/>
                  </a:ext>
                </a:extLst>
              </a:tr>
              <a:tr h="182880"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798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essays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2194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 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9262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Math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8452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14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Math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0767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3–8 ELA Essays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562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5 &amp; 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7725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Math 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77173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Grades 5 &amp; 8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426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HS Biology and Intro. Physics 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856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18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Math V2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034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48F69C-BDB2-4DF9-B46A-B8F2B2086FF6}"/>
              </a:ext>
            </a:extLst>
          </p:cNvPr>
          <p:cNvSpPr txBox="1"/>
          <p:nvPr/>
        </p:nvSpPr>
        <p:spPr>
          <a:xfrm>
            <a:off x="2041022" y="5662729"/>
            <a:ext cx="8932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has access?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Superintendents, principals, district and school test coordinators. Others may be added by assigning the “Published Reports” user role in PAN.</a:t>
            </a:r>
          </a:p>
        </p:txBody>
      </p:sp>
    </p:spTree>
    <p:extLst>
      <p:ext uri="{BB962C8B-B14F-4D97-AF65-F5344CB8AC3E}">
        <p14:creationId xmlns:p14="http://schemas.microsoft.com/office/powerpoint/2010/main" val="23292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0270" y="161940"/>
            <a:ext cx="11821730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647B6"/>
                </a:solidFill>
                <a:cs typeface="Segoe UI" pitchFamily="34" charset="0"/>
              </a:rPr>
              <a:t>Comparison between Machine-Scored &amp; Hand-Scored Items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E07580-1750-414C-886B-10CA8CC66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83239"/>
              </p:ext>
            </p:extLst>
          </p:nvPr>
        </p:nvGraphicFramePr>
        <p:xfrm>
          <a:off x="227635" y="783493"/>
          <a:ext cx="11736729" cy="58122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30147">
                  <a:extLst>
                    <a:ext uri="{9D8B030D-6E8A-4147-A177-3AD203B41FA5}">
                      <a16:colId xmlns:a16="http://schemas.microsoft.com/office/drawing/2014/main" val="2390191757"/>
                    </a:ext>
                  </a:extLst>
                </a:gridCol>
                <a:gridCol w="1099594">
                  <a:extLst>
                    <a:ext uri="{9D8B030D-6E8A-4147-A177-3AD203B41FA5}">
                      <a16:colId xmlns:a16="http://schemas.microsoft.com/office/drawing/2014/main" val="686602588"/>
                    </a:ext>
                  </a:extLst>
                </a:gridCol>
                <a:gridCol w="1111592">
                  <a:extLst>
                    <a:ext uri="{9D8B030D-6E8A-4147-A177-3AD203B41FA5}">
                      <a16:colId xmlns:a16="http://schemas.microsoft.com/office/drawing/2014/main" val="3147866248"/>
                    </a:ext>
                  </a:extLst>
                </a:gridCol>
                <a:gridCol w="1233965">
                  <a:extLst>
                    <a:ext uri="{9D8B030D-6E8A-4147-A177-3AD203B41FA5}">
                      <a16:colId xmlns:a16="http://schemas.microsoft.com/office/drawing/2014/main" val="1275174361"/>
                    </a:ext>
                  </a:extLst>
                </a:gridCol>
                <a:gridCol w="1242655">
                  <a:extLst>
                    <a:ext uri="{9D8B030D-6E8A-4147-A177-3AD203B41FA5}">
                      <a16:colId xmlns:a16="http://schemas.microsoft.com/office/drawing/2014/main" val="61909193"/>
                    </a:ext>
                  </a:extLst>
                </a:gridCol>
                <a:gridCol w="1412052">
                  <a:extLst>
                    <a:ext uri="{9D8B030D-6E8A-4147-A177-3AD203B41FA5}">
                      <a16:colId xmlns:a16="http://schemas.microsoft.com/office/drawing/2014/main" val="2638791066"/>
                    </a:ext>
                  </a:extLst>
                </a:gridCol>
                <a:gridCol w="972273">
                  <a:extLst>
                    <a:ext uri="{9D8B030D-6E8A-4147-A177-3AD203B41FA5}">
                      <a16:colId xmlns:a16="http://schemas.microsoft.com/office/drawing/2014/main" val="3746137482"/>
                    </a:ext>
                  </a:extLst>
                </a:gridCol>
                <a:gridCol w="1516284">
                  <a:extLst>
                    <a:ext uri="{9D8B030D-6E8A-4147-A177-3AD203B41FA5}">
                      <a16:colId xmlns:a16="http://schemas.microsoft.com/office/drawing/2014/main" val="714096029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1172502315"/>
                    </a:ext>
                  </a:extLst>
                </a:gridCol>
                <a:gridCol w="1215342">
                  <a:extLst>
                    <a:ext uri="{9D8B030D-6E8A-4147-A177-3AD203B41FA5}">
                      <a16:colId xmlns:a16="http://schemas.microsoft.com/office/drawing/2014/main" val="3230311056"/>
                    </a:ext>
                  </a:extLst>
                </a:gridCol>
              </a:tblGrid>
              <a:tr h="597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Subject/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Machine-Scored Items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in Round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132" marR="93132" marT="46566" marB="4656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Items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 in Round 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132" marR="93132" marT="46566" marB="4656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3132" marR="93132" marT="46566" marB="46566"/>
                </a:tc>
                <a:extLst>
                  <a:ext uri="{0D108BD9-81ED-4DB2-BD59-A6C34878D82A}">
                    <a16:rowId xmlns:a16="http://schemas.microsoft.com/office/drawing/2014/main" val="1554200655"/>
                  </a:ext>
                </a:extLst>
              </a:tr>
              <a:tr h="1013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Response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 Selected Response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Constructed Response (CR)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Essays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71254240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40316613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(7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635596160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574801797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 pts.) 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2135831848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101662492"/>
                  </a:ext>
                </a:extLst>
              </a:tr>
              <a:tr h="1011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SR Short Answer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2113707625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437926932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725644571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 pts.)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549151311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230242013"/>
                  </a:ext>
                </a:extLst>
              </a:tr>
              <a:tr h="755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One-Point </a:t>
                      </a:r>
                      <a:b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Machine- 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Machine-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Two-Point 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Three-Point CR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Hand-Scored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Hand- Scored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Raw Score Points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3374056513"/>
                  </a:ext>
                </a:extLst>
              </a:tr>
              <a:tr h="243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&amp; 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74193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067009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6" ma:contentTypeDescription="Create a new document." ma:contentTypeScope="" ma:versionID="e25aef6f7a747909e2cef85274f3e893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066102ec44fe03f6a84d8397e417fd1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BD4F9-8776-42B2-B5E2-0640CA65B87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049449a1-970d-4061-91c8-87f7c4621d9d"/>
    <ds:schemaRef ds:uri="e77133ba-eec1-4d51-86ef-7b6d23495175"/>
    <ds:schemaRef ds:uri="http://www.w3.org/XML/1998/namespace"/>
    <ds:schemaRef ds:uri="1d01d358-fb5c-480b-94c0-87be6b23463f"/>
    <ds:schemaRef ds:uri="0dca7aa4-7fee-4083-94e1-2adc3ae970bc"/>
  </ds:schemaRefs>
</ds:datastoreItem>
</file>

<file path=customXml/itemProps2.xml><?xml version="1.0" encoding="utf-8"?>
<ds:datastoreItem xmlns:ds="http://schemas.openxmlformats.org/officeDocument/2006/customXml" ds:itemID="{ED16212F-9117-4012-9E92-3D1A7A703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41173-A328-40AE-A127-A2D6BCB68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d358-fb5c-480b-94c0-87be6b23463f"/>
    <ds:schemaRef ds:uri="0dca7aa4-7fee-4083-94e1-2adc3ae97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4830</TotalTime>
  <Words>2540</Words>
  <Application>Microsoft Office PowerPoint</Application>
  <PresentationFormat>Widescreen</PresentationFormat>
  <Paragraphs>424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DESE_Theme2</vt:lpstr>
      <vt:lpstr>DESE_PlainTheme1</vt:lpstr>
      <vt:lpstr>Using MCAS Early Release Data Files   ELA Grades 3–8 &amp; 10 Round 2 Math Grades 3–8 &amp; 10 Round 1 STE Grades 5 &amp; 8 Round 1</vt:lpstr>
      <vt:lpstr>Presenters</vt:lpstr>
      <vt:lpstr>Logistics for This Session </vt:lpstr>
      <vt:lpstr>Today’s Agenda</vt:lpstr>
      <vt:lpstr>1. What is (and is not) included in the MCAS Early Release?</vt:lpstr>
      <vt:lpstr>Early Release Data in PearsonAccess Next (PAN)</vt:lpstr>
      <vt:lpstr>Released Items</vt:lpstr>
      <vt:lpstr>Schedule for Early Release Data in PAN</vt:lpstr>
      <vt:lpstr>Comparison between Machine-Scored &amp; Hand-Scored Items</vt:lpstr>
      <vt:lpstr>Poll Question – MCAS Data Embargo</vt:lpstr>
      <vt:lpstr>Using MCAS Preliminary Embargoed Early Release Results</vt:lpstr>
      <vt:lpstr>2. Demonstration:  Opening Your Data &amp; Using the Item Analysis Templates</vt:lpstr>
      <vt:lpstr>Using the Item Analysis Template  (Replicates Edwin Analytics Report IT301)</vt:lpstr>
      <vt:lpstr>Using the Item Analysis Template  (Replicates Edwin Analytics Report IT302)</vt:lpstr>
      <vt:lpstr>Student Roster in PAN</vt:lpstr>
      <vt:lpstr>CBT Released Essay in PAN</vt:lpstr>
      <vt:lpstr>PBT Released Essay in PAN</vt:lpstr>
      <vt:lpstr>Supporting Resources for the Item Analysis Templates</vt:lpstr>
      <vt:lpstr>Recap of Steps for Loading Data into Templates</vt:lpstr>
      <vt:lpstr>3. Answers to Your Questions </vt:lpstr>
      <vt:lpstr>Questions and Answers</vt:lpstr>
      <vt:lpstr>4. Early Release, Preliminary, Discrepancy Reporting Schedules</vt:lpstr>
      <vt:lpstr>Preliminary Results and Discrepancy Reporting Periods</vt:lpstr>
      <vt:lpstr>Early Release Data Considerations</vt:lpstr>
      <vt:lpstr>5. Resources, Support &amp; Next Steps</vt:lpstr>
      <vt:lpstr>Additional Resources</vt:lpstr>
      <vt:lpstr>Email and Phone Support </vt:lpstr>
      <vt:lpstr>Next Steps</vt:lpstr>
      <vt:lpstr>6. Graduation Requirements &amp; the  Interim CD </vt:lpstr>
      <vt:lpstr>Poll Question – Interim Competency Determination</vt:lpstr>
      <vt:lpstr>Interim CD Standard for the Classes of 2021–2025</vt:lpstr>
      <vt:lpstr>Graduation Requirements for the Class of 2023</vt:lpstr>
      <vt:lpstr>Graduation Requirements for the Classes of 2024 and 2025</vt:lpstr>
      <vt:lpstr>Graduation Requirements for the Classes of 2026–2030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Your Main Title Here</dc:title>
  <dc:creator>Zalk, Jodie</dc:creator>
  <cp:lastModifiedBy>Glen Gibbs</cp:lastModifiedBy>
  <cp:revision>69</cp:revision>
  <cp:lastPrinted>2018-04-19T17:32:17Z</cp:lastPrinted>
  <dcterms:created xsi:type="dcterms:W3CDTF">2018-04-05T15:34:05Z</dcterms:created>
  <dcterms:modified xsi:type="dcterms:W3CDTF">2023-07-21T16:38:11Z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0x010100D75FB14DB3FE6C4CA721D3340365D5E8</vt:lpwstr>
  </property>
  <property fmtid="{D5CDD505-2E9C-101B-9397-08002B2CF9AE}" pid="3" name="MediaServiceImageTags">
    <vt:lpwstr/>
  </property>
</Properties>
</file>