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7" r:id="rId2"/>
    <p:sldId id="303" r:id="rId3"/>
    <p:sldId id="304" r:id="rId4"/>
    <p:sldId id="282"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20" r:id="rId20"/>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03"/>
            <p14:sldId id="304"/>
            <p14:sldId id="282"/>
            <p14:sldId id="305"/>
            <p14:sldId id="306"/>
            <p14:sldId id="307"/>
            <p14:sldId id="308"/>
            <p14:sldId id="309"/>
            <p14:sldId id="310"/>
            <p14:sldId id="311"/>
            <p14:sldId id="312"/>
            <p14:sldId id="313"/>
            <p14:sldId id="314"/>
            <p14:sldId id="315"/>
            <p14:sldId id="316"/>
            <p14:sldId id="317"/>
            <p14:sldId id="318"/>
            <p14:sldId id="3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Dahn, LeAnn E" initials="LED" lastIdx="7" clrIdx="0">
    <p:extLst>
      <p:ext uri="{19B8F6BF-5375-455C-9EA6-DF929625EA0E}">
        <p15:presenceInfo xmlns:p15="http://schemas.microsoft.com/office/powerpoint/2012/main" userId="Dahn, LeAnn E" providerId="None"/>
      </p:ext>
    </p:extLst>
  </p:cmAuthor>
  <p:cmAuthor id="3" name="Pelychaty, Robert" initials="PR" lastIdx="6" clrIdx="1">
    <p:extLst>
      <p:ext uri="{19B8F6BF-5375-455C-9EA6-DF929625EA0E}">
        <p15:presenceInfo xmlns:p15="http://schemas.microsoft.com/office/powerpoint/2012/main" userId="S-1-5-21-875326689-928589111-1252796590-187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5EBF7"/>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61656" autoAdjust="0"/>
  </p:normalViewPr>
  <p:slideViewPr>
    <p:cSldViewPr snapToGrid="0">
      <p:cViewPr varScale="1">
        <p:scale>
          <a:sx n="80" d="100"/>
          <a:sy n="80" d="100"/>
        </p:scale>
        <p:origin x="1734" y="96"/>
      </p:cViewPr>
      <p:guideLst>
        <p:guide orient="horz" pos="2160"/>
        <p:guide pos="3840"/>
      </p:guideLst>
    </p:cSldViewPr>
  </p:slideViewPr>
  <p:notesTextViewPr>
    <p:cViewPr>
      <p:scale>
        <a:sx n="3" d="2"/>
        <a:sy n="3" d="2"/>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2018/8/1</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2018/8/1</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module presents an overview of the Accessibility and Accommodations policies for the next-generation MCAS tests. We will describe </a:t>
            </a:r>
            <a:r>
              <a:rPr lang="en-US" sz="1200" b="1" kern="1200" dirty="0">
                <a:solidFill>
                  <a:schemeClr val="tx1"/>
                </a:solidFill>
                <a:effectLst/>
                <a:latin typeface="+mn-lt"/>
                <a:ea typeface="+mn-ea"/>
                <a:cs typeface="+mn-cs"/>
              </a:rPr>
              <a:t>accessibility features</a:t>
            </a:r>
            <a:r>
              <a:rPr lang="en-US" sz="1200" kern="1200" dirty="0">
                <a:solidFill>
                  <a:schemeClr val="tx1"/>
                </a:solidFill>
                <a:effectLst/>
                <a:latin typeface="+mn-lt"/>
                <a:ea typeface="+mn-ea"/>
                <a:cs typeface="+mn-cs"/>
              </a:rPr>
              <a:t> that are available to all students, some of which were previously available only to students with disabilities. We will also describe </a:t>
            </a:r>
            <a:r>
              <a:rPr lang="en-US" sz="1200" b="1" kern="1200" dirty="0">
                <a:solidFill>
                  <a:schemeClr val="tx1"/>
                </a:solidFill>
                <a:effectLst/>
                <a:latin typeface="+mn-lt"/>
                <a:ea typeface="+mn-ea"/>
                <a:cs typeface="+mn-cs"/>
              </a:rPr>
              <a:t>accommodations</a:t>
            </a:r>
            <a:r>
              <a:rPr lang="en-US" sz="1200" kern="1200" dirty="0">
                <a:solidFill>
                  <a:schemeClr val="tx1"/>
                </a:solidFill>
                <a:effectLst/>
                <a:latin typeface="+mn-lt"/>
                <a:ea typeface="+mn-ea"/>
                <a:cs typeface="+mn-cs"/>
              </a:rPr>
              <a:t> only available for students with disabilities and English learners. These policies are intended to help all students participate fairly and show their knowledge, skills, and abilities on the next-generation MCAS tests.</a:t>
            </a:r>
          </a:p>
        </p:txBody>
      </p:sp>
    </p:spTree>
    <p:extLst>
      <p:ext uri="{BB962C8B-B14F-4D97-AF65-F5344CB8AC3E}">
        <p14:creationId xmlns:p14="http://schemas.microsoft.com/office/powerpoint/2010/main" val="1406890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what the text-to-speech feature looks like on the computer-based test. The sentence being read aloud is highlighted in yellow; the word being read aloud at the moment is highlighted in blue. The student can control the speed and the volume of the speaking voice using the control icons shown in the display. Another icon controls whether the read-aloud picks up where it</a:t>
            </a:r>
            <a:r>
              <a:rPr lang="en-US" sz="1200" kern="1200" baseline="0" dirty="0">
                <a:solidFill>
                  <a:schemeClr val="tx1"/>
                </a:solidFill>
                <a:effectLst/>
                <a:latin typeface="+mn-lt"/>
                <a:ea typeface="+mn-ea"/>
                <a:cs typeface="+mn-cs"/>
              </a:rPr>
              <a:t> left off when it was stopped, or </a:t>
            </a:r>
            <a:r>
              <a:rPr lang="en-US" sz="1200" kern="1200" dirty="0">
                <a:solidFill>
                  <a:schemeClr val="tx1"/>
                </a:solidFill>
                <a:effectLst/>
                <a:latin typeface="+mn-lt"/>
                <a:ea typeface="+mn-ea"/>
                <a:cs typeface="+mn-cs"/>
              </a:rPr>
              <a:t>goes back to the beginning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Students who plan to use text-to-speech on the test should become familiar with the look and feel of this accommodation before testing begins. The Department strongly encourages students who need this accommodation to take practice tests using the text-to-speech accommodation so they will be familiar with how the text-to-speech accommodation operates.</a:t>
            </a:r>
            <a:endParaRPr lang="en-US" dirty="0">
              <a:effectLst/>
            </a:endParaRPr>
          </a:p>
          <a:p>
            <a:endParaRPr lang="en-US" dirty="0"/>
          </a:p>
        </p:txBody>
      </p:sp>
    </p:spTree>
    <p:extLst>
      <p:ext uri="{BB962C8B-B14F-4D97-AF65-F5344CB8AC3E}">
        <p14:creationId xmlns:p14="http://schemas.microsoft.com/office/powerpoint/2010/main" val="700929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Response Accommodations change the way in which a student with a disability responds to test questions. For example, typed responses are allowed on the paper-based test; and a scribe can write down the answers dictated by the student.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response accommodation is to allow a student with a disability to use a specific approved graphic organizer for the ELA test; or an approved supplemental mathematics reference sheet to answer questions on the mathematics test. Only graphic organizers and reference sheets that in</a:t>
            </a:r>
            <a:r>
              <a:rPr lang="en-US" sz="1200" kern="1200" baseline="0" dirty="0">
                <a:solidFill>
                  <a:schemeClr val="tx1"/>
                </a:solidFill>
                <a:effectLst/>
                <a:latin typeface="+mn-lt"/>
                <a:ea typeface="+mn-ea"/>
                <a:cs typeface="+mn-cs"/>
              </a:rPr>
              <a:t>clude text and </a:t>
            </a:r>
            <a:r>
              <a:rPr lang="en-US" sz="1200" kern="1200" dirty="0">
                <a:solidFill>
                  <a:schemeClr val="tx1"/>
                </a:solidFill>
                <a:effectLst/>
                <a:latin typeface="+mn-lt"/>
                <a:ea typeface="+mn-ea"/>
                <a:cs typeface="+mn-cs"/>
              </a:rPr>
              <a:t>have been developed by the Massachusetts Department of Elementary and Secondary Education may be used, and only by a student with a disability who has this accommodation listed in their IEP or 504 plan. Graphic organizers and reference sheets may be downloaded from the site shown on this table, and have been designed especially to assist students in responding to questions on the next-generation MCAS tests. Schools may no longer submit their own individualized supplemental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reference sheets or graphic organizers for Department approval for next generation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Mathematics or ELA tests. However, it is possible to request the use of a customized STE reference sheet, which must be submitted to the Department prior to testing. The use of a specific approved graphic organizer or approved supplemental mathematics reference sheet must be documented in the student’s PNP.</a:t>
            </a:r>
          </a:p>
        </p:txBody>
      </p:sp>
    </p:spTree>
    <p:extLst>
      <p:ext uri="{BB962C8B-B14F-4D97-AF65-F5344CB8AC3E}">
        <p14:creationId xmlns:p14="http://schemas.microsoft.com/office/powerpoint/2010/main" val="3776808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Special Access Accommodations, formerly known as “nonstandard accommodations,” are used by a small number of students with disabilities on specific MCAS tests. They are called “special access” because they change part of what the test is designed to measure, and should be used only by a very small number of students who meet certain guidelines. Eligibility to receive these accommodations is limited to students who are severely limited or prevented from performing the skill in question; such as a student who is virtually unable to calculate, write, read, or spell. Teams must carefully review the criteria described for each special access accommodation listed in the Accessibility and Accommodations Manual before designating these for students, and may consult with Department staff beforehand.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Special Access Accommodations must be requested in the student’s Personal Needs Profile, or PNP. </a:t>
            </a:r>
          </a:p>
          <a:p>
            <a:endParaRPr lang="en-US" dirty="0"/>
          </a:p>
        </p:txBody>
      </p:sp>
    </p:spTree>
    <p:extLst>
      <p:ext uri="{BB962C8B-B14F-4D97-AF65-F5344CB8AC3E}">
        <p14:creationId xmlns:p14="http://schemas.microsoft.com/office/powerpoint/2010/main" val="1653040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accommodations listed in this table are intended for students who were reported as English learners in the Student Information Management System (or SIMS). First-year ELs with low levels of English proficiency may take a paper-test, instead of a computer-based test, if they are unfamiliar with the use of technology. English learners are entitled to use all of the Accessibility Features that were previously mentioned. The use of approved bilingual word-to-word dictionaries is also allowed for </a:t>
            </a:r>
            <a:r>
              <a:rPr lang="en-US" sz="1200" b="1" kern="1200" dirty="0">
                <a:solidFill>
                  <a:schemeClr val="tx1"/>
                </a:solidFill>
                <a:effectLst/>
                <a:latin typeface="+mn-lt"/>
                <a:ea typeface="+mn-ea"/>
                <a:cs typeface="+mn-cs"/>
              </a:rPr>
              <a:t>former</a:t>
            </a:r>
            <a:r>
              <a:rPr lang="en-US" sz="1200" kern="1200" dirty="0">
                <a:solidFill>
                  <a:schemeClr val="tx1"/>
                </a:solidFill>
                <a:effectLst/>
                <a:latin typeface="+mn-lt"/>
                <a:ea typeface="+mn-ea"/>
                <a:cs typeface="+mn-cs"/>
              </a:rPr>
              <a:t> ELs. Please also remember that English learners in their first year in a Massachusetts school may,</a:t>
            </a:r>
            <a:r>
              <a:rPr lang="en-US" sz="1200" kern="1200" baseline="0" dirty="0">
                <a:solidFill>
                  <a:schemeClr val="tx1"/>
                </a:solidFill>
                <a:effectLst/>
                <a:latin typeface="+mn-lt"/>
                <a:ea typeface="+mn-ea"/>
                <a:cs typeface="+mn-cs"/>
              </a:rPr>
              <a:t> at the principal’s discretion, be exempted from participation in the MCAS ELA test.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take a minute to review this list of accommodations available to ELs, whether they have a disability or not.</a:t>
            </a:r>
          </a:p>
          <a:p>
            <a:endParaRPr lang="en-US" dirty="0"/>
          </a:p>
        </p:txBody>
      </p:sp>
    </p:spTree>
    <p:extLst>
      <p:ext uri="{BB962C8B-B14F-4D97-AF65-F5344CB8AC3E}">
        <p14:creationId xmlns:p14="http://schemas.microsoft.com/office/powerpoint/2010/main" val="1874052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special test forms listed on this slide are available as accommodations for students with disabilities. Please take a minute to review the list of accommodated forms.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computer-based tests, in grades three through eight, text-to-speech screen reader, and Assistive Technology forms are available.</a:t>
            </a:r>
          </a:p>
          <a:p>
            <a:r>
              <a:rPr lang="en-US" sz="1200" kern="1200" dirty="0">
                <a:solidFill>
                  <a:schemeClr val="tx1"/>
                </a:solidFill>
                <a:effectLst/>
                <a:latin typeface="+mn-lt"/>
                <a:ea typeface="+mn-ea"/>
                <a:cs typeface="+mn-cs"/>
              </a:rPr>
              <a:t>For paper-based tests, large print and Braille forms are available.   The Kurzweil format is a read-only CD version of the legacy high school Science and Technology/Engineering tests and legacy retests only.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note that Unified English Braille tests will replace European Braille American Edition tests in </a:t>
            </a:r>
            <a:r>
              <a:rPr lang="en-US" sz="1200" b="1" kern="1200" dirty="0">
                <a:solidFill>
                  <a:schemeClr val="tx1"/>
                </a:solidFill>
                <a:effectLst/>
                <a:latin typeface="+mn-lt"/>
                <a:ea typeface="+mn-ea"/>
                <a:cs typeface="+mn-cs"/>
              </a:rPr>
              <a:t>grades 3 through 8. </a:t>
            </a:r>
            <a:r>
              <a:rPr lang="en-US" sz="1200" kern="1200" dirty="0">
                <a:solidFill>
                  <a:schemeClr val="tx1"/>
                </a:solidFill>
                <a:effectLst/>
                <a:latin typeface="+mn-lt"/>
                <a:ea typeface="+mn-ea"/>
                <a:cs typeface="+mn-cs"/>
              </a:rPr>
              <a:t>Beginning in spring 2020, all Braille MCAS tests will be in UEB format.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633457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with disabilities may use their familiar assistive technology to participate in next-generation MCAS tests if the specific technology is listed in the student’s IEP or 504 plan. Assistive technology might include word prediction, speech-to-text programs, adaptive keyboards or mouse; or a screen magnifier.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two kinds of assistive technology that can be used to take the test. One is an assistive technology program that is </a:t>
            </a:r>
            <a:r>
              <a:rPr lang="en-US" sz="1200" b="1" kern="1200" dirty="0">
                <a:solidFill>
                  <a:schemeClr val="tx1"/>
                </a:solidFill>
                <a:effectLst/>
                <a:latin typeface="+mn-lt"/>
                <a:ea typeface="+mn-ea"/>
                <a:cs typeface="+mn-cs"/>
              </a:rPr>
              <a:t>compatible</a:t>
            </a:r>
            <a:r>
              <a:rPr lang="en-US" sz="1200" kern="1200" dirty="0">
                <a:solidFill>
                  <a:schemeClr val="tx1"/>
                </a:solidFill>
                <a:effectLst/>
                <a:latin typeface="+mn-lt"/>
                <a:ea typeface="+mn-ea"/>
                <a:cs typeface="+mn-cs"/>
              </a:rPr>
              <a:t> with TestNav, the computer-based testing platform. Compatible programs are those that function within TestNav during the computer-based test. In that case, “Compatible Assistive Technology” must be requested in the PNP to ensure that the correct form of the test is provided to the student. A list of compatible assistive technology programs is listed on the “</a:t>
            </a:r>
            <a:r>
              <a:rPr lang="en-US" sz="1200" i="1" kern="1200" dirty="0">
                <a:solidFill>
                  <a:schemeClr val="tx1"/>
                </a:solidFill>
                <a:effectLst/>
                <a:latin typeface="+mn-lt"/>
                <a:ea typeface="+mn-ea"/>
                <a:cs typeface="+mn-cs"/>
              </a:rPr>
              <a:t>Guidelines for Using Assistive Technology as an MCAS Test Accommodation” </a:t>
            </a:r>
            <a:r>
              <a:rPr lang="en-US" sz="1200" kern="1200" dirty="0">
                <a:solidFill>
                  <a:schemeClr val="tx1"/>
                </a:solidFill>
                <a:effectLst/>
                <a:latin typeface="+mn-lt"/>
                <a:ea typeface="+mn-ea"/>
                <a:cs typeface="+mn-cs"/>
              </a:rPr>
              <a:t>available on the Department’s website.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assistive technology programs may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be compatible with TestNav and are therefore considered “external” technology that does not interact with TestNav. These will require another nearby computer that includes the assistive technology program or device that is not connected to the computer that uses TestNav. A test administrator may need to help the student transfer the information from the additional computer to the actual computer-based test. Schools should plan in advance for test administrations that will use assistive technology, and try these out beforehand using practice tests. It will also be important to make sure the student using assistive technology cannot access the Internet during testing. </a:t>
            </a:r>
          </a:p>
          <a:p>
            <a:endParaRPr lang="en-US" dirty="0"/>
          </a:p>
        </p:txBody>
      </p:sp>
    </p:spTree>
    <p:extLst>
      <p:ext uri="{BB962C8B-B14F-4D97-AF65-F5344CB8AC3E}">
        <p14:creationId xmlns:p14="http://schemas.microsoft.com/office/powerpoint/2010/main" val="2491874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Test preparation is an important part of performing well on the next-generation MCAS tests, particularly on the computer-based test. Educators should plan time to allow students to become familiar with the basic operation of the computer-based testing platform, called “TestNav.”</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way to prepare students, is to view the Student Tutorial on the mcas.pearsonsupport.com web page. The Student Tutorial provides students with an interactive experience on how to use the various tools, screens, and commands in TestNav.</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way to prepare students for the test is to have them take practice tests. The online practice tests will expose students to the types of test questions that will be asked on the next-generation MCAS tests.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sure that students’ accommodations are documented in their IEPs and 504 plans, and that the test coordinator is aware of which students will receive which accommodations on the day of the test. Tests results may be invalidated if students receive the incorrect accommodation, or if they do not receive the accommodations listed in their plan.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Schools should document accommodations for English learners, using the sample “Documentation of MCAS Accommodations for an EL Student” form found in the appendix of the Accessibility and Accommodations Manual. </a:t>
            </a:r>
          </a:p>
          <a:p>
            <a:endParaRPr lang="en-US" dirty="0"/>
          </a:p>
        </p:txBody>
      </p:sp>
    </p:spTree>
    <p:extLst>
      <p:ext uri="{BB962C8B-B14F-4D97-AF65-F5344CB8AC3E}">
        <p14:creationId xmlns:p14="http://schemas.microsoft.com/office/powerpoint/2010/main" val="3679775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SR/PNP is used to register students for the test; order special accommodated test forms; and for the Department to collect information on a small number of test accommodations.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the current process for loading students as well as the PNP system, please refer to the </a:t>
            </a:r>
            <a:r>
              <a:rPr lang="en-US" sz="1200" b="1" i="1" kern="1200" dirty="0">
                <a:solidFill>
                  <a:schemeClr val="tx1"/>
                </a:solidFill>
                <a:effectLst/>
                <a:latin typeface="+mn-lt"/>
                <a:ea typeface="+mn-ea"/>
                <a:cs typeface="+mn-cs"/>
              </a:rPr>
              <a:t>Guide to the Student Registration/Personal Needs Profile (SR/PNP) </a:t>
            </a:r>
            <a:r>
              <a:rPr lang="en-US" sz="1200" kern="1200" dirty="0">
                <a:solidFill>
                  <a:schemeClr val="tx1"/>
                </a:solidFill>
                <a:effectLst/>
                <a:latin typeface="+mn-lt"/>
                <a:ea typeface="+mn-ea"/>
                <a:cs typeface="+mn-cs"/>
              </a:rPr>
              <a:t>found at mcas.pearsonsupport.com/manuals/ under the “</a:t>
            </a:r>
            <a:r>
              <a:rPr lang="en-US" sz="1200" kern="1200" dirty="0" err="1">
                <a:solidFill>
                  <a:schemeClr val="tx1"/>
                </a:solidFill>
                <a:effectLst/>
                <a:latin typeface="+mn-lt"/>
                <a:ea typeface="+mn-ea"/>
                <a:cs typeface="+mn-cs"/>
              </a:rPr>
              <a:t>Pearson</a:t>
            </a:r>
            <a:r>
              <a:rPr lang="en-US" sz="1200" kern="1200" baseline="0" dirty="0" err="1">
                <a:solidFill>
                  <a:schemeClr val="tx1"/>
                </a:solidFill>
                <a:effectLst/>
                <a:latin typeface="+mn-lt"/>
                <a:ea typeface="+mn-ea"/>
                <a:cs typeface="+mn-cs"/>
              </a:rPr>
              <a:t>Access</a:t>
            </a:r>
            <a:r>
              <a:rPr lang="en-US" sz="1200" kern="1200" baseline="30000" dirty="0" err="1">
                <a:solidFill>
                  <a:schemeClr val="tx1"/>
                </a:solidFill>
                <a:effectLst/>
                <a:latin typeface="+mn-lt"/>
                <a:ea typeface="+mn-ea"/>
                <a:cs typeface="+mn-cs"/>
              </a:rPr>
              <a:t>next</a:t>
            </a:r>
            <a:r>
              <a:rPr lang="en-US" sz="1200" kern="1200" dirty="0">
                <a:solidFill>
                  <a:schemeClr val="tx1"/>
                </a:solidFill>
                <a:effectLst/>
                <a:latin typeface="+mn-lt"/>
                <a:ea typeface="+mn-ea"/>
                <a:cs typeface="+mn-cs"/>
              </a:rPr>
              <a:t>” drop-down, or the </a:t>
            </a:r>
            <a:r>
              <a:rPr lang="en-US" sz="1200" i="1" kern="1200" dirty="0">
                <a:solidFill>
                  <a:schemeClr val="tx1"/>
                </a:solidFill>
                <a:effectLst/>
                <a:latin typeface="+mn-lt"/>
                <a:ea typeface="+mn-ea"/>
                <a:cs typeface="+mn-cs"/>
              </a:rPr>
              <a:t>Student Registration/Personal Needs Profile</a:t>
            </a:r>
            <a:r>
              <a:rPr lang="en-US" sz="1200" kern="1200" dirty="0">
                <a:solidFill>
                  <a:schemeClr val="tx1"/>
                </a:solidFill>
                <a:effectLst/>
                <a:latin typeface="+mn-lt"/>
                <a:ea typeface="+mn-ea"/>
                <a:cs typeface="+mn-cs"/>
              </a:rPr>
              <a:t> training module found at mcas.pearsonsupport.com/training/.</a:t>
            </a:r>
          </a:p>
          <a:p>
            <a:endParaRPr lang="en-US" dirty="0"/>
          </a:p>
        </p:txBody>
      </p:sp>
    </p:spTree>
    <p:extLst>
      <p:ext uri="{BB962C8B-B14F-4D97-AF65-F5344CB8AC3E}">
        <p14:creationId xmlns:p14="http://schemas.microsoft.com/office/powerpoint/2010/main" val="2415349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an example of the Manage Student Test screen which is part of the Student Registration/Personal Needs Profile, or SR/PNP. Schools can use the Manage Student Test screen to change or add an accommodation, request a special test form, or activate an accessibility feature for a student. The Manage Student Test screen may vary depending on the test. For example, the Calculation Device accommodation would only appear on the screen for the Mathematics test.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Refer to the document entitled </a:t>
            </a:r>
            <a:r>
              <a:rPr lang="en-US" sz="1200" i="1" kern="1200" dirty="0">
                <a:solidFill>
                  <a:schemeClr val="tx1"/>
                </a:solidFill>
                <a:effectLst/>
                <a:latin typeface="+mn-lt"/>
                <a:ea typeface="+mn-ea"/>
                <a:cs typeface="+mn-cs"/>
              </a:rPr>
              <a:t>Guide to the Student Registration/Personal Needs Profile (SR/PNP) on the MCAS Resource Center web page </a:t>
            </a:r>
            <a:r>
              <a:rPr lang="en-US" sz="1200" kern="1200" dirty="0">
                <a:solidFill>
                  <a:schemeClr val="tx1"/>
                </a:solidFill>
                <a:effectLst/>
                <a:latin typeface="+mn-lt"/>
                <a:ea typeface="+mn-ea"/>
                <a:cs typeface="+mn-cs"/>
              </a:rPr>
              <a:t>for information on how to access and complete the Manage Student Test screen.</a:t>
            </a:r>
            <a:endParaRPr lang="en-US" b="0" dirty="0"/>
          </a:p>
          <a:p>
            <a:endParaRPr lang="en-US" dirty="0"/>
          </a:p>
        </p:txBody>
      </p:sp>
    </p:spTree>
    <p:extLst>
      <p:ext uri="{BB962C8B-B14F-4D97-AF65-F5344CB8AC3E}">
        <p14:creationId xmlns:p14="http://schemas.microsoft.com/office/powerpoint/2010/main" val="3089614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r>
              <a:rPr lang="en-US" baseline="0" dirty="0"/>
              <a:t> for taking the time to view this module.</a:t>
            </a:r>
          </a:p>
          <a:p>
            <a:endParaRPr lang="en-US" baseline="0" dirty="0"/>
          </a:p>
          <a:p>
            <a:r>
              <a:rPr lang="en-US" baseline="0" dirty="0"/>
              <a:t>Please use the available resources at mcas.pearsonsupport.com and on the Department’s MCAS Accessibility and Accommodations web page for additional information and assistance.</a:t>
            </a:r>
          </a:p>
          <a:p>
            <a:endParaRPr lang="en-US" baseline="0" dirty="0"/>
          </a:p>
          <a:p>
            <a:endParaRPr lang="en-US" dirty="0"/>
          </a:p>
        </p:txBody>
      </p:sp>
    </p:spTree>
    <p:extLst>
      <p:ext uri="{BB962C8B-B14F-4D97-AF65-F5344CB8AC3E}">
        <p14:creationId xmlns:p14="http://schemas.microsoft.com/office/powerpoint/2010/main" val="274308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viewing this module, please review the updated version of the MCAS Accessibility and Accommodations Manual available at the web</a:t>
            </a:r>
            <a:r>
              <a:rPr lang="en-US" sz="1200" kern="1200" baseline="0" dirty="0">
                <a:solidFill>
                  <a:schemeClr val="tx1"/>
                </a:solidFill>
                <a:effectLst/>
                <a:latin typeface="+mn-lt"/>
                <a:ea typeface="+mn-ea"/>
                <a:cs typeface="+mn-cs"/>
              </a:rPr>
              <a:t> address </a:t>
            </a:r>
            <a:r>
              <a:rPr lang="en-US" sz="1200" kern="1200" dirty="0">
                <a:solidFill>
                  <a:schemeClr val="tx1"/>
                </a:solidFill>
                <a:effectLst/>
                <a:latin typeface="+mn-lt"/>
                <a:ea typeface="+mn-ea"/>
                <a:cs typeface="+mn-cs"/>
              </a:rPr>
              <a:t>shown on your screen</a:t>
            </a:r>
            <a:r>
              <a:rPr lang="en-US" sz="1200" i="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Accessibility features are available to all students. Some are called </a:t>
            </a:r>
            <a:r>
              <a:rPr lang="en-US" sz="1200" b="1" kern="1200" dirty="0">
                <a:solidFill>
                  <a:schemeClr val="tx1"/>
                </a:solidFill>
                <a:effectLst/>
                <a:latin typeface="+mn-lt"/>
                <a:ea typeface="+mn-ea"/>
                <a:cs typeface="+mn-cs"/>
              </a:rPr>
              <a:t>Universal Accessibility Features </a:t>
            </a:r>
            <a:r>
              <a:rPr lang="en-US" sz="1200" kern="1200" dirty="0">
                <a:solidFill>
                  <a:schemeClr val="tx1"/>
                </a:solidFill>
                <a:effectLst/>
                <a:latin typeface="+mn-lt"/>
                <a:ea typeface="+mn-ea"/>
                <a:cs typeface="+mn-cs"/>
              </a:rPr>
              <a:t>that are either built into the computer-based system or provided by a test administrator. Others are called </a:t>
            </a:r>
            <a:r>
              <a:rPr lang="en-US" sz="1200" b="1" kern="1200" dirty="0">
                <a:solidFill>
                  <a:schemeClr val="tx1"/>
                </a:solidFill>
                <a:effectLst/>
                <a:latin typeface="+mn-lt"/>
                <a:ea typeface="+mn-ea"/>
                <a:cs typeface="+mn-cs"/>
              </a:rPr>
              <a:t>Designated Accessibility Features </a:t>
            </a:r>
            <a:r>
              <a:rPr lang="en-US" sz="1200" kern="1200" dirty="0">
                <a:solidFill>
                  <a:schemeClr val="tx1"/>
                </a:solidFill>
                <a:effectLst/>
                <a:latin typeface="+mn-lt"/>
                <a:ea typeface="+mn-ea"/>
                <a:cs typeface="+mn-cs"/>
              </a:rPr>
              <a:t>which allow a principal to determine whether a student should have flexibility in their test setting, group size, or scheduling of the test. Some </a:t>
            </a:r>
            <a:r>
              <a:rPr lang="en-US" sz="1200" b="1" kern="1200" dirty="0">
                <a:solidFill>
                  <a:schemeClr val="tx1"/>
                </a:solidFill>
                <a:effectLst/>
                <a:latin typeface="+mn-lt"/>
                <a:ea typeface="+mn-ea"/>
                <a:cs typeface="+mn-cs"/>
              </a:rPr>
              <a:t>accommodations </a:t>
            </a:r>
            <a:r>
              <a:rPr lang="en-US" sz="1200" kern="1200" dirty="0">
                <a:solidFill>
                  <a:schemeClr val="tx1"/>
                </a:solidFill>
                <a:effectLst/>
                <a:latin typeface="+mn-lt"/>
                <a:ea typeface="+mn-ea"/>
                <a:cs typeface="+mn-cs"/>
              </a:rPr>
              <a:t>are available only to students with disabilities, while others are available to English learners. </a:t>
            </a:r>
            <a:r>
              <a:rPr lang="en-US" sz="1200" b="1" kern="1200" dirty="0">
                <a:solidFill>
                  <a:schemeClr val="tx1"/>
                </a:solidFill>
                <a:effectLst/>
                <a:latin typeface="+mn-lt"/>
                <a:ea typeface="+mn-ea"/>
                <a:cs typeface="+mn-cs"/>
              </a:rPr>
              <a:t>Special access accommodations, </a:t>
            </a:r>
            <a:r>
              <a:rPr lang="en-US" sz="1200" kern="1200" dirty="0">
                <a:solidFill>
                  <a:schemeClr val="tx1"/>
                </a:solidFill>
                <a:effectLst/>
                <a:latin typeface="+mn-lt"/>
                <a:ea typeface="+mn-ea"/>
                <a:cs typeface="+mn-cs"/>
              </a:rPr>
              <a:t>previously called “nonstandard accommodations,” are available to a </a:t>
            </a:r>
            <a:r>
              <a:rPr lang="en-US" sz="1200" u="sng" kern="1200" dirty="0">
                <a:solidFill>
                  <a:schemeClr val="tx1"/>
                </a:solidFill>
                <a:effectLst/>
                <a:latin typeface="+mn-lt"/>
                <a:ea typeface="+mn-ea"/>
                <a:cs typeface="+mn-cs"/>
              </a:rPr>
              <a:t>very small</a:t>
            </a:r>
            <a:r>
              <a:rPr lang="en-US" sz="1200" kern="1200" dirty="0">
                <a:solidFill>
                  <a:schemeClr val="tx1"/>
                </a:solidFill>
                <a:effectLst/>
                <a:latin typeface="+mn-lt"/>
                <a:ea typeface="+mn-ea"/>
                <a:cs typeface="+mn-cs"/>
              </a:rPr>
              <a:t> number of students with disabilities who meet certain guidelines to receive them. These will all be described in this presentation.</a:t>
            </a:r>
            <a:endParaRPr lang="en-US" dirty="0"/>
          </a:p>
        </p:txBody>
      </p:sp>
    </p:spTree>
    <p:extLst>
      <p:ext uri="{BB962C8B-B14F-4D97-AF65-F5344CB8AC3E}">
        <p14:creationId xmlns:p14="http://schemas.microsoft.com/office/powerpoint/2010/main" val="239577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several changes in the next-generation MCAS policies from the previous “legacy” MCAS tests: </a:t>
            </a:r>
            <a:r>
              <a:rPr lang="en-US" sz="1200" b="1" kern="1200" dirty="0">
                <a:solidFill>
                  <a:schemeClr val="tx1"/>
                </a:solidFill>
                <a:effectLst/>
                <a:latin typeface="+mn-lt"/>
                <a:ea typeface="+mn-ea"/>
                <a:cs typeface="+mn-cs"/>
              </a:rPr>
              <a:t>First,</a:t>
            </a:r>
            <a:r>
              <a:rPr lang="en-US" sz="1200" kern="1200" dirty="0">
                <a:solidFill>
                  <a:schemeClr val="tx1"/>
                </a:solidFill>
                <a:effectLst/>
                <a:latin typeface="+mn-lt"/>
                <a:ea typeface="+mn-ea"/>
                <a:cs typeface="+mn-cs"/>
              </a:rPr>
              <a:t> the list of accommodations and the accommodations numbering system have changed. </a:t>
            </a:r>
            <a:r>
              <a:rPr lang="en-US" sz="1200" b="1" kern="1200" dirty="0">
                <a:solidFill>
                  <a:schemeClr val="tx1"/>
                </a:solidFill>
                <a:effectLst/>
                <a:latin typeface="+mn-lt"/>
                <a:ea typeface="+mn-ea"/>
                <a:cs typeface="+mn-cs"/>
              </a:rPr>
              <a:t>Second</a:t>
            </a:r>
            <a:r>
              <a:rPr lang="en-US" sz="1200" kern="1200" dirty="0">
                <a:solidFill>
                  <a:schemeClr val="tx1"/>
                </a:solidFill>
                <a:effectLst/>
                <a:latin typeface="+mn-lt"/>
                <a:ea typeface="+mn-ea"/>
                <a:cs typeface="+mn-cs"/>
              </a:rPr>
              <a:t>, many accommodations that were available on the legacy MCAS tests are available to </a:t>
            </a:r>
            <a:r>
              <a:rPr lang="en-US" sz="1200" b="1" kern="1200" dirty="0">
                <a:solidFill>
                  <a:schemeClr val="tx1"/>
                </a:solidFill>
                <a:effectLst/>
                <a:latin typeface="+mn-lt"/>
                <a:ea typeface="+mn-ea"/>
                <a:cs typeface="+mn-cs"/>
              </a:rPr>
              <a:t>all </a:t>
            </a:r>
            <a:r>
              <a:rPr lang="en-US" sz="1200" kern="1200" dirty="0">
                <a:solidFill>
                  <a:schemeClr val="tx1"/>
                </a:solidFill>
                <a:effectLst/>
                <a:latin typeface="+mn-lt"/>
                <a:ea typeface="+mn-ea"/>
                <a:cs typeface="+mn-cs"/>
              </a:rPr>
              <a:t>students on the next-generation tests, and are now called “accessibility features.” </a:t>
            </a:r>
            <a:r>
              <a:rPr lang="en-US" sz="1200" b="1" kern="1200" dirty="0">
                <a:solidFill>
                  <a:schemeClr val="tx1"/>
                </a:solidFill>
                <a:effectLst/>
                <a:latin typeface="+mn-lt"/>
                <a:ea typeface="+mn-ea"/>
                <a:cs typeface="+mn-cs"/>
              </a:rPr>
              <a:t>Third</a:t>
            </a:r>
            <a:r>
              <a:rPr lang="en-US" sz="1200" kern="1200" dirty="0">
                <a:solidFill>
                  <a:schemeClr val="tx1"/>
                </a:solidFill>
                <a:effectLst/>
                <a:latin typeface="+mn-lt"/>
                <a:ea typeface="+mn-ea"/>
                <a:cs typeface="+mn-cs"/>
              </a:rPr>
              <a:t>, accessibility features may differ depending on whether a student is taking a computer- or paper-based test. </a:t>
            </a:r>
            <a:r>
              <a:rPr lang="en-US" sz="1200" b="1" kern="1200" dirty="0">
                <a:solidFill>
                  <a:schemeClr val="tx1"/>
                </a:solidFill>
                <a:effectLst/>
                <a:latin typeface="+mn-lt"/>
                <a:ea typeface="+mn-ea"/>
                <a:cs typeface="+mn-cs"/>
              </a:rPr>
              <a:t>Fourth</a:t>
            </a:r>
            <a:r>
              <a:rPr lang="en-US" sz="1200" kern="1200" dirty="0">
                <a:solidFill>
                  <a:schemeClr val="tx1"/>
                </a:solidFill>
                <a:effectLst/>
                <a:latin typeface="+mn-lt"/>
                <a:ea typeface="+mn-ea"/>
                <a:cs typeface="+mn-cs"/>
              </a:rPr>
              <a:t>, an expanded set of accommodations is now available for students who are English learners; and </a:t>
            </a:r>
            <a:r>
              <a:rPr lang="en-US" sz="1200" b="1" kern="1200" dirty="0">
                <a:solidFill>
                  <a:schemeClr val="tx1"/>
                </a:solidFill>
                <a:effectLst/>
                <a:latin typeface="+mn-lt"/>
                <a:ea typeface="+mn-ea"/>
                <a:cs typeface="+mn-cs"/>
              </a:rPr>
              <a:t>fifth</a:t>
            </a:r>
            <a:r>
              <a:rPr lang="en-US" sz="1200" kern="1200" dirty="0">
                <a:solidFill>
                  <a:schemeClr val="tx1"/>
                </a:solidFill>
                <a:effectLst/>
                <a:latin typeface="+mn-lt"/>
                <a:ea typeface="+mn-ea"/>
                <a:cs typeface="+mn-cs"/>
              </a:rPr>
              <a:t>, the </a:t>
            </a:r>
            <a:r>
              <a:rPr lang="en-US" sz="1200" b="1" kern="1200" dirty="0">
                <a:solidFill>
                  <a:schemeClr val="tx1"/>
                </a:solidFill>
                <a:effectLst/>
                <a:latin typeface="+mn-lt"/>
                <a:ea typeface="+mn-ea"/>
                <a:cs typeface="+mn-cs"/>
              </a:rPr>
              <a:t>grade 10 </a:t>
            </a:r>
            <a:r>
              <a:rPr lang="en-US" sz="1200" kern="1200" dirty="0">
                <a:solidFill>
                  <a:schemeClr val="tx1"/>
                </a:solidFill>
                <a:effectLst/>
                <a:latin typeface="+mn-lt"/>
                <a:ea typeface="+mn-ea"/>
                <a:cs typeface="+mn-cs"/>
              </a:rPr>
              <a:t>ELA and mathematics MCAS tests are now included in the next-generation system. Those tests will now be administered on a computer-based testing platform for the first time, beginning in spring 2019, with science and technology/engineering to follow in subsequent years.</a:t>
            </a:r>
          </a:p>
        </p:txBody>
      </p:sp>
    </p:spTree>
    <p:extLst>
      <p:ext uri="{BB962C8B-B14F-4D97-AF65-F5344CB8AC3E}">
        <p14:creationId xmlns:p14="http://schemas.microsoft.com/office/powerpoint/2010/main" val="69637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Universal Accessibility Features</a:t>
            </a:r>
            <a:r>
              <a:rPr lang="en-US" sz="1200" kern="1200" dirty="0">
                <a:solidFill>
                  <a:schemeClr val="tx1"/>
                </a:solidFill>
                <a:effectLst/>
                <a:latin typeface="+mn-lt"/>
                <a:ea typeface="+mn-ea"/>
                <a:cs typeface="+mn-cs"/>
              </a:rPr>
              <a:t> shown on this screen are available to any student who needs them, depending on whether they are taking the computer- or paper-based test. There are two column headers on this table: Computer and Paper. On the left side, “Computer” is used to show the features that are available to students taking the computer-based tests using the TestNav platform. The “Paper” column on the right shows the equivalent accessibility feature for students taking the paper-based test.  </a:t>
            </a:r>
          </a:p>
          <a:p>
            <a:r>
              <a:rPr lang="en-US" sz="1200" kern="1200" dirty="0">
                <a:solidFill>
                  <a:schemeClr val="tx1"/>
                </a:solidFill>
                <a:effectLst/>
                <a:latin typeface="+mn-lt"/>
                <a:ea typeface="+mn-ea"/>
                <a:cs typeface="+mn-cs"/>
              </a:rPr>
              <a:t>Each of these universal accessibility features is described in the Accessibility and Accommodations policy manual. We will describe a few of them to you now.</a:t>
            </a:r>
          </a:p>
          <a:p>
            <a:r>
              <a:rPr lang="en-US" sz="1200" kern="1200" dirty="0">
                <a:solidFill>
                  <a:schemeClr val="tx1"/>
                </a:solidFill>
                <a:effectLst/>
                <a:latin typeface="+mn-lt"/>
                <a:ea typeface="+mn-ea"/>
                <a:cs typeface="+mn-cs"/>
              </a:rPr>
              <a:t>“Answer Eliminator,” allows students to cross out answer options they think are incorrect on the computer-based test. “Answer Masking” allows a student to read a line of text or an answer option while blocking out the rest of the question or the other answer options.</a:t>
            </a:r>
          </a:p>
          <a:p>
            <a:r>
              <a:rPr lang="en-US" sz="1200" kern="1200" dirty="0">
                <a:solidFill>
                  <a:schemeClr val="tx1"/>
                </a:solidFill>
                <a:effectLst/>
                <a:latin typeface="+mn-lt"/>
                <a:ea typeface="+mn-ea"/>
                <a:cs typeface="+mn-cs"/>
              </a:rPr>
              <a:t>“Human read-aloud (or sign) selected words” allows a test administrator to read aloud or sign a selected word or phrase to any student on the Mathematics or Science and Technology/Engineering tests, as requested by the student. For example, a student taking the Mathematics MCAS test is allowed to raise his or her hand and ask the test administrator to read aloud an unfamiliar word. The test administrator would then quietly read the word to the student without disturbing the other students taking the test. No definitions can be given; only the pronunciation is allowed. Test administrators may also redirect the student’s attention back to the test, if he or she has lost their focus or is engaging in an unrelated activity. Take a moment to review this list of Universal Accessibility Features and determine if you’d like to review any of these more closely in the Accessibility and Accommodations Manual.</a:t>
            </a:r>
          </a:p>
          <a:p>
            <a:r>
              <a:rPr lang="en-US" sz="1200" kern="1200" dirty="0">
                <a:solidFill>
                  <a:schemeClr val="tx1"/>
                </a:solidFill>
                <a:effectLst/>
                <a:latin typeface="+mn-lt"/>
                <a:ea typeface="+mn-ea"/>
                <a:cs typeface="+mn-cs"/>
              </a:rPr>
              <a:t>Please also be aware that certain selected features and accommodations marked with the letters “SR/PNP” mean that this must be documented in the student’s Personal Needs Profile (PNP), which we’ll discuss later in this module. </a:t>
            </a:r>
          </a:p>
          <a:p>
            <a:endParaRPr lang="en-US" dirty="0"/>
          </a:p>
        </p:txBody>
      </p:sp>
    </p:spTree>
    <p:extLst>
      <p:ext uri="{BB962C8B-B14F-4D97-AF65-F5344CB8AC3E}">
        <p14:creationId xmlns:p14="http://schemas.microsoft.com/office/powerpoint/2010/main" val="2826784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an example of how the “Alternative background and font color” accessibility feature is used. The student can change the colors on the computer screen to match any of the combinations shown in the dropdown menu. There are seven color settings that can be set or reset by the student. This feature can benefit students with visual disabilities, and must be designated in the student’s Personal Needs Profile so it will be available to the student when he or she takes the computer-based test. </a:t>
            </a:r>
            <a:endParaRPr lang="en-US" dirty="0"/>
          </a:p>
          <a:p>
            <a:endParaRPr lang="en-US" dirty="0"/>
          </a:p>
        </p:txBody>
      </p:sp>
    </p:spTree>
    <p:extLst>
      <p:ext uri="{BB962C8B-B14F-4D97-AF65-F5344CB8AC3E}">
        <p14:creationId xmlns:p14="http://schemas.microsoft.com/office/powerpoint/2010/main" val="987605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“Line Reader Tool” looks like a gray box with a clear window that allows the student to focus on one line of text at a time and limits the distractions from surrounding text. A student may turn it on and off by selecting the icon shown on the screen. The student can adjust the size of the box and the width and height of the reading line, and can move the line reader to different areas of the screen.</a:t>
            </a:r>
          </a:p>
        </p:txBody>
      </p:sp>
    </p:spTree>
    <p:extLst>
      <p:ext uri="{BB962C8B-B14F-4D97-AF65-F5344CB8AC3E}">
        <p14:creationId xmlns:p14="http://schemas.microsoft.com/office/powerpoint/2010/main" val="2438437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Answer Eliminator looks like this. Students can use the icon on the screen to turn the answer eliminator on and off. Students can “X” out the answer options they believe are incorrect. This tool helps students keep track of which answers they thought were wrong and narrow down the list of reasonable responses. This allows students taking the computer-based test to parallel students who take the paper-based test who can use their pencil to cross out answer options in the test booklet. </a:t>
            </a:r>
            <a:endParaRPr lang="en-US" dirty="0"/>
          </a:p>
        </p:txBody>
      </p:sp>
    </p:spTree>
    <p:extLst>
      <p:ext uri="{BB962C8B-B14F-4D97-AF65-F5344CB8AC3E}">
        <p14:creationId xmlns:p14="http://schemas.microsoft.com/office/powerpoint/2010/main" val="104879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we’ll briefly review the list of </a:t>
            </a:r>
            <a:r>
              <a:rPr lang="en-US" sz="1200" b="1" kern="1200" dirty="0">
                <a:solidFill>
                  <a:schemeClr val="tx1"/>
                </a:solidFill>
                <a:effectLst/>
                <a:latin typeface="+mn-lt"/>
                <a:ea typeface="+mn-ea"/>
                <a:cs typeface="+mn-cs"/>
              </a:rPr>
              <a:t>Designated Accessibility Features</a:t>
            </a:r>
            <a:r>
              <a:rPr lang="en-US" sz="1200" kern="1200" dirty="0">
                <a:solidFill>
                  <a:schemeClr val="tx1"/>
                </a:solidFill>
                <a:effectLst/>
                <a:latin typeface="+mn-lt"/>
                <a:ea typeface="+mn-ea"/>
                <a:cs typeface="+mn-cs"/>
              </a:rPr>
              <a:t>. These features were available previously only as accommodations for students with disabilities. Now, these features are available to </a:t>
            </a:r>
            <a:r>
              <a:rPr lang="en-US" sz="1200" b="1" kern="1200" dirty="0">
                <a:solidFill>
                  <a:schemeClr val="tx1"/>
                </a:solidFill>
                <a:effectLst/>
                <a:latin typeface="+mn-lt"/>
                <a:ea typeface="+mn-ea"/>
                <a:cs typeface="+mn-cs"/>
              </a:rPr>
              <a:t>any student</a:t>
            </a:r>
            <a:r>
              <a:rPr lang="en-US" sz="1200" kern="1200" dirty="0">
                <a:solidFill>
                  <a:schemeClr val="tx1"/>
                </a:solidFill>
                <a:effectLst/>
                <a:latin typeface="+mn-lt"/>
                <a:ea typeface="+mn-ea"/>
                <a:cs typeface="+mn-cs"/>
              </a:rPr>
              <a:t>, if the principal or his or her designee gives their approval. Most of these features determine </a:t>
            </a:r>
            <a:r>
              <a:rPr lang="en-US" sz="1200" b="1" kern="1200" dirty="0">
                <a:solidFill>
                  <a:schemeClr val="tx1"/>
                </a:solidFill>
                <a:effectLst/>
                <a:latin typeface="+mn-lt"/>
                <a:ea typeface="+mn-ea"/>
                <a:cs typeface="+mn-cs"/>
              </a:rPr>
              <a:t>where, with whom, and when students will be tested</a:t>
            </a:r>
            <a:r>
              <a:rPr lang="en-US" sz="1200" kern="1200" dirty="0">
                <a:solidFill>
                  <a:schemeClr val="tx1"/>
                </a:solidFill>
                <a:effectLst/>
                <a:latin typeface="+mn-lt"/>
                <a:ea typeface="+mn-ea"/>
                <a:cs typeface="+mn-cs"/>
              </a:rPr>
              <a:t>, as well as some other considerations. Please note the state’s “Stop Testing Policy,” which may be especially helpful when testing first-year English learners and some special education students.</a:t>
            </a:r>
          </a:p>
          <a:p>
            <a:endParaRPr lang="en-US" dirty="0"/>
          </a:p>
        </p:txBody>
      </p:sp>
    </p:spTree>
    <p:extLst>
      <p:ext uri="{BB962C8B-B14F-4D97-AF65-F5344CB8AC3E}">
        <p14:creationId xmlns:p14="http://schemas.microsoft.com/office/powerpoint/2010/main" val="854535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accommodations</a:t>
            </a:r>
            <a:r>
              <a:rPr lang="en-US" sz="1200" kern="1200" dirty="0">
                <a:solidFill>
                  <a:schemeClr val="tx1"/>
                </a:solidFill>
                <a:effectLst/>
                <a:latin typeface="+mn-lt"/>
                <a:ea typeface="+mn-ea"/>
                <a:cs typeface="+mn-cs"/>
              </a:rPr>
              <a:t> listed here are available only to students with disabilities. This slide describes some different ways in which the MCAS test can be presented to the student. The left-hand column shows accommodations for students with disabilities who are taking the computer-based tests; the column on the right shows the equivalent accommodation on the paper-based test. Accommodations that include the “PNP” designation are those that must be listed in the student’s Personal Needs Profile (or PNP). These accommodations must also be listed in the student’s IEP or 504 plan before they can be provided on the MCAS test.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who are unable to take a computer-based test due to the effects of their disability may take a paper-based test instead, as an accommodation, if this is listed in their IEP or 504 plan.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“text-to-speech” accommodation will allow a student to listen with headphones to a computer-based version of the test read aloud. The “human read-aloud” is the comparable accommodation for a student taking the paper-based test who needs the test read aloud. Be aware that reading aloud the ELA test is a “special access” accommodation that will be discussed later.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“screen reader” is intended ONLY for students who are blind or have visual impairments and use a screen reader program such as JAWS or NVDA. The Braille test is an equivalent accommodation for a student who is blind and cannot take the computer-based test. </a:t>
            </a:r>
          </a:p>
        </p:txBody>
      </p:sp>
    </p:spTree>
    <p:extLst>
      <p:ext uri="{BB962C8B-B14F-4D97-AF65-F5344CB8AC3E}">
        <p14:creationId xmlns:p14="http://schemas.microsoft.com/office/powerpoint/2010/main" val="4266286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www.doe.mass.edu/mcas/accessibility/organizer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doe.mass.edu/mcas/accessibility/"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doe.mass.edu/mcas/accessibility/"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mcas.pearsonsupport.com"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www.doe.mass.edu/mcas/accessibilit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mcas.pearsonsupport.com/manual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mcas.pearsonsupport.com/train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www.mcas.pearsonsupport.co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mailto:mcas@doe.mass.edu" TargetMode="External"/><Relationship Id="rId4" Type="http://schemas.openxmlformats.org/officeDocument/2006/relationships/hyperlink" Target="http://www.doe.mass.edu/mcas/accessibilit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doe.mass.edu/mcas/accessibility/"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effectLst>
                  <a:outerShdw blurRad="38100" dist="38100" dir="2700000" algn="tl">
                    <a:srgbClr val="000000">
                      <a:alpha val="43137"/>
                    </a:srgbClr>
                  </a:outerShdw>
                </a:effectLst>
              </a:rPr>
              <a:t>Accessibility and Accommodations</a:t>
            </a:r>
            <a:br>
              <a:rPr lang="en-US" b="1" i="1" dirty="0">
                <a:effectLst>
                  <a:outerShdw blurRad="38100" dist="38100" dir="2700000" algn="tl">
                    <a:srgbClr val="000000">
                      <a:alpha val="43137"/>
                    </a:srgbClr>
                  </a:outerShdw>
                </a:effectLst>
              </a:rPr>
            </a:br>
            <a:endParaRPr lang="en-US" dirty="0"/>
          </a:p>
        </p:txBody>
      </p:sp>
      <p:sp>
        <p:nvSpPr>
          <p:cNvPr id="3" name="Subtitle 2"/>
          <p:cNvSpPr>
            <a:spLocks noGrp="1"/>
          </p:cNvSpPr>
          <p:nvPr>
            <p:ph type="subTitle" idx="1"/>
          </p:nvPr>
        </p:nvSpPr>
        <p:spPr/>
        <p:txBody>
          <a:bodyPr/>
          <a:lstStyle/>
          <a:p>
            <a:r>
              <a:rPr lang="en-US" altLang="zh-CN" dirty="0"/>
              <a:t>For Next-Generation MCAS Tests</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Text-to-Speech</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grpSp>
        <p:nvGrpSpPr>
          <p:cNvPr id="5" name="Group 14"/>
          <p:cNvGrpSpPr/>
          <p:nvPr/>
        </p:nvGrpSpPr>
        <p:grpSpPr>
          <a:xfrm>
            <a:off x="438912" y="1270519"/>
            <a:ext cx="10636301" cy="4784141"/>
            <a:chOff x="-128167" y="1545351"/>
            <a:chExt cx="8503920" cy="2812726"/>
          </a:xfrm>
        </p:grpSpPr>
        <p:pic>
          <p:nvPicPr>
            <p:cNvPr id="6" name="Picture 2">
              <a:hlinkClick r:id="rId3" action="ppaction://hlinksldjump"/>
            </p:cNvPr>
            <p:cNvPicPr>
              <a:picLocks noChangeAspect="1" noChangeArrowheads="1"/>
            </p:cNvPicPr>
            <p:nvPr/>
          </p:nvPicPr>
          <p:blipFill>
            <a:blip r:embed="rId4" cstate="print"/>
            <a:srcRect t="13187" b="27706"/>
            <a:stretch>
              <a:fillRect/>
            </a:stretch>
          </p:blipFill>
          <p:spPr bwMode="auto">
            <a:xfrm>
              <a:off x="-128167" y="1545351"/>
              <a:ext cx="8503920" cy="2812726"/>
            </a:xfrm>
            <a:prstGeom prst="rect">
              <a:avLst/>
            </a:prstGeom>
            <a:noFill/>
            <a:ln w="9525">
              <a:solidFill>
                <a:schemeClr val="tx2"/>
              </a:solidFill>
              <a:miter lim="800000"/>
              <a:headEnd/>
              <a:tailEnd/>
            </a:ln>
          </p:spPr>
        </p:pic>
        <p:sp>
          <p:nvSpPr>
            <p:cNvPr id="7" name="TextBox 6"/>
            <p:cNvSpPr txBox="1"/>
            <p:nvPr/>
          </p:nvSpPr>
          <p:spPr>
            <a:xfrm>
              <a:off x="6128035" y="3161276"/>
              <a:ext cx="1308935" cy="184646"/>
            </a:xfrm>
            <a:prstGeom prst="rect">
              <a:avLst/>
            </a:prstGeom>
            <a:noFill/>
            <a:ln>
              <a:solidFill>
                <a:schemeClr val="tx2"/>
              </a:solidFill>
            </a:ln>
          </p:spPr>
          <p:txBody>
            <a:bodyPr wrap="square" rtlCol="0">
              <a:spAutoFit/>
            </a:bodyPr>
            <a:lstStyle/>
            <a:p>
              <a:pPr algn="ctr"/>
              <a:r>
                <a:rPr lang="en-US" sz="1600" dirty="0"/>
                <a:t>Control Icons</a:t>
              </a:r>
            </a:p>
          </p:txBody>
        </p:sp>
      </p:grpSp>
      <p:sp>
        <p:nvSpPr>
          <p:cNvPr id="8" name="Right Arrow 7"/>
          <p:cNvSpPr/>
          <p:nvPr/>
        </p:nvSpPr>
        <p:spPr>
          <a:xfrm>
            <a:off x="9989515" y="4047136"/>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01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Accommodations for Students with Disabilities </a:t>
            </a:r>
            <a:r>
              <a:rPr lang="en-US" sz="2800" b="1" i="1" dirty="0"/>
              <a:t>(Continued)</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graphicFrame>
        <p:nvGraphicFramePr>
          <p:cNvPr id="5" name="Table 4"/>
          <p:cNvGraphicFramePr>
            <a:graphicFrameLocks noGrp="1"/>
          </p:cNvGraphicFramePr>
          <p:nvPr>
            <p:extLst>
              <p:ext uri="{D42A27DB-BD31-4B8C-83A1-F6EECF244321}">
                <p14:modId xmlns:p14="http://schemas.microsoft.com/office/powerpoint/2010/main" val="3372362569"/>
              </p:ext>
            </p:extLst>
          </p:nvPr>
        </p:nvGraphicFramePr>
        <p:xfrm>
          <a:off x="548641" y="1111302"/>
          <a:ext cx="10468049" cy="5197346"/>
        </p:xfrm>
        <a:graphic>
          <a:graphicData uri="http://schemas.openxmlformats.org/drawingml/2006/table">
            <a:tbl>
              <a:tblPr firstRow="1" bandRow="1">
                <a:tableStyleId>{5C22544A-7EE6-4342-B048-85BDC9FD1C3A}</a:tableStyleId>
              </a:tblPr>
              <a:tblGrid>
                <a:gridCol w="4539242">
                  <a:extLst>
                    <a:ext uri="{9D8B030D-6E8A-4147-A177-3AD203B41FA5}">
                      <a16:colId xmlns:a16="http://schemas.microsoft.com/office/drawing/2014/main" val="20000"/>
                    </a:ext>
                  </a:extLst>
                </a:gridCol>
                <a:gridCol w="5928807">
                  <a:extLst>
                    <a:ext uri="{9D8B030D-6E8A-4147-A177-3AD203B41FA5}">
                      <a16:colId xmlns:a16="http://schemas.microsoft.com/office/drawing/2014/main" val="20001"/>
                    </a:ext>
                  </a:extLst>
                </a:gridCol>
              </a:tblGrid>
              <a:tr h="421835">
                <a:tc gridSpan="2">
                  <a:txBody>
                    <a:bodyPr/>
                    <a:lstStyle/>
                    <a:p>
                      <a:pPr algn="ctr"/>
                      <a:r>
                        <a:rPr lang="en-US" sz="2200" dirty="0">
                          <a:solidFill>
                            <a:schemeClr val="bg1"/>
                          </a:solidFill>
                        </a:rPr>
                        <a:t>Response Accommodations</a:t>
                      </a:r>
                    </a:p>
                  </a:txBody>
                  <a:tcPr/>
                </a:tc>
                <a:tc hMerge="1">
                  <a:txBody>
                    <a:bodyPr/>
                    <a:lstStyle/>
                    <a:p>
                      <a:endParaRPr lang="en-US"/>
                    </a:p>
                  </a:txBody>
                  <a:tcPr/>
                </a:tc>
                <a:extLst>
                  <a:ext uri="{0D108BD9-81ED-4DB2-BD59-A6C34878D82A}">
                    <a16:rowId xmlns:a16="http://schemas.microsoft.com/office/drawing/2014/main" val="10000"/>
                  </a:ext>
                </a:extLst>
              </a:tr>
              <a:tr h="406769">
                <a:tc>
                  <a:txBody>
                    <a:bodyPr/>
                    <a:lstStyle/>
                    <a:p>
                      <a:pPr marL="0" marR="0" indent="0" algn="ctr">
                        <a:spcBef>
                          <a:spcPts val="400"/>
                        </a:spcBef>
                        <a:spcAft>
                          <a:spcPts val="0"/>
                        </a:spcAft>
                      </a:pPr>
                      <a:r>
                        <a:rPr lang="en-US" sz="2200" b="1" i="0" dirty="0">
                          <a:solidFill>
                            <a:schemeClr val="bg1"/>
                          </a:solidFill>
                          <a:latin typeface="+mn-lt"/>
                          <a:ea typeface="Times New Roman"/>
                          <a:cs typeface="Times New Roman"/>
                        </a:rPr>
                        <a:t>Computer</a:t>
                      </a:r>
                      <a:endParaRPr lang="en-US" sz="2200" i="0" dirty="0">
                        <a:solidFill>
                          <a:schemeClr val="bg1"/>
                        </a:solidFill>
                        <a:latin typeface="+mn-lt"/>
                        <a:ea typeface="Times New Roman"/>
                        <a:cs typeface="Times New Roman"/>
                      </a:endParaRPr>
                    </a:p>
                  </a:txBody>
                  <a:tcPr marL="52958" marR="52958" marT="0" marB="0" anchor="ctr">
                    <a:solidFill>
                      <a:schemeClr val="accent1"/>
                    </a:solidFill>
                  </a:tcPr>
                </a:tc>
                <a:tc>
                  <a:txBody>
                    <a:bodyPr/>
                    <a:lstStyle/>
                    <a:p>
                      <a:pPr marL="0" marR="0" indent="0" algn="ctr">
                        <a:spcBef>
                          <a:spcPts val="400"/>
                        </a:spcBef>
                        <a:spcAft>
                          <a:spcPts val="0"/>
                        </a:spcAft>
                      </a:pPr>
                      <a:r>
                        <a:rPr lang="en-US" sz="2200" b="1" i="0" dirty="0">
                          <a:solidFill>
                            <a:schemeClr val="bg1"/>
                          </a:solidFill>
                          <a:latin typeface="+mn-lt"/>
                          <a:ea typeface="Times New Roman"/>
                          <a:cs typeface="Times New Roman"/>
                        </a:rPr>
                        <a:t>Paper</a:t>
                      </a:r>
                      <a:endParaRPr lang="en-US" sz="2200" i="0" dirty="0">
                        <a:solidFill>
                          <a:schemeClr val="bg1"/>
                        </a:solidFill>
                        <a:latin typeface="+mn-lt"/>
                        <a:ea typeface="Times New Roman"/>
                        <a:cs typeface="Times New Roman"/>
                      </a:endParaRPr>
                    </a:p>
                  </a:txBody>
                  <a:tcPr marL="52958" marR="52958" marT="0" marB="0" anchor="ctr">
                    <a:solidFill>
                      <a:schemeClr val="accent1"/>
                    </a:solidFill>
                  </a:tcPr>
                </a:tc>
                <a:extLst>
                  <a:ext uri="{0D108BD9-81ED-4DB2-BD59-A6C34878D82A}">
                    <a16:rowId xmlns:a16="http://schemas.microsoft.com/office/drawing/2014/main" val="10001"/>
                  </a:ext>
                </a:extLst>
              </a:tr>
              <a:tr h="900822">
                <a:tc gridSpan="2">
                  <a:txBody>
                    <a:bodyPr/>
                    <a:lstStyle/>
                    <a:p>
                      <a:pPr algn="ctr">
                        <a:lnSpc>
                          <a:spcPct val="90000"/>
                        </a:lnSpc>
                      </a:pPr>
                      <a:r>
                        <a:rPr lang="en-US" sz="2200" b="0" i="0" u="none" dirty="0">
                          <a:solidFill>
                            <a:schemeClr val="tx1"/>
                          </a:solidFill>
                        </a:rPr>
                        <a:t>ELA graphic organizer or Math/STE supplemental reference sheet </a:t>
                      </a:r>
                      <a:r>
                        <a:rPr lang="en-US" sz="2200" b="0" i="0" u="none" dirty="0">
                          <a:solidFill>
                            <a:schemeClr val="tx1"/>
                          </a:solidFill>
                          <a:sym typeface="Symbol"/>
                        </a:rPr>
                        <a:t>(only those </a:t>
                      </a:r>
                      <a:r>
                        <a:rPr lang="en-US" sz="2200" b="0" i="0" u="none" dirty="0">
                          <a:solidFill>
                            <a:schemeClr val="tx1"/>
                          </a:solidFill>
                        </a:rPr>
                        <a:t>developed by DESE, available at </a:t>
                      </a:r>
                      <a:r>
                        <a:rPr lang="en-US" sz="2200" b="0" i="0" u="none" dirty="0">
                          <a:solidFill>
                            <a:schemeClr val="tx1"/>
                          </a:solidFill>
                          <a:hlinkClick r:id="rId3"/>
                        </a:rPr>
                        <a:t>www.doe.mass.edu/mcas/accessibility/organizers/</a:t>
                      </a:r>
                      <a:r>
                        <a:rPr lang="en-US" sz="2200" b="0" i="0" u="none" dirty="0">
                          <a:solidFill>
                            <a:schemeClr val="tx1"/>
                          </a:solidFill>
                        </a:rPr>
                        <a:t>) </a:t>
                      </a:r>
                      <a:r>
                        <a:rPr lang="en-US" sz="2200" b="1" i="1" u="none" dirty="0">
                          <a:solidFill>
                            <a:schemeClr val="tx1"/>
                          </a:solidFill>
                        </a:rPr>
                        <a:t>(</a:t>
                      </a:r>
                      <a:r>
                        <a:rPr lang="en-US" sz="2200" b="1" i="1" u="sng" dirty="0">
                          <a:solidFill>
                            <a:schemeClr val="tx1"/>
                          </a:solidFill>
                        </a:rPr>
                        <a:t>SR/PNP</a:t>
                      </a:r>
                      <a:r>
                        <a:rPr lang="en-US" sz="2200" b="1" i="1" u="none" dirty="0">
                          <a:solidFill>
                            <a:schemeClr val="tx1"/>
                          </a:solidFill>
                        </a:rPr>
                        <a:t>)</a:t>
                      </a:r>
                    </a:p>
                  </a:txBody>
                  <a:tcPr anchor="ctr"/>
                </a:tc>
                <a:tc hMerge="1">
                  <a:txBody>
                    <a:bodyPr/>
                    <a:lstStyle/>
                    <a:p>
                      <a:endParaRPr lang="en-US"/>
                    </a:p>
                  </a:txBody>
                  <a:tcPr/>
                </a:tc>
                <a:extLst>
                  <a:ext uri="{0D108BD9-81ED-4DB2-BD59-A6C34878D82A}">
                    <a16:rowId xmlns:a16="http://schemas.microsoft.com/office/drawing/2014/main" val="10002"/>
                  </a:ext>
                </a:extLst>
              </a:tr>
              <a:tr h="686988">
                <a:tc gridSpan="2">
                  <a:txBody>
                    <a:bodyPr/>
                    <a:lstStyle/>
                    <a:p>
                      <a:pPr algn="ctr">
                        <a:lnSpc>
                          <a:spcPct val="90000"/>
                        </a:lnSpc>
                      </a:pPr>
                      <a:r>
                        <a:rPr lang="en-US" sz="2200" b="0" u="none" dirty="0">
                          <a:solidFill>
                            <a:schemeClr val="tx1"/>
                          </a:solidFill>
                        </a:rPr>
                        <a:t>Human scribe </a:t>
                      </a:r>
                      <a:r>
                        <a:rPr lang="en-US" sz="2200" dirty="0">
                          <a:solidFill>
                            <a:schemeClr val="tx1"/>
                          </a:solidFill>
                        </a:rPr>
                        <a:t>or external speech-to-text device for Math/STE</a:t>
                      </a:r>
                    </a:p>
                    <a:p>
                      <a:pPr algn="ctr">
                        <a:lnSpc>
                          <a:spcPct val="90000"/>
                        </a:lnSpc>
                      </a:pPr>
                      <a:r>
                        <a:rPr lang="en-US" sz="2200" dirty="0">
                          <a:solidFill>
                            <a:schemeClr val="tx1"/>
                          </a:solidFill>
                        </a:rPr>
                        <a:t>(Note: 504 plan needed for fractured writing arm) </a:t>
                      </a:r>
                      <a:r>
                        <a:rPr lang="en-US" sz="2200" b="1" i="1" dirty="0">
                          <a:solidFill>
                            <a:schemeClr val="tx1"/>
                          </a:solidFill>
                        </a:rPr>
                        <a:t>(</a:t>
                      </a:r>
                      <a:r>
                        <a:rPr lang="en-US" sz="2200" b="1" i="1" u="sng" dirty="0">
                          <a:solidFill>
                            <a:schemeClr val="tx1"/>
                          </a:solidFill>
                        </a:rPr>
                        <a:t>SR/PNP</a:t>
                      </a:r>
                      <a:r>
                        <a:rPr lang="en-US" sz="2200" b="1" i="1" u="none" dirty="0">
                          <a:solidFill>
                            <a:schemeClr val="tx1"/>
                          </a:solidFill>
                        </a:rPr>
                        <a:t>)</a:t>
                      </a:r>
                      <a:endParaRPr lang="en-US" sz="2200" b="1" dirty="0">
                        <a:solidFill>
                          <a:schemeClr val="tx1"/>
                        </a:solidFill>
                      </a:endParaRPr>
                    </a:p>
                  </a:txBody>
                  <a:tcPr anchor="ctr"/>
                </a:tc>
                <a:tc hMerge="1">
                  <a:txBody>
                    <a:bodyPr/>
                    <a:lstStyle/>
                    <a:p>
                      <a:endParaRPr lang="en-US"/>
                    </a:p>
                  </a:txBody>
                  <a:tcPr/>
                </a:tc>
                <a:extLst>
                  <a:ext uri="{0D108BD9-81ED-4DB2-BD59-A6C34878D82A}">
                    <a16:rowId xmlns:a16="http://schemas.microsoft.com/office/drawing/2014/main" val="10003"/>
                  </a:ext>
                </a:extLst>
              </a:tr>
              <a:tr h="430095">
                <a:tc>
                  <a:txBody>
                    <a:bodyPr/>
                    <a:lstStyle/>
                    <a:p>
                      <a:pPr algn="ctr">
                        <a:lnSpc>
                          <a:spcPct val="90000"/>
                        </a:lnSpc>
                      </a:pPr>
                      <a:r>
                        <a:rPr lang="en-US" sz="2200" dirty="0">
                          <a:solidFill>
                            <a:schemeClr val="tx1"/>
                          </a:solidFill>
                        </a:rPr>
                        <a:t>N/A</a:t>
                      </a:r>
                    </a:p>
                  </a:txBody>
                  <a:tcPr anchor="ctr"/>
                </a:tc>
                <a:tc>
                  <a:txBody>
                    <a:bodyPr/>
                    <a:lstStyle/>
                    <a:p>
                      <a:pPr>
                        <a:lnSpc>
                          <a:spcPct val="90000"/>
                        </a:lnSpc>
                      </a:pPr>
                      <a:r>
                        <a:rPr lang="en-US" sz="2200" b="0" dirty="0">
                          <a:solidFill>
                            <a:schemeClr val="tx1"/>
                          </a:solidFill>
                        </a:rPr>
                        <a:t>Answers recorded in test booklet</a:t>
                      </a:r>
                    </a:p>
                  </a:txBody>
                  <a:tcPr anchor="ctr"/>
                </a:tc>
                <a:extLst>
                  <a:ext uri="{0D108BD9-81ED-4DB2-BD59-A6C34878D82A}">
                    <a16:rowId xmlns:a16="http://schemas.microsoft.com/office/drawing/2014/main" val="10004"/>
                  </a:ext>
                </a:extLst>
              </a:tr>
              <a:tr h="686988">
                <a:tc>
                  <a:txBody>
                    <a:bodyPr/>
                    <a:lstStyle/>
                    <a:p>
                      <a:pPr algn="ctr">
                        <a:lnSpc>
                          <a:spcPct val="90000"/>
                        </a:lnSpc>
                      </a:pPr>
                      <a:r>
                        <a:rPr lang="en-US" sz="2200" dirty="0">
                          <a:solidFill>
                            <a:schemeClr val="tx1"/>
                          </a:solidFill>
                        </a:rPr>
                        <a:t>N/A</a:t>
                      </a:r>
                    </a:p>
                  </a:txBody>
                  <a:tcPr anchor="ctr"/>
                </a:tc>
                <a:tc>
                  <a:txBody>
                    <a:bodyPr/>
                    <a:lstStyle/>
                    <a:p>
                      <a:pPr>
                        <a:lnSpc>
                          <a:spcPct val="90000"/>
                        </a:lnSpc>
                      </a:pPr>
                      <a:r>
                        <a:rPr lang="en-US" sz="2200" b="0" u="none" dirty="0">
                          <a:solidFill>
                            <a:schemeClr val="tx1"/>
                          </a:solidFill>
                        </a:rPr>
                        <a:t>Typed responses </a:t>
                      </a:r>
                      <a:r>
                        <a:rPr lang="en-US" sz="2200" b="1" i="1" u="none" dirty="0">
                          <a:solidFill>
                            <a:schemeClr val="tx1"/>
                          </a:solidFill>
                        </a:rPr>
                        <a:t>(</a:t>
                      </a:r>
                      <a:r>
                        <a:rPr lang="en-US" sz="2200" b="1" i="1" u="sng" dirty="0">
                          <a:solidFill>
                            <a:schemeClr val="tx1"/>
                          </a:solidFill>
                        </a:rPr>
                        <a:t>SR/PNP</a:t>
                      </a:r>
                      <a:r>
                        <a:rPr lang="en-US" sz="2200" b="1" i="1" u="none" dirty="0">
                          <a:solidFill>
                            <a:schemeClr val="tx1"/>
                          </a:solidFill>
                        </a:rPr>
                        <a:t>)</a:t>
                      </a:r>
                      <a:endParaRPr lang="en-US" sz="2200" b="1" u="none" dirty="0">
                        <a:solidFill>
                          <a:schemeClr val="tx1"/>
                        </a:solidFill>
                      </a:endParaRPr>
                    </a:p>
                    <a:p>
                      <a:pPr>
                        <a:lnSpc>
                          <a:spcPct val="90000"/>
                        </a:lnSpc>
                      </a:pPr>
                      <a:r>
                        <a:rPr lang="en-US" sz="2200" b="0" dirty="0">
                          <a:solidFill>
                            <a:schemeClr val="tx1"/>
                          </a:solidFill>
                        </a:rPr>
                        <a:t>(No transcription necessary)</a:t>
                      </a:r>
                    </a:p>
                  </a:txBody>
                  <a:tcPr anchor="ctr"/>
                </a:tc>
                <a:extLst>
                  <a:ext uri="{0D108BD9-81ED-4DB2-BD59-A6C34878D82A}">
                    <a16:rowId xmlns:a16="http://schemas.microsoft.com/office/drawing/2014/main" val="10005"/>
                  </a:ext>
                </a:extLst>
              </a:tr>
              <a:tr h="430095">
                <a:tc grid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2200" b="0" kern="1200" dirty="0">
                          <a:solidFill>
                            <a:schemeClr val="tx1"/>
                          </a:solidFill>
                          <a:latin typeface="+mn-lt"/>
                          <a:ea typeface="+mn-ea"/>
                          <a:cs typeface="+mn-cs"/>
                        </a:rPr>
                        <a:t>Test administrator monitors placement of test responses </a:t>
                      </a:r>
                      <a:endParaRPr lang="en-US" sz="2200" b="0" dirty="0">
                        <a:solidFill>
                          <a:schemeClr val="tx1"/>
                        </a:solidFill>
                      </a:endParaRPr>
                    </a:p>
                  </a:txBody>
                  <a:tcPr anchor="ctr"/>
                </a:tc>
                <a:tc hMerge="1">
                  <a:txBody>
                    <a:bodyPr/>
                    <a:lstStyle/>
                    <a:p>
                      <a:endParaRPr lang="en-US"/>
                    </a:p>
                  </a:txBody>
                  <a:tcPr/>
                </a:tc>
                <a:extLst>
                  <a:ext uri="{0D108BD9-81ED-4DB2-BD59-A6C34878D82A}">
                    <a16:rowId xmlns:a16="http://schemas.microsoft.com/office/drawing/2014/main" val="10006"/>
                  </a:ext>
                </a:extLst>
              </a:tr>
              <a:tr h="686988">
                <a:tc grid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2200" dirty="0">
                          <a:solidFill>
                            <a:schemeClr val="tx1"/>
                          </a:solidFill>
                        </a:rPr>
                        <a:t>Responses recorded (audio or video), then transcribed by student during playback</a:t>
                      </a:r>
                    </a:p>
                  </a:txBody>
                  <a:tcPr anchor="ctr"/>
                </a:tc>
                <a:tc hMerge="1">
                  <a:txBody>
                    <a:bodyPr/>
                    <a:lstStyle/>
                    <a:p>
                      <a:endParaRPr lang="en-US"/>
                    </a:p>
                  </a:txBody>
                  <a:tcPr/>
                </a:tc>
                <a:extLst>
                  <a:ext uri="{0D108BD9-81ED-4DB2-BD59-A6C34878D82A}">
                    <a16:rowId xmlns:a16="http://schemas.microsoft.com/office/drawing/2014/main" val="10007"/>
                  </a:ext>
                </a:extLst>
              </a:tr>
              <a:tr h="430095">
                <a:tc gridSpan="2">
                  <a:txBody>
                    <a:bodyPr/>
                    <a:lstStyle/>
                    <a:p>
                      <a:pPr algn="ctr">
                        <a:lnSpc>
                          <a:spcPct val="90000"/>
                        </a:lnSpc>
                      </a:pPr>
                      <a:r>
                        <a:rPr lang="en-US" sz="2200" dirty="0">
                          <a:solidFill>
                            <a:schemeClr val="tx1"/>
                          </a:solidFill>
                        </a:rPr>
                        <a:t>Braille writer, Braille note-taker, or refreshable Braille display</a:t>
                      </a:r>
                    </a:p>
                  </a:txBody>
                  <a:tcPr anchor="ctr"/>
                </a:tc>
                <a:tc h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54089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60" y="232476"/>
            <a:ext cx="11763739" cy="837386"/>
          </a:xfrm>
        </p:spPr>
        <p:txBody>
          <a:bodyPr/>
          <a:lstStyle/>
          <a:p>
            <a:r>
              <a:rPr lang="en-US" sz="3200" b="1" i="1" dirty="0"/>
              <a:t>Special Access </a:t>
            </a:r>
            <a:r>
              <a:rPr lang="en-US" sz="3200" b="1" dirty="0"/>
              <a:t>Accommodations for Students with Disabilities   </a:t>
            </a:r>
            <a:r>
              <a:rPr lang="en-US" sz="2400" b="1" dirty="0"/>
              <a:t>(formerly called </a:t>
            </a:r>
            <a:r>
              <a:rPr lang="en-US" sz="2400" b="1" i="1" dirty="0"/>
              <a:t>Nonstandard Accommodations</a:t>
            </a:r>
            <a:r>
              <a:rPr lang="en-US" sz="2400" b="1" dirty="0"/>
              <a:t>)</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graphicFrame>
        <p:nvGraphicFramePr>
          <p:cNvPr id="5" name="Table 4"/>
          <p:cNvGraphicFramePr>
            <a:graphicFrameLocks noGrp="1"/>
          </p:cNvGraphicFramePr>
          <p:nvPr>
            <p:extLst>
              <p:ext uri="{D42A27DB-BD31-4B8C-83A1-F6EECF244321}">
                <p14:modId xmlns:p14="http://schemas.microsoft.com/office/powerpoint/2010/main" val="2369584890"/>
              </p:ext>
            </p:extLst>
          </p:nvPr>
        </p:nvGraphicFramePr>
        <p:xfrm>
          <a:off x="483414" y="1152757"/>
          <a:ext cx="10540591" cy="5055464"/>
        </p:xfrm>
        <a:graphic>
          <a:graphicData uri="http://schemas.openxmlformats.org/drawingml/2006/table">
            <a:tbl>
              <a:tblPr firstRow="1" bandRow="1">
                <a:tableStyleId>{5C22544A-7EE6-4342-B048-85BDC9FD1C3A}</a:tableStyleId>
              </a:tblPr>
              <a:tblGrid>
                <a:gridCol w="10540591">
                  <a:extLst>
                    <a:ext uri="{9D8B030D-6E8A-4147-A177-3AD203B41FA5}">
                      <a16:colId xmlns:a16="http://schemas.microsoft.com/office/drawing/2014/main" val="20000"/>
                    </a:ext>
                  </a:extLst>
                </a:gridCol>
              </a:tblGrid>
              <a:tr h="515356">
                <a:tc>
                  <a:txBody>
                    <a:bodyPr/>
                    <a:lstStyle/>
                    <a:p>
                      <a:pPr algn="ctr">
                        <a:spcBef>
                          <a:spcPts val="400"/>
                        </a:spcBef>
                        <a:spcAft>
                          <a:spcPts val="400"/>
                        </a:spcAft>
                      </a:pPr>
                      <a:r>
                        <a:rPr lang="en-US" sz="2200" i="0" dirty="0">
                          <a:solidFill>
                            <a:schemeClr val="bg1"/>
                          </a:solidFill>
                        </a:rPr>
                        <a:t>Special Access Accommodations</a:t>
                      </a:r>
                    </a:p>
                  </a:txBody>
                  <a:tcPr anchor="ctr"/>
                </a:tc>
                <a:extLst>
                  <a:ext uri="{0D108BD9-81ED-4DB2-BD59-A6C34878D82A}">
                    <a16:rowId xmlns:a16="http://schemas.microsoft.com/office/drawing/2014/main" val="10000"/>
                  </a:ext>
                </a:extLst>
              </a:tr>
              <a:tr h="515356">
                <a:tc>
                  <a:txBody>
                    <a:bodyPr/>
                    <a:lstStyle/>
                    <a:p>
                      <a:pPr algn="ctr">
                        <a:spcBef>
                          <a:spcPts val="400"/>
                        </a:spcBef>
                        <a:spcAft>
                          <a:spcPts val="400"/>
                        </a:spcAft>
                      </a:pPr>
                      <a:r>
                        <a:rPr lang="en-US" sz="2200" b="1" dirty="0">
                          <a:solidFill>
                            <a:schemeClr val="bg1"/>
                          </a:solidFill>
                        </a:rPr>
                        <a:t>Computer and Paper</a:t>
                      </a:r>
                    </a:p>
                  </a:txBody>
                  <a:tcPr anchor="ctr">
                    <a:solidFill>
                      <a:schemeClr val="accent1"/>
                    </a:solidFill>
                  </a:tcPr>
                </a:tc>
                <a:extLst>
                  <a:ext uri="{0D108BD9-81ED-4DB2-BD59-A6C34878D82A}">
                    <a16:rowId xmlns:a16="http://schemas.microsoft.com/office/drawing/2014/main" val="10001"/>
                  </a:ext>
                </a:extLst>
              </a:tr>
              <a:tr h="528734">
                <a:tc>
                  <a:txBody>
                    <a:bodyPr/>
                    <a:lstStyle/>
                    <a:p>
                      <a:pPr algn="ctr">
                        <a:spcBef>
                          <a:spcPts val="400"/>
                        </a:spcBef>
                        <a:spcAft>
                          <a:spcPts val="400"/>
                        </a:spcAft>
                      </a:pPr>
                      <a:r>
                        <a:rPr lang="en-US" sz="2200" b="0" kern="1200" dirty="0">
                          <a:solidFill>
                            <a:schemeClr val="dk1"/>
                          </a:solidFill>
                          <a:latin typeface="+mn-lt"/>
                          <a:ea typeface="+mn-ea"/>
                          <a:cs typeface="+mn-cs"/>
                        </a:rPr>
                        <a:t>Text-to-speech/Human reader for ELA </a:t>
                      </a:r>
                      <a:r>
                        <a:rPr lang="en-US" sz="2200" b="1" i="1" u="none" dirty="0">
                          <a:solidFill>
                            <a:schemeClr val="tx1"/>
                          </a:solidFill>
                        </a:rPr>
                        <a:t>(</a:t>
                      </a:r>
                      <a:r>
                        <a:rPr lang="en-US" sz="2200" b="1" i="1" u="sng" dirty="0">
                          <a:solidFill>
                            <a:schemeClr val="tx1"/>
                          </a:solidFill>
                        </a:rPr>
                        <a:t>SR/PNP</a:t>
                      </a:r>
                      <a:r>
                        <a:rPr lang="en-US" sz="2200" b="1" i="1" u="none" dirty="0">
                          <a:solidFill>
                            <a:schemeClr val="tx1"/>
                          </a:solidFill>
                        </a:rPr>
                        <a:t>)</a:t>
                      </a:r>
                      <a:endParaRPr lang="en-US" sz="2200" b="1" dirty="0"/>
                    </a:p>
                  </a:txBody>
                  <a:tcPr anchor="ctr"/>
                </a:tc>
                <a:extLst>
                  <a:ext uri="{0D108BD9-81ED-4DB2-BD59-A6C34878D82A}">
                    <a16:rowId xmlns:a16="http://schemas.microsoft.com/office/drawing/2014/main" val="10002"/>
                  </a:ext>
                </a:extLst>
              </a:tr>
              <a:tr h="515356">
                <a:tc>
                  <a:txBody>
                    <a:bodyPr/>
                    <a:lstStyle/>
                    <a:p>
                      <a:pPr algn="ctr">
                        <a:spcBef>
                          <a:spcPts val="400"/>
                        </a:spcBef>
                        <a:spcAft>
                          <a:spcPts val="400"/>
                        </a:spcAft>
                      </a:pPr>
                      <a:r>
                        <a:rPr lang="en-US" sz="2200" b="0" kern="1200" dirty="0">
                          <a:solidFill>
                            <a:schemeClr val="dk1"/>
                          </a:solidFill>
                          <a:latin typeface="+mn-lt"/>
                          <a:ea typeface="+mn-ea"/>
                          <a:cs typeface="+mn-cs"/>
                        </a:rPr>
                        <a:t>Signing the ELA reading passages </a:t>
                      </a:r>
                      <a:r>
                        <a:rPr lang="en-US" sz="2200" b="1" i="1" u="sng" dirty="0">
                          <a:solidFill>
                            <a:schemeClr val="tx1"/>
                          </a:solidFill>
                        </a:rPr>
                        <a:t>(SR/PNP</a:t>
                      </a:r>
                      <a:r>
                        <a:rPr lang="en-US" sz="2200" b="1" i="1" u="none" dirty="0">
                          <a:solidFill>
                            <a:schemeClr val="tx1"/>
                          </a:solidFill>
                        </a:rPr>
                        <a:t>)</a:t>
                      </a:r>
                      <a:endParaRPr lang="en-US" sz="2200" b="1" dirty="0"/>
                    </a:p>
                  </a:txBody>
                  <a:tcPr anchor="ctr"/>
                </a:tc>
                <a:extLst>
                  <a:ext uri="{0D108BD9-81ED-4DB2-BD59-A6C34878D82A}">
                    <a16:rowId xmlns:a16="http://schemas.microsoft.com/office/drawing/2014/main" val="10003"/>
                  </a:ext>
                </a:extLst>
              </a:tr>
              <a:tr h="810893">
                <a:tc>
                  <a:txBody>
                    <a:bodyPr/>
                    <a:lstStyle/>
                    <a:p>
                      <a:pPr algn="ctr">
                        <a:spcBef>
                          <a:spcPts val="0"/>
                        </a:spcBef>
                        <a:spcAft>
                          <a:spcPts val="0"/>
                        </a:spcAft>
                      </a:pPr>
                      <a:r>
                        <a:rPr lang="en-US" sz="2200" b="0" kern="1200" dirty="0">
                          <a:solidFill>
                            <a:schemeClr val="dk1"/>
                          </a:solidFill>
                          <a:latin typeface="+mn-lt"/>
                          <a:ea typeface="+mn-ea"/>
                          <a:cs typeface="+mn-cs"/>
                        </a:rPr>
                        <a:t>Scribe responses (or speech-to-text device) </a:t>
                      </a:r>
                    </a:p>
                    <a:p>
                      <a:pPr algn="ctr">
                        <a:spcBef>
                          <a:spcPts val="0"/>
                        </a:spcBef>
                        <a:spcAft>
                          <a:spcPts val="0"/>
                        </a:spcAft>
                      </a:pPr>
                      <a:r>
                        <a:rPr lang="en-US" sz="2200" b="0" kern="1200" dirty="0">
                          <a:solidFill>
                            <a:schemeClr val="dk1"/>
                          </a:solidFill>
                          <a:latin typeface="+mn-lt"/>
                          <a:ea typeface="+mn-ea"/>
                          <a:cs typeface="+mn-cs"/>
                        </a:rPr>
                        <a:t>for ELA </a:t>
                      </a:r>
                      <a:r>
                        <a:rPr lang="en-US" sz="2200" b="1" i="1" u="none" dirty="0">
                          <a:solidFill>
                            <a:schemeClr val="tx1"/>
                          </a:solidFill>
                        </a:rPr>
                        <a:t>(SR/</a:t>
                      </a:r>
                      <a:r>
                        <a:rPr lang="en-US" sz="2200" b="1" i="1" u="sng" dirty="0">
                          <a:solidFill>
                            <a:schemeClr val="tx1"/>
                          </a:solidFill>
                        </a:rPr>
                        <a:t>PNP</a:t>
                      </a:r>
                      <a:r>
                        <a:rPr lang="en-US" sz="2200" b="1" i="1" u="none" dirty="0">
                          <a:solidFill>
                            <a:schemeClr val="tx1"/>
                          </a:solidFill>
                        </a:rPr>
                        <a:t>)</a:t>
                      </a:r>
                      <a:endParaRPr lang="en-US" sz="2200" b="1" dirty="0"/>
                    </a:p>
                  </a:txBody>
                  <a:tcPr anchor="ctr"/>
                </a:tc>
                <a:extLst>
                  <a:ext uri="{0D108BD9-81ED-4DB2-BD59-A6C34878D82A}">
                    <a16:rowId xmlns:a16="http://schemas.microsoft.com/office/drawing/2014/main" val="10004"/>
                  </a:ext>
                </a:extLst>
              </a:tr>
              <a:tr h="628273">
                <a:tc>
                  <a:txBody>
                    <a:bodyPr/>
                    <a:lstStyle/>
                    <a:p>
                      <a:pPr algn="ctr">
                        <a:lnSpc>
                          <a:spcPct val="100000"/>
                        </a:lnSpc>
                        <a:spcBef>
                          <a:spcPts val="400"/>
                        </a:spcBef>
                        <a:spcAft>
                          <a:spcPts val="0"/>
                        </a:spcAft>
                      </a:pPr>
                      <a:r>
                        <a:rPr lang="en-US" sz="2200" b="0" kern="1200" dirty="0">
                          <a:solidFill>
                            <a:schemeClr val="dk1"/>
                          </a:solidFill>
                          <a:latin typeface="+mn-lt"/>
                          <a:ea typeface="+mn-ea"/>
                          <a:cs typeface="+mn-cs"/>
                        </a:rPr>
                        <a:t>Calculator or mathematics </a:t>
                      </a:r>
                      <a:r>
                        <a:rPr lang="en-US" sz="2200" b="0" kern="1200" baseline="0" dirty="0">
                          <a:solidFill>
                            <a:schemeClr val="dk1"/>
                          </a:solidFill>
                          <a:latin typeface="+mn-lt"/>
                          <a:ea typeface="+mn-ea"/>
                          <a:cs typeface="+mn-cs"/>
                        </a:rPr>
                        <a:t>manipulatives </a:t>
                      </a:r>
                      <a:r>
                        <a:rPr lang="en-US" sz="2200" b="0" kern="1200" dirty="0">
                          <a:solidFill>
                            <a:schemeClr val="dk1"/>
                          </a:solidFill>
                          <a:latin typeface="+mn-lt"/>
                          <a:ea typeface="+mn-ea"/>
                          <a:cs typeface="+mn-cs"/>
                        </a:rPr>
                        <a:t>on non-calculator session of Math </a:t>
                      </a:r>
                      <a:r>
                        <a:rPr lang="en-US" sz="2200" b="1" i="1" u="none" dirty="0">
                          <a:solidFill>
                            <a:schemeClr val="tx1"/>
                          </a:solidFill>
                        </a:rPr>
                        <a:t>(</a:t>
                      </a:r>
                      <a:r>
                        <a:rPr lang="en-US" sz="2200" b="1" i="1" u="sng" dirty="0">
                          <a:solidFill>
                            <a:schemeClr val="tx1"/>
                          </a:solidFill>
                        </a:rPr>
                        <a:t>SR/PNP</a:t>
                      </a:r>
                      <a:r>
                        <a:rPr lang="en-US" sz="2200" b="1" i="1" u="none" dirty="0">
                          <a:solidFill>
                            <a:schemeClr val="tx1"/>
                          </a:solidFill>
                        </a:rPr>
                        <a:t>)</a:t>
                      </a:r>
                      <a:endParaRPr lang="en-US" sz="2200" b="1" dirty="0"/>
                    </a:p>
                  </a:txBody>
                  <a:tcPr anchor="ctr"/>
                </a:tc>
                <a:extLst>
                  <a:ext uri="{0D108BD9-81ED-4DB2-BD59-A6C34878D82A}">
                    <a16:rowId xmlns:a16="http://schemas.microsoft.com/office/drawing/2014/main" val="10005"/>
                  </a:ext>
                </a:extLst>
              </a:tr>
              <a:tr h="810893">
                <a:tc>
                  <a:txBody>
                    <a:bodyPr/>
                    <a:lstStyle/>
                    <a:p>
                      <a:pPr algn="ctr">
                        <a:spcBef>
                          <a:spcPts val="400"/>
                        </a:spcBef>
                        <a:spcAft>
                          <a:spcPts val="400"/>
                        </a:spcAft>
                      </a:pPr>
                      <a:r>
                        <a:rPr lang="en-US" sz="2200" b="0" kern="1200" dirty="0">
                          <a:solidFill>
                            <a:schemeClr val="dk1"/>
                          </a:solidFill>
                          <a:latin typeface="+mn-lt"/>
                          <a:ea typeface="+mn-ea"/>
                          <a:cs typeface="+mn-cs"/>
                        </a:rPr>
                        <a:t>Spell</a:t>
                      </a:r>
                      <a:r>
                        <a:rPr lang="en-US" sz="2200" b="0" kern="1200" baseline="0" dirty="0">
                          <a:solidFill>
                            <a:schemeClr val="dk1"/>
                          </a:solidFill>
                          <a:latin typeface="+mn-lt"/>
                          <a:ea typeface="+mn-ea"/>
                          <a:cs typeface="+mn-cs"/>
                        </a:rPr>
                        <a:t> </a:t>
                      </a:r>
                      <a:r>
                        <a:rPr lang="en-US" sz="2200" b="0" kern="1200" dirty="0">
                          <a:solidFill>
                            <a:schemeClr val="dk1"/>
                          </a:solidFill>
                          <a:latin typeface="+mn-lt"/>
                          <a:ea typeface="+mn-ea"/>
                          <a:cs typeface="+mn-cs"/>
                        </a:rPr>
                        <a:t>check for ELA </a:t>
                      </a:r>
                      <a:r>
                        <a:rPr lang="en-US" sz="2200" b="1" i="1" u="none" dirty="0">
                          <a:solidFill>
                            <a:schemeClr val="tx1"/>
                          </a:solidFill>
                        </a:rPr>
                        <a:t>(</a:t>
                      </a:r>
                      <a:r>
                        <a:rPr lang="en-US" sz="2200" b="1" i="1" u="sng" dirty="0">
                          <a:solidFill>
                            <a:schemeClr val="tx1"/>
                          </a:solidFill>
                        </a:rPr>
                        <a:t>SR/PNP</a:t>
                      </a:r>
                      <a:r>
                        <a:rPr lang="en-US" sz="2200" b="1" i="1" u="none" dirty="0">
                          <a:solidFill>
                            <a:schemeClr val="tx1"/>
                          </a:solidFill>
                        </a:rPr>
                        <a:t>) </a:t>
                      </a:r>
                      <a:r>
                        <a:rPr lang="en-US" sz="2200" b="0" kern="1200" dirty="0">
                          <a:solidFill>
                            <a:schemeClr val="dk1"/>
                          </a:solidFill>
                          <a:latin typeface="+mn-lt"/>
                          <a:ea typeface="+mn-ea"/>
                          <a:cs typeface="+mn-cs"/>
                        </a:rPr>
                        <a:t>(Note: automatic</a:t>
                      </a:r>
                      <a:r>
                        <a:rPr lang="en-US" sz="2200" b="0" kern="1200" baseline="0" dirty="0">
                          <a:solidFill>
                            <a:schemeClr val="dk1"/>
                          </a:solidFill>
                          <a:latin typeface="+mn-lt"/>
                          <a:ea typeface="+mn-ea"/>
                          <a:cs typeface="+mn-cs"/>
                        </a:rPr>
                        <a:t> feature</a:t>
                      </a:r>
                      <a:r>
                        <a:rPr lang="en-US" sz="2200" b="0" kern="1200" dirty="0">
                          <a:solidFill>
                            <a:schemeClr val="dk1"/>
                          </a:solidFill>
                          <a:latin typeface="+mn-lt"/>
                          <a:ea typeface="+mn-ea"/>
                          <a:cs typeface="+mn-cs"/>
                        </a:rPr>
                        <a:t> on</a:t>
                      </a:r>
                      <a:r>
                        <a:rPr lang="en-US" sz="2200" b="0" kern="1200" baseline="0" dirty="0">
                          <a:solidFill>
                            <a:schemeClr val="dk1"/>
                          </a:solidFill>
                          <a:latin typeface="+mn-lt"/>
                          <a:ea typeface="+mn-ea"/>
                          <a:cs typeface="+mn-cs"/>
                        </a:rPr>
                        <a:t> Next Generation</a:t>
                      </a:r>
                      <a:r>
                        <a:rPr lang="en-US" sz="2200" b="0" u="sng" kern="1200" baseline="0" dirty="0">
                          <a:solidFill>
                            <a:schemeClr val="dk1"/>
                          </a:solidFill>
                          <a:latin typeface="+mn-lt"/>
                          <a:ea typeface="+mn-ea"/>
                          <a:cs typeface="+mn-cs"/>
                        </a:rPr>
                        <a:t> </a:t>
                      </a:r>
                      <a:r>
                        <a:rPr lang="en-US" sz="2200" b="0" u="sng" kern="1200" dirty="0">
                          <a:solidFill>
                            <a:schemeClr val="dk1"/>
                          </a:solidFill>
                          <a:latin typeface="+mn-lt"/>
                          <a:ea typeface="+mn-ea"/>
                          <a:cs typeface="+mn-cs"/>
                        </a:rPr>
                        <a:t>STE CBT tests</a:t>
                      </a:r>
                      <a:r>
                        <a:rPr lang="en-US" sz="2200" b="0" u="none" kern="1200" dirty="0">
                          <a:solidFill>
                            <a:schemeClr val="dk1"/>
                          </a:solidFill>
                          <a:latin typeface="+mn-lt"/>
                          <a:ea typeface="+mn-ea"/>
                          <a:cs typeface="+mn-cs"/>
                        </a:rPr>
                        <a:t>)</a:t>
                      </a:r>
                      <a:endParaRPr lang="en-US" sz="2200" b="0" strike="sngStrike" dirty="0">
                        <a:solidFill>
                          <a:schemeClr val="accent2"/>
                        </a:solidFill>
                      </a:endParaRPr>
                    </a:p>
                  </a:txBody>
                  <a:tcPr anchor="ctr"/>
                </a:tc>
                <a:extLst>
                  <a:ext uri="{0D108BD9-81ED-4DB2-BD59-A6C34878D82A}">
                    <a16:rowId xmlns:a16="http://schemas.microsoft.com/office/drawing/2014/main" val="10006"/>
                  </a:ext>
                </a:extLst>
              </a:tr>
              <a:tr h="596876">
                <a:tc>
                  <a:txBody>
                    <a:bodyPr/>
                    <a:lstStyle/>
                    <a:p>
                      <a:pPr algn="ctr">
                        <a:spcBef>
                          <a:spcPts val="400"/>
                        </a:spcBef>
                        <a:spcAft>
                          <a:spcPts val="400"/>
                        </a:spcAft>
                      </a:pPr>
                      <a:r>
                        <a:rPr lang="en-US" sz="2200" b="0" kern="1200" dirty="0">
                          <a:solidFill>
                            <a:schemeClr val="dk1"/>
                          </a:solidFill>
                          <a:latin typeface="+mn-lt"/>
                          <a:ea typeface="+mn-ea"/>
                          <a:cs typeface="+mn-cs"/>
                        </a:rPr>
                        <a:t>Word prediction for ELA </a:t>
                      </a:r>
                      <a:r>
                        <a:rPr lang="en-US" sz="2200" b="1" i="1" u="none" dirty="0">
                          <a:solidFill>
                            <a:schemeClr val="tx1"/>
                          </a:solidFill>
                        </a:rPr>
                        <a:t>(</a:t>
                      </a:r>
                      <a:r>
                        <a:rPr lang="en-US" sz="2200" b="1" i="1" u="sng" dirty="0">
                          <a:solidFill>
                            <a:schemeClr val="tx1"/>
                          </a:solidFill>
                        </a:rPr>
                        <a:t>SR/PNP</a:t>
                      </a:r>
                      <a:r>
                        <a:rPr lang="en-US" sz="2200" b="1" i="1" u="none" dirty="0">
                          <a:solidFill>
                            <a:schemeClr val="tx1"/>
                          </a:solidFill>
                        </a:rPr>
                        <a:t>)</a:t>
                      </a:r>
                      <a:endParaRPr lang="en-US" sz="2200" b="1" dirty="0"/>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93802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Accommodations for English Learners (EL)</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graphicFrame>
        <p:nvGraphicFramePr>
          <p:cNvPr id="5" name="Table 4"/>
          <p:cNvGraphicFramePr>
            <a:graphicFrameLocks noGrp="1"/>
          </p:cNvGraphicFramePr>
          <p:nvPr>
            <p:extLst>
              <p:ext uri="{D42A27DB-BD31-4B8C-83A1-F6EECF244321}">
                <p14:modId xmlns:p14="http://schemas.microsoft.com/office/powerpoint/2010/main" val="3352958409"/>
              </p:ext>
            </p:extLst>
          </p:nvPr>
        </p:nvGraphicFramePr>
        <p:xfrm>
          <a:off x="513284" y="1162380"/>
          <a:ext cx="10532668" cy="5114061"/>
        </p:xfrm>
        <a:graphic>
          <a:graphicData uri="http://schemas.openxmlformats.org/drawingml/2006/table">
            <a:tbl>
              <a:tblPr firstRow="1" bandRow="1">
                <a:tableStyleId>{5C22544A-7EE6-4342-B048-85BDC9FD1C3A}</a:tableStyleId>
              </a:tblPr>
              <a:tblGrid>
                <a:gridCol w="10532668">
                  <a:extLst>
                    <a:ext uri="{9D8B030D-6E8A-4147-A177-3AD203B41FA5}">
                      <a16:colId xmlns:a16="http://schemas.microsoft.com/office/drawing/2014/main" val="20000"/>
                    </a:ext>
                  </a:extLst>
                </a:gridCol>
              </a:tblGrid>
              <a:tr h="479874">
                <a:tc>
                  <a:txBody>
                    <a:bodyPr/>
                    <a:lstStyle/>
                    <a:p>
                      <a:pPr algn="ctr"/>
                      <a:r>
                        <a:rPr lang="en-US" sz="2200" dirty="0">
                          <a:solidFill>
                            <a:schemeClr val="bg1"/>
                          </a:solidFill>
                        </a:rPr>
                        <a:t>EL Accommodations</a:t>
                      </a:r>
                    </a:p>
                  </a:txBody>
                  <a:tcPr/>
                </a:tc>
                <a:extLst>
                  <a:ext uri="{0D108BD9-81ED-4DB2-BD59-A6C34878D82A}">
                    <a16:rowId xmlns:a16="http://schemas.microsoft.com/office/drawing/2014/main" val="10000"/>
                  </a:ext>
                </a:extLst>
              </a:tr>
              <a:tr h="939697">
                <a:tc>
                  <a:txBody>
                    <a:bodyPr/>
                    <a:lstStyle/>
                    <a:p>
                      <a:pPr algn="ctr"/>
                      <a:r>
                        <a:rPr lang="en-US" sz="2200" b="1" u="none" dirty="0">
                          <a:solidFill>
                            <a:schemeClr val="tx1"/>
                          </a:solidFill>
                        </a:rPr>
                        <a:t>Paper-based test</a:t>
                      </a:r>
                      <a:r>
                        <a:rPr lang="en-US" sz="2200" b="0" i="1" u="none" baseline="0" dirty="0">
                          <a:solidFill>
                            <a:schemeClr val="tx1"/>
                          </a:solidFill>
                        </a:rPr>
                        <a:t> </a:t>
                      </a:r>
                      <a:r>
                        <a:rPr lang="en-US" sz="2200" b="1" i="1" u="none" baseline="0" dirty="0">
                          <a:solidFill>
                            <a:schemeClr val="tx1"/>
                          </a:solidFill>
                        </a:rPr>
                        <a:t>(</a:t>
                      </a:r>
                      <a:r>
                        <a:rPr lang="en-US" sz="2200" b="1" i="1" u="sng" baseline="0" dirty="0">
                          <a:solidFill>
                            <a:schemeClr val="tx1"/>
                          </a:solidFill>
                        </a:rPr>
                        <a:t>SR/</a:t>
                      </a:r>
                      <a:r>
                        <a:rPr lang="en-US" sz="2200" b="1" i="1" u="sng" dirty="0">
                          <a:solidFill>
                            <a:schemeClr val="tx1"/>
                          </a:solidFill>
                        </a:rPr>
                        <a:t>PNP</a:t>
                      </a:r>
                      <a:r>
                        <a:rPr lang="en-US" sz="2200" b="1" i="1" u="none" dirty="0">
                          <a:solidFill>
                            <a:schemeClr val="tx1"/>
                          </a:solidFill>
                        </a:rPr>
                        <a:t>)</a:t>
                      </a:r>
                      <a:endParaRPr lang="en-US" sz="2200" b="1" u="none" dirty="0">
                        <a:solidFill>
                          <a:schemeClr val="tx1"/>
                        </a:solidFill>
                      </a:endParaRPr>
                    </a:p>
                    <a:p>
                      <a:pPr algn="ctr"/>
                      <a:r>
                        <a:rPr lang="en-US" sz="2200" b="0" u="none" dirty="0">
                          <a:solidFill>
                            <a:schemeClr val="tx1"/>
                          </a:solidFill>
                        </a:rPr>
                        <a:t>(for</a:t>
                      </a:r>
                      <a:r>
                        <a:rPr lang="en-US" sz="2200" b="0" u="none" baseline="0" dirty="0">
                          <a:solidFill>
                            <a:schemeClr val="tx1"/>
                          </a:solidFill>
                        </a:rPr>
                        <a:t> a</a:t>
                      </a:r>
                      <a:r>
                        <a:rPr lang="en-US" sz="2200" b="0" u="none" dirty="0">
                          <a:solidFill>
                            <a:schemeClr val="tx1"/>
                          </a:solidFill>
                        </a:rPr>
                        <a:t> first-year EL who is unfamiliar with technology)</a:t>
                      </a:r>
                    </a:p>
                  </a:txBody>
                  <a:tcPr/>
                </a:tc>
                <a:extLst>
                  <a:ext uri="{0D108BD9-81ED-4DB2-BD59-A6C34878D82A}">
                    <a16:rowId xmlns:a16="http://schemas.microsoft.com/office/drawing/2014/main" val="10001"/>
                  </a:ext>
                </a:extLst>
              </a:tr>
              <a:tr h="605032">
                <a:tc>
                  <a:txBody>
                    <a:bodyPr/>
                    <a:lstStyle/>
                    <a:p>
                      <a:pPr algn="ctr"/>
                      <a:r>
                        <a:rPr lang="en-US" sz="2200" b="1" u="none" kern="1200" dirty="0">
                          <a:solidFill>
                            <a:schemeClr val="tx1"/>
                          </a:solidFill>
                          <a:latin typeface="+mn-lt"/>
                          <a:ea typeface="+mn-ea"/>
                          <a:cs typeface="+mn-cs"/>
                        </a:rPr>
                        <a:t>Approved Bilingual Word-to-Word Dictionary or Glossary</a:t>
                      </a:r>
                      <a:endParaRPr lang="en-US" sz="2200" u="none" dirty="0">
                        <a:solidFill>
                          <a:schemeClr val="tx1"/>
                        </a:solidFill>
                      </a:endParaRPr>
                    </a:p>
                  </a:txBody>
                  <a:tcPr/>
                </a:tc>
                <a:extLst>
                  <a:ext uri="{0D108BD9-81ED-4DB2-BD59-A6C34878D82A}">
                    <a16:rowId xmlns:a16="http://schemas.microsoft.com/office/drawing/2014/main" val="10002"/>
                  </a:ext>
                </a:extLst>
              </a:tr>
              <a:tr h="605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tx1"/>
                          </a:solidFill>
                          <a:latin typeface="+mn-lt"/>
                          <a:ea typeface="+mn-ea"/>
                          <a:cs typeface="+mn-cs"/>
                        </a:rPr>
                        <a:t>Text-to-speech/human reader </a:t>
                      </a:r>
                      <a:r>
                        <a:rPr lang="en-US" sz="2200" b="0" kern="1200" dirty="0">
                          <a:solidFill>
                            <a:schemeClr val="tx1"/>
                          </a:solidFill>
                          <a:latin typeface="+mn-lt"/>
                          <a:ea typeface="+mn-ea"/>
                          <a:cs typeface="+mn-cs"/>
                        </a:rPr>
                        <a:t>for Math and STE (in English) </a:t>
                      </a:r>
                      <a:r>
                        <a:rPr lang="en-US" sz="2200" b="1" i="1" u="none" baseline="0" dirty="0">
                          <a:solidFill>
                            <a:schemeClr val="tx1"/>
                          </a:solidFill>
                        </a:rPr>
                        <a:t>(</a:t>
                      </a:r>
                      <a:r>
                        <a:rPr lang="en-US" sz="2200" b="1" i="1" u="sng" baseline="0" dirty="0">
                          <a:solidFill>
                            <a:schemeClr val="tx1"/>
                          </a:solidFill>
                        </a:rPr>
                        <a:t>SR/</a:t>
                      </a:r>
                      <a:r>
                        <a:rPr lang="en-US" sz="2200" b="1" i="1" u="sng" dirty="0">
                          <a:solidFill>
                            <a:schemeClr val="tx1"/>
                          </a:solidFill>
                        </a:rPr>
                        <a:t>PNP</a:t>
                      </a:r>
                      <a:r>
                        <a:rPr lang="en-US" sz="2200" b="1" i="1" u="none" dirty="0">
                          <a:solidFill>
                            <a:schemeClr val="tx1"/>
                          </a:solidFill>
                        </a:rPr>
                        <a:t>)</a:t>
                      </a:r>
                      <a:endParaRPr lang="en-US" sz="2200" b="1" u="none" dirty="0">
                        <a:solidFill>
                          <a:schemeClr val="tx1"/>
                        </a:solidFill>
                      </a:endParaRPr>
                    </a:p>
                  </a:txBody>
                  <a:tcPr/>
                </a:tc>
                <a:extLst>
                  <a:ext uri="{0D108BD9-81ED-4DB2-BD59-A6C34878D82A}">
                    <a16:rowId xmlns:a16="http://schemas.microsoft.com/office/drawing/2014/main" val="10003"/>
                  </a:ext>
                </a:extLst>
              </a:tr>
              <a:tr h="605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tx1"/>
                          </a:solidFill>
                          <a:latin typeface="+mn-lt"/>
                          <a:ea typeface="+mn-ea"/>
                          <a:cs typeface="+mn-cs"/>
                        </a:rPr>
                        <a:t>Scribe </a:t>
                      </a:r>
                      <a:r>
                        <a:rPr lang="en-US" sz="2200" b="0" kern="1200" dirty="0">
                          <a:solidFill>
                            <a:schemeClr val="tx1"/>
                          </a:solidFill>
                          <a:latin typeface="+mn-lt"/>
                          <a:ea typeface="+mn-ea"/>
                          <a:cs typeface="+mn-cs"/>
                        </a:rPr>
                        <a:t>for Math and STE </a:t>
                      </a:r>
                      <a:r>
                        <a:rPr lang="en-US" sz="2200" b="1" i="1" u="none" baseline="0" dirty="0">
                          <a:solidFill>
                            <a:schemeClr val="tx1"/>
                          </a:solidFill>
                        </a:rPr>
                        <a:t>(</a:t>
                      </a:r>
                      <a:r>
                        <a:rPr lang="en-US" sz="2200" b="1" i="1" u="sng" baseline="0" dirty="0">
                          <a:solidFill>
                            <a:schemeClr val="tx1"/>
                          </a:solidFill>
                        </a:rPr>
                        <a:t>SR/</a:t>
                      </a:r>
                      <a:r>
                        <a:rPr lang="en-US" sz="2200" b="1" i="1" u="sng" dirty="0">
                          <a:solidFill>
                            <a:schemeClr val="tx1"/>
                          </a:solidFill>
                        </a:rPr>
                        <a:t>PNP</a:t>
                      </a:r>
                      <a:r>
                        <a:rPr lang="en-US" sz="2200" b="1" i="1" u="none" dirty="0">
                          <a:solidFill>
                            <a:schemeClr val="tx1"/>
                          </a:solidFill>
                        </a:rPr>
                        <a:t>)</a:t>
                      </a:r>
                      <a:endParaRPr lang="en-US" sz="2200" b="1" u="none" dirty="0">
                        <a:solidFill>
                          <a:schemeClr val="tx1"/>
                        </a:solidFill>
                      </a:endParaRPr>
                    </a:p>
                  </a:txBody>
                  <a:tcPr/>
                </a:tc>
                <a:extLst>
                  <a:ext uri="{0D108BD9-81ED-4DB2-BD59-A6C34878D82A}">
                    <a16:rowId xmlns:a16="http://schemas.microsoft.com/office/drawing/2014/main" val="10004"/>
                  </a:ext>
                </a:extLst>
              </a:tr>
              <a:tr h="939697">
                <a:tc>
                  <a:txBody>
                    <a:bodyPr/>
                    <a:lstStyle/>
                    <a:p>
                      <a:pPr algn="ctr"/>
                      <a:r>
                        <a:rPr lang="en-US" sz="2200" b="1" kern="1200" dirty="0">
                          <a:solidFill>
                            <a:schemeClr val="tx1"/>
                          </a:solidFill>
                          <a:latin typeface="+mn-lt"/>
                          <a:ea typeface="+mn-ea"/>
                          <a:cs typeface="+mn-cs"/>
                        </a:rPr>
                        <a:t>Grade 10</a:t>
                      </a:r>
                      <a:r>
                        <a:rPr lang="en-US" sz="2200" kern="1200" dirty="0">
                          <a:solidFill>
                            <a:schemeClr val="tx1"/>
                          </a:solidFill>
                          <a:latin typeface="+mn-lt"/>
                          <a:ea typeface="+mn-ea"/>
                          <a:cs typeface="+mn-cs"/>
                        </a:rPr>
                        <a:t> </a:t>
                      </a:r>
                      <a:r>
                        <a:rPr lang="en-US" sz="2200" b="1" kern="1200" dirty="0">
                          <a:solidFill>
                            <a:schemeClr val="tx1"/>
                          </a:solidFill>
                          <a:latin typeface="+mn-lt"/>
                          <a:ea typeface="+mn-ea"/>
                          <a:cs typeface="+mn-cs"/>
                        </a:rPr>
                        <a:t>English/Spanish Mathematics Test or Retest,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200" b="0" kern="1200" dirty="0">
                          <a:solidFill>
                            <a:schemeClr val="tx1"/>
                          </a:solidFill>
                          <a:latin typeface="+mn-lt"/>
                          <a:ea typeface="+mn-ea"/>
                          <a:cs typeface="+mn-cs"/>
                        </a:rPr>
                        <a:t>if enrolled fewer than 3 years </a:t>
                      </a:r>
                      <a:r>
                        <a:rPr lang="en-US" sz="2200" b="1" i="1" u="none" baseline="0" dirty="0">
                          <a:solidFill>
                            <a:schemeClr val="tx1"/>
                          </a:solidFill>
                        </a:rPr>
                        <a:t>(</a:t>
                      </a:r>
                      <a:r>
                        <a:rPr lang="en-US" sz="2200" b="1" i="1" u="sng" baseline="0" dirty="0">
                          <a:solidFill>
                            <a:schemeClr val="tx1"/>
                          </a:solidFill>
                        </a:rPr>
                        <a:t>SR/</a:t>
                      </a:r>
                      <a:r>
                        <a:rPr lang="en-US" sz="2200" b="1" i="1" u="sng" dirty="0">
                          <a:solidFill>
                            <a:schemeClr val="tx1"/>
                          </a:solidFill>
                        </a:rPr>
                        <a:t>PNP</a:t>
                      </a:r>
                      <a:r>
                        <a:rPr lang="en-US" sz="2200" b="1" i="1" u="none" dirty="0">
                          <a:solidFill>
                            <a:schemeClr val="tx1"/>
                          </a:solidFill>
                        </a:rPr>
                        <a:t>)</a:t>
                      </a:r>
                      <a:endParaRPr lang="en-US" sz="2200" b="1" u="none" dirty="0">
                        <a:solidFill>
                          <a:schemeClr val="tx1"/>
                        </a:solidFill>
                      </a:endParaRPr>
                    </a:p>
                  </a:txBody>
                  <a:tcPr/>
                </a:tc>
                <a:extLst>
                  <a:ext uri="{0D108BD9-81ED-4DB2-BD59-A6C34878D82A}">
                    <a16:rowId xmlns:a16="http://schemas.microsoft.com/office/drawing/2014/main" val="10005"/>
                  </a:ext>
                </a:extLst>
              </a:tr>
              <a:tr h="939697">
                <a:tc>
                  <a:txBody>
                    <a:bodyPr/>
                    <a:lstStyle/>
                    <a:p>
                      <a:pPr algn="ctr"/>
                      <a:r>
                        <a:rPr lang="en-US" sz="2200" b="1" kern="1200" dirty="0">
                          <a:solidFill>
                            <a:schemeClr val="dk1"/>
                          </a:solidFill>
                          <a:latin typeface="+mn-lt"/>
                          <a:ea typeface="+mn-ea"/>
                          <a:cs typeface="+mn-cs"/>
                        </a:rPr>
                        <a:t>Read aloud/repeat/clarify</a:t>
                      </a:r>
                      <a:r>
                        <a:rPr lang="en-US" sz="2200" kern="1200" dirty="0">
                          <a:solidFill>
                            <a:schemeClr val="dk1"/>
                          </a:solidFill>
                          <a:latin typeface="+mn-lt"/>
                          <a:ea typeface="+mn-ea"/>
                          <a:cs typeface="+mn-cs"/>
                        </a:rPr>
                        <a:t> </a:t>
                      </a:r>
                      <a:r>
                        <a:rPr lang="en-US" sz="2200" b="1" kern="1200" dirty="0">
                          <a:solidFill>
                            <a:schemeClr val="dk1"/>
                          </a:solidFill>
                          <a:latin typeface="+mn-lt"/>
                          <a:ea typeface="+mn-ea"/>
                          <a:cs typeface="+mn-cs"/>
                        </a:rPr>
                        <a:t>test </a:t>
                      </a:r>
                      <a:r>
                        <a:rPr lang="en-US" sz="2200" b="1" u="sng" kern="1200" dirty="0">
                          <a:solidFill>
                            <a:schemeClr val="dk1"/>
                          </a:solidFill>
                          <a:latin typeface="+mn-lt"/>
                          <a:ea typeface="+mn-ea"/>
                          <a:cs typeface="+mn-cs"/>
                        </a:rPr>
                        <a:t>directions</a:t>
                      </a:r>
                      <a:r>
                        <a:rPr lang="en-US" sz="2200" b="1" kern="1200" dirty="0">
                          <a:solidFill>
                            <a:schemeClr val="dk1"/>
                          </a:solidFill>
                          <a:latin typeface="+mn-lt"/>
                          <a:ea typeface="+mn-ea"/>
                          <a:cs typeface="+mn-cs"/>
                        </a:rPr>
                        <a:t> in student’s native language, </a:t>
                      </a:r>
                      <a:r>
                        <a:rPr lang="en-US" sz="2200" b="0" kern="1200" dirty="0">
                          <a:solidFill>
                            <a:schemeClr val="dk1"/>
                          </a:solidFill>
                          <a:latin typeface="+mn-lt"/>
                          <a:ea typeface="+mn-ea"/>
                          <a:cs typeface="+mn-cs"/>
                        </a:rPr>
                        <a:t>if native language speaker is available</a:t>
                      </a:r>
                      <a:endParaRPr lang="en-US" sz="2200" b="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41538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Special (Accommodated) Test Forms</a:t>
            </a:r>
            <a:endParaRPr lang="en-US" dirty="0"/>
          </a:p>
        </p:txBody>
      </p:sp>
      <p:sp>
        <p:nvSpPr>
          <p:cNvPr id="3" name="Content Placeholder 2"/>
          <p:cNvSpPr>
            <a:spLocks noGrp="1"/>
          </p:cNvSpPr>
          <p:nvPr>
            <p:ph idx="1"/>
          </p:nvPr>
        </p:nvSpPr>
        <p:spPr>
          <a:xfrm>
            <a:off x="56300" y="997933"/>
            <a:ext cx="12120201" cy="5049746"/>
          </a:xfrm>
        </p:spPr>
        <p:txBody>
          <a:bodyPr/>
          <a:lstStyle/>
          <a:p>
            <a:r>
              <a:rPr lang="en-US" sz="2800" dirty="0"/>
              <a:t>The following special test forms are available as accommodations for next- generation tests and must be requested in the student’s Personal Needs Profile (PNP):</a:t>
            </a:r>
          </a:p>
          <a:p>
            <a:pPr lvl="1">
              <a:spcAft>
                <a:spcPts val="300"/>
              </a:spcAft>
            </a:pPr>
            <a:r>
              <a:rPr lang="en-US" sz="2400" dirty="0"/>
              <a:t>Computer-based special test forms:</a:t>
            </a:r>
          </a:p>
          <a:p>
            <a:pPr lvl="2">
              <a:spcAft>
                <a:spcPts val="300"/>
              </a:spcAft>
            </a:pPr>
            <a:r>
              <a:rPr lang="en-US" sz="2200" dirty="0"/>
              <a:t>Text-to-Speech (digital read-aloud, requiring headphones)</a:t>
            </a:r>
          </a:p>
          <a:p>
            <a:pPr lvl="2">
              <a:spcBef>
                <a:spcPts val="0"/>
              </a:spcBef>
              <a:spcAft>
                <a:spcPts val="300"/>
              </a:spcAft>
            </a:pPr>
            <a:r>
              <a:rPr lang="en-US" sz="2200" dirty="0"/>
              <a:t>Screen reader (for a student who is blind or visually impaired; used in conjunction with a hard-copy Braille test)</a:t>
            </a:r>
          </a:p>
          <a:p>
            <a:pPr lvl="2">
              <a:spcBef>
                <a:spcPts val="0"/>
              </a:spcBef>
              <a:spcAft>
                <a:spcPts val="300"/>
              </a:spcAft>
            </a:pPr>
            <a:r>
              <a:rPr lang="en-US" sz="2200" dirty="0"/>
              <a:t>Compatible Assistive Technology (for student using an AT program that is compatible with the computer-based test) </a:t>
            </a:r>
          </a:p>
          <a:p>
            <a:pPr lvl="3">
              <a:spcBef>
                <a:spcPts val="0"/>
              </a:spcBef>
              <a:spcAft>
                <a:spcPts val="300"/>
              </a:spcAft>
            </a:pPr>
            <a:r>
              <a:rPr lang="en-US" dirty="0"/>
              <a:t>See </a:t>
            </a:r>
            <a:r>
              <a:rPr lang="en-US" b="1" dirty="0"/>
              <a:t>Guide to Using Assistive Technology </a:t>
            </a:r>
            <a:r>
              <a:rPr lang="en-US" dirty="0"/>
              <a:t>at </a:t>
            </a:r>
            <a:r>
              <a:rPr lang="en-US" dirty="0">
                <a:hlinkClick r:id="rId3"/>
              </a:rPr>
              <a:t>www.doe.mass.edu/mcas/accessibility/</a:t>
            </a:r>
            <a:endParaRPr lang="en-US" dirty="0"/>
          </a:p>
          <a:p>
            <a:pPr lvl="1">
              <a:spcAft>
                <a:spcPts val="300"/>
              </a:spcAft>
            </a:pPr>
            <a:r>
              <a:rPr lang="en-US" sz="2400" dirty="0"/>
              <a:t>Paper-based special test forms:</a:t>
            </a:r>
          </a:p>
          <a:p>
            <a:pPr lvl="2">
              <a:spcBef>
                <a:spcPts val="0"/>
              </a:spcBef>
              <a:spcAft>
                <a:spcPts val="300"/>
              </a:spcAft>
            </a:pPr>
            <a:r>
              <a:rPr lang="en-US" sz="2200" dirty="0"/>
              <a:t>Large print</a:t>
            </a:r>
          </a:p>
          <a:p>
            <a:pPr lvl="2">
              <a:spcBef>
                <a:spcPts val="0"/>
              </a:spcBef>
              <a:spcAft>
                <a:spcPts val="300"/>
              </a:spcAft>
            </a:pPr>
            <a:r>
              <a:rPr lang="en-US" sz="2200" dirty="0"/>
              <a:t>Braille</a:t>
            </a:r>
          </a:p>
          <a:p>
            <a:pPr lvl="2">
              <a:spcBef>
                <a:spcPts val="0"/>
              </a:spcBef>
              <a:spcAft>
                <a:spcPts val="300"/>
              </a:spcAft>
            </a:pPr>
            <a:r>
              <a:rPr lang="en-US" sz="2200" dirty="0"/>
              <a:t>Kurzweil – for retests and high school STE tests only</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spTree>
    <p:extLst>
      <p:ext uri="{BB962C8B-B14F-4D97-AF65-F5344CB8AC3E}">
        <p14:creationId xmlns:p14="http://schemas.microsoft.com/office/powerpoint/2010/main" val="71440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Assistive Technology (AT)</a:t>
            </a:r>
            <a:endParaRPr lang="en-US" dirty="0"/>
          </a:p>
        </p:txBody>
      </p:sp>
      <p:sp>
        <p:nvSpPr>
          <p:cNvPr id="3" name="Content Placeholder 2"/>
          <p:cNvSpPr>
            <a:spLocks noGrp="1"/>
          </p:cNvSpPr>
          <p:nvPr>
            <p:ph idx="1"/>
          </p:nvPr>
        </p:nvSpPr>
        <p:spPr/>
        <p:txBody>
          <a:bodyPr/>
          <a:lstStyle/>
          <a:p>
            <a:r>
              <a:rPr lang="en-US" sz="2600" dirty="0"/>
              <a:t>Students may use assistive technology (AT) when it is listed in their IEP or 504 plan; for example:</a:t>
            </a:r>
          </a:p>
          <a:p>
            <a:pPr lvl="1"/>
            <a:r>
              <a:rPr lang="en-US" sz="2200" dirty="0"/>
              <a:t>Word prediction software</a:t>
            </a:r>
          </a:p>
          <a:p>
            <a:pPr lvl="1"/>
            <a:r>
              <a:rPr lang="en-US" sz="2200" dirty="0"/>
              <a:t>Speech-to-text programs</a:t>
            </a:r>
          </a:p>
          <a:p>
            <a:pPr lvl="1"/>
            <a:r>
              <a:rPr lang="en-US" sz="2200" dirty="0"/>
              <a:t>Adapted keyboard, mouse, screen magnifier</a:t>
            </a:r>
          </a:p>
          <a:p>
            <a:r>
              <a:rPr lang="en-US" sz="2600" dirty="0"/>
              <a:t>There are two categories of assistive technology:</a:t>
            </a:r>
          </a:p>
          <a:p>
            <a:pPr lvl="1"/>
            <a:r>
              <a:rPr lang="en-US" sz="2200" dirty="0"/>
              <a:t>Compatible technology that interacts directly with TestNav, the computer-based MCAS testing platform (see Guidelines at </a:t>
            </a:r>
            <a:r>
              <a:rPr lang="en-US" sz="2200" dirty="0">
                <a:hlinkClick r:id="rId3"/>
              </a:rPr>
              <a:t>www.doe.mass.edu/mcas/accessibility/</a:t>
            </a:r>
            <a:r>
              <a:rPr lang="en-US" sz="2200" dirty="0"/>
              <a:t>)</a:t>
            </a:r>
          </a:p>
          <a:p>
            <a:pPr lvl="1"/>
            <a:r>
              <a:rPr lang="en-US" sz="2200" dirty="0"/>
              <a:t>External technology that does not interact with TestNav</a:t>
            </a:r>
          </a:p>
          <a:p>
            <a:pPr lvl="2"/>
            <a:r>
              <a:rPr lang="en-US" sz="2200" dirty="0"/>
              <a:t>Requires a second computer device that is not directly connected to TestNav</a:t>
            </a:r>
          </a:p>
          <a:p>
            <a:pPr lvl="2"/>
            <a:r>
              <a:rPr lang="en-US" sz="2200" dirty="0"/>
              <a:t>May require test administrator to facilitate transfer of information from external device to computer used for assessment</a:t>
            </a:r>
          </a:p>
          <a:p>
            <a:pPr lvl="2"/>
            <a:r>
              <a:rPr lang="en-US" sz="2200" dirty="0"/>
              <a:t>Internet access must be disabled or monitored closely during testing.</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spTree>
    <p:extLst>
      <p:ext uri="{BB962C8B-B14F-4D97-AF65-F5344CB8AC3E}">
        <p14:creationId xmlns:p14="http://schemas.microsoft.com/office/powerpoint/2010/main" val="158717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Test Preparation</a:t>
            </a:r>
            <a:endParaRPr lang="en-US" sz="3600" dirty="0"/>
          </a:p>
        </p:txBody>
      </p:sp>
      <p:sp>
        <p:nvSpPr>
          <p:cNvPr id="3" name="Content Placeholder 2"/>
          <p:cNvSpPr>
            <a:spLocks noGrp="1"/>
          </p:cNvSpPr>
          <p:nvPr>
            <p:ph idx="1"/>
          </p:nvPr>
        </p:nvSpPr>
        <p:spPr/>
        <p:txBody>
          <a:bodyPr/>
          <a:lstStyle/>
          <a:p>
            <a:r>
              <a:rPr lang="en-US" sz="3000" dirty="0"/>
              <a:t>Before testing begins, students should be familiar with features and basic functionality of TestNav, the computer-based testing platform.</a:t>
            </a:r>
          </a:p>
          <a:p>
            <a:r>
              <a:rPr lang="en-US" sz="3000" dirty="0"/>
              <a:t>View the Tutorial at </a:t>
            </a:r>
            <a:r>
              <a:rPr lang="en-US" sz="3000" dirty="0">
                <a:hlinkClick r:id="rId3" action="ppaction://hlinkfile"/>
              </a:rPr>
              <a:t>mcas.pearsonsupport.com</a:t>
            </a:r>
            <a:endParaRPr lang="en-US" sz="3000" dirty="0"/>
          </a:p>
          <a:p>
            <a:r>
              <a:rPr lang="en-US" sz="3000" dirty="0"/>
              <a:t>Take an Online Practice Test on TestNav.</a:t>
            </a:r>
          </a:p>
          <a:p>
            <a:r>
              <a:rPr lang="en-US" sz="3000" dirty="0"/>
              <a:t>Test coordinator should review IEPs, 504 plans, and any forms used to document MCAS accommodations for EL students (sample found in the </a:t>
            </a:r>
            <a:r>
              <a:rPr lang="en-US" sz="3000" dirty="0">
                <a:hlinkClick r:id="rId4"/>
              </a:rPr>
              <a:t>Accessibility and Accommodations Manual</a:t>
            </a:r>
            <a:r>
              <a:rPr lang="en-US" sz="3000" dirty="0"/>
              <a:t>).</a:t>
            </a:r>
          </a:p>
          <a:p>
            <a:pPr lvl="1"/>
            <a:r>
              <a:rPr lang="en-US" dirty="0"/>
              <a:t>Schedule testing for these students accordingly.</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spTree>
    <p:extLst>
      <p:ext uri="{BB962C8B-B14F-4D97-AF65-F5344CB8AC3E}">
        <p14:creationId xmlns:p14="http://schemas.microsoft.com/office/powerpoint/2010/main" val="3634199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Student Registration/Personal Needs Profile (SR/PNP)</a:t>
            </a:r>
            <a:endParaRPr lang="en-US" sz="3600" dirty="0"/>
          </a:p>
        </p:txBody>
      </p:sp>
      <p:sp>
        <p:nvSpPr>
          <p:cNvPr id="3" name="Content Placeholder 2"/>
          <p:cNvSpPr>
            <a:spLocks noGrp="1"/>
          </p:cNvSpPr>
          <p:nvPr>
            <p:ph idx="1"/>
          </p:nvPr>
        </p:nvSpPr>
        <p:spPr/>
        <p:txBody>
          <a:bodyPr/>
          <a:lstStyle/>
          <a:p>
            <a:pPr>
              <a:lnSpc>
                <a:spcPct val="114000"/>
              </a:lnSpc>
            </a:pPr>
            <a:r>
              <a:rPr lang="en-US" dirty="0"/>
              <a:t>The function of the SR/PNP is to: </a:t>
            </a:r>
          </a:p>
          <a:p>
            <a:pPr lvl="1">
              <a:lnSpc>
                <a:spcPct val="114000"/>
              </a:lnSpc>
            </a:pPr>
            <a:r>
              <a:rPr lang="en-US" dirty="0"/>
              <a:t>enroll students for each test, regardless of computer- or paper-based testing</a:t>
            </a:r>
          </a:p>
          <a:p>
            <a:pPr lvl="1">
              <a:lnSpc>
                <a:spcPct val="114000"/>
              </a:lnSpc>
            </a:pPr>
            <a:r>
              <a:rPr lang="en-US" dirty="0"/>
              <a:t>order special test forms, and</a:t>
            </a:r>
          </a:p>
          <a:p>
            <a:pPr lvl="1">
              <a:lnSpc>
                <a:spcPct val="114000"/>
              </a:lnSpc>
            </a:pPr>
            <a:r>
              <a:rPr lang="en-US" dirty="0"/>
              <a:t>collect information on several selected accommodations.</a:t>
            </a:r>
          </a:p>
          <a:p>
            <a:pPr>
              <a:lnSpc>
                <a:spcPct val="114000"/>
              </a:lnSpc>
            </a:pPr>
            <a:r>
              <a:rPr lang="en-US" dirty="0"/>
              <a:t>Consult the </a:t>
            </a:r>
            <a:r>
              <a:rPr lang="en-US" dirty="0">
                <a:hlinkClick r:id="rId3"/>
              </a:rPr>
              <a:t>Guide to the Student Registration/Personal Needs Profile (SR/PNP) </a:t>
            </a:r>
            <a:r>
              <a:rPr lang="en-US" dirty="0"/>
              <a:t>and the Student Registration/ Personal Needs Profile </a:t>
            </a:r>
            <a:r>
              <a:rPr lang="en-US" dirty="0">
                <a:hlinkClick r:id="rId4"/>
              </a:rPr>
              <a:t>module</a:t>
            </a:r>
            <a:r>
              <a:rPr lang="en-US" dirty="0"/>
              <a:t> for directions for importing the SR/PNP file.</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spTree>
    <p:extLst>
      <p:ext uri="{BB962C8B-B14F-4D97-AF65-F5344CB8AC3E}">
        <p14:creationId xmlns:p14="http://schemas.microsoft.com/office/powerpoint/2010/main" val="2570431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53" y="294473"/>
            <a:ext cx="11370972" cy="472471"/>
          </a:xfrm>
        </p:spPr>
        <p:txBody>
          <a:bodyPr/>
          <a:lstStyle/>
          <a:p>
            <a:pPr>
              <a:lnSpc>
                <a:spcPct val="80000"/>
              </a:lnSpc>
            </a:pPr>
            <a:br>
              <a:rPr lang="en-US" sz="2800" b="1" dirty="0">
                <a:latin typeface="+mj-lt"/>
              </a:rPr>
            </a:br>
            <a:r>
              <a:rPr lang="en-US" sz="3200" b="1" dirty="0"/>
              <a:t>The SR/PNP is Used to Request Special Test Forms and Report the Use of Selected Accommodations by the Student</a:t>
            </a:r>
            <a:endParaRPr lang="en-US" sz="32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solidFill>
                  <a:schemeClr val="bg2">
                    <a:lumMod val="25000"/>
                  </a:schemeClr>
                </a:solidFill>
              </a:rPr>
              <a:pPr/>
              <a:t>18</a:t>
            </a:fld>
            <a:endParaRPr lang="zh-CN" altLang="en-US" dirty="0">
              <a:solidFill>
                <a:schemeClr val="bg2">
                  <a:lumMod val="25000"/>
                </a:schemeClr>
              </a:solidFill>
            </a:endParaRPr>
          </a:p>
        </p:txBody>
      </p:sp>
      <p:sp>
        <p:nvSpPr>
          <p:cNvPr id="5" name="Subtitle 2"/>
          <p:cNvSpPr txBox="1">
            <a:spLocks/>
          </p:cNvSpPr>
          <p:nvPr/>
        </p:nvSpPr>
        <p:spPr>
          <a:xfrm>
            <a:off x="428549" y="1832084"/>
            <a:ext cx="2819400" cy="4520561"/>
          </a:xfrm>
          <a:prstGeom prst="rect">
            <a:avLst/>
          </a:prstGeom>
          <a:solidFill>
            <a:srgbClr val="E6EAFE"/>
          </a:solidFill>
          <a:ln>
            <a:solidFill>
              <a:schemeClr val="tx1"/>
            </a:solidFill>
          </a:ln>
        </p:spPr>
        <p:txBody>
          <a:bodyPr>
            <a:noAutofit/>
          </a:bodyPr>
          <a:lstStyle/>
          <a:p>
            <a:pPr marL="342900" indent="-342900" algn="ctr">
              <a:lnSpc>
                <a:spcPct val="114000"/>
              </a:lnSpc>
              <a:defRPr/>
            </a:pPr>
            <a:r>
              <a:rPr lang="en-US" b="1" u="sng" dirty="0"/>
              <a:t>Special Test Forms</a:t>
            </a:r>
            <a:endParaRPr lang="en-US" dirty="0">
              <a:solidFill>
                <a:srgbClr val="C00000"/>
              </a:solidFill>
            </a:endParaRPr>
          </a:p>
          <a:p>
            <a:pPr marL="233363" indent="-233363">
              <a:lnSpc>
                <a:spcPct val="114000"/>
              </a:lnSpc>
              <a:buFont typeface="Wingdings" pitchFamily="2" charset="2"/>
              <a:buChar char="q"/>
              <a:tabLst>
                <a:tab pos="233363" algn="l"/>
              </a:tabLst>
              <a:defRPr/>
            </a:pPr>
            <a:r>
              <a:rPr lang="en-US" dirty="0"/>
              <a:t>Text-to-Speech</a:t>
            </a:r>
          </a:p>
          <a:p>
            <a:pPr marL="228600" indent="-228600">
              <a:lnSpc>
                <a:spcPct val="114000"/>
              </a:lnSpc>
              <a:buFont typeface="Wingdings" pitchFamily="2" charset="2"/>
              <a:buChar char="q"/>
              <a:defRPr/>
            </a:pPr>
            <a:r>
              <a:rPr lang="en-US" dirty="0"/>
              <a:t>Large Print</a:t>
            </a:r>
          </a:p>
          <a:p>
            <a:pPr marL="228600" indent="-228600">
              <a:lnSpc>
                <a:spcPct val="114000"/>
              </a:lnSpc>
              <a:buFont typeface="Wingdings" pitchFamily="2" charset="2"/>
              <a:buChar char="q"/>
              <a:defRPr/>
            </a:pPr>
            <a:r>
              <a:rPr lang="en-US" dirty="0"/>
              <a:t>Braille</a:t>
            </a:r>
          </a:p>
          <a:p>
            <a:pPr marL="233363" indent="-233363" defTabSz="117475">
              <a:lnSpc>
                <a:spcPct val="114000"/>
              </a:lnSpc>
              <a:buFont typeface="Wingdings" pitchFamily="2" charset="2"/>
              <a:buChar char="q"/>
              <a:tabLst>
                <a:tab pos="233363" algn="l"/>
              </a:tabLst>
              <a:defRPr/>
            </a:pPr>
            <a:r>
              <a:rPr lang="en-US" dirty="0"/>
              <a:t>Screen Reader Edition       (for student with a visual	disability; request hard-copy Braille test for graphics)</a:t>
            </a:r>
          </a:p>
          <a:p>
            <a:pPr marL="233363" indent="-233363" defTabSz="1031875">
              <a:lnSpc>
                <a:spcPct val="114000"/>
              </a:lnSpc>
              <a:buFont typeface="Wingdings" pitchFamily="2" charset="2"/>
              <a:buChar char="q"/>
              <a:tabLst>
                <a:tab pos="233363" algn="l"/>
              </a:tabLst>
              <a:defRPr/>
            </a:pPr>
            <a:r>
              <a:rPr lang="en-US" dirty="0"/>
              <a:t>Compatible Assistive Technology (see list of compatible software in PAN) </a:t>
            </a:r>
          </a:p>
        </p:txBody>
      </p:sp>
      <p:sp>
        <p:nvSpPr>
          <p:cNvPr id="10" name="TextBox 9"/>
          <p:cNvSpPr txBox="1"/>
          <p:nvPr/>
        </p:nvSpPr>
        <p:spPr>
          <a:xfrm>
            <a:off x="3306474" y="1846718"/>
            <a:ext cx="4759866" cy="4513415"/>
          </a:xfrm>
          <a:prstGeom prst="rect">
            <a:avLst/>
          </a:prstGeom>
          <a:solidFill>
            <a:srgbClr val="E6EAFE"/>
          </a:solidFill>
          <a:ln>
            <a:solidFill>
              <a:schemeClr val="tx1"/>
            </a:solidFill>
          </a:ln>
        </p:spPr>
        <p:txBody>
          <a:bodyPr wrap="square" rtlCol="0">
            <a:spAutoFit/>
          </a:bodyPr>
          <a:lstStyle/>
          <a:p>
            <a:pPr algn="ctr">
              <a:lnSpc>
                <a:spcPct val="114000"/>
              </a:lnSpc>
            </a:pPr>
            <a:r>
              <a:rPr lang="en-US" b="1" u="sng" dirty="0"/>
              <a:t>Selected Accommodations</a:t>
            </a:r>
          </a:p>
          <a:p>
            <a:pPr>
              <a:lnSpc>
                <a:spcPct val="114000"/>
              </a:lnSpc>
            </a:pPr>
            <a:endParaRPr lang="en-US" dirty="0"/>
          </a:p>
          <a:p>
            <a:pPr defTabSz="174625">
              <a:lnSpc>
                <a:spcPct val="114000"/>
              </a:lnSpc>
              <a:tabLst>
                <a:tab pos="233363" algn="l"/>
              </a:tabLst>
            </a:pPr>
            <a:endParaRPr lang="en-US" dirty="0"/>
          </a:p>
          <a:p>
            <a:pPr defTabSz="174625">
              <a:lnSpc>
                <a:spcPct val="114000"/>
              </a:lnSpc>
              <a:tabLst>
                <a:tab pos="233363" algn="l"/>
              </a:tabLst>
            </a:pPr>
            <a:endParaRPr lang="en-US" dirty="0"/>
          </a:p>
          <a:p>
            <a:pPr defTabSz="174625">
              <a:lnSpc>
                <a:spcPct val="114000"/>
              </a:lnSpc>
              <a:tabLst>
                <a:tab pos="233363" algn="l"/>
              </a:tabLst>
            </a:pPr>
            <a:endParaRPr lang="en-US" dirty="0"/>
          </a:p>
          <a:p>
            <a:pPr defTabSz="174625">
              <a:lnSpc>
                <a:spcPct val="114000"/>
              </a:lnSpc>
              <a:tabLst>
                <a:tab pos="233363" algn="l"/>
              </a:tabLst>
            </a:pPr>
            <a:r>
              <a:rPr lang="en-US" dirty="0"/>
              <a:t>	</a:t>
            </a:r>
          </a:p>
          <a:p>
            <a:pPr marL="233363" indent="-233363" defTabSz="174625">
              <a:lnSpc>
                <a:spcPct val="114000"/>
              </a:lnSpc>
              <a:buFont typeface="Wingdings" pitchFamily="2" charset="2"/>
              <a:buChar char="q"/>
              <a:tabLst>
                <a:tab pos="233363" algn="l"/>
              </a:tabLst>
            </a:pPr>
            <a:r>
              <a:rPr lang="en-US" dirty="0"/>
              <a:t>Typed Response (paper-based only)</a:t>
            </a:r>
          </a:p>
          <a:p>
            <a:pPr marL="233363" indent="-233363">
              <a:lnSpc>
                <a:spcPct val="114000"/>
              </a:lnSpc>
              <a:buFont typeface="Wingdings" pitchFamily="2" charset="2"/>
              <a:buChar char="q"/>
              <a:tabLst>
                <a:tab pos="233363" algn="l"/>
              </a:tabLst>
            </a:pPr>
            <a:r>
              <a:rPr lang="en-US" dirty="0"/>
              <a:t>Calculation Device on non-calculator Math session</a:t>
            </a:r>
          </a:p>
          <a:p>
            <a:pPr marL="228600" indent="-228600">
              <a:lnSpc>
                <a:spcPct val="114000"/>
              </a:lnSpc>
              <a:buFont typeface="Wingdings" pitchFamily="2" charset="2"/>
              <a:buChar char="q"/>
            </a:pPr>
            <a:r>
              <a:rPr lang="en-US" dirty="0"/>
              <a:t>Human Scribe or Speech-to-text </a:t>
            </a:r>
          </a:p>
          <a:p>
            <a:pPr marL="228600" indent="-228600">
              <a:lnSpc>
                <a:spcPct val="114000"/>
              </a:lnSpc>
              <a:buFont typeface="Wingdings" pitchFamily="2" charset="2"/>
              <a:buChar char="q"/>
              <a:tabLst>
                <a:tab pos="233363" algn="l"/>
              </a:tabLst>
            </a:pPr>
            <a:r>
              <a:rPr lang="en-US" dirty="0"/>
              <a:t>Spell Checker (computer-based ELA only)</a:t>
            </a:r>
          </a:p>
          <a:p>
            <a:pPr marL="233363" indent="-233363">
              <a:lnSpc>
                <a:spcPct val="114000"/>
              </a:lnSpc>
              <a:buFont typeface="Wingdings" pitchFamily="2" charset="2"/>
              <a:buChar char="q"/>
              <a:tabLst>
                <a:tab pos="233363" algn="l"/>
              </a:tabLst>
            </a:pPr>
            <a:r>
              <a:rPr lang="en-US" dirty="0"/>
              <a:t>Word Prediction (application provided by school)</a:t>
            </a:r>
          </a:p>
          <a:p>
            <a:pPr defTabSz="233363">
              <a:lnSpc>
                <a:spcPct val="114000"/>
              </a:lnSpc>
              <a:buFont typeface="Wingdings" pitchFamily="2" charset="2"/>
              <a:buChar char="q"/>
              <a:tabLst>
                <a:tab pos="233363" algn="l"/>
              </a:tabLst>
            </a:pPr>
            <a:r>
              <a:rPr lang="en-US" dirty="0"/>
              <a:t> Any other accommodation</a:t>
            </a:r>
          </a:p>
        </p:txBody>
      </p:sp>
      <p:sp>
        <p:nvSpPr>
          <p:cNvPr id="11" name="TextBox 10"/>
          <p:cNvSpPr txBox="1"/>
          <p:nvPr/>
        </p:nvSpPr>
        <p:spPr>
          <a:xfrm>
            <a:off x="3369869" y="2247664"/>
            <a:ext cx="2895600" cy="646331"/>
          </a:xfrm>
          <a:prstGeom prst="rect">
            <a:avLst/>
          </a:prstGeom>
          <a:noFill/>
          <a:ln>
            <a:solidFill>
              <a:schemeClr val="tx1"/>
            </a:solidFill>
          </a:ln>
        </p:spPr>
        <p:txBody>
          <a:bodyPr wrap="square" rtlCol="0">
            <a:spAutoFit/>
          </a:bodyPr>
          <a:lstStyle/>
          <a:p>
            <a:pPr defTabSz="174625">
              <a:tabLst>
                <a:tab pos="233363" algn="l"/>
              </a:tabLst>
            </a:pPr>
            <a:r>
              <a:rPr lang="en-US" dirty="0"/>
              <a:t>Human Read-Aloud             or Human Signer</a:t>
            </a:r>
          </a:p>
        </p:txBody>
      </p:sp>
      <p:sp>
        <p:nvSpPr>
          <p:cNvPr id="12" name="TextBox 11"/>
          <p:cNvSpPr txBox="1"/>
          <p:nvPr/>
        </p:nvSpPr>
        <p:spPr>
          <a:xfrm>
            <a:off x="5971539" y="2951681"/>
            <a:ext cx="304800" cy="369332"/>
          </a:xfrm>
          <a:prstGeom prst="rect">
            <a:avLst/>
          </a:prstGeom>
          <a:noFill/>
          <a:ln>
            <a:solidFill>
              <a:schemeClr val="tx1"/>
            </a:solidFill>
          </a:ln>
        </p:spPr>
        <p:txBody>
          <a:bodyPr wrap="square" rtlCol="0">
            <a:spAutoFit/>
          </a:bodyPr>
          <a:lstStyle/>
          <a:p>
            <a:pPr defTabSz="174625">
              <a:tabLst>
                <a:tab pos="233363" algn="l"/>
              </a:tabLst>
            </a:pPr>
            <a:endParaRPr lang="en-US" dirty="0"/>
          </a:p>
        </p:txBody>
      </p:sp>
      <p:sp>
        <p:nvSpPr>
          <p:cNvPr id="13" name="TextBox 12"/>
          <p:cNvSpPr txBox="1"/>
          <p:nvPr/>
        </p:nvSpPr>
        <p:spPr>
          <a:xfrm>
            <a:off x="3380739" y="2951681"/>
            <a:ext cx="2895600" cy="646331"/>
          </a:xfrm>
          <a:prstGeom prst="rect">
            <a:avLst/>
          </a:prstGeom>
          <a:noFill/>
          <a:ln>
            <a:solidFill>
              <a:schemeClr val="tx1"/>
            </a:solidFill>
          </a:ln>
        </p:spPr>
        <p:txBody>
          <a:bodyPr wrap="square" rtlCol="0">
            <a:spAutoFit/>
          </a:bodyPr>
          <a:lstStyle/>
          <a:p>
            <a:pPr defTabSz="174625">
              <a:tabLst>
                <a:tab pos="233363" algn="l"/>
              </a:tabLst>
            </a:pPr>
            <a:r>
              <a:rPr lang="en-US" dirty="0"/>
              <a:t>Human Scribe or </a:t>
            </a:r>
          </a:p>
          <a:p>
            <a:pPr defTabSz="174625">
              <a:tabLst>
                <a:tab pos="233363" algn="l"/>
              </a:tabLst>
            </a:pPr>
            <a:r>
              <a:rPr lang="en-US" dirty="0"/>
              <a:t>Speech-to-Text</a:t>
            </a:r>
          </a:p>
        </p:txBody>
      </p:sp>
      <p:sp>
        <p:nvSpPr>
          <p:cNvPr id="14" name="Isosceles Triangle 13"/>
          <p:cNvSpPr/>
          <p:nvPr/>
        </p:nvSpPr>
        <p:spPr>
          <a:xfrm rot="10800000">
            <a:off x="6037428" y="3031179"/>
            <a:ext cx="152400" cy="1524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a:off x="6031439" y="2362555"/>
            <a:ext cx="152400" cy="1524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955239" y="2254089"/>
            <a:ext cx="304800" cy="369332"/>
          </a:xfrm>
          <a:prstGeom prst="rect">
            <a:avLst/>
          </a:prstGeom>
          <a:noFill/>
          <a:ln>
            <a:solidFill>
              <a:schemeClr val="tx1"/>
            </a:solidFill>
          </a:ln>
        </p:spPr>
        <p:txBody>
          <a:bodyPr wrap="square" rtlCol="0">
            <a:spAutoFit/>
          </a:bodyPr>
          <a:lstStyle/>
          <a:p>
            <a:pPr defTabSz="174625">
              <a:tabLst>
                <a:tab pos="233363" algn="l"/>
              </a:tabLst>
            </a:pPr>
            <a:endParaRPr lang="en-US" dirty="0"/>
          </a:p>
        </p:txBody>
      </p:sp>
      <p:sp>
        <p:nvSpPr>
          <p:cNvPr id="18" name="TextBox 17"/>
          <p:cNvSpPr txBox="1"/>
          <p:nvPr/>
        </p:nvSpPr>
        <p:spPr>
          <a:xfrm>
            <a:off x="8140605" y="1846718"/>
            <a:ext cx="2133600" cy="2385268"/>
          </a:xfrm>
          <a:prstGeom prst="rect">
            <a:avLst/>
          </a:prstGeom>
          <a:solidFill>
            <a:srgbClr val="E6EAFE"/>
          </a:solidFill>
          <a:ln>
            <a:solidFill>
              <a:schemeClr val="tx1"/>
            </a:solidFill>
          </a:ln>
        </p:spPr>
        <p:txBody>
          <a:bodyPr wrap="square" rtlCol="0">
            <a:spAutoFit/>
          </a:bodyPr>
          <a:lstStyle/>
          <a:p>
            <a:pPr algn="ctr"/>
            <a:r>
              <a:rPr lang="en-US" b="1" u="sng" dirty="0"/>
              <a:t>Accessibility Features </a:t>
            </a:r>
          </a:p>
          <a:p>
            <a:endParaRPr lang="en-US" u="sng" dirty="0"/>
          </a:p>
          <a:p>
            <a:pPr marL="228600" indent="-228600">
              <a:spcAft>
                <a:spcPts val="600"/>
              </a:spcAft>
              <a:buFont typeface="Wingdings" pitchFamily="2" charset="2"/>
              <a:buChar char="q"/>
            </a:pPr>
            <a:r>
              <a:rPr lang="en-US" dirty="0"/>
              <a:t>Answer Masking</a:t>
            </a:r>
          </a:p>
          <a:p>
            <a:pPr marL="228600" indent="-228600">
              <a:buFont typeface="Wingdings" pitchFamily="2" charset="2"/>
              <a:buChar char="q"/>
            </a:pPr>
            <a:r>
              <a:rPr lang="en-US" dirty="0"/>
              <a:t> v</a:t>
            </a:r>
          </a:p>
          <a:p>
            <a:pPr>
              <a:buFont typeface="Wingdings" pitchFamily="2" charset="2"/>
              <a:buChar char="q"/>
            </a:pPr>
            <a:endParaRPr lang="en-US" dirty="0"/>
          </a:p>
          <a:p>
            <a:endParaRPr lang="en-US" dirty="0"/>
          </a:p>
          <a:p>
            <a:pPr>
              <a:buFont typeface="Wingdings" pitchFamily="2" charset="2"/>
              <a:buChar char="q"/>
            </a:pPr>
            <a:endParaRPr lang="en-US" dirty="0"/>
          </a:p>
        </p:txBody>
      </p:sp>
      <p:sp>
        <p:nvSpPr>
          <p:cNvPr id="20" name="TextBox 19"/>
          <p:cNvSpPr txBox="1"/>
          <p:nvPr/>
        </p:nvSpPr>
        <p:spPr>
          <a:xfrm>
            <a:off x="8462356" y="3103097"/>
            <a:ext cx="1696632" cy="923330"/>
          </a:xfrm>
          <a:prstGeom prst="rect">
            <a:avLst/>
          </a:prstGeom>
          <a:solidFill>
            <a:srgbClr val="E5EBF7"/>
          </a:solidFill>
          <a:ln>
            <a:solidFill>
              <a:schemeClr val="tx1"/>
            </a:solidFill>
          </a:ln>
        </p:spPr>
        <p:txBody>
          <a:bodyPr wrap="square" rtlCol="0">
            <a:spAutoFit/>
          </a:bodyPr>
          <a:lstStyle/>
          <a:p>
            <a:pPr defTabSz="174625">
              <a:tabLst>
                <a:tab pos="233363" algn="l"/>
              </a:tabLst>
            </a:pPr>
            <a:r>
              <a:rPr lang="en-US" dirty="0"/>
              <a:t>Alternative Background </a:t>
            </a:r>
          </a:p>
          <a:p>
            <a:pPr defTabSz="174625">
              <a:tabLst>
                <a:tab pos="233363" algn="l"/>
              </a:tabLst>
            </a:pPr>
            <a:r>
              <a:rPr lang="en-US" dirty="0"/>
              <a:t>and Font Color</a:t>
            </a:r>
          </a:p>
        </p:txBody>
      </p:sp>
      <p:pic>
        <p:nvPicPr>
          <p:cNvPr id="21" name="Picture 20"/>
          <p:cNvPicPr>
            <a:picLocks noChangeAspect="1"/>
          </p:cNvPicPr>
          <p:nvPr/>
        </p:nvPicPr>
        <p:blipFill>
          <a:blip r:embed="rId3"/>
          <a:stretch>
            <a:fillRect/>
          </a:stretch>
        </p:blipFill>
        <p:spPr>
          <a:xfrm>
            <a:off x="9857871" y="3101511"/>
            <a:ext cx="317019" cy="384081"/>
          </a:xfrm>
          <a:prstGeom prst="rect">
            <a:avLst/>
          </a:prstGeom>
        </p:spPr>
      </p:pic>
      <p:pic>
        <p:nvPicPr>
          <p:cNvPr id="22" name="Picture 21"/>
          <p:cNvPicPr>
            <a:picLocks noChangeAspect="1"/>
          </p:cNvPicPr>
          <p:nvPr/>
        </p:nvPicPr>
        <p:blipFill>
          <a:blip r:embed="rId4"/>
          <a:stretch>
            <a:fillRect/>
          </a:stretch>
        </p:blipFill>
        <p:spPr>
          <a:xfrm>
            <a:off x="9918878" y="3244806"/>
            <a:ext cx="152413" cy="152413"/>
          </a:xfrm>
          <a:prstGeom prst="rect">
            <a:avLst/>
          </a:prstGeom>
        </p:spPr>
      </p:pic>
      <p:sp>
        <p:nvSpPr>
          <p:cNvPr id="23" name="TextBox 22"/>
          <p:cNvSpPr txBox="1"/>
          <p:nvPr/>
        </p:nvSpPr>
        <p:spPr>
          <a:xfrm>
            <a:off x="8285140" y="4659000"/>
            <a:ext cx="3068659" cy="1569660"/>
          </a:xfrm>
          <a:prstGeom prst="rect">
            <a:avLst/>
          </a:prstGeom>
          <a:noFill/>
          <a:ln>
            <a:solidFill>
              <a:schemeClr val="tx1"/>
            </a:solidFill>
          </a:ln>
        </p:spPr>
        <p:txBody>
          <a:bodyPr wrap="square" rtlCol="0">
            <a:spAutoFit/>
          </a:bodyPr>
          <a:lstStyle/>
          <a:p>
            <a:r>
              <a:rPr lang="en-US" sz="2400" b="1" dirty="0"/>
              <a:t>Accommodations listed in SR/PNP may vary, according to each test.</a:t>
            </a:r>
          </a:p>
        </p:txBody>
      </p:sp>
      <p:sp>
        <p:nvSpPr>
          <p:cNvPr id="3" name="TextBox 2"/>
          <p:cNvSpPr txBox="1"/>
          <p:nvPr/>
        </p:nvSpPr>
        <p:spPr>
          <a:xfrm>
            <a:off x="482855" y="1193368"/>
            <a:ext cx="11370972" cy="483648"/>
          </a:xfrm>
          <a:prstGeom prst="rect">
            <a:avLst/>
          </a:prstGeom>
          <a:solidFill>
            <a:schemeClr val="accent2"/>
          </a:solidFill>
          <a:ln>
            <a:solidFill>
              <a:schemeClr val="accent1"/>
            </a:solidFill>
          </a:ln>
        </p:spPr>
        <p:txBody>
          <a:bodyPr wrap="square" rtlCol="0">
            <a:spAutoFit/>
          </a:bodyPr>
          <a:lstStyle/>
          <a:p>
            <a:pPr algn="ctr">
              <a:lnSpc>
                <a:spcPct val="80000"/>
              </a:lnSpc>
            </a:pPr>
            <a:r>
              <a:rPr lang="en-US" sz="3200" b="1" dirty="0">
                <a:solidFill>
                  <a:schemeClr val="bg1"/>
                </a:solidFill>
              </a:rPr>
              <a:t>Sample “Manage Student Test” Screen in the SR/PNP</a:t>
            </a:r>
            <a:endParaRPr lang="en-US" sz="3200" dirty="0">
              <a:solidFill>
                <a:schemeClr val="bg1"/>
              </a:solidFill>
            </a:endParaRPr>
          </a:p>
        </p:txBody>
      </p:sp>
    </p:spTree>
    <p:extLst>
      <p:ext uri="{BB962C8B-B14F-4D97-AF65-F5344CB8AC3E}">
        <p14:creationId xmlns:p14="http://schemas.microsoft.com/office/powerpoint/2010/main" val="2183507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p:cNvSpPr>
            <a:spLocks noGrp="1"/>
          </p:cNvSpPr>
          <p:nvPr>
            <p:ph type="sldNum" sz="quarter" idx="4294967295"/>
          </p:nvPr>
        </p:nvSpPr>
        <p:spPr bwMode="auto">
          <a:noFill/>
          <a:ln>
            <a:miter lim="800000"/>
            <a:headEnd/>
            <a:tailEnd/>
          </a:ln>
        </p:spPr>
        <p:txBody>
          <a:bodyPr/>
          <a:lstStyle/>
          <a:p>
            <a:fld id="{1D7C1E9F-BF46-41F8-A0C8-9626652113E1}" type="slidenum">
              <a:rPr lang="zh-CN" altLang="en-US">
                <a:solidFill>
                  <a:schemeClr val="bg2">
                    <a:lumMod val="25000"/>
                  </a:schemeClr>
                </a:solidFill>
              </a:rPr>
              <a:pPr/>
              <a:t>19</a:t>
            </a:fld>
            <a:endParaRPr lang="zh-CN" altLang="en-US">
              <a:solidFill>
                <a:schemeClr val="bg2">
                  <a:lumMod val="25000"/>
                </a:schemeClr>
              </a:solidFill>
            </a:endParaRPr>
          </a:p>
        </p:txBody>
      </p:sp>
      <p:sp>
        <p:nvSpPr>
          <p:cNvPr id="41990" name="Title 5"/>
          <p:cNvSpPr>
            <a:spLocks noGrp="1"/>
          </p:cNvSpPr>
          <p:nvPr>
            <p:ph type="title"/>
          </p:nvPr>
        </p:nvSpPr>
        <p:spPr>
          <a:xfrm>
            <a:off x="568325" y="288925"/>
            <a:ext cx="11433175" cy="679450"/>
          </a:xfrm>
        </p:spPr>
        <p:txBody>
          <a:bodyPr/>
          <a:lstStyle/>
          <a:p>
            <a:pPr eaLnBrk="1" hangingPunct="1"/>
            <a:r>
              <a:rPr lang="en-US" altLang="en-US" sz="3600" dirty="0"/>
              <a:t>Resources and Support</a:t>
            </a:r>
          </a:p>
        </p:txBody>
      </p:sp>
      <p:sp>
        <p:nvSpPr>
          <p:cNvPr id="41991" name="Content Placeholder 6"/>
          <p:cNvSpPr>
            <a:spLocks noGrp="1"/>
          </p:cNvSpPr>
          <p:nvPr>
            <p:ph idx="16"/>
          </p:nvPr>
        </p:nvSpPr>
        <p:spPr>
          <a:xfrm>
            <a:off x="294468" y="1368126"/>
            <a:ext cx="11944026" cy="3800475"/>
          </a:xfrm>
        </p:spPr>
        <p:txBody>
          <a:bodyPr/>
          <a:lstStyle/>
          <a:p>
            <a:pPr marL="0" lvl="1" indent="0">
              <a:spcBef>
                <a:spcPts val="600"/>
              </a:spcBef>
              <a:spcAft>
                <a:spcPts val="600"/>
              </a:spcAft>
              <a:buNone/>
            </a:pPr>
            <a:r>
              <a:rPr lang="en-US" sz="3200" dirty="0"/>
              <a:t>Support and Assistance:</a:t>
            </a:r>
          </a:p>
          <a:p>
            <a:pPr marL="0" lvl="1" indent="0">
              <a:spcBef>
                <a:spcPts val="600"/>
              </a:spcBef>
              <a:spcAft>
                <a:spcPts val="600"/>
              </a:spcAft>
              <a:buNone/>
            </a:pPr>
            <a:r>
              <a:rPr lang="en-US" altLang="en-US" sz="2800" b="1" dirty="0">
                <a:solidFill>
                  <a:srgbClr val="101D35"/>
                </a:solidFill>
              </a:rPr>
              <a:t>Web: </a:t>
            </a:r>
            <a:r>
              <a:rPr lang="en-US" sz="2800" dirty="0">
                <a:hlinkClick r:id="rId3"/>
              </a:rPr>
              <a:t>mcas.pearsonsupport.com</a:t>
            </a:r>
            <a:endParaRPr lang="en-US" sz="2800" dirty="0">
              <a:solidFill>
                <a:srgbClr val="101D35"/>
              </a:solidFill>
            </a:endParaRPr>
          </a:p>
          <a:p>
            <a:pPr marL="0" lvl="1" indent="0">
              <a:spcBef>
                <a:spcPts val="600"/>
              </a:spcBef>
              <a:spcAft>
                <a:spcPts val="600"/>
              </a:spcAft>
              <a:buNone/>
            </a:pPr>
            <a:r>
              <a:rPr lang="en-US" altLang="en-US" sz="2800" b="1" dirty="0">
                <a:solidFill>
                  <a:srgbClr val="101D35"/>
                </a:solidFill>
              </a:rPr>
              <a:t>Phone: </a:t>
            </a:r>
            <a:r>
              <a:rPr lang="en-US" altLang="en-US" sz="2800" dirty="0">
                <a:solidFill>
                  <a:srgbClr val="101D35"/>
                </a:solidFill>
              </a:rPr>
              <a:t>1-800-737-5103</a:t>
            </a:r>
            <a:endParaRPr lang="en-US" sz="2800" dirty="0"/>
          </a:p>
          <a:p>
            <a:pPr marL="0" lvl="1" indent="0">
              <a:lnSpc>
                <a:spcPct val="114000"/>
              </a:lnSpc>
              <a:buNone/>
            </a:pPr>
            <a:endParaRPr lang="en-US" sz="1400" dirty="0"/>
          </a:p>
          <a:p>
            <a:pPr marL="0" lvl="1" indent="0">
              <a:buNone/>
            </a:pPr>
            <a:r>
              <a:rPr lang="en-US" sz="3200" dirty="0"/>
              <a:t>Office of Student Assessment </a:t>
            </a:r>
            <a:r>
              <a:rPr lang="en-US" sz="3000" dirty="0"/>
              <a:t>- </a:t>
            </a:r>
            <a:r>
              <a:rPr lang="en-US" altLang="en-US" sz="3000" dirty="0">
                <a:solidFill>
                  <a:srgbClr val="101D35"/>
                </a:solidFill>
              </a:rPr>
              <a:t>Accessibility and Accommodations</a:t>
            </a:r>
          </a:p>
          <a:p>
            <a:pPr marL="0" lvl="1" indent="0">
              <a:spcBef>
                <a:spcPts val="600"/>
              </a:spcBef>
              <a:spcAft>
                <a:spcPts val="600"/>
              </a:spcAft>
              <a:buNone/>
            </a:pPr>
            <a:r>
              <a:rPr lang="en-US" altLang="en-US" sz="2800" b="1" dirty="0">
                <a:solidFill>
                  <a:srgbClr val="101D35"/>
                </a:solidFill>
              </a:rPr>
              <a:t>Web: </a:t>
            </a:r>
            <a:r>
              <a:rPr lang="en-US" sz="2800" dirty="0">
                <a:hlinkClick r:id="rId4"/>
              </a:rPr>
              <a:t>www.doe.mass.edu/mcas/accessibility/</a:t>
            </a:r>
            <a:endParaRPr lang="en-US" altLang="en-US" sz="2800" dirty="0">
              <a:solidFill>
                <a:srgbClr val="101D35"/>
              </a:solidFill>
            </a:endParaRPr>
          </a:p>
          <a:p>
            <a:pPr marL="0" indent="0" eaLnBrk="1" hangingPunct="1">
              <a:spcBef>
                <a:spcPts val="600"/>
              </a:spcBef>
              <a:spcAft>
                <a:spcPts val="600"/>
              </a:spcAft>
              <a:buNone/>
            </a:pPr>
            <a:r>
              <a:rPr lang="en-US" altLang="en-US" b="1" dirty="0">
                <a:solidFill>
                  <a:srgbClr val="101D35"/>
                </a:solidFill>
              </a:rPr>
              <a:t>Phone: </a:t>
            </a:r>
            <a:r>
              <a:rPr lang="en-US" altLang="en-US" dirty="0">
                <a:solidFill>
                  <a:srgbClr val="101D35"/>
                </a:solidFill>
              </a:rPr>
              <a:t>781-338-3625</a:t>
            </a:r>
          </a:p>
          <a:p>
            <a:pPr marL="0" lvl="1" indent="0">
              <a:spcBef>
                <a:spcPts val="600"/>
              </a:spcBef>
              <a:spcAft>
                <a:spcPts val="600"/>
              </a:spcAft>
              <a:buNone/>
            </a:pPr>
            <a:r>
              <a:rPr lang="en-US" altLang="en-US" sz="2800" b="1" dirty="0">
                <a:solidFill>
                  <a:srgbClr val="101D35"/>
                </a:solidFill>
              </a:rPr>
              <a:t>Email: </a:t>
            </a:r>
            <a:r>
              <a:rPr lang="en-US" sz="2800" dirty="0">
                <a:hlinkClick r:id="rId5"/>
              </a:rPr>
              <a:t>mcas@doe.mass.edu</a:t>
            </a:r>
            <a:endParaRPr lang="en-US" sz="2800" dirty="0"/>
          </a:p>
          <a:p>
            <a:pPr marL="0" indent="0" eaLnBrk="1" hangingPunct="1">
              <a:spcAft>
                <a:spcPct val="0"/>
              </a:spcAft>
              <a:buNone/>
            </a:pPr>
            <a:endParaRPr lang="en-US" altLang="en-US" dirty="0">
              <a:solidFill>
                <a:srgbClr val="101D35"/>
              </a:solidFill>
            </a:endParaRPr>
          </a:p>
          <a:p>
            <a:pPr lvl="1" eaLnBrk="1" hangingPunct="1">
              <a:spcAft>
                <a:spcPct val="0"/>
              </a:spcAft>
            </a:pPr>
            <a:endParaRPr lang="en-US" altLang="en-US" dirty="0">
              <a:solidFill>
                <a:srgbClr val="000000"/>
              </a:solidFill>
            </a:endParaRPr>
          </a:p>
          <a:p>
            <a:pPr eaLnBrk="1" hangingPunct="1">
              <a:spcAft>
                <a:spcPct val="0"/>
              </a:spcAft>
            </a:pPr>
            <a:endParaRPr lang="en-US" altLang="en-US" dirty="0">
              <a:solidFill>
                <a:srgbClr val="101D35"/>
              </a:solidFill>
            </a:endParaRPr>
          </a:p>
          <a:p>
            <a:pPr eaLnBrk="1" hangingPunct="1">
              <a:spcAft>
                <a:spcPct val="0"/>
              </a:spcAft>
            </a:pPr>
            <a:endParaRPr lang="en-US" altLang="en-US" dirty="0">
              <a:solidFill>
                <a:srgbClr val="101D35"/>
              </a:solidFill>
            </a:endParaRPr>
          </a:p>
        </p:txBody>
      </p:sp>
    </p:spTree>
    <p:extLst>
      <p:ext uri="{BB962C8B-B14F-4D97-AF65-F5344CB8AC3E}">
        <p14:creationId xmlns:p14="http://schemas.microsoft.com/office/powerpoint/2010/main" val="595795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Overview of Accessibility and Accommodations for MCAS Next-Generation Tests</a:t>
            </a:r>
          </a:p>
        </p:txBody>
      </p:sp>
      <p:sp>
        <p:nvSpPr>
          <p:cNvPr id="3" name="Content Placeholder 2"/>
          <p:cNvSpPr>
            <a:spLocks noGrp="1"/>
          </p:cNvSpPr>
          <p:nvPr>
            <p:ph idx="1"/>
          </p:nvPr>
        </p:nvSpPr>
        <p:spPr>
          <a:xfrm>
            <a:off x="223024" y="1230403"/>
            <a:ext cx="11715691" cy="5049746"/>
          </a:xfrm>
        </p:spPr>
        <p:txBody>
          <a:bodyPr/>
          <a:lstStyle/>
          <a:p>
            <a:r>
              <a:rPr lang="en-US" sz="2600" dirty="0"/>
              <a:t>See the publication </a:t>
            </a:r>
            <a:r>
              <a:rPr lang="en-US" sz="2600" b="1" i="1" dirty="0"/>
              <a:t>Accessibility and Accommodations Manual available </a:t>
            </a:r>
            <a:r>
              <a:rPr lang="en-US" sz="2600" dirty="0"/>
              <a:t>at </a:t>
            </a:r>
            <a:r>
              <a:rPr lang="en-US" sz="2600" dirty="0">
                <a:hlinkClick r:id="rId3"/>
              </a:rPr>
              <a:t>www.doe.mass.edu/mcas/accessibility/.</a:t>
            </a:r>
            <a:endParaRPr lang="en-US" sz="2600" dirty="0"/>
          </a:p>
          <a:p>
            <a:r>
              <a:rPr lang="en-US" sz="2600" dirty="0"/>
              <a:t>Some previous MCAS accommodations are now called: </a:t>
            </a:r>
          </a:p>
          <a:p>
            <a:pPr lvl="1"/>
            <a:r>
              <a:rPr lang="en-US" sz="2600" b="1" i="1" dirty="0"/>
              <a:t>Universal Accessibility Features </a:t>
            </a:r>
          </a:p>
          <a:p>
            <a:pPr lvl="2"/>
            <a:r>
              <a:rPr lang="en-US" sz="2600" dirty="0"/>
              <a:t>available to all students on computer- and paper-based tests</a:t>
            </a:r>
          </a:p>
          <a:p>
            <a:pPr lvl="1"/>
            <a:r>
              <a:rPr lang="en-US" sz="2600" b="1" i="1" dirty="0"/>
              <a:t>Designated Accessibility Features </a:t>
            </a:r>
          </a:p>
          <a:p>
            <a:pPr lvl="2"/>
            <a:r>
              <a:rPr lang="en-US" sz="2600" dirty="0"/>
              <a:t>can be given to any student at the discretion of the principal</a:t>
            </a:r>
          </a:p>
          <a:p>
            <a:r>
              <a:rPr lang="en-US" sz="2600" dirty="0"/>
              <a:t>Accommodations are available to students with disabilities and English  learners.</a:t>
            </a:r>
          </a:p>
          <a:p>
            <a:r>
              <a:rPr lang="en-US" sz="2600" dirty="0"/>
              <a:t>“Nonstandard” accommodations are now called Special Access accommodations.</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Tree>
    <p:extLst>
      <p:ext uri="{BB962C8B-B14F-4D97-AF65-F5344CB8AC3E}">
        <p14:creationId xmlns:p14="http://schemas.microsoft.com/office/powerpoint/2010/main" val="56569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Overview of Accessibility and Accommodations for MCAS Next-Generation Tests (</a:t>
            </a:r>
            <a:r>
              <a:rPr lang="en-US" sz="3200" i="1" dirty="0"/>
              <a:t>Continued</a:t>
            </a:r>
            <a:r>
              <a:rPr lang="en-US" sz="3200" dirty="0"/>
              <a:t>)</a:t>
            </a:r>
          </a:p>
        </p:txBody>
      </p:sp>
      <p:sp>
        <p:nvSpPr>
          <p:cNvPr id="3" name="Content Placeholder 2"/>
          <p:cNvSpPr>
            <a:spLocks noGrp="1"/>
          </p:cNvSpPr>
          <p:nvPr>
            <p:ph idx="1"/>
          </p:nvPr>
        </p:nvSpPr>
        <p:spPr/>
        <p:txBody>
          <a:bodyPr/>
          <a:lstStyle/>
          <a:p>
            <a:r>
              <a:rPr lang="en-US" sz="2200" dirty="0"/>
              <a:t>The following are available to </a:t>
            </a:r>
            <a:r>
              <a:rPr lang="en-US" sz="2200" b="1" i="1" dirty="0"/>
              <a:t>all </a:t>
            </a:r>
            <a:r>
              <a:rPr lang="en-US" sz="2200" dirty="0"/>
              <a:t>students:</a:t>
            </a:r>
          </a:p>
          <a:p>
            <a:pPr lvl="1"/>
            <a:r>
              <a:rPr lang="en-US" sz="2200" dirty="0"/>
              <a:t>Untimed test sessions </a:t>
            </a:r>
          </a:p>
          <a:p>
            <a:pPr lvl="1"/>
            <a:r>
              <a:rPr lang="en-US" sz="2200" dirty="0"/>
              <a:t>Blank scratch paper (including lined or graph paper) </a:t>
            </a:r>
          </a:p>
          <a:p>
            <a:pPr lvl="1"/>
            <a:r>
              <a:rPr lang="en-US" sz="2200" dirty="0"/>
              <a:t>Assistance from a test administrator, as needed, to use the computer-based test platform</a:t>
            </a:r>
          </a:p>
          <a:p>
            <a:r>
              <a:rPr lang="en-US" sz="2200" dirty="0"/>
              <a:t> The following have changed for next-generation MCAS tests:</a:t>
            </a:r>
          </a:p>
          <a:p>
            <a:pPr lvl="1"/>
            <a:r>
              <a:rPr lang="en-US" sz="2200" dirty="0"/>
              <a:t>New categories and numbering system for accessibility features and accommodations</a:t>
            </a:r>
          </a:p>
          <a:p>
            <a:pPr lvl="1"/>
            <a:r>
              <a:rPr lang="en-US" sz="2200" dirty="0"/>
              <a:t>Many former accommodations now available to </a:t>
            </a:r>
            <a:r>
              <a:rPr lang="en-US" sz="2200" b="1" i="1" dirty="0"/>
              <a:t>all</a:t>
            </a:r>
            <a:r>
              <a:rPr lang="en-US" sz="2200" dirty="0"/>
              <a:t> students</a:t>
            </a:r>
          </a:p>
          <a:p>
            <a:pPr lvl="1"/>
            <a:r>
              <a:rPr lang="en-US" sz="2200" dirty="0"/>
              <a:t>Some features and accommodations differ on computer- vs. paper-based tests.</a:t>
            </a:r>
          </a:p>
          <a:p>
            <a:pPr lvl="1"/>
            <a:r>
              <a:rPr lang="en-US" sz="2200" dirty="0"/>
              <a:t>Expanded list of accommodations now available to EL students.</a:t>
            </a:r>
          </a:p>
          <a:p>
            <a:pPr lvl="1"/>
            <a:r>
              <a:rPr lang="en-US" sz="2200" dirty="0"/>
              <a:t>High School tests will transition to next-generation computer-based tests</a:t>
            </a:r>
          </a:p>
          <a:p>
            <a:endParaRPr lang="en-US" dirty="0"/>
          </a:p>
          <a:p>
            <a:endParaRPr lang="en-US" dirty="0"/>
          </a:p>
        </p:txBody>
      </p:sp>
      <p:sp>
        <p:nvSpPr>
          <p:cNvPr id="4" name="Slide Number Placeholder 3"/>
          <p:cNvSpPr>
            <a:spLocks noGrp="1"/>
          </p:cNvSpPr>
          <p:nvPr>
            <p:ph type="sldNum" sz="quarter" idx="12"/>
          </p:nvPr>
        </p:nvSpPr>
        <p:spPr>
          <a:xfrm>
            <a:off x="8619309" y="6356350"/>
            <a:ext cx="2743200" cy="365125"/>
          </a:xfrm>
        </p:spPr>
        <p:txBody>
          <a:bodyPr/>
          <a:lstStyle/>
          <a:p>
            <a:fld id="{FF27229C-EC7B-4063-A33B-28A5E87E32ED}" type="slidenum">
              <a:rPr lang="zh-CN" altLang="en-US" smtClean="0"/>
              <a:pPr/>
              <a:t>3</a:t>
            </a:fld>
            <a:endParaRPr lang="zh-CN" altLang="en-US" dirty="0"/>
          </a:p>
        </p:txBody>
      </p:sp>
    </p:spTree>
    <p:extLst>
      <p:ext uri="{BB962C8B-B14F-4D97-AF65-F5344CB8AC3E}">
        <p14:creationId xmlns:p14="http://schemas.microsoft.com/office/powerpoint/2010/main" val="4159951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dirty="0"/>
              <a:t>Universal Accessibility Features for all students</a:t>
            </a:r>
            <a:endParaRPr lang="en-US" sz="32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graphicFrame>
        <p:nvGraphicFramePr>
          <p:cNvPr id="5" name="Table 4"/>
          <p:cNvGraphicFramePr>
            <a:graphicFrameLocks noGrp="1"/>
          </p:cNvGraphicFramePr>
          <p:nvPr>
            <p:extLst>
              <p:ext uri="{D42A27DB-BD31-4B8C-83A1-F6EECF244321}">
                <p14:modId xmlns:p14="http://schemas.microsoft.com/office/powerpoint/2010/main" val="2033612614"/>
              </p:ext>
            </p:extLst>
          </p:nvPr>
        </p:nvGraphicFramePr>
        <p:xfrm>
          <a:off x="746151" y="1133856"/>
          <a:ext cx="11088798" cy="5098408"/>
        </p:xfrm>
        <a:graphic>
          <a:graphicData uri="http://schemas.openxmlformats.org/drawingml/2006/table">
            <a:tbl>
              <a:tblPr firstRow="1" bandRow="1">
                <a:tableStyleId>{5C22544A-7EE6-4342-B048-85BDC9FD1C3A}</a:tableStyleId>
              </a:tblPr>
              <a:tblGrid>
                <a:gridCol w="5445391">
                  <a:extLst>
                    <a:ext uri="{9D8B030D-6E8A-4147-A177-3AD203B41FA5}">
                      <a16:colId xmlns:a16="http://schemas.microsoft.com/office/drawing/2014/main" val="20000"/>
                    </a:ext>
                  </a:extLst>
                </a:gridCol>
                <a:gridCol w="5643407">
                  <a:extLst>
                    <a:ext uri="{9D8B030D-6E8A-4147-A177-3AD203B41FA5}">
                      <a16:colId xmlns:a16="http://schemas.microsoft.com/office/drawing/2014/main" val="20001"/>
                    </a:ext>
                  </a:extLst>
                </a:gridCol>
              </a:tblGrid>
              <a:tr h="350411">
                <a:tc>
                  <a:txBody>
                    <a:bodyPr/>
                    <a:lstStyle/>
                    <a:p>
                      <a:pPr marL="0" marR="0" indent="0" algn="ctr">
                        <a:spcBef>
                          <a:spcPts val="400"/>
                        </a:spcBef>
                        <a:spcAft>
                          <a:spcPts val="0"/>
                        </a:spcAft>
                      </a:pPr>
                      <a:r>
                        <a:rPr lang="en-US" sz="2200" b="1" dirty="0">
                          <a:latin typeface="+mn-lt"/>
                          <a:ea typeface="Times New Roman"/>
                          <a:cs typeface="Times New Roman"/>
                        </a:rPr>
                        <a:t>Computer</a:t>
                      </a:r>
                      <a:endParaRPr lang="en-US" sz="2200" dirty="0">
                        <a:latin typeface="+mn-lt"/>
                        <a:ea typeface="Times New Roman"/>
                        <a:cs typeface="Times New Roman"/>
                      </a:endParaRPr>
                    </a:p>
                  </a:txBody>
                  <a:tcPr marL="50659" marR="50659" marT="0" marB="0" anchor="ctr"/>
                </a:tc>
                <a:tc>
                  <a:txBody>
                    <a:bodyPr/>
                    <a:lstStyle/>
                    <a:p>
                      <a:pPr marL="0" marR="0" indent="0" algn="ctr">
                        <a:spcBef>
                          <a:spcPts val="400"/>
                        </a:spcBef>
                        <a:spcAft>
                          <a:spcPts val="0"/>
                        </a:spcAft>
                      </a:pPr>
                      <a:r>
                        <a:rPr lang="en-US" sz="2200" b="1" dirty="0">
                          <a:latin typeface="+mn-lt"/>
                          <a:ea typeface="Times New Roman"/>
                          <a:cs typeface="Times New Roman"/>
                        </a:rPr>
                        <a:t>Paper</a:t>
                      </a:r>
                      <a:endParaRPr lang="en-US" sz="2200" dirty="0">
                        <a:latin typeface="+mn-lt"/>
                        <a:ea typeface="Times New Roman"/>
                        <a:cs typeface="Times New Roman"/>
                      </a:endParaRPr>
                    </a:p>
                  </a:txBody>
                  <a:tcPr marL="50659" marR="50659" marT="0" marB="0" anchor="ctr"/>
                </a:tc>
                <a:extLst>
                  <a:ext uri="{0D108BD9-81ED-4DB2-BD59-A6C34878D82A}">
                    <a16:rowId xmlns:a16="http://schemas.microsoft.com/office/drawing/2014/main" val="10000"/>
                  </a:ext>
                </a:extLst>
              </a:tr>
              <a:tr h="580450">
                <a:tc>
                  <a:txBody>
                    <a:bodyPr/>
                    <a:lstStyle/>
                    <a:p>
                      <a:pPr marL="0" marR="0" indent="0">
                        <a:lnSpc>
                          <a:spcPct val="90000"/>
                        </a:lnSpc>
                        <a:spcBef>
                          <a:spcPts val="0"/>
                        </a:spcBef>
                        <a:spcAft>
                          <a:spcPts val="0"/>
                        </a:spcAft>
                      </a:pPr>
                      <a:r>
                        <a:rPr lang="en-US" sz="2200" b="0" i="0" u="none" dirty="0">
                          <a:solidFill>
                            <a:schemeClr val="tx1"/>
                          </a:solidFill>
                          <a:latin typeface="+mn-lt"/>
                          <a:ea typeface="Times New Roman"/>
                          <a:cs typeface="Times New Roman"/>
                        </a:rPr>
                        <a:t>Alternative</a:t>
                      </a:r>
                      <a:r>
                        <a:rPr lang="en-US" sz="2200" b="0" i="0" u="none" baseline="0" dirty="0">
                          <a:solidFill>
                            <a:schemeClr val="tx1"/>
                          </a:solidFill>
                          <a:latin typeface="+mn-lt"/>
                          <a:ea typeface="Times New Roman"/>
                          <a:cs typeface="Times New Roman"/>
                        </a:rPr>
                        <a:t> </a:t>
                      </a:r>
                      <a:r>
                        <a:rPr lang="en-US" sz="2200" b="0" i="0" u="none" dirty="0">
                          <a:solidFill>
                            <a:schemeClr val="tx1"/>
                          </a:solidFill>
                          <a:latin typeface="+mn-lt"/>
                          <a:ea typeface="Times New Roman"/>
                          <a:cs typeface="Times New Roman"/>
                        </a:rPr>
                        <a:t>background/font color </a:t>
                      </a:r>
                      <a:r>
                        <a:rPr lang="en-US" sz="2200" b="1" i="1" u="none" dirty="0">
                          <a:solidFill>
                            <a:schemeClr val="tx1"/>
                          </a:solidFill>
                        </a:rPr>
                        <a:t>(</a:t>
                      </a:r>
                      <a:r>
                        <a:rPr lang="en-US" sz="2200" b="1" i="1" u="sng" dirty="0">
                          <a:solidFill>
                            <a:schemeClr val="tx1"/>
                          </a:solidFill>
                        </a:rPr>
                        <a:t>SR/PNP</a:t>
                      </a:r>
                      <a:r>
                        <a:rPr lang="en-US" sz="2200" b="1" i="1" u="none" dirty="0">
                          <a:solidFill>
                            <a:schemeClr val="tx1"/>
                          </a:solidFill>
                        </a:rPr>
                        <a:t>)</a:t>
                      </a:r>
                      <a:endParaRPr lang="en-US" sz="2200" b="1" i="1" u="sng" dirty="0">
                        <a:solidFill>
                          <a:schemeClr val="tx1"/>
                        </a:solidFill>
                        <a:latin typeface="+mn-lt"/>
                        <a:ea typeface="Times New Roman"/>
                        <a:cs typeface="Times New Roman"/>
                      </a:endParaRPr>
                    </a:p>
                  </a:txBody>
                  <a:tcPr marL="50659" marR="50659" marT="0" marB="0" anchor="ctr"/>
                </a:tc>
                <a:tc>
                  <a:txBody>
                    <a:bodyPr/>
                    <a:lstStyle/>
                    <a:p>
                      <a:pPr marL="0" marR="0" indent="0">
                        <a:lnSpc>
                          <a:spcPct val="90000"/>
                        </a:lnSpc>
                        <a:spcBef>
                          <a:spcPts val="0"/>
                        </a:spcBef>
                        <a:spcAft>
                          <a:spcPts val="0"/>
                        </a:spcAft>
                      </a:pPr>
                      <a:r>
                        <a:rPr lang="en-US" sz="2200" b="0" dirty="0">
                          <a:solidFill>
                            <a:schemeClr val="tx1"/>
                          </a:solidFill>
                          <a:latin typeface="+mn-lt"/>
                          <a:ea typeface="Times New Roman"/>
                          <a:cs typeface="Times New Roman"/>
                        </a:rPr>
                        <a:t>Colored overlays</a:t>
                      </a:r>
                    </a:p>
                  </a:txBody>
                  <a:tcPr marL="50659" marR="50659" marT="0" marB="0" anchor="ctr"/>
                </a:tc>
                <a:extLst>
                  <a:ext uri="{0D108BD9-81ED-4DB2-BD59-A6C34878D82A}">
                    <a16:rowId xmlns:a16="http://schemas.microsoft.com/office/drawing/2014/main" val="10001"/>
                  </a:ext>
                </a:extLst>
              </a:tr>
              <a:tr h="424445">
                <a:tc>
                  <a:txBody>
                    <a:bodyPr/>
                    <a:lstStyle/>
                    <a:p>
                      <a:pPr marL="0" marR="0" indent="0">
                        <a:lnSpc>
                          <a:spcPct val="90000"/>
                        </a:lnSpc>
                        <a:spcBef>
                          <a:spcPts val="0"/>
                        </a:spcBef>
                        <a:spcAft>
                          <a:spcPts val="0"/>
                        </a:spcAft>
                      </a:pPr>
                      <a:r>
                        <a:rPr lang="en-US" sz="2200" b="0" dirty="0">
                          <a:solidFill>
                            <a:schemeClr val="tx1"/>
                          </a:solidFill>
                          <a:latin typeface="+mn-lt"/>
                          <a:ea typeface="Times New Roman"/>
                          <a:cs typeface="Times New Roman"/>
                        </a:rPr>
                        <a:t>Screen magnification/ Zoom tool</a:t>
                      </a:r>
                    </a:p>
                  </a:txBody>
                  <a:tcPr marL="50659" marR="50659" marT="0" marB="0" anchor="ctr"/>
                </a:tc>
                <a:tc>
                  <a:txBody>
                    <a:bodyPr/>
                    <a:lstStyle/>
                    <a:p>
                      <a:pPr marL="0" marR="0" indent="0">
                        <a:lnSpc>
                          <a:spcPct val="90000"/>
                        </a:lnSpc>
                        <a:spcBef>
                          <a:spcPts val="0"/>
                        </a:spcBef>
                        <a:spcAft>
                          <a:spcPts val="0"/>
                        </a:spcAft>
                      </a:pPr>
                      <a:r>
                        <a:rPr lang="en-US" sz="2200" b="0" dirty="0">
                          <a:solidFill>
                            <a:schemeClr val="tx1"/>
                          </a:solidFill>
                          <a:latin typeface="+mn-lt"/>
                          <a:ea typeface="Times New Roman"/>
                          <a:cs typeface="Times New Roman"/>
                        </a:rPr>
                        <a:t>Magnification  device</a:t>
                      </a:r>
                    </a:p>
                  </a:txBody>
                  <a:tcPr marL="50659" marR="50659" marT="0" marB="0" anchor="ctr"/>
                </a:tc>
                <a:extLst>
                  <a:ext uri="{0D108BD9-81ED-4DB2-BD59-A6C34878D82A}">
                    <a16:rowId xmlns:a16="http://schemas.microsoft.com/office/drawing/2014/main" val="10002"/>
                  </a:ext>
                </a:extLst>
              </a:tr>
              <a:tr h="423564">
                <a:tc>
                  <a:txBody>
                    <a:bodyPr/>
                    <a:lstStyle/>
                    <a:p>
                      <a:pPr marL="0" marR="0" indent="0">
                        <a:lnSpc>
                          <a:spcPct val="90000"/>
                        </a:lnSpc>
                        <a:spcBef>
                          <a:spcPts val="0"/>
                        </a:spcBef>
                        <a:spcAft>
                          <a:spcPts val="0"/>
                        </a:spcAft>
                      </a:pPr>
                      <a:r>
                        <a:rPr lang="en-US" sz="2200" b="0" dirty="0">
                          <a:solidFill>
                            <a:schemeClr val="tx1"/>
                          </a:solidFill>
                          <a:latin typeface="+mn-lt"/>
                          <a:ea typeface="Times New Roman"/>
                          <a:cs typeface="Times New Roman"/>
                        </a:rPr>
                        <a:t>Line reader tool</a:t>
                      </a:r>
                    </a:p>
                  </a:txBody>
                  <a:tcPr marL="50659" marR="50659" marT="0" marB="0" anchor="ctr"/>
                </a:tc>
                <a:tc>
                  <a:txBody>
                    <a:bodyPr/>
                    <a:lstStyle/>
                    <a:p>
                      <a:pPr marL="0" marR="0" indent="0">
                        <a:lnSpc>
                          <a:spcPct val="90000"/>
                        </a:lnSpc>
                        <a:spcBef>
                          <a:spcPts val="0"/>
                        </a:spcBef>
                        <a:spcAft>
                          <a:spcPts val="0"/>
                        </a:spcAft>
                      </a:pPr>
                      <a:r>
                        <a:rPr lang="en-US" sz="2200" b="0" dirty="0">
                          <a:solidFill>
                            <a:schemeClr val="tx1"/>
                          </a:solidFill>
                          <a:latin typeface="+mn-lt"/>
                          <a:ea typeface="Times New Roman"/>
                          <a:cs typeface="Times New Roman"/>
                        </a:rPr>
                        <a:t>Tracking device/straight edge</a:t>
                      </a:r>
                    </a:p>
                  </a:txBody>
                  <a:tcPr marL="50659" marR="50659" marT="0" marB="0" anchor="ctr"/>
                </a:tc>
                <a:extLst>
                  <a:ext uri="{0D108BD9-81ED-4DB2-BD59-A6C34878D82A}">
                    <a16:rowId xmlns:a16="http://schemas.microsoft.com/office/drawing/2014/main" val="10003"/>
                  </a:ext>
                </a:extLst>
              </a:tr>
              <a:tr h="461949">
                <a:tc>
                  <a:txBody>
                    <a:bodyPr/>
                    <a:lstStyle/>
                    <a:p>
                      <a:pPr marL="0" marR="0" indent="0">
                        <a:lnSpc>
                          <a:spcPct val="90000"/>
                        </a:lnSpc>
                        <a:spcBef>
                          <a:spcPts val="0"/>
                        </a:spcBef>
                        <a:spcAft>
                          <a:spcPts val="0"/>
                        </a:spcAft>
                      </a:pPr>
                      <a:r>
                        <a:rPr lang="en-US" sz="2200" b="0" dirty="0">
                          <a:solidFill>
                            <a:schemeClr val="tx1"/>
                          </a:solidFill>
                          <a:latin typeface="+mn-lt"/>
                          <a:ea typeface="Times New Roman"/>
                          <a:cs typeface="Times New Roman"/>
                        </a:rPr>
                        <a:t>Answer Eliminator</a:t>
                      </a:r>
                    </a:p>
                  </a:txBody>
                  <a:tcPr marL="50659" marR="50659" marT="0" marB="0" anchor="ctr"/>
                </a:tc>
                <a:tc>
                  <a:txBody>
                    <a:bodyPr/>
                    <a:lstStyle/>
                    <a:p>
                      <a:pPr marL="0" marR="0" indent="0">
                        <a:lnSpc>
                          <a:spcPct val="90000"/>
                        </a:lnSpc>
                        <a:spcBef>
                          <a:spcPts val="0"/>
                        </a:spcBef>
                        <a:spcAft>
                          <a:spcPts val="0"/>
                        </a:spcAft>
                      </a:pPr>
                      <a:r>
                        <a:rPr lang="en-US" sz="2200" b="0" dirty="0">
                          <a:solidFill>
                            <a:schemeClr val="tx1"/>
                          </a:solidFill>
                          <a:latin typeface="+mn-lt"/>
                          <a:ea typeface="Times New Roman"/>
                          <a:cs typeface="Times New Roman"/>
                        </a:rPr>
                        <a:t>Use pencil to eliminate answer choices</a:t>
                      </a:r>
                    </a:p>
                  </a:txBody>
                  <a:tcPr marL="50659" marR="50659" marT="0" marB="0" anchor="ctr"/>
                </a:tc>
                <a:extLst>
                  <a:ext uri="{0D108BD9-81ED-4DB2-BD59-A6C34878D82A}">
                    <a16:rowId xmlns:a16="http://schemas.microsoft.com/office/drawing/2014/main" val="10004"/>
                  </a:ext>
                </a:extLst>
              </a:tr>
              <a:tr h="416552">
                <a:tc>
                  <a:txBody>
                    <a:bodyPr/>
                    <a:lstStyle/>
                    <a:p>
                      <a:pPr marL="228600" marR="0" indent="-228600">
                        <a:lnSpc>
                          <a:spcPct val="90000"/>
                        </a:lnSpc>
                        <a:spcBef>
                          <a:spcPts val="0"/>
                        </a:spcBef>
                        <a:spcAft>
                          <a:spcPts val="0"/>
                        </a:spcAft>
                      </a:pPr>
                      <a:r>
                        <a:rPr lang="en-US" sz="2200" b="0" i="0" u="none" dirty="0">
                          <a:latin typeface="+mn-lt"/>
                          <a:ea typeface="Times New Roman"/>
                          <a:cs typeface="Times New Roman"/>
                        </a:rPr>
                        <a:t>Answer Masking </a:t>
                      </a:r>
                      <a:r>
                        <a:rPr lang="en-US" sz="2200" b="1" i="1" u="sng" dirty="0">
                          <a:solidFill>
                            <a:schemeClr val="tx1"/>
                          </a:solidFill>
                        </a:rPr>
                        <a:t>(SR/PNP)</a:t>
                      </a:r>
                      <a:endParaRPr lang="en-US" sz="2200" b="1" i="1" u="sng" dirty="0">
                        <a:latin typeface="+mn-lt"/>
                        <a:ea typeface="Times New Roman"/>
                        <a:cs typeface="Times New Roman"/>
                      </a:endParaRPr>
                    </a:p>
                  </a:txBody>
                  <a:tcPr marL="50659" marR="50659" marT="0" marB="0" anchor="ctr"/>
                </a:tc>
                <a:tc>
                  <a:txBody>
                    <a:bodyPr/>
                    <a:lstStyle/>
                    <a:p>
                      <a:pPr marL="228600" marR="0" indent="-228600" algn="l" defTabSz="914400" rtl="0" eaLnBrk="1" fontAlgn="auto" latinLnBrk="0" hangingPunct="1">
                        <a:lnSpc>
                          <a:spcPct val="90000"/>
                        </a:lnSpc>
                        <a:spcBef>
                          <a:spcPts val="0"/>
                        </a:spcBef>
                        <a:spcAft>
                          <a:spcPts val="0"/>
                        </a:spcAft>
                        <a:buClrTx/>
                        <a:buSzTx/>
                        <a:buFontTx/>
                        <a:buNone/>
                        <a:tabLst/>
                        <a:defRPr/>
                      </a:pPr>
                      <a:r>
                        <a:rPr lang="en-US" sz="2200" b="0" dirty="0">
                          <a:solidFill>
                            <a:schemeClr val="tx1"/>
                          </a:solidFill>
                          <a:latin typeface="+mn-lt"/>
                          <a:ea typeface="Times New Roman"/>
                          <a:cs typeface="Times New Roman"/>
                        </a:rPr>
                        <a:t>Masking using blank card</a:t>
                      </a:r>
                    </a:p>
                  </a:txBody>
                  <a:tcPr marL="50659" marR="50659" marT="0" marB="0" anchor="ctr"/>
                </a:tc>
                <a:extLst>
                  <a:ext uri="{0D108BD9-81ED-4DB2-BD59-A6C34878D82A}">
                    <a16:rowId xmlns:a16="http://schemas.microsoft.com/office/drawing/2014/main" val="10005"/>
                  </a:ext>
                </a:extLst>
              </a:tr>
              <a:tr h="350411">
                <a:tc>
                  <a:txBody>
                    <a:bodyPr/>
                    <a:lstStyle/>
                    <a:p>
                      <a:pPr marL="228600" marR="0" indent="-228600">
                        <a:lnSpc>
                          <a:spcPct val="90000"/>
                        </a:lnSpc>
                        <a:spcBef>
                          <a:spcPts val="0"/>
                        </a:spcBef>
                        <a:spcAft>
                          <a:spcPts val="0"/>
                        </a:spcAft>
                      </a:pPr>
                      <a:r>
                        <a:rPr lang="en-US" sz="2200" dirty="0">
                          <a:latin typeface="+mn-lt"/>
                          <a:ea typeface="Times New Roman"/>
                          <a:cs typeface="Times New Roman"/>
                        </a:rPr>
                        <a:t>Item flag/Bookmark</a:t>
                      </a:r>
                    </a:p>
                  </a:txBody>
                  <a:tcPr marL="50659" marR="50659" marT="0" marB="0" anchor="ctr"/>
                </a:tc>
                <a:tc>
                  <a:txBody>
                    <a:bodyPr/>
                    <a:lstStyle/>
                    <a:p>
                      <a:pPr marL="228600" marR="0" indent="-228600">
                        <a:lnSpc>
                          <a:spcPct val="90000"/>
                        </a:lnSpc>
                        <a:spcBef>
                          <a:spcPts val="0"/>
                        </a:spcBef>
                        <a:spcAft>
                          <a:spcPts val="0"/>
                        </a:spcAft>
                      </a:pPr>
                      <a:r>
                        <a:rPr lang="en-US" sz="2200" dirty="0">
                          <a:solidFill>
                            <a:schemeClr val="tx1"/>
                          </a:solidFill>
                          <a:latin typeface="+mn-lt"/>
                          <a:ea typeface="Times New Roman"/>
                          <a:cs typeface="Times New Roman"/>
                        </a:rPr>
                        <a:t>Place marker</a:t>
                      </a:r>
                    </a:p>
                  </a:txBody>
                  <a:tcPr marL="50659" marR="50659" marT="0" marB="0" anchor="ctr"/>
                </a:tc>
                <a:extLst>
                  <a:ext uri="{0D108BD9-81ED-4DB2-BD59-A6C34878D82A}">
                    <a16:rowId xmlns:a16="http://schemas.microsoft.com/office/drawing/2014/main" val="10006"/>
                  </a:ext>
                </a:extLst>
              </a:tr>
              <a:tr h="350411">
                <a:tc gridSpan="2">
                  <a:txBody>
                    <a:bodyPr/>
                    <a:lstStyle/>
                    <a:p>
                      <a:pPr marL="228600" marR="0" indent="-228600" algn="ctr" defTabSz="914400" rtl="0" eaLnBrk="1" fontAlgn="auto" latinLnBrk="0" hangingPunct="1">
                        <a:lnSpc>
                          <a:spcPct val="90000"/>
                        </a:lnSpc>
                        <a:spcBef>
                          <a:spcPts val="0"/>
                        </a:spcBef>
                        <a:spcAft>
                          <a:spcPts val="0"/>
                        </a:spcAft>
                        <a:buClrTx/>
                        <a:buSzTx/>
                        <a:buFontTx/>
                        <a:buNone/>
                        <a:tabLst/>
                        <a:defRPr/>
                      </a:pPr>
                      <a:r>
                        <a:rPr lang="en-US" sz="2200" dirty="0">
                          <a:latin typeface="+mn-lt"/>
                          <a:ea typeface="Times New Roman"/>
                          <a:cs typeface="Times New Roman"/>
                        </a:rPr>
                        <a:t>Highlighter </a:t>
                      </a:r>
                    </a:p>
                  </a:txBody>
                  <a:tcPr marL="52054" marR="52054" marT="0" marB="0" anchor="ctr"/>
                </a:tc>
                <a:tc hMerge="1">
                  <a:txBody>
                    <a:bodyPr/>
                    <a:lstStyle/>
                    <a:p>
                      <a:pPr marL="228600" marR="0" indent="-228600">
                        <a:spcBef>
                          <a:spcPts val="0"/>
                        </a:spcBef>
                        <a:spcAft>
                          <a:spcPts val="400"/>
                        </a:spcAft>
                      </a:pPr>
                      <a:endParaRPr lang="en-US" sz="2200" dirty="0">
                        <a:solidFill>
                          <a:schemeClr val="tx1"/>
                        </a:solidFill>
                        <a:latin typeface="+mn-lt"/>
                        <a:ea typeface="Times New Roman"/>
                        <a:cs typeface="Times New Roman"/>
                      </a:endParaRPr>
                    </a:p>
                  </a:txBody>
                  <a:tcPr marL="52958" marR="52958" marT="0" marB="0" anchor="ctr"/>
                </a:tc>
                <a:extLst>
                  <a:ext uri="{0D108BD9-81ED-4DB2-BD59-A6C34878D82A}">
                    <a16:rowId xmlns:a16="http://schemas.microsoft.com/office/drawing/2014/main" val="10007"/>
                  </a:ext>
                </a:extLst>
              </a:tr>
              <a:tr h="396413">
                <a:tc gridSpan="2">
                  <a:txBody>
                    <a:bodyPr/>
                    <a:lstStyle/>
                    <a:p>
                      <a:pPr marL="0" marR="0" indent="0" algn="ctr">
                        <a:lnSpc>
                          <a:spcPct val="90000"/>
                        </a:lnSpc>
                        <a:spcBef>
                          <a:spcPts val="0"/>
                        </a:spcBef>
                        <a:spcAft>
                          <a:spcPts val="0"/>
                        </a:spcAft>
                      </a:pPr>
                      <a:r>
                        <a:rPr lang="en-US" sz="2200" b="0" dirty="0">
                          <a:latin typeface="+mn-lt"/>
                          <a:ea typeface="Times New Roman"/>
                          <a:cs typeface="Times New Roman"/>
                        </a:rPr>
                        <a:t>Audio aids</a:t>
                      </a:r>
                    </a:p>
                  </a:txBody>
                  <a:tcPr marL="89879" marR="89879" marT="44940" marB="44940" anchor="ctr"/>
                </a:tc>
                <a:tc hMerge="1">
                  <a:txBody>
                    <a:bodyPr/>
                    <a:lstStyle/>
                    <a:p>
                      <a:endParaRPr lang="en-US"/>
                    </a:p>
                  </a:txBody>
                  <a:tcPr/>
                </a:tc>
                <a:extLst>
                  <a:ext uri="{0D108BD9-81ED-4DB2-BD59-A6C34878D82A}">
                    <a16:rowId xmlns:a16="http://schemas.microsoft.com/office/drawing/2014/main" val="10008"/>
                  </a:ext>
                </a:extLst>
              </a:tr>
              <a:tr h="527922">
                <a:tc grid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2200" b="0" dirty="0">
                          <a:latin typeface="+mn-lt"/>
                          <a:ea typeface="Times New Roman"/>
                          <a:cs typeface="Times New Roman"/>
                        </a:rPr>
                        <a:t>Human read-aloud (or sign) </a:t>
                      </a:r>
                      <a:r>
                        <a:rPr lang="en-US" sz="2200" b="0" u="sng" dirty="0">
                          <a:latin typeface="+mn-lt"/>
                          <a:ea typeface="Times New Roman"/>
                          <a:cs typeface="Times New Roman"/>
                        </a:rPr>
                        <a:t>selected words</a:t>
                      </a:r>
                      <a:r>
                        <a:rPr lang="en-US" sz="2200" b="0" dirty="0">
                          <a:latin typeface="+mn-lt"/>
                          <a:ea typeface="Times New Roman"/>
                          <a:cs typeface="Times New Roman"/>
                        </a:rPr>
                        <a:t> on Math</a:t>
                      </a:r>
                      <a:r>
                        <a:rPr lang="en-US" sz="2200" b="0" baseline="0" dirty="0">
                          <a:latin typeface="+mn-lt"/>
                          <a:ea typeface="Times New Roman"/>
                          <a:cs typeface="Times New Roman"/>
                        </a:rPr>
                        <a:t> </a:t>
                      </a:r>
                      <a:r>
                        <a:rPr lang="en-US" sz="2200" b="0" dirty="0">
                          <a:latin typeface="+mn-lt"/>
                          <a:ea typeface="Times New Roman"/>
                          <a:cs typeface="Times New Roman"/>
                        </a:rPr>
                        <a:t>or STE,</a:t>
                      </a:r>
                      <a:r>
                        <a:rPr lang="en-US" sz="2200" b="0" baseline="0" dirty="0">
                          <a:latin typeface="+mn-lt"/>
                          <a:ea typeface="Times New Roman"/>
                          <a:cs typeface="Times New Roman"/>
                        </a:rPr>
                        <a:t> </a:t>
                      </a:r>
                      <a:r>
                        <a:rPr lang="en-US" sz="2200" b="0" dirty="0">
                          <a:latin typeface="+mn-lt"/>
                          <a:ea typeface="Times New Roman"/>
                          <a:cs typeface="Times New Roman"/>
                        </a:rPr>
                        <a:t>as requested by student</a:t>
                      </a:r>
                    </a:p>
                  </a:txBody>
                  <a:tcPr marL="89879" marR="89879" marT="44940" marB="44940" anchor="ctr"/>
                </a:tc>
                <a:tc hMerge="1">
                  <a:txBody>
                    <a:bodyPr/>
                    <a:lstStyle/>
                    <a:p>
                      <a:endParaRPr lang="en-US"/>
                    </a:p>
                  </a:txBody>
                  <a:tcPr/>
                </a:tc>
                <a:extLst>
                  <a:ext uri="{0D108BD9-81ED-4DB2-BD59-A6C34878D82A}">
                    <a16:rowId xmlns:a16="http://schemas.microsoft.com/office/drawing/2014/main" val="10009"/>
                  </a:ext>
                </a:extLst>
              </a:tr>
              <a:tr h="396413">
                <a:tc gridSpan="2">
                  <a:txBody>
                    <a:bodyPr/>
                    <a:lstStyle/>
                    <a:p>
                      <a:pPr marL="0" marR="0" indent="0" algn="ctr">
                        <a:lnSpc>
                          <a:spcPct val="90000"/>
                        </a:lnSpc>
                        <a:spcBef>
                          <a:spcPts val="0"/>
                        </a:spcBef>
                        <a:spcAft>
                          <a:spcPts val="0"/>
                        </a:spcAft>
                      </a:pPr>
                      <a:r>
                        <a:rPr lang="en-US" sz="2200" b="0" dirty="0">
                          <a:latin typeface="+mn-lt"/>
                          <a:ea typeface="Times New Roman"/>
                          <a:cs typeface="Times New Roman"/>
                        </a:rPr>
                        <a:t>Test administrator repeats/clarifies test directions</a:t>
                      </a:r>
                    </a:p>
                  </a:txBody>
                  <a:tcPr marL="89879" marR="89879" marT="44940" marB="44940" anchor="ctr"/>
                </a:tc>
                <a:tc hMerge="1">
                  <a:txBody>
                    <a:bodyPr/>
                    <a:lstStyle/>
                    <a:p>
                      <a:endParaRPr lang="en-US"/>
                    </a:p>
                  </a:txBody>
                  <a:tcPr/>
                </a:tc>
                <a:extLst>
                  <a:ext uri="{0D108BD9-81ED-4DB2-BD59-A6C34878D82A}">
                    <a16:rowId xmlns:a16="http://schemas.microsoft.com/office/drawing/2014/main" val="10010"/>
                  </a:ext>
                </a:extLst>
              </a:tr>
              <a:tr h="396413">
                <a:tc grid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2200" b="0" dirty="0">
                          <a:latin typeface="+mn-lt"/>
                          <a:ea typeface="Times New Roman"/>
                          <a:cs typeface="Times New Roman"/>
                        </a:rPr>
                        <a:t>Test administrator redirects student’s attention to test</a:t>
                      </a:r>
                    </a:p>
                  </a:txBody>
                  <a:tcPr marL="89879" marR="89879" marT="44940" marB="44940" anchor="ctr"/>
                </a:tc>
                <a:tc h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958641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ea typeface="Times New Roman"/>
                <a:cs typeface="Times New Roman"/>
              </a:rPr>
              <a:t>Alternative Background/Font Color (Color Contrast)</a:t>
            </a:r>
            <a:endParaRPr lang="en-US" sz="32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pic>
        <p:nvPicPr>
          <p:cNvPr id="5" name="Content Placeholder 4"/>
          <p:cNvPicPr>
            <a:picLocks noGrp="1" noChangeAspect="1" noChangeArrowheads="1"/>
          </p:cNvPicPr>
          <p:nvPr>
            <p:ph idx="1"/>
          </p:nvPr>
        </p:nvPicPr>
        <p:blipFill>
          <a:blip r:embed="rId3" cstate="print"/>
          <a:srcRect t="13187" b="19330"/>
          <a:stretch>
            <a:fillRect/>
          </a:stretch>
        </p:blipFill>
        <p:spPr bwMode="auto">
          <a:xfrm>
            <a:off x="419457" y="2883914"/>
            <a:ext cx="10297311" cy="3551631"/>
          </a:xfrm>
          <a:prstGeom prst="rect">
            <a:avLst/>
          </a:prstGeom>
          <a:noFill/>
          <a:ln w="9525">
            <a:solidFill>
              <a:schemeClr val="tx2"/>
            </a:solidFill>
            <a:miter lim="800000"/>
            <a:headEnd/>
            <a:tailEnd/>
          </a:ln>
        </p:spPr>
      </p:pic>
      <p:pic>
        <p:nvPicPr>
          <p:cNvPr id="6" name="Picture 2">
            <a:hlinkClick r:id="rId4" action="ppaction://hlinksldjump"/>
          </p:cNvPr>
          <p:cNvPicPr>
            <a:picLocks noChangeAspect="1" noChangeArrowheads="1"/>
          </p:cNvPicPr>
          <p:nvPr/>
        </p:nvPicPr>
        <p:blipFill>
          <a:blip r:embed="rId5" cstate="print"/>
          <a:srcRect t="13187" r="439" b="43029"/>
          <a:stretch>
            <a:fillRect/>
          </a:stretch>
        </p:blipFill>
        <p:spPr bwMode="auto">
          <a:xfrm>
            <a:off x="419457" y="1184231"/>
            <a:ext cx="10297311" cy="1634025"/>
          </a:xfrm>
          <a:prstGeom prst="rect">
            <a:avLst/>
          </a:prstGeom>
          <a:noFill/>
          <a:ln w="9525">
            <a:solidFill>
              <a:schemeClr val="tx2"/>
            </a:solidFill>
            <a:miter lim="800000"/>
            <a:headEnd/>
            <a:tailEnd/>
          </a:ln>
        </p:spPr>
      </p:pic>
    </p:spTree>
    <p:extLst>
      <p:ext uri="{BB962C8B-B14F-4D97-AF65-F5344CB8AC3E}">
        <p14:creationId xmlns:p14="http://schemas.microsoft.com/office/powerpoint/2010/main" val="219408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Line Reader</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pic>
        <p:nvPicPr>
          <p:cNvPr id="5" name="Picture 2">
            <a:hlinkClick r:id="rId3" action="ppaction://hlinksldjump"/>
          </p:cNvPr>
          <p:cNvPicPr>
            <a:picLocks noChangeAspect="1" noChangeArrowheads="1"/>
          </p:cNvPicPr>
          <p:nvPr/>
        </p:nvPicPr>
        <p:blipFill>
          <a:blip r:embed="rId4" cstate="print"/>
          <a:srcRect t="13187" b="32497"/>
          <a:stretch>
            <a:fillRect/>
          </a:stretch>
        </p:blipFill>
        <p:spPr bwMode="auto">
          <a:xfrm>
            <a:off x="253592" y="1078555"/>
            <a:ext cx="10687059" cy="2798000"/>
          </a:xfrm>
          <a:prstGeom prst="rect">
            <a:avLst/>
          </a:prstGeom>
          <a:noFill/>
          <a:ln w="9525">
            <a:solidFill>
              <a:schemeClr val="tx2"/>
            </a:solidFill>
            <a:miter lim="800000"/>
            <a:headEnd/>
            <a:tailEnd/>
          </a:ln>
        </p:spPr>
      </p:pic>
      <p:pic>
        <p:nvPicPr>
          <p:cNvPr id="6" name="Picture 2"/>
          <p:cNvPicPr>
            <a:picLocks noChangeAspect="1" noChangeArrowheads="1"/>
          </p:cNvPicPr>
          <p:nvPr/>
        </p:nvPicPr>
        <p:blipFill>
          <a:blip r:embed="rId5" cstate="print"/>
          <a:srcRect t="25054" b="32562"/>
          <a:stretch>
            <a:fillRect/>
          </a:stretch>
        </p:blipFill>
        <p:spPr bwMode="auto">
          <a:xfrm>
            <a:off x="253594" y="3950208"/>
            <a:ext cx="10687058" cy="2414015"/>
          </a:xfrm>
          <a:prstGeom prst="rect">
            <a:avLst/>
          </a:prstGeom>
          <a:noFill/>
          <a:ln w="9525">
            <a:solidFill>
              <a:schemeClr val="tx2"/>
            </a:solidFill>
            <a:miter lim="800000"/>
            <a:headEnd/>
            <a:tailEnd/>
          </a:ln>
        </p:spPr>
      </p:pic>
    </p:spTree>
    <p:extLst>
      <p:ext uri="{BB962C8B-B14F-4D97-AF65-F5344CB8AC3E}">
        <p14:creationId xmlns:p14="http://schemas.microsoft.com/office/powerpoint/2010/main" val="210269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Answer Eliminator</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pic>
        <p:nvPicPr>
          <p:cNvPr id="5" name="Picture 2">
            <a:hlinkClick r:id="rId3" action="ppaction://hlinksldjump"/>
          </p:cNvPr>
          <p:cNvPicPr>
            <a:picLocks noChangeAspect="1" noChangeArrowheads="1"/>
          </p:cNvPicPr>
          <p:nvPr/>
        </p:nvPicPr>
        <p:blipFill>
          <a:blip r:embed="rId4" cstate="print"/>
          <a:srcRect b="14912"/>
          <a:stretch>
            <a:fillRect/>
          </a:stretch>
        </p:blipFill>
        <p:spPr bwMode="auto">
          <a:xfrm>
            <a:off x="567743" y="1167524"/>
            <a:ext cx="10346535" cy="5059512"/>
          </a:xfrm>
          <a:prstGeom prst="rect">
            <a:avLst/>
          </a:prstGeom>
          <a:noFill/>
          <a:ln w="9525">
            <a:solidFill>
              <a:schemeClr val="tx2"/>
            </a:solidFill>
            <a:miter lim="800000"/>
            <a:headEnd/>
            <a:tailEnd/>
          </a:ln>
        </p:spPr>
      </p:pic>
    </p:spTree>
    <p:extLst>
      <p:ext uri="{BB962C8B-B14F-4D97-AF65-F5344CB8AC3E}">
        <p14:creationId xmlns:p14="http://schemas.microsoft.com/office/powerpoint/2010/main" val="280653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3" y="164940"/>
            <a:ext cx="11370972" cy="954102"/>
          </a:xfrm>
        </p:spPr>
        <p:txBody>
          <a:bodyPr/>
          <a:lstStyle/>
          <a:p>
            <a:pPr>
              <a:lnSpc>
                <a:spcPct val="80000"/>
              </a:lnSpc>
            </a:pPr>
            <a:r>
              <a:rPr lang="en-US" sz="3600" b="1" dirty="0"/>
              <a:t>Designated Accessibility Features for any student</a:t>
            </a:r>
            <a:br>
              <a:rPr lang="en-US" sz="3600" b="1" dirty="0"/>
            </a:br>
            <a:r>
              <a:rPr lang="en-US" b="1" dirty="0"/>
              <a:t>at principal’s discretion</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graphicFrame>
        <p:nvGraphicFramePr>
          <p:cNvPr id="5" name="Table 4"/>
          <p:cNvGraphicFramePr>
            <a:graphicFrameLocks noGrp="1"/>
          </p:cNvGraphicFramePr>
          <p:nvPr>
            <p:extLst>
              <p:ext uri="{D42A27DB-BD31-4B8C-83A1-F6EECF244321}">
                <p14:modId xmlns:p14="http://schemas.microsoft.com/office/powerpoint/2010/main" val="1523053728"/>
              </p:ext>
            </p:extLst>
          </p:nvPr>
        </p:nvGraphicFramePr>
        <p:xfrm>
          <a:off x="733348" y="1316239"/>
          <a:ext cx="10305289" cy="5053336"/>
        </p:xfrm>
        <a:graphic>
          <a:graphicData uri="http://schemas.openxmlformats.org/drawingml/2006/table">
            <a:tbl>
              <a:tblPr firstRow="1" bandRow="1">
                <a:tableStyleId>{5C22544A-7EE6-4342-B048-85BDC9FD1C3A}</a:tableStyleId>
              </a:tblPr>
              <a:tblGrid>
                <a:gridCol w="10305289">
                  <a:extLst>
                    <a:ext uri="{9D8B030D-6E8A-4147-A177-3AD203B41FA5}">
                      <a16:colId xmlns:a16="http://schemas.microsoft.com/office/drawing/2014/main" val="20000"/>
                    </a:ext>
                  </a:extLst>
                </a:gridCol>
              </a:tblGrid>
              <a:tr h="391225">
                <a:tc>
                  <a:txBody>
                    <a:bodyPr/>
                    <a:lstStyle/>
                    <a:p>
                      <a:pPr marL="0" marR="0" indent="0" algn="ctr">
                        <a:spcBef>
                          <a:spcPts val="0"/>
                        </a:spcBef>
                        <a:spcAft>
                          <a:spcPts val="0"/>
                        </a:spcAft>
                      </a:pPr>
                      <a:r>
                        <a:rPr lang="en-US" sz="2400" b="1" dirty="0"/>
                        <a:t>Designated Accessibility Features</a:t>
                      </a:r>
                      <a:endParaRPr lang="en-US" sz="2400" dirty="0">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58624">
                <a:tc>
                  <a:txBody>
                    <a:bodyPr/>
                    <a:lstStyle/>
                    <a:p>
                      <a:pPr marL="6350" marR="0" indent="0" algn="ctr">
                        <a:spcBef>
                          <a:spcPts val="0"/>
                        </a:spcBef>
                        <a:spcAft>
                          <a:spcPts val="400"/>
                        </a:spcAft>
                      </a:pPr>
                      <a:r>
                        <a:rPr lang="en-US" sz="2200" b="0" dirty="0">
                          <a:latin typeface="+mn-lt"/>
                          <a:ea typeface="Times New Roman"/>
                          <a:cs typeface="Times New Roman"/>
                        </a:rPr>
                        <a:t>Small group test administration (up to 10 students)</a:t>
                      </a:r>
                    </a:p>
                  </a:txBody>
                  <a:tcPr marL="68580" marR="68580" marT="0" marB="0" anchor="ctr"/>
                </a:tc>
                <a:extLst>
                  <a:ext uri="{0D108BD9-81ED-4DB2-BD59-A6C34878D82A}">
                    <a16:rowId xmlns:a16="http://schemas.microsoft.com/office/drawing/2014/main" val="10001"/>
                  </a:ext>
                </a:extLst>
              </a:tr>
              <a:tr h="358624">
                <a:tc>
                  <a:txBody>
                    <a:bodyPr/>
                    <a:lstStyle/>
                    <a:p>
                      <a:pPr marL="0" marR="0" indent="0" algn="ctr">
                        <a:spcBef>
                          <a:spcPts val="0"/>
                        </a:spcBef>
                        <a:spcAft>
                          <a:spcPts val="400"/>
                        </a:spcAft>
                      </a:pPr>
                      <a:r>
                        <a:rPr lang="en-US" sz="2200" b="0" dirty="0">
                          <a:latin typeface="+mn-lt"/>
                          <a:ea typeface="Times New Roman"/>
                          <a:cs typeface="Times New Roman"/>
                        </a:rPr>
                        <a:t>Individual (one-to-one) test administration</a:t>
                      </a:r>
                    </a:p>
                  </a:txBody>
                  <a:tcPr marL="68580" marR="68580" marT="0" marB="0" anchor="ctr"/>
                </a:tc>
                <a:extLst>
                  <a:ext uri="{0D108BD9-81ED-4DB2-BD59-A6C34878D82A}">
                    <a16:rowId xmlns:a16="http://schemas.microsoft.com/office/drawing/2014/main" val="10002"/>
                  </a:ext>
                </a:extLst>
              </a:tr>
              <a:tr h="358624">
                <a:tc>
                  <a:txBody>
                    <a:bodyPr/>
                    <a:lstStyle/>
                    <a:p>
                      <a:pPr marL="0" marR="0" indent="0" algn="ctr">
                        <a:spcBef>
                          <a:spcPts val="0"/>
                        </a:spcBef>
                        <a:spcAft>
                          <a:spcPts val="400"/>
                        </a:spcAft>
                      </a:pPr>
                      <a:r>
                        <a:rPr lang="en-US" sz="2200" b="0" dirty="0">
                          <a:latin typeface="+mn-lt"/>
                          <a:ea typeface="Times New Roman"/>
                          <a:cs typeface="Times New Roman"/>
                        </a:rPr>
                        <a:t>Frequent supervised breaks</a:t>
                      </a:r>
                    </a:p>
                  </a:txBody>
                  <a:tcPr marL="68580" marR="68580" marT="0" marB="0" anchor="ctr"/>
                </a:tc>
                <a:extLst>
                  <a:ext uri="{0D108BD9-81ED-4DB2-BD59-A6C34878D82A}">
                    <a16:rowId xmlns:a16="http://schemas.microsoft.com/office/drawing/2014/main" val="10003"/>
                  </a:ext>
                </a:extLst>
              </a:tr>
              <a:tr h="358624">
                <a:tc>
                  <a:txBody>
                    <a:bodyPr/>
                    <a:lstStyle/>
                    <a:p>
                      <a:pPr marL="0" marR="0" indent="0" algn="ctr">
                        <a:spcBef>
                          <a:spcPts val="0"/>
                        </a:spcBef>
                        <a:spcAft>
                          <a:spcPts val="400"/>
                        </a:spcAft>
                      </a:pPr>
                      <a:r>
                        <a:rPr lang="en-US" sz="2200" b="0" dirty="0">
                          <a:latin typeface="+mn-lt"/>
                          <a:ea typeface="Times New Roman"/>
                          <a:cs typeface="Times New Roman"/>
                        </a:rPr>
                        <a:t>Test in a separate location</a:t>
                      </a:r>
                    </a:p>
                  </a:txBody>
                  <a:tcPr marL="68580" marR="68580" marT="0" marB="0" anchor="ctr"/>
                </a:tc>
                <a:extLst>
                  <a:ext uri="{0D108BD9-81ED-4DB2-BD59-A6C34878D82A}">
                    <a16:rowId xmlns:a16="http://schemas.microsoft.com/office/drawing/2014/main" val="10004"/>
                  </a:ext>
                </a:extLst>
              </a:tr>
              <a:tr h="358624">
                <a:tc>
                  <a:txBody>
                    <a:bodyPr/>
                    <a:lstStyle/>
                    <a:p>
                      <a:pPr marL="0" marR="0" indent="0" algn="ctr" defTabSz="914400" rtl="0" eaLnBrk="1" fontAlgn="auto" latinLnBrk="0" hangingPunct="1">
                        <a:lnSpc>
                          <a:spcPct val="100000"/>
                        </a:lnSpc>
                        <a:spcBef>
                          <a:spcPts val="0"/>
                        </a:spcBef>
                        <a:spcAft>
                          <a:spcPts val="400"/>
                        </a:spcAft>
                        <a:buClrTx/>
                        <a:buSzTx/>
                        <a:buFontTx/>
                        <a:buNone/>
                        <a:tabLst/>
                        <a:defRPr/>
                      </a:pPr>
                      <a:r>
                        <a:rPr lang="en-US" sz="2200" b="0" dirty="0">
                          <a:latin typeface="+mn-lt"/>
                          <a:ea typeface="Times New Roman"/>
                          <a:cs typeface="Times New Roman"/>
                        </a:rPr>
                        <a:t>Familiar test administrator</a:t>
                      </a:r>
                    </a:p>
                  </a:txBody>
                  <a:tcPr marL="68580" marR="68580" marT="0" marB="0" anchor="ctr"/>
                </a:tc>
                <a:extLst>
                  <a:ext uri="{0D108BD9-81ED-4DB2-BD59-A6C34878D82A}">
                    <a16:rowId xmlns:a16="http://schemas.microsoft.com/office/drawing/2014/main" val="10005"/>
                  </a:ext>
                </a:extLst>
              </a:tr>
              <a:tr h="358624">
                <a:tc>
                  <a:txBody>
                    <a:bodyPr/>
                    <a:lstStyle/>
                    <a:p>
                      <a:pPr marL="0" marR="0" indent="0" algn="ctr">
                        <a:spcBef>
                          <a:spcPts val="0"/>
                        </a:spcBef>
                        <a:spcAft>
                          <a:spcPts val="400"/>
                        </a:spcAft>
                      </a:pPr>
                      <a:r>
                        <a:rPr lang="en-US" sz="2200" dirty="0">
                          <a:latin typeface="+mn-lt"/>
                          <a:ea typeface="Times New Roman"/>
                          <a:cs typeface="Times New Roman"/>
                        </a:rPr>
                        <a:t>Seating in a specified area of room, including study carrel</a:t>
                      </a:r>
                    </a:p>
                  </a:txBody>
                  <a:tcPr marL="68580" marR="68580" marT="0" marB="0" anchor="ctr"/>
                </a:tc>
                <a:extLst>
                  <a:ext uri="{0D108BD9-81ED-4DB2-BD59-A6C34878D82A}">
                    <a16:rowId xmlns:a16="http://schemas.microsoft.com/office/drawing/2014/main" val="10006"/>
                  </a:ext>
                </a:extLst>
              </a:tr>
              <a:tr h="358624">
                <a:tc>
                  <a:txBody>
                    <a:bodyPr/>
                    <a:lstStyle/>
                    <a:p>
                      <a:pPr marL="0" marR="0" indent="0" algn="ctr">
                        <a:spcBef>
                          <a:spcPts val="0"/>
                        </a:spcBef>
                        <a:spcAft>
                          <a:spcPts val="400"/>
                        </a:spcAft>
                      </a:pPr>
                      <a:r>
                        <a:rPr lang="en-US" sz="2200" dirty="0">
                          <a:latin typeface="+mn-lt"/>
                          <a:ea typeface="Times New Roman"/>
                          <a:cs typeface="Times New Roman"/>
                        </a:rPr>
                        <a:t>Adaptive or specialized furniture or lighting </a:t>
                      </a:r>
                    </a:p>
                  </a:txBody>
                  <a:tcPr marL="68580" marR="68580" marT="0" marB="0" anchor="ctr"/>
                </a:tc>
                <a:extLst>
                  <a:ext uri="{0D108BD9-81ED-4DB2-BD59-A6C34878D82A}">
                    <a16:rowId xmlns:a16="http://schemas.microsoft.com/office/drawing/2014/main" val="10007"/>
                  </a:ext>
                </a:extLst>
              </a:tr>
              <a:tr h="358624">
                <a:tc>
                  <a:txBody>
                    <a:bodyPr/>
                    <a:lstStyle/>
                    <a:p>
                      <a:pPr marL="0" marR="0" indent="0" algn="ctr">
                        <a:spcBef>
                          <a:spcPts val="0"/>
                        </a:spcBef>
                        <a:spcAft>
                          <a:spcPts val="400"/>
                        </a:spcAft>
                      </a:pPr>
                      <a:r>
                        <a:rPr lang="en-US" sz="2200" dirty="0">
                          <a:latin typeface="+mn-lt"/>
                          <a:ea typeface="Times New Roman"/>
                          <a:cs typeface="Times New Roman"/>
                        </a:rPr>
                        <a:t>Noise buffer/noise-cancelling earmuffs/headphones (no music)</a:t>
                      </a:r>
                    </a:p>
                  </a:txBody>
                  <a:tcPr marL="68580" marR="68580" marT="0" marB="0" anchor="ctr"/>
                </a:tc>
                <a:extLst>
                  <a:ext uri="{0D108BD9-81ED-4DB2-BD59-A6C34878D82A}">
                    <a16:rowId xmlns:a16="http://schemas.microsoft.com/office/drawing/2014/main" val="10008"/>
                  </a:ext>
                </a:extLst>
              </a:tr>
              <a:tr h="358624">
                <a:tc>
                  <a:txBody>
                    <a:bodyPr/>
                    <a:lstStyle/>
                    <a:p>
                      <a:pPr marL="0" marR="0" indent="0" algn="ctr">
                        <a:spcBef>
                          <a:spcPts val="0"/>
                        </a:spcBef>
                        <a:spcAft>
                          <a:spcPts val="400"/>
                        </a:spcAft>
                      </a:pPr>
                      <a:r>
                        <a:rPr lang="en-US" sz="2200" b="0" dirty="0">
                          <a:latin typeface="+mn-lt"/>
                          <a:ea typeface="Times New Roman"/>
                          <a:cs typeface="Times New Roman"/>
                        </a:rPr>
                        <a:t>Student reads test aloud to self</a:t>
                      </a:r>
                    </a:p>
                  </a:txBody>
                  <a:tcPr marL="68580" marR="68580" marT="0" marB="0" anchor="ctr"/>
                </a:tc>
                <a:extLst>
                  <a:ext uri="{0D108BD9-81ED-4DB2-BD59-A6C34878D82A}">
                    <a16:rowId xmlns:a16="http://schemas.microsoft.com/office/drawing/2014/main" val="10009"/>
                  </a:ext>
                </a:extLst>
              </a:tr>
              <a:tr h="358624">
                <a:tc>
                  <a:txBody>
                    <a:bodyPr/>
                    <a:lstStyle/>
                    <a:p>
                      <a:pPr marL="0" marR="0" indent="0" algn="ctr">
                        <a:spcBef>
                          <a:spcPts val="0"/>
                        </a:spcBef>
                        <a:spcAft>
                          <a:spcPts val="400"/>
                        </a:spcAft>
                      </a:pPr>
                      <a:r>
                        <a:rPr lang="en-US" sz="2200" dirty="0">
                          <a:latin typeface="+mn-lt"/>
                          <a:ea typeface="Times New Roman"/>
                          <a:cs typeface="Times New Roman"/>
                        </a:rPr>
                        <a:t>Specific time of day</a:t>
                      </a:r>
                    </a:p>
                  </a:txBody>
                  <a:tcPr marL="68580" marR="68580" marT="0" marB="0" anchor="ctr"/>
                </a:tc>
                <a:extLst>
                  <a:ext uri="{0D108BD9-81ED-4DB2-BD59-A6C34878D82A}">
                    <a16:rowId xmlns:a16="http://schemas.microsoft.com/office/drawing/2014/main" val="10010"/>
                  </a:ext>
                </a:extLst>
              </a:tr>
              <a:tr h="1075871">
                <a:tc>
                  <a:txBody>
                    <a:bodyPr/>
                    <a:lstStyle/>
                    <a:p>
                      <a:pPr marL="0" marR="0" indent="0" algn="ctr">
                        <a:spcBef>
                          <a:spcPts val="0"/>
                        </a:spcBef>
                        <a:spcAft>
                          <a:spcPts val="400"/>
                        </a:spcAft>
                      </a:pPr>
                      <a:r>
                        <a:rPr lang="en-US" sz="2200" b="0" dirty="0">
                          <a:latin typeface="+mn-lt"/>
                          <a:ea typeface="Times New Roman"/>
                          <a:cs typeface="Times New Roman"/>
                        </a:rPr>
                        <a:t>“Stop Testing” policy: </a:t>
                      </a:r>
                      <a:r>
                        <a:rPr lang="en-US" sz="2200" dirty="0">
                          <a:latin typeface="+mn-lt"/>
                          <a:ea typeface="Times New Roman"/>
                          <a:cs typeface="Times New Roman"/>
                        </a:rPr>
                        <a:t>If student is not responding to test questions after 15</a:t>
                      </a:r>
                      <a:r>
                        <a:rPr lang="en-US" sz="2200" dirty="0">
                          <a:latin typeface="+mn-lt"/>
                          <a:ea typeface="Times New Roman"/>
                          <a:cs typeface="Times New Roman"/>
                          <a:sym typeface="Symbol"/>
                        </a:rPr>
                        <a:t></a:t>
                      </a:r>
                      <a:r>
                        <a:rPr lang="en-US" sz="2200" dirty="0">
                          <a:latin typeface="+mn-lt"/>
                          <a:ea typeface="Times New Roman"/>
                          <a:cs typeface="Times New Roman"/>
                        </a:rPr>
                        <a:t>20 minutes, test administrator may ask if  student is finished. If so, collect the student’s test materials.</a:t>
                      </a:r>
                      <a:r>
                        <a:rPr lang="en-US" sz="2200" baseline="0" dirty="0">
                          <a:latin typeface="+mn-lt"/>
                          <a:ea typeface="Times New Roman"/>
                          <a:cs typeface="Times New Roman"/>
                        </a:rPr>
                        <a:t> </a:t>
                      </a:r>
                      <a:r>
                        <a:rPr lang="en-US" sz="2200" dirty="0">
                          <a:latin typeface="+mn-lt"/>
                          <a:ea typeface="Times New Roman"/>
                          <a:cs typeface="Times New Roman"/>
                        </a:rPr>
                        <a:t>Student may sit quietly or be excused.</a:t>
                      </a:r>
                    </a:p>
                  </a:txBody>
                  <a:tcPr marL="68580" marR="68580"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153102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Accommodations for Students with Disabilities</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graphicFrame>
        <p:nvGraphicFramePr>
          <p:cNvPr id="5" name="Table 4"/>
          <p:cNvGraphicFramePr>
            <a:graphicFrameLocks noGrp="1"/>
          </p:cNvGraphicFramePr>
          <p:nvPr>
            <p:extLst>
              <p:ext uri="{D42A27DB-BD31-4B8C-83A1-F6EECF244321}">
                <p14:modId xmlns:p14="http://schemas.microsoft.com/office/powerpoint/2010/main" val="2920816169"/>
              </p:ext>
            </p:extLst>
          </p:nvPr>
        </p:nvGraphicFramePr>
        <p:xfrm>
          <a:off x="490118" y="1177746"/>
          <a:ext cx="10994126" cy="5161999"/>
        </p:xfrm>
        <a:graphic>
          <a:graphicData uri="http://schemas.openxmlformats.org/drawingml/2006/table">
            <a:tbl>
              <a:tblPr firstRow="1" bandRow="1">
                <a:tableStyleId>{5C22544A-7EE6-4342-B048-85BDC9FD1C3A}</a:tableStyleId>
              </a:tblPr>
              <a:tblGrid>
                <a:gridCol w="6324055">
                  <a:extLst>
                    <a:ext uri="{9D8B030D-6E8A-4147-A177-3AD203B41FA5}">
                      <a16:colId xmlns:a16="http://schemas.microsoft.com/office/drawing/2014/main" val="20000"/>
                    </a:ext>
                  </a:extLst>
                </a:gridCol>
                <a:gridCol w="4670071">
                  <a:extLst>
                    <a:ext uri="{9D8B030D-6E8A-4147-A177-3AD203B41FA5}">
                      <a16:colId xmlns:a16="http://schemas.microsoft.com/office/drawing/2014/main" val="20001"/>
                    </a:ext>
                  </a:extLst>
                </a:gridCol>
              </a:tblGrid>
              <a:tr h="432886">
                <a:tc gridSpan="2">
                  <a:txBody>
                    <a:bodyPr/>
                    <a:lstStyle/>
                    <a:p>
                      <a:pPr algn="ctr"/>
                      <a:r>
                        <a:rPr lang="en-US" sz="2200" dirty="0">
                          <a:solidFill>
                            <a:schemeClr val="bg1"/>
                          </a:solidFill>
                        </a:rPr>
                        <a:t>Test Presentation Accommodations</a:t>
                      </a:r>
                    </a:p>
                  </a:txBody>
                  <a:tcPr/>
                </a:tc>
                <a:tc hMerge="1">
                  <a:txBody>
                    <a:bodyPr/>
                    <a:lstStyle/>
                    <a:p>
                      <a:endParaRPr lang="en-US" dirty="0"/>
                    </a:p>
                  </a:txBody>
                  <a:tcPr/>
                </a:tc>
                <a:extLst>
                  <a:ext uri="{0D108BD9-81ED-4DB2-BD59-A6C34878D82A}">
                    <a16:rowId xmlns:a16="http://schemas.microsoft.com/office/drawing/2014/main" val="10000"/>
                  </a:ext>
                </a:extLst>
              </a:tr>
              <a:tr h="376199">
                <a:tc>
                  <a:txBody>
                    <a:bodyPr/>
                    <a:lstStyle/>
                    <a:p>
                      <a:pPr marL="0" marR="0" indent="0" algn="ctr">
                        <a:spcBef>
                          <a:spcPts val="400"/>
                        </a:spcBef>
                        <a:spcAft>
                          <a:spcPts val="0"/>
                        </a:spcAft>
                      </a:pPr>
                      <a:r>
                        <a:rPr lang="en-US" sz="2200" b="1" dirty="0">
                          <a:solidFill>
                            <a:schemeClr val="bg1"/>
                          </a:solidFill>
                          <a:latin typeface="+mn-lt"/>
                          <a:ea typeface="Times New Roman"/>
                          <a:cs typeface="Times New Roman"/>
                        </a:rPr>
                        <a:t>Computer</a:t>
                      </a:r>
                    </a:p>
                  </a:txBody>
                  <a:tcPr marL="52958" marR="52958" marT="0" marB="0" anchor="ctr">
                    <a:solidFill>
                      <a:schemeClr val="accent1"/>
                    </a:solidFill>
                  </a:tcPr>
                </a:tc>
                <a:tc>
                  <a:txBody>
                    <a:bodyPr/>
                    <a:lstStyle/>
                    <a:p>
                      <a:pPr marL="0" marR="0" indent="0" algn="ctr">
                        <a:spcBef>
                          <a:spcPts val="400"/>
                        </a:spcBef>
                        <a:spcAft>
                          <a:spcPts val="0"/>
                        </a:spcAft>
                      </a:pPr>
                      <a:r>
                        <a:rPr lang="en-US" sz="2200" b="1" dirty="0">
                          <a:solidFill>
                            <a:schemeClr val="bg1"/>
                          </a:solidFill>
                          <a:latin typeface="+mn-lt"/>
                          <a:ea typeface="Times New Roman"/>
                          <a:cs typeface="Times New Roman"/>
                        </a:rPr>
                        <a:t>Paper</a:t>
                      </a:r>
                    </a:p>
                  </a:txBody>
                  <a:tcPr marL="52958" marR="52958" marT="0" marB="0" anchor="ctr">
                    <a:solidFill>
                      <a:schemeClr val="accent1"/>
                    </a:solidFill>
                  </a:tcPr>
                </a:tc>
                <a:extLst>
                  <a:ext uri="{0D108BD9-81ED-4DB2-BD59-A6C34878D82A}">
                    <a16:rowId xmlns:a16="http://schemas.microsoft.com/office/drawing/2014/main" val="10001"/>
                  </a:ext>
                </a:extLst>
              </a:tr>
              <a:tr h="773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u="none" dirty="0">
                          <a:solidFill>
                            <a:schemeClr val="tx1"/>
                          </a:solidFill>
                        </a:rPr>
                        <a:t>Paper-based test, </a:t>
                      </a:r>
                      <a:r>
                        <a:rPr lang="en-US" sz="2200" b="0" dirty="0">
                          <a:solidFill>
                            <a:schemeClr val="tx1"/>
                          </a:solidFill>
                        </a:rPr>
                        <a:t>if unable to use a computer </a:t>
                      </a:r>
                      <a:r>
                        <a:rPr lang="en-US" sz="2200" b="1" i="1" u="none" dirty="0">
                          <a:solidFill>
                            <a:schemeClr val="tx1"/>
                          </a:solidFill>
                        </a:rPr>
                        <a:t>(</a:t>
                      </a:r>
                      <a:r>
                        <a:rPr lang="en-US" sz="2200" b="1" i="1" u="sng" dirty="0">
                          <a:solidFill>
                            <a:schemeClr val="tx1"/>
                          </a:solidFill>
                        </a:rPr>
                        <a:t>SR/PNP</a:t>
                      </a:r>
                      <a:r>
                        <a:rPr lang="en-US" sz="2200" b="1" i="1" u="none" dirty="0">
                          <a:solidFill>
                            <a:schemeClr val="tx1"/>
                          </a:solidFill>
                        </a:rPr>
                        <a:t>)</a:t>
                      </a:r>
                      <a:endParaRPr lang="en-US" sz="2200" b="1" u="none" dirty="0">
                        <a:solidFill>
                          <a:schemeClr val="tx1"/>
                        </a:solidFill>
                      </a:endParaRPr>
                    </a:p>
                  </a:txBody>
                  <a:tcPr/>
                </a:tc>
                <a:tc>
                  <a:txBody>
                    <a:bodyPr/>
                    <a:lstStyle/>
                    <a:p>
                      <a:r>
                        <a:rPr lang="en-US" sz="2200" b="0" dirty="0">
                          <a:solidFill>
                            <a:schemeClr val="tx1"/>
                          </a:solidFill>
                        </a:rPr>
                        <a:t>N/A </a:t>
                      </a:r>
                    </a:p>
                  </a:txBody>
                  <a:tcPr/>
                </a:tc>
                <a:extLst>
                  <a:ext uri="{0D108BD9-81ED-4DB2-BD59-A6C34878D82A}">
                    <a16:rowId xmlns:a16="http://schemas.microsoft.com/office/drawing/2014/main" val="10002"/>
                  </a:ext>
                </a:extLst>
              </a:tr>
              <a:tr h="497164">
                <a:tc>
                  <a:txBody>
                    <a:bodyPr/>
                    <a:lstStyle/>
                    <a:p>
                      <a:r>
                        <a:rPr lang="en-US" sz="2200" b="0" dirty="0">
                          <a:solidFill>
                            <a:schemeClr val="tx1"/>
                          </a:solidFill>
                        </a:rPr>
                        <a:t>N/A</a:t>
                      </a:r>
                      <a:endParaRPr lang="en-US" sz="2200" b="0" i="1" u="sng" dirty="0">
                        <a:solidFill>
                          <a:schemeClr val="tx1"/>
                        </a:solidFill>
                      </a:endParaRPr>
                    </a:p>
                  </a:txBody>
                  <a:tcPr/>
                </a:tc>
                <a:tc>
                  <a:txBody>
                    <a:bodyPr/>
                    <a:lstStyle/>
                    <a:p>
                      <a:r>
                        <a:rPr lang="en-US" sz="2200" b="0" u="none" dirty="0">
                          <a:solidFill>
                            <a:schemeClr val="tx1"/>
                          </a:solidFill>
                        </a:rPr>
                        <a:t>Large print test </a:t>
                      </a:r>
                      <a:r>
                        <a:rPr lang="en-US" sz="2200" b="1" i="1" u="none" dirty="0">
                          <a:solidFill>
                            <a:schemeClr val="tx1"/>
                          </a:solidFill>
                        </a:rPr>
                        <a:t>(</a:t>
                      </a:r>
                      <a:r>
                        <a:rPr lang="en-US" sz="2200" b="1" i="1" u="sng" dirty="0">
                          <a:solidFill>
                            <a:schemeClr val="tx1"/>
                          </a:solidFill>
                        </a:rPr>
                        <a:t>SR/PNP</a:t>
                      </a:r>
                      <a:r>
                        <a:rPr lang="en-US" sz="2200" b="1" i="1" u="none" dirty="0">
                          <a:solidFill>
                            <a:schemeClr val="tx1"/>
                          </a:solidFill>
                        </a:rPr>
                        <a:t>)</a:t>
                      </a:r>
                      <a:endParaRPr lang="en-US" sz="2200" b="1" u="sng" dirty="0">
                        <a:solidFill>
                          <a:schemeClr val="tx1"/>
                        </a:solidFill>
                      </a:endParaRPr>
                    </a:p>
                  </a:txBody>
                  <a:tcPr/>
                </a:tc>
                <a:extLst>
                  <a:ext uri="{0D108BD9-81ED-4DB2-BD59-A6C34878D82A}">
                    <a16:rowId xmlns:a16="http://schemas.microsoft.com/office/drawing/2014/main" val="10003"/>
                  </a:ext>
                </a:extLst>
              </a:tr>
              <a:tr h="773011">
                <a:tc>
                  <a:txBody>
                    <a:bodyPr/>
                    <a:lstStyle/>
                    <a:p>
                      <a:r>
                        <a:rPr lang="en-US" sz="2200" b="0" u="none" dirty="0">
                          <a:solidFill>
                            <a:schemeClr val="tx1"/>
                          </a:solidFill>
                        </a:rPr>
                        <a:t>Screen reader for student who</a:t>
                      </a:r>
                      <a:r>
                        <a:rPr lang="en-US" sz="2200" b="0" u="none" baseline="0" dirty="0">
                          <a:solidFill>
                            <a:schemeClr val="tx1"/>
                          </a:solidFill>
                        </a:rPr>
                        <a:t> is</a:t>
                      </a:r>
                      <a:r>
                        <a:rPr lang="en-US" sz="2200" b="0" u="none" dirty="0">
                          <a:solidFill>
                            <a:schemeClr val="tx1"/>
                          </a:solidFill>
                        </a:rPr>
                        <a:t> blind </a:t>
                      </a:r>
                      <a:r>
                        <a:rPr lang="en-US" sz="2200" b="1" i="1" u="none" dirty="0">
                          <a:solidFill>
                            <a:schemeClr val="tx1"/>
                          </a:solidFill>
                        </a:rPr>
                        <a:t>(</a:t>
                      </a:r>
                      <a:r>
                        <a:rPr lang="en-US" sz="2200" b="1" i="1" u="sng" dirty="0">
                          <a:solidFill>
                            <a:schemeClr val="tx1"/>
                          </a:solidFill>
                        </a:rPr>
                        <a:t>SR/PNP</a:t>
                      </a:r>
                      <a:r>
                        <a:rPr lang="en-US" sz="2200" b="1" i="1" u="none" dirty="0">
                          <a:solidFill>
                            <a:schemeClr val="tx1"/>
                          </a:solidFill>
                        </a:rPr>
                        <a:t>)</a:t>
                      </a:r>
                      <a:r>
                        <a:rPr lang="en-US" sz="2200" b="1" u="sng" dirty="0">
                          <a:solidFill>
                            <a:schemeClr val="tx1"/>
                          </a:solidFill>
                        </a:rPr>
                        <a:t> </a:t>
                      </a:r>
                    </a:p>
                  </a:txBody>
                  <a:tcPr/>
                </a:tc>
                <a:tc>
                  <a:txBody>
                    <a:bodyPr/>
                    <a:lstStyle/>
                    <a:p>
                      <a:r>
                        <a:rPr lang="en-US" sz="2200" b="0" u="none" dirty="0">
                          <a:solidFill>
                            <a:schemeClr val="tx1"/>
                          </a:solidFill>
                        </a:rPr>
                        <a:t>Braille test </a:t>
                      </a:r>
                      <a:r>
                        <a:rPr lang="en-US" sz="2200" b="1" i="1" u="none" dirty="0">
                          <a:solidFill>
                            <a:schemeClr val="tx1"/>
                          </a:solidFill>
                        </a:rPr>
                        <a:t>(</a:t>
                      </a:r>
                      <a:r>
                        <a:rPr lang="en-US" sz="2200" b="1" i="1" u="sng" dirty="0">
                          <a:solidFill>
                            <a:schemeClr val="tx1"/>
                          </a:solidFill>
                        </a:rPr>
                        <a:t>SR/PNP</a:t>
                      </a:r>
                      <a:r>
                        <a:rPr lang="en-US" sz="2200" b="1" i="1" u="none" dirty="0">
                          <a:solidFill>
                            <a:schemeClr val="tx1"/>
                          </a:solidFill>
                        </a:rPr>
                        <a:t>)</a:t>
                      </a:r>
                      <a:endParaRPr lang="en-US" sz="2200" b="1" u="sng" dirty="0">
                        <a:solidFill>
                          <a:schemeClr val="tx1"/>
                        </a:solidFill>
                      </a:endParaRPr>
                    </a:p>
                  </a:txBody>
                  <a:tcPr/>
                </a:tc>
                <a:extLst>
                  <a:ext uri="{0D108BD9-81ED-4DB2-BD59-A6C34878D82A}">
                    <a16:rowId xmlns:a16="http://schemas.microsoft.com/office/drawing/2014/main" val="10004"/>
                  </a:ext>
                </a:extLst>
              </a:tr>
              <a:tr h="1443956">
                <a:tc>
                  <a:txBody>
                    <a:bodyPr/>
                    <a:lstStyle/>
                    <a:p>
                      <a:r>
                        <a:rPr lang="en-US" sz="2200" b="0" u="none" dirty="0">
                          <a:solidFill>
                            <a:schemeClr val="tx1"/>
                          </a:solidFill>
                        </a:rPr>
                        <a:t>Text-to-speech</a:t>
                      </a:r>
                      <a:r>
                        <a:rPr lang="en-US" sz="2200" b="0" u="none" baseline="0" dirty="0">
                          <a:solidFill>
                            <a:schemeClr val="tx1"/>
                          </a:solidFill>
                        </a:rPr>
                        <a:t> for Math, or </a:t>
                      </a:r>
                      <a:r>
                        <a:rPr lang="en-US" sz="2200" b="0" u="none" dirty="0">
                          <a:solidFill>
                            <a:schemeClr val="tx1"/>
                          </a:solidFill>
                        </a:rPr>
                        <a:t>Human read-aloud for Math</a:t>
                      </a:r>
                      <a:r>
                        <a:rPr lang="en-US" sz="2200" b="0" u="none" baseline="0" dirty="0">
                          <a:solidFill>
                            <a:schemeClr val="tx1"/>
                          </a:solidFill>
                        </a:rPr>
                        <a:t> and/or STE</a:t>
                      </a:r>
                      <a:r>
                        <a:rPr lang="en-US" sz="2200" b="0" u="none" dirty="0">
                          <a:solidFill>
                            <a:schemeClr val="tx1"/>
                          </a:solidFill>
                        </a:rPr>
                        <a:t> </a:t>
                      </a:r>
                      <a:r>
                        <a:rPr lang="en-US" sz="2200" b="1" i="1" u="none" dirty="0">
                          <a:solidFill>
                            <a:schemeClr val="tx1"/>
                          </a:solidFill>
                        </a:rPr>
                        <a:t>(</a:t>
                      </a:r>
                      <a:r>
                        <a:rPr lang="en-US" sz="2200" b="1" i="1" u="sng" dirty="0">
                          <a:solidFill>
                            <a:schemeClr val="tx1"/>
                          </a:solidFill>
                        </a:rPr>
                        <a:t>SR/PNP</a:t>
                      </a:r>
                      <a:r>
                        <a:rPr lang="en-US" sz="2200" b="1" i="1" u="none" dirty="0">
                          <a:solidFill>
                            <a:schemeClr val="tx1"/>
                          </a:solidFill>
                        </a:rPr>
                        <a:t>)</a:t>
                      </a:r>
                      <a:endParaRPr lang="en-US" sz="2200" b="1" u="none" dirty="0">
                        <a:solidFill>
                          <a:schemeClr val="tx1"/>
                        </a:solidFill>
                      </a:endParaRPr>
                    </a:p>
                  </a:txBody>
                  <a:tcPr/>
                </a:tc>
                <a:tc>
                  <a:txBody>
                    <a:bodyPr/>
                    <a:lstStyle/>
                    <a:p>
                      <a:r>
                        <a:rPr lang="en-US" sz="2200" b="0" u="none" dirty="0">
                          <a:solidFill>
                            <a:schemeClr val="tx1"/>
                          </a:solidFill>
                        </a:rPr>
                        <a:t>Human read-aloud for Math or STE </a:t>
                      </a:r>
                      <a:r>
                        <a:rPr lang="en-US" sz="2200" b="1" i="1" u="none" dirty="0">
                          <a:solidFill>
                            <a:schemeClr val="tx1"/>
                          </a:solidFill>
                        </a:rPr>
                        <a:t>(</a:t>
                      </a:r>
                      <a:r>
                        <a:rPr lang="en-US" sz="2200" b="1" i="1" u="sng" dirty="0">
                          <a:solidFill>
                            <a:schemeClr val="tx1"/>
                          </a:solidFill>
                        </a:rPr>
                        <a:t>SR/PNP</a:t>
                      </a:r>
                      <a:r>
                        <a:rPr lang="en-US" sz="2200" b="1" i="1" u="none" dirty="0">
                          <a:solidFill>
                            <a:schemeClr val="tx1"/>
                          </a:solidFill>
                        </a:rPr>
                        <a:t>)</a:t>
                      </a:r>
                      <a:endParaRPr lang="en-US" sz="2200" b="0" i="0" u="sng" dirty="0">
                        <a:solidFill>
                          <a:schemeClr val="tx1"/>
                        </a:solidFill>
                      </a:endParaRPr>
                    </a:p>
                    <a:p>
                      <a:r>
                        <a:rPr lang="en-US" sz="2200" b="0" u="none" baseline="0" dirty="0">
                          <a:solidFill>
                            <a:schemeClr val="tx1"/>
                          </a:solidFill>
                        </a:rPr>
                        <a:t>Kurzweil for </a:t>
                      </a:r>
                      <a:r>
                        <a:rPr lang="en-US" sz="2200" b="0" i="1" u="none" baseline="0" dirty="0">
                          <a:solidFill>
                            <a:schemeClr val="tx1"/>
                          </a:solidFill>
                        </a:rPr>
                        <a:t>STE legacy and Math legacy retests</a:t>
                      </a:r>
                      <a:r>
                        <a:rPr lang="en-US" sz="2200" b="0" u="none" baseline="0" dirty="0">
                          <a:solidFill>
                            <a:schemeClr val="tx1"/>
                          </a:solidFill>
                        </a:rPr>
                        <a:t> only </a:t>
                      </a:r>
                      <a:r>
                        <a:rPr lang="en-US" sz="2200" b="1" i="1" u="none" dirty="0">
                          <a:solidFill>
                            <a:schemeClr val="tx1"/>
                          </a:solidFill>
                        </a:rPr>
                        <a:t>(</a:t>
                      </a:r>
                      <a:r>
                        <a:rPr lang="en-US" sz="2200" b="1" i="1" u="sng" dirty="0">
                          <a:solidFill>
                            <a:schemeClr val="tx1"/>
                          </a:solidFill>
                        </a:rPr>
                        <a:t>SR/PNP</a:t>
                      </a:r>
                      <a:r>
                        <a:rPr lang="en-US" sz="2200" b="1" i="1" u="none" dirty="0">
                          <a:solidFill>
                            <a:schemeClr val="tx1"/>
                          </a:solidFill>
                        </a:rPr>
                        <a:t>)</a:t>
                      </a:r>
                    </a:p>
                  </a:txBody>
                  <a:tcPr/>
                </a:tc>
                <a:extLst>
                  <a:ext uri="{0D108BD9-81ED-4DB2-BD59-A6C34878D82A}">
                    <a16:rowId xmlns:a16="http://schemas.microsoft.com/office/drawing/2014/main" val="10005"/>
                  </a:ext>
                </a:extLst>
              </a:tr>
              <a:tr h="432886">
                <a:tc gridSpan="2">
                  <a:txBody>
                    <a:bodyPr/>
                    <a:lstStyle/>
                    <a:p>
                      <a:pPr algn="ctr"/>
                      <a:r>
                        <a:rPr lang="en-US" sz="2200" dirty="0">
                          <a:solidFill>
                            <a:schemeClr val="tx1"/>
                          </a:solidFill>
                        </a:rPr>
                        <a:t>Human signer for Math, STE, or </a:t>
                      </a:r>
                      <a:r>
                        <a:rPr lang="en-US" sz="2200" u="sng" dirty="0">
                          <a:solidFill>
                            <a:schemeClr val="tx1"/>
                          </a:solidFill>
                        </a:rPr>
                        <a:t>test questions only</a:t>
                      </a:r>
                      <a:r>
                        <a:rPr lang="en-US" sz="2200" dirty="0">
                          <a:solidFill>
                            <a:schemeClr val="tx1"/>
                          </a:solidFill>
                        </a:rPr>
                        <a:t> for ELA </a:t>
                      </a:r>
                      <a:r>
                        <a:rPr lang="en-US" sz="2200" b="1" i="1" u="none" dirty="0">
                          <a:solidFill>
                            <a:schemeClr val="tx1"/>
                          </a:solidFill>
                        </a:rPr>
                        <a:t>(</a:t>
                      </a:r>
                      <a:r>
                        <a:rPr lang="en-US" sz="2200" b="1" i="1" u="sng" dirty="0">
                          <a:solidFill>
                            <a:schemeClr val="tx1"/>
                          </a:solidFill>
                        </a:rPr>
                        <a:t>SR/PNP</a:t>
                      </a:r>
                      <a:r>
                        <a:rPr lang="en-US" sz="2200" b="1" i="1" u="none" dirty="0">
                          <a:solidFill>
                            <a:schemeClr val="tx1"/>
                          </a:solidFill>
                        </a:rPr>
                        <a:t>)</a:t>
                      </a:r>
                      <a:endParaRPr lang="en-US" sz="2200" b="1" dirty="0">
                        <a:solidFill>
                          <a:schemeClr val="tx1"/>
                        </a:solidFill>
                      </a:endParaRPr>
                    </a:p>
                  </a:txBody>
                  <a:tcPr/>
                </a:tc>
                <a:tc hMerge="1">
                  <a:txBody>
                    <a:bodyPr/>
                    <a:lstStyle/>
                    <a:p>
                      <a:endParaRPr lang="en-US" dirty="0"/>
                    </a:p>
                  </a:txBody>
                  <a:tcPr/>
                </a:tc>
                <a:extLst>
                  <a:ext uri="{0D108BD9-81ED-4DB2-BD59-A6C34878D82A}">
                    <a16:rowId xmlns:a16="http://schemas.microsoft.com/office/drawing/2014/main" val="10006"/>
                  </a:ext>
                </a:extLst>
              </a:tr>
              <a:tr h="432886">
                <a:tc gridSpan="2">
                  <a:txBody>
                    <a:bodyPr/>
                    <a:lstStyle/>
                    <a:p>
                      <a:pPr algn="ctr"/>
                      <a:r>
                        <a:rPr lang="en-US" sz="2200" b="0" dirty="0"/>
                        <a:t>Test administrator helps student track test items</a:t>
                      </a:r>
                    </a:p>
                  </a:txBody>
                  <a:tcPr/>
                </a:tc>
                <a:tc hMerge="1">
                  <a:txBody>
                    <a:bodyPr/>
                    <a:lstStyle/>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55428624"/>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ESE PowerPoint Template 2017</Template>
  <TotalTime>2245</TotalTime>
  <Words>4284</Words>
  <Application>Microsoft Office PowerPoint</Application>
  <PresentationFormat>Widescreen</PresentationFormat>
  <Paragraphs>264</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等线</vt:lpstr>
      <vt:lpstr>Arial</vt:lpstr>
      <vt:lpstr>Courier New</vt:lpstr>
      <vt:lpstr>Segoe</vt:lpstr>
      <vt:lpstr>Segoe SemiBold</vt:lpstr>
      <vt:lpstr>Segoe UI</vt:lpstr>
      <vt:lpstr>Segoe UI Semibold</vt:lpstr>
      <vt:lpstr>Symbol</vt:lpstr>
      <vt:lpstr>Times New Roman</vt:lpstr>
      <vt:lpstr>Wingdings</vt:lpstr>
      <vt:lpstr>ESE​​</vt:lpstr>
      <vt:lpstr>Accessibility and Accommodations </vt:lpstr>
      <vt:lpstr>Overview of Accessibility and Accommodations for MCAS Next-Generation Tests</vt:lpstr>
      <vt:lpstr>Overview of Accessibility and Accommodations for MCAS Next-Generation Tests (Continued)</vt:lpstr>
      <vt:lpstr>Universal Accessibility Features for all students</vt:lpstr>
      <vt:lpstr>Alternative Background/Font Color (Color Contrast)</vt:lpstr>
      <vt:lpstr>Line Reader</vt:lpstr>
      <vt:lpstr>Answer Eliminator</vt:lpstr>
      <vt:lpstr>Designated Accessibility Features for any student at principal’s discretion</vt:lpstr>
      <vt:lpstr>Accommodations for Students with Disabilities</vt:lpstr>
      <vt:lpstr>Text-to-Speech</vt:lpstr>
      <vt:lpstr>Accommodations for Students with Disabilities (Continued)</vt:lpstr>
      <vt:lpstr>Special Access Accommodations for Students with Disabilities   (formerly called Nonstandard Accommodations)</vt:lpstr>
      <vt:lpstr>Accommodations for English Learners (EL)</vt:lpstr>
      <vt:lpstr>Special (Accommodated) Test Forms</vt:lpstr>
      <vt:lpstr>Assistive Technology (AT)</vt:lpstr>
      <vt:lpstr>Test Preparation</vt:lpstr>
      <vt:lpstr>Student Registration/Personal Needs Profile (SR/PNP)</vt:lpstr>
      <vt:lpstr> The SR/PNP is Used to Request Special Test Forms and Report the Use of Selected Accommodations by the Student</vt:lpstr>
      <vt:lpstr>Resources and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Accessibility and Accommodations</dc:title>
  <dc:creator>Pelychaty, Robert</dc:creator>
  <cp:lastModifiedBy>Pennington, Elizabeth</cp:lastModifiedBy>
  <cp:revision>72</cp:revision>
  <cp:lastPrinted>2017-08-07T14:46:10Z</cp:lastPrinted>
  <dcterms:created xsi:type="dcterms:W3CDTF">2018-05-29T14:34:56Z</dcterms:created>
  <dcterms:modified xsi:type="dcterms:W3CDTF">2018-08-01T16:11:15Z</dcterms:modified>
</cp:coreProperties>
</file>