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257" r:id="rId3"/>
    <p:sldId id="258" r:id="rId4"/>
    <p:sldId id="259" r:id="rId5"/>
    <p:sldId id="261" r:id="rId6"/>
    <p:sldId id="266" r:id="rId7"/>
    <p:sldId id="267" r:id="rId8"/>
    <p:sldId id="270" r:id="rId9"/>
    <p:sldId id="268" r:id="rId10"/>
    <p:sldId id="269" r:id="rId11"/>
    <p:sldId id="271" r:id="rId12"/>
    <p:sldId id="272" r:id="rId13"/>
    <p:sldId id="274" r:id="rId14"/>
    <p:sldId id="273" r:id="rId15"/>
    <p:sldId id="265" r:id="rId16"/>
  </p:sldIdLst>
  <p:sldSz cx="10058400" cy="77724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1" name="Dahn, LeAnn E" initials="LED" lastIdx="36" clrIdx="1">
    <p:extLst/>
  </p:cmAuthor>
  <p:cmAuthor id="2" name="Bree Gunter" initials="B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8" autoAdjust="0"/>
    <p:restoredTop sz="66634" autoAdjust="0"/>
  </p:normalViewPr>
  <p:slideViewPr>
    <p:cSldViewPr snapToGrid="0">
      <p:cViewPr varScale="1">
        <p:scale>
          <a:sx n="42" d="100"/>
          <a:sy n="42" d="100"/>
        </p:scale>
        <p:origin x="2112" y="66"/>
      </p:cViewPr>
      <p:guideLst>
        <p:guide orient="horz" pos="2448"/>
        <p:guide pos="3168"/>
      </p:guideLst>
    </p:cSldViewPr>
  </p:slid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11/8/2017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dirty="0"/>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11/8/2017</a:t>
            </a:fld>
            <a:endParaRPr lang="en-US" dirty="0"/>
          </a:p>
        </p:txBody>
      </p:sp>
      <p:sp>
        <p:nvSpPr>
          <p:cNvPr id="4" name="Slide Image Placeholder 3"/>
          <p:cNvSpPr>
            <a:spLocks noGrp="1" noRot="1" noChangeAspect="1"/>
          </p:cNvSpPr>
          <p:nvPr>
            <p:ph type="sldImg" idx="2"/>
          </p:nvPr>
        </p:nvSpPr>
        <p:spPr>
          <a:xfrm>
            <a:off x="1433513" y="1143000"/>
            <a:ext cx="39909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dirty="0"/>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assessment.pearson.com/display/PAsup/Precache+Test+Cont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assessment.pearson.com/display/TN/Set+Up+and+Use+ProctorCach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mcas.pearsonsupport.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upport.assessment.pearson.com/display/TN/Set+Up+and+Use+ProctorCach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rng-mcas.pearsonaccessnext.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cas.pearsonaccessnext.com/customer/index.ac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upport.assessment.pearson.com/display/PAsup/Import+or+Export+TestNav+Configuration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Welcome to the Infrastructure Trial Training Module for district and school staff with the Technology Coordinator role.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This training module gives an overview of the steps for setting up and configuring the technology needed to conduct an Infrastructure Trial. It is recommended this module be used in conjunction with the Infrastructure Trial Guide.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dirty="0"/>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It is recommended that you precache by test rather than at the individual session level since “Precaching by Test” needs to be done only once for the entire organization.  If you would like more information on precaching by individual test sessions, please visit the “Precache Test Content” page on the</a:t>
            </a:r>
            <a:r>
              <a:rPr lang="en-US" sz="1400" u="sng" kern="1200" dirty="0">
                <a:solidFill>
                  <a:schemeClr val="tx1"/>
                </a:solidFill>
                <a:effectLst/>
                <a:latin typeface="+mn-lt"/>
                <a:ea typeface="+mn-ea"/>
                <a:cs typeface="+mn-cs"/>
                <a:hlinkClick r:id="rId3"/>
              </a:rPr>
              <a:t> </a:t>
            </a:r>
            <a:r>
              <a:rPr lang="en-US" sz="1400" u="sng" kern="1200" dirty="0" err="1">
                <a:solidFill>
                  <a:schemeClr val="tx1"/>
                </a:solidFill>
                <a:effectLst/>
                <a:latin typeface="+mn-lt"/>
                <a:ea typeface="+mn-ea"/>
                <a:cs typeface="+mn-cs"/>
                <a:hlinkClick r:id="rId3"/>
              </a:rPr>
              <a:t>PearsonAccess</a:t>
            </a:r>
            <a:r>
              <a:rPr lang="en-US" sz="1400" u="sng" kern="1200" baseline="30000" dirty="0" err="1">
                <a:solidFill>
                  <a:schemeClr val="tx1"/>
                </a:solidFill>
                <a:effectLst/>
                <a:latin typeface="+mn-lt"/>
                <a:ea typeface="+mn-ea"/>
                <a:cs typeface="+mn-cs"/>
                <a:hlinkClick r:id="rId3"/>
              </a:rPr>
              <a:t>next</a:t>
            </a:r>
            <a:r>
              <a:rPr lang="en-US" sz="1400" u="sng" kern="1200" dirty="0">
                <a:solidFill>
                  <a:schemeClr val="tx1"/>
                </a:solidFill>
                <a:effectLst/>
                <a:latin typeface="+mn-lt"/>
                <a:ea typeface="+mn-ea"/>
                <a:cs typeface="+mn-cs"/>
                <a:hlinkClick r:id="rId3"/>
              </a:rPr>
              <a:t> User Guide</a:t>
            </a:r>
            <a:r>
              <a:rPr lang="en-US" sz="1400" kern="1200" dirty="0">
                <a:solidFill>
                  <a:schemeClr val="tx1"/>
                </a:solidFill>
                <a:effectLst/>
                <a:latin typeface="+mn-lt"/>
                <a:ea typeface="+mn-ea"/>
                <a:cs typeface="+mn-cs"/>
              </a:rPr>
              <a:t>.</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To precache by test, go to </a:t>
            </a:r>
            <a:r>
              <a:rPr lang="en-US" sz="1400" i="1" kern="1200" dirty="0">
                <a:solidFill>
                  <a:schemeClr val="tx1"/>
                </a:solidFill>
                <a:effectLst/>
                <a:latin typeface="+mn-lt"/>
                <a:ea typeface="+mn-ea"/>
                <a:cs typeface="+mn-cs"/>
              </a:rPr>
              <a:t>Setup</a:t>
            </a:r>
            <a:r>
              <a:rPr lang="en-US" sz="1400" kern="1200" dirty="0">
                <a:solidFill>
                  <a:schemeClr val="tx1"/>
                </a:solidFill>
                <a:effectLst/>
                <a:latin typeface="+mn-lt"/>
                <a:ea typeface="+mn-ea"/>
                <a:cs typeface="+mn-cs"/>
              </a:rPr>
              <a:t> then</a:t>
            </a:r>
            <a:r>
              <a:rPr lang="en-US" sz="1400" kern="1200" baseline="0" dirty="0">
                <a:solidFill>
                  <a:schemeClr val="tx1"/>
                </a:solidFill>
                <a:effectLst/>
                <a:latin typeface="+mn-lt"/>
                <a:ea typeface="+mn-ea"/>
                <a:cs typeface="+mn-cs"/>
              </a:rPr>
              <a:t> click</a:t>
            </a:r>
            <a:r>
              <a:rPr lang="en-US" sz="1400" kern="1200" dirty="0">
                <a:solidFill>
                  <a:schemeClr val="tx1"/>
                </a:solidFill>
                <a:effectLst/>
                <a:latin typeface="+mn-lt"/>
                <a:ea typeface="+mn-ea"/>
                <a:cs typeface="+mn-cs"/>
              </a:rPr>
              <a:t> </a:t>
            </a:r>
            <a:r>
              <a:rPr lang="en-US" sz="1400" i="1" kern="1200" dirty="0">
                <a:solidFill>
                  <a:schemeClr val="tx1"/>
                </a:solidFill>
                <a:effectLst/>
                <a:latin typeface="+mn-lt"/>
                <a:ea typeface="+mn-ea"/>
                <a:cs typeface="+mn-cs"/>
              </a:rPr>
              <a:t>Precache by Test</a:t>
            </a:r>
            <a:r>
              <a:rPr lang="en-US" sz="1400" kern="1200" dirty="0">
                <a:solidFill>
                  <a:schemeClr val="tx1"/>
                </a:solidFill>
                <a:effectLst/>
                <a:latin typeface="+mn-lt"/>
                <a:ea typeface="+mn-ea"/>
                <a:cs typeface="+mn-cs"/>
              </a:rPr>
              <a:t>. Select up to 10 tests to cache, and then select the Precache Server to which the test content should be downloaded. Click </a:t>
            </a:r>
            <a:r>
              <a:rPr lang="en-US" sz="1400" i="1" kern="1200" dirty="0">
                <a:solidFill>
                  <a:schemeClr val="tx1"/>
                </a:solidFill>
                <a:effectLst/>
                <a:latin typeface="+mn-lt"/>
                <a:ea typeface="+mn-ea"/>
                <a:cs typeface="+mn-cs"/>
              </a:rPr>
              <a:t>Precache.</a:t>
            </a:r>
            <a:r>
              <a:rPr lang="en-US" sz="1400" kern="1200" dirty="0">
                <a:solidFill>
                  <a:schemeClr val="tx1"/>
                </a:solidFill>
                <a:effectLst/>
                <a:latin typeface="+mn-lt"/>
                <a:ea typeface="+mn-ea"/>
                <a:cs typeface="+mn-cs"/>
              </a:rPr>
              <a:t> This will bring up a popup window with a </a:t>
            </a:r>
            <a:r>
              <a:rPr lang="en-US" sz="1400" i="1" kern="1200" dirty="0">
                <a:solidFill>
                  <a:schemeClr val="tx1"/>
                </a:solidFill>
                <a:effectLst/>
                <a:latin typeface="+mn-lt"/>
                <a:ea typeface="+mn-ea"/>
                <a:cs typeface="+mn-cs"/>
              </a:rPr>
              <a:t>Precache</a:t>
            </a:r>
            <a:r>
              <a:rPr lang="en-US" sz="1400" kern="1200" dirty="0">
                <a:solidFill>
                  <a:schemeClr val="tx1"/>
                </a:solidFill>
                <a:effectLst/>
                <a:latin typeface="+mn-lt"/>
                <a:ea typeface="+mn-ea"/>
                <a:cs typeface="+mn-cs"/>
              </a:rPr>
              <a:t> button that will allow you to initiate the caching process. The popup window automatically closes after you click the </a:t>
            </a:r>
            <a:r>
              <a:rPr lang="en-US" sz="1400" i="1" kern="1200" dirty="0">
                <a:solidFill>
                  <a:schemeClr val="tx1"/>
                </a:solidFill>
                <a:effectLst/>
                <a:latin typeface="+mn-lt"/>
                <a:ea typeface="+mn-ea"/>
                <a:cs typeface="+mn-cs"/>
              </a:rPr>
              <a:t>Precache</a:t>
            </a:r>
            <a:r>
              <a:rPr lang="en-US" sz="1400" kern="1200" dirty="0">
                <a:solidFill>
                  <a:schemeClr val="tx1"/>
                </a:solidFill>
                <a:effectLst/>
                <a:latin typeface="+mn-lt"/>
                <a:ea typeface="+mn-ea"/>
                <a:cs typeface="+mn-cs"/>
              </a:rPr>
              <a:t> button.  If you are setting up multiple precaching machines, precache only the test content that will be assigned to that machine.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 second tab or window will appear shortly. This window will display the </a:t>
            </a:r>
            <a:r>
              <a:rPr lang="en-US" sz="1400" i="1" kern="1200" dirty="0">
                <a:solidFill>
                  <a:schemeClr val="tx1"/>
                </a:solidFill>
                <a:effectLst/>
                <a:latin typeface="+mn-lt"/>
                <a:ea typeface="+mn-ea"/>
                <a:cs typeface="+mn-cs"/>
              </a:rPr>
              <a:t>Proctor Caching – Tests</a:t>
            </a:r>
            <a:r>
              <a:rPr lang="en-US" sz="1400" kern="1200" dirty="0">
                <a:solidFill>
                  <a:schemeClr val="tx1"/>
                </a:solidFill>
                <a:effectLst/>
                <a:latin typeface="+mn-lt"/>
                <a:ea typeface="+mn-ea"/>
                <a:cs typeface="+mn-cs"/>
              </a:rPr>
              <a:t> tab. This window will detail each </a:t>
            </a:r>
            <a:r>
              <a:rPr lang="en-US" sz="1400" i="1" kern="1200" dirty="0">
                <a:solidFill>
                  <a:schemeClr val="tx1"/>
                </a:solidFill>
                <a:effectLst/>
                <a:latin typeface="+mn-lt"/>
                <a:ea typeface="+mn-ea"/>
                <a:cs typeface="+mn-cs"/>
              </a:rPr>
              <a:t>Test, Form</a:t>
            </a:r>
            <a:r>
              <a:rPr lang="en-US" sz="1400" kern="1200" dirty="0">
                <a:solidFill>
                  <a:schemeClr val="tx1"/>
                </a:solidFill>
                <a:effectLst/>
                <a:latin typeface="+mn-lt"/>
                <a:ea typeface="+mn-ea"/>
                <a:cs typeface="+mn-cs"/>
              </a:rPr>
              <a:t>, and </a:t>
            </a:r>
            <a:r>
              <a:rPr lang="en-US" sz="1400" i="1" kern="1200" dirty="0">
                <a:solidFill>
                  <a:schemeClr val="tx1"/>
                </a:solidFill>
                <a:effectLst/>
                <a:latin typeface="+mn-lt"/>
                <a:ea typeface="+mn-ea"/>
                <a:cs typeface="+mn-cs"/>
              </a:rPr>
              <a:t>Status</a:t>
            </a:r>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10</a:t>
            </a:fld>
            <a:endParaRPr lang="en-US" dirty="0"/>
          </a:p>
        </p:txBody>
      </p:sp>
    </p:spTree>
    <p:extLst>
      <p:ext uri="{BB962C8B-B14F-4D97-AF65-F5344CB8AC3E}">
        <p14:creationId xmlns:p14="http://schemas.microsoft.com/office/powerpoint/2010/main" val="55732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 will now review the ProctorCache Diagnostics interface.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Once installed, the ProctorCache software permits access to a diagnostic monitoring web page to assist technology staff with visibility to the status of cached content and monitoring caching connections from student testing devices.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Select </a:t>
            </a:r>
            <a:r>
              <a:rPr lang="en-US" sz="1400" i="1" kern="1200" dirty="0">
                <a:solidFill>
                  <a:schemeClr val="tx1"/>
                </a:solidFill>
                <a:effectLst/>
                <a:latin typeface="+mn-lt"/>
                <a:ea typeface="+mn-ea"/>
                <a:cs typeface="+mn-cs"/>
              </a:rPr>
              <a:t>Tests</a:t>
            </a:r>
            <a:r>
              <a:rPr lang="en-US" sz="1400" kern="1200" dirty="0">
                <a:solidFill>
                  <a:schemeClr val="tx1"/>
                </a:solidFill>
                <a:effectLst/>
                <a:latin typeface="+mn-lt"/>
                <a:ea typeface="+mn-ea"/>
                <a:cs typeface="+mn-cs"/>
              </a:rPr>
              <a:t> tab for information about the test content and caching status. The </a:t>
            </a:r>
            <a:r>
              <a:rPr lang="en-US" sz="1400" i="1" kern="1200" dirty="0">
                <a:solidFill>
                  <a:schemeClr val="tx1"/>
                </a:solidFill>
                <a:effectLst/>
                <a:latin typeface="+mn-lt"/>
                <a:ea typeface="+mn-ea"/>
                <a:cs typeface="+mn-cs"/>
              </a:rPr>
              <a:t>Tests</a:t>
            </a:r>
            <a:r>
              <a:rPr lang="en-US" sz="1400" kern="1200" dirty="0">
                <a:solidFill>
                  <a:schemeClr val="tx1"/>
                </a:solidFill>
                <a:effectLst/>
                <a:latin typeface="+mn-lt"/>
                <a:ea typeface="+mn-ea"/>
                <a:cs typeface="+mn-cs"/>
              </a:rPr>
              <a:t> tab provides status indicators for each item of cached test content. </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A green </a:t>
            </a:r>
            <a:r>
              <a:rPr lang="en-US" sz="1400" b="1" kern="1200" dirty="0">
                <a:solidFill>
                  <a:schemeClr val="tx1"/>
                </a:solidFill>
                <a:effectLst/>
                <a:latin typeface="+mn-lt"/>
                <a:ea typeface="+mn-ea"/>
                <a:cs typeface="+mn-cs"/>
              </a:rPr>
              <a:t>OK</a:t>
            </a:r>
            <a:r>
              <a:rPr lang="en-US" sz="1400" kern="1200" dirty="0">
                <a:solidFill>
                  <a:schemeClr val="tx1"/>
                </a:solidFill>
                <a:effectLst/>
                <a:latin typeface="+mn-lt"/>
                <a:ea typeface="+mn-ea"/>
                <a:cs typeface="+mn-cs"/>
              </a:rPr>
              <a:t> status means the content has successfully cached. </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The yellow status indicators appear when the content is in the process of being cached. </a:t>
            </a:r>
            <a:r>
              <a:rPr lang="en-US" sz="1400" b="1" kern="1200" dirty="0">
                <a:solidFill>
                  <a:schemeClr val="tx1"/>
                </a:solidFill>
                <a:effectLst/>
                <a:latin typeface="+mn-lt"/>
                <a:ea typeface="+mn-ea"/>
                <a:cs typeface="+mn-cs"/>
              </a:rPr>
              <a:t>Not Loaded</a:t>
            </a:r>
            <a:r>
              <a:rPr lang="en-US" sz="1400" kern="1200" dirty="0">
                <a:solidFill>
                  <a:schemeClr val="tx1"/>
                </a:solidFill>
                <a:effectLst/>
                <a:latin typeface="+mn-lt"/>
                <a:ea typeface="+mn-ea"/>
                <a:cs typeface="+mn-cs"/>
              </a:rPr>
              <a:t> means the content is not cached. </a:t>
            </a:r>
            <a:r>
              <a:rPr lang="en-US" sz="1400" b="1" kern="1200" dirty="0">
                <a:solidFill>
                  <a:schemeClr val="tx1"/>
                </a:solidFill>
                <a:effectLst/>
                <a:latin typeface="+mn-lt"/>
                <a:ea typeface="+mn-ea"/>
                <a:cs typeface="+mn-cs"/>
              </a:rPr>
              <a:t>Waiting… </a:t>
            </a:r>
            <a:r>
              <a:rPr lang="en-US" sz="1400" kern="1200" dirty="0">
                <a:solidFill>
                  <a:schemeClr val="tx1"/>
                </a:solidFill>
                <a:effectLst/>
                <a:latin typeface="+mn-lt"/>
                <a:ea typeface="+mn-ea"/>
                <a:cs typeface="+mn-cs"/>
              </a:rPr>
              <a:t>means the content is in the queue, waiting to be loaded, and </a:t>
            </a:r>
            <a:r>
              <a:rPr lang="en-US" sz="1400" b="1" kern="1200" dirty="0">
                <a:solidFill>
                  <a:schemeClr val="tx1"/>
                </a:solidFill>
                <a:effectLst/>
                <a:latin typeface="+mn-lt"/>
                <a:ea typeface="+mn-ea"/>
                <a:cs typeface="+mn-cs"/>
              </a:rPr>
              <a:t>Loading…</a:t>
            </a:r>
            <a:r>
              <a:rPr lang="en-US" sz="1400" kern="1200" dirty="0">
                <a:solidFill>
                  <a:schemeClr val="tx1"/>
                </a:solidFill>
                <a:effectLst/>
                <a:latin typeface="+mn-lt"/>
                <a:ea typeface="+mn-ea"/>
                <a:cs typeface="+mn-cs"/>
              </a:rPr>
              <a:t> means the content is currently loading. </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Red status indicators indicate problems with cached content. </a:t>
            </a:r>
            <a:r>
              <a:rPr lang="en-US" sz="1400" b="1" kern="1200" dirty="0">
                <a:solidFill>
                  <a:schemeClr val="tx1"/>
                </a:solidFill>
                <a:effectLst/>
                <a:latin typeface="+mn-lt"/>
                <a:ea typeface="+mn-ea"/>
                <a:cs typeface="+mn-cs"/>
              </a:rPr>
              <a:t>Failed to load content</a:t>
            </a:r>
            <a:r>
              <a:rPr lang="en-US" sz="1400" kern="1200" dirty="0">
                <a:solidFill>
                  <a:schemeClr val="tx1"/>
                </a:solidFill>
                <a:effectLst/>
                <a:latin typeface="+mn-lt"/>
                <a:ea typeface="+mn-ea"/>
                <a:cs typeface="+mn-cs"/>
              </a:rPr>
              <a:t> means there was a failure to download content. ProctorCache also performs an MD5data integrity check once an item has been cached to compare the test content on the Pearson servers with the cached item. The MD5 check should show that the items are identical. </a:t>
            </a:r>
            <a:r>
              <a:rPr lang="en-US" sz="1400" b="1" kern="1200" dirty="0">
                <a:solidFill>
                  <a:schemeClr val="tx1"/>
                </a:solidFill>
                <a:effectLst/>
                <a:latin typeface="+mn-lt"/>
                <a:ea typeface="+mn-ea"/>
                <a:cs typeface="+mn-cs"/>
              </a:rPr>
              <a:t>MD5 Check Invalid</a:t>
            </a:r>
            <a:r>
              <a:rPr lang="en-US" sz="1400" kern="1200" dirty="0">
                <a:solidFill>
                  <a:schemeClr val="tx1"/>
                </a:solidFill>
                <a:effectLst/>
                <a:latin typeface="+mn-lt"/>
                <a:ea typeface="+mn-ea"/>
                <a:cs typeface="+mn-cs"/>
              </a:rPr>
              <a:t> means the MD5 comparison could not be completed successfully. </a:t>
            </a:r>
            <a:r>
              <a:rPr lang="en-US" sz="1400" b="1" kern="1200" dirty="0">
                <a:solidFill>
                  <a:schemeClr val="tx1"/>
                </a:solidFill>
                <a:effectLst/>
                <a:latin typeface="+mn-lt"/>
                <a:ea typeface="+mn-ea"/>
                <a:cs typeface="+mn-cs"/>
              </a:rPr>
              <a:t>MD5 Mismatch</a:t>
            </a:r>
            <a:r>
              <a:rPr lang="en-US" sz="1400" kern="1200" dirty="0">
                <a:solidFill>
                  <a:schemeClr val="tx1"/>
                </a:solidFill>
                <a:effectLst/>
                <a:latin typeface="+mn-lt"/>
                <a:ea typeface="+mn-ea"/>
                <a:cs typeface="+mn-cs"/>
              </a:rPr>
              <a:t> means the MD5 comparison was completed but the files did not match. In general, any status in red is a critical problem. Any content with a red status should be checked and reloaded.</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Select the </a:t>
            </a:r>
            <a:r>
              <a:rPr lang="en-US" sz="1400" i="1" kern="1200" dirty="0">
                <a:solidFill>
                  <a:schemeClr val="tx1"/>
                </a:solidFill>
                <a:effectLst/>
                <a:latin typeface="+mn-lt"/>
                <a:ea typeface="+mn-ea"/>
                <a:cs typeface="+mn-cs"/>
              </a:rPr>
              <a:t>Clients</a:t>
            </a:r>
            <a:r>
              <a:rPr lang="en-US" sz="1400" kern="1200" dirty="0">
                <a:solidFill>
                  <a:schemeClr val="tx1"/>
                </a:solidFill>
                <a:effectLst/>
                <a:latin typeface="+mn-lt"/>
                <a:ea typeface="+mn-ea"/>
                <a:cs typeface="+mn-cs"/>
              </a:rPr>
              <a:t> tab to monitor client connectivity. The </a:t>
            </a:r>
            <a:r>
              <a:rPr lang="en-US" sz="1400" i="1" kern="1200" dirty="0">
                <a:solidFill>
                  <a:schemeClr val="tx1"/>
                </a:solidFill>
                <a:effectLst/>
                <a:latin typeface="+mn-lt"/>
                <a:ea typeface="+mn-ea"/>
                <a:cs typeface="+mn-cs"/>
              </a:rPr>
              <a:t>Clients</a:t>
            </a:r>
            <a:r>
              <a:rPr lang="en-US" sz="1400" kern="1200" dirty="0">
                <a:solidFill>
                  <a:schemeClr val="tx1"/>
                </a:solidFill>
                <a:effectLst/>
                <a:latin typeface="+mn-lt"/>
                <a:ea typeface="+mn-ea"/>
                <a:cs typeface="+mn-cs"/>
              </a:rPr>
              <a:t> tab offers a quick view into client computer connections. Each computer can be clicked to bring up an individual </a:t>
            </a:r>
            <a:r>
              <a:rPr lang="en-US" sz="1400" i="1" kern="1200" dirty="0">
                <a:solidFill>
                  <a:schemeClr val="tx1"/>
                </a:solidFill>
                <a:effectLst/>
                <a:latin typeface="+mn-lt"/>
                <a:ea typeface="+mn-ea"/>
                <a:cs typeface="+mn-cs"/>
              </a:rPr>
              <a:t>Client Details</a:t>
            </a:r>
            <a:r>
              <a:rPr lang="en-US" sz="1400" kern="1200" dirty="0">
                <a:solidFill>
                  <a:schemeClr val="tx1"/>
                </a:solidFill>
                <a:effectLst/>
                <a:latin typeface="+mn-lt"/>
                <a:ea typeface="+mn-ea"/>
                <a:cs typeface="+mn-cs"/>
              </a:rPr>
              <a:t> screen. It provides visibility to which student testing devices have requested test content from the server.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For more information on the ProctorCache Diagnostics page – including status indicators, Monitoring, Refreshing, Reloading and Purging ProctorCache, visit the “Set Up and Use ProctorCache” page in the </a:t>
            </a:r>
            <a:r>
              <a:rPr lang="en-US" sz="1400" u="sng" kern="1200" dirty="0">
                <a:solidFill>
                  <a:schemeClr val="tx1"/>
                </a:solidFill>
                <a:effectLst/>
                <a:latin typeface="+mn-lt"/>
                <a:ea typeface="+mn-ea"/>
                <a:cs typeface="+mn-cs"/>
                <a:hlinkClick r:id="rId3"/>
              </a:rPr>
              <a:t>TestNav User Guide</a:t>
            </a:r>
            <a:r>
              <a:rPr lang="en-US" sz="1400" kern="1200" dirty="0">
                <a:solidFill>
                  <a:schemeClr val="tx1"/>
                </a:solidFill>
                <a:effectLst/>
                <a:latin typeface="+mn-lt"/>
                <a:ea typeface="+mn-ea"/>
                <a:cs typeface="+mn-cs"/>
              </a:rPr>
              <a:t>. The default ProctorCache password is t35t1n6 and is also found in the Infrastructure Trial Guide at </a:t>
            </a:r>
            <a:r>
              <a:rPr lang="en-US" sz="1400" u="sng" kern="1200" dirty="0">
                <a:solidFill>
                  <a:schemeClr val="tx1"/>
                </a:solidFill>
                <a:effectLst/>
                <a:latin typeface="+mn-lt"/>
                <a:ea typeface="+mn-ea"/>
                <a:cs typeface="+mn-cs"/>
                <a:hlinkClick r:id="rId4"/>
              </a:rPr>
              <a:t>mcas.pearsonsupport.com</a:t>
            </a:r>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11</a:t>
            </a:fld>
            <a:endParaRPr lang="en-US" dirty="0"/>
          </a:p>
        </p:txBody>
      </p:sp>
    </p:spTree>
    <p:extLst>
      <p:ext uri="{BB962C8B-B14F-4D97-AF65-F5344CB8AC3E}">
        <p14:creationId xmlns:p14="http://schemas.microsoft.com/office/powerpoint/2010/main" val="234671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After testing, document any technical issues that were found, and work to resolve them with the test administration team prior to operational testing. Principals, test coordinators, and test administrators should share any concerns students had with connectivity issues or slow loading with the technology coordinator. For example, if the network loading of test content on student testing devices was slow, and the network was busy with other non-testing tasks during that time, any other, non-testing tasks should be suspended during operational testing. Schools will also need to develop a plan to address and resolve any other issues that were encountered.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After all Infrastructure Trial testing is complete, you will need to purge the practice test content by using the steps in the link on this slide.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12</a:t>
            </a:fld>
            <a:endParaRPr lang="en-US" dirty="0"/>
          </a:p>
        </p:txBody>
      </p:sp>
    </p:spTree>
    <p:extLst>
      <p:ext uri="{BB962C8B-B14F-4D97-AF65-F5344CB8AC3E}">
        <p14:creationId xmlns:p14="http://schemas.microsoft.com/office/powerpoint/2010/main" val="134640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How do I verify my content is cached? </a:t>
            </a:r>
            <a:r>
              <a:rPr lang="en-US" sz="1400" kern="1200" dirty="0">
                <a:solidFill>
                  <a:schemeClr val="tx1"/>
                </a:solidFill>
                <a:effectLst/>
                <a:latin typeface="+mn-lt"/>
                <a:ea typeface="+mn-ea"/>
                <a:cs typeface="+mn-cs"/>
              </a:rPr>
              <a:t>To determine if ProctorCache is working as expected, you may enter the following URL to see if forms have correctly been </a:t>
            </a:r>
            <a:r>
              <a:rPr lang="en-US" sz="1400" kern="1200" dirty="0" err="1">
                <a:solidFill>
                  <a:schemeClr val="tx1"/>
                </a:solidFill>
                <a:effectLst/>
                <a:latin typeface="+mn-lt"/>
                <a:ea typeface="+mn-ea"/>
                <a:cs typeface="+mn-cs"/>
              </a:rPr>
              <a:t>precached</a:t>
            </a:r>
            <a:r>
              <a:rPr lang="en-US" sz="1400" kern="1200" dirty="0">
                <a:solidFill>
                  <a:schemeClr val="tx1"/>
                </a:solidFill>
                <a:effectLst/>
                <a:latin typeface="+mn-lt"/>
                <a:ea typeface="+mn-ea"/>
                <a:cs typeface="+mn-cs"/>
              </a:rPr>
              <a:t>: http://[Prec</a:t>
            </a:r>
            <a:r>
              <a:rPr lang="en-US" sz="1400" i="1" kern="1200" dirty="0">
                <a:solidFill>
                  <a:schemeClr val="tx1"/>
                </a:solidFill>
                <a:effectLst/>
                <a:latin typeface="+mn-lt"/>
                <a:ea typeface="+mn-ea"/>
                <a:cs typeface="+mn-cs"/>
              </a:rPr>
              <a:t>aching Computer’s IP Address</a:t>
            </a:r>
            <a:r>
              <a:rPr lang="en-US" sz="1400" kern="1200" dirty="0">
                <a:solidFill>
                  <a:schemeClr val="tx1"/>
                </a:solidFill>
                <a:effectLst/>
                <a:latin typeface="+mn-lt"/>
                <a:ea typeface="+mn-ea"/>
                <a:cs typeface="+mn-cs"/>
              </a:rPr>
              <a:t>]:4480.</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How do I test to see if the clients are connecting to the precaching computer?</a:t>
            </a:r>
            <a:r>
              <a:rPr lang="en-US" sz="1400" kern="1200" dirty="0">
                <a:solidFill>
                  <a:schemeClr val="tx1"/>
                </a:solidFill>
                <a:effectLst/>
                <a:latin typeface="+mn-lt"/>
                <a:ea typeface="+mn-ea"/>
                <a:cs typeface="+mn-cs"/>
              </a:rPr>
              <a:t> On the </a:t>
            </a:r>
            <a:r>
              <a:rPr lang="en-US" sz="1400" i="1" kern="1200" dirty="0">
                <a:solidFill>
                  <a:schemeClr val="tx1"/>
                </a:solidFill>
                <a:effectLst/>
                <a:latin typeface="+mn-lt"/>
                <a:ea typeface="+mn-ea"/>
                <a:cs typeface="+mn-cs"/>
              </a:rPr>
              <a:t>Sign In</a:t>
            </a:r>
            <a:r>
              <a:rPr lang="en-US" sz="1400" kern="1200" dirty="0">
                <a:solidFill>
                  <a:schemeClr val="tx1"/>
                </a:solidFill>
                <a:effectLst/>
                <a:latin typeface="+mn-lt"/>
                <a:ea typeface="+mn-ea"/>
                <a:cs typeface="+mn-cs"/>
              </a:rPr>
              <a:t> screen on the TestNav app on the student’s device, there is a User icon on the top, right-hand side of the screen with an </a:t>
            </a:r>
            <a:r>
              <a:rPr lang="en-US" sz="1400" i="1" kern="1200" dirty="0">
                <a:solidFill>
                  <a:schemeClr val="tx1"/>
                </a:solidFill>
                <a:effectLst/>
                <a:latin typeface="+mn-lt"/>
                <a:ea typeface="+mn-ea"/>
                <a:cs typeface="+mn-cs"/>
              </a:rPr>
              <a:t>App Check</a:t>
            </a:r>
            <a:r>
              <a:rPr lang="en-US" sz="1400" kern="1200" dirty="0">
                <a:solidFill>
                  <a:schemeClr val="tx1"/>
                </a:solidFill>
                <a:effectLst/>
                <a:latin typeface="+mn-lt"/>
                <a:ea typeface="+mn-ea"/>
                <a:cs typeface="+mn-cs"/>
              </a:rPr>
              <a:t> option. It will ask for a Config ID which can be found in the TestNav Configuration that was set up in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Enter the Config ID into TestNav on the student’s device on the </a:t>
            </a:r>
            <a:r>
              <a:rPr lang="en-US" sz="1400" i="1" kern="1200" dirty="0">
                <a:solidFill>
                  <a:schemeClr val="tx1"/>
                </a:solidFill>
                <a:effectLst/>
                <a:latin typeface="+mn-lt"/>
                <a:ea typeface="+mn-ea"/>
                <a:cs typeface="+mn-cs"/>
              </a:rPr>
              <a:t>App Check</a:t>
            </a:r>
            <a:r>
              <a:rPr lang="en-US" sz="1400" kern="1200" dirty="0">
                <a:solidFill>
                  <a:schemeClr val="tx1"/>
                </a:solidFill>
                <a:effectLst/>
                <a:latin typeface="+mn-lt"/>
                <a:ea typeface="+mn-ea"/>
                <a:cs typeface="+mn-cs"/>
              </a:rPr>
              <a:t> screen to confirm that the client can connect to the precaching computer.</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When do I purge test content? For</a:t>
            </a:r>
            <a:r>
              <a:rPr lang="en-US" sz="1400" b="1" kern="1200" baseline="0" dirty="0">
                <a:solidFill>
                  <a:schemeClr val="tx1"/>
                </a:solidFill>
                <a:effectLst/>
                <a:latin typeface="+mn-lt"/>
                <a:ea typeface="+mn-ea"/>
                <a:cs typeface="+mn-cs"/>
              </a:rPr>
              <a:t> o</a:t>
            </a:r>
            <a:r>
              <a:rPr lang="en-US" sz="1400" b="1" kern="1200" dirty="0">
                <a:solidFill>
                  <a:schemeClr val="tx1"/>
                </a:solidFill>
                <a:effectLst/>
                <a:latin typeface="+mn-lt"/>
                <a:ea typeface="+mn-ea"/>
                <a:cs typeface="+mn-cs"/>
              </a:rPr>
              <a:t>rganizations that previously administered computer-based tests: </a:t>
            </a:r>
            <a:r>
              <a:rPr lang="en-US" sz="1400" kern="1200" dirty="0">
                <a:solidFill>
                  <a:schemeClr val="tx1"/>
                </a:solidFill>
                <a:effectLst/>
                <a:latin typeface="+mn-lt"/>
                <a:ea typeface="+mn-ea"/>
                <a:cs typeface="+mn-cs"/>
              </a:rPr>
              <a:t>It is strongly recommended to purge test content from any previous years’ test administration and to uninstall existing ProctorCache software before installing updated ProctorCache software. </a:t>
            </a:r>
            <a:r>
              <a:rPr lang="en-US" sz="1400" b="1" kern="1200" dirty="0">
                <a:solidFill>
                  <a:schemeClr val="tx1"/>
                </a:solidFill>
                <a:effectLst/>
                <a:latin typeface="+mn-lt"/>
                <a:ea typeface="+mn-ea"/>
                <a:cs typeface="+mn-cs"/>
              </a:rPr>
              <a:t>For all organizations administering computer-based tests: </a:t>
            </a:r>
            <a:r>
              <a:rPr lang="en-US" sz="1400" kern="1200" dirty="0">
                <a:solidFill>
                  <a:schemeClr val="tx1"/>
                </a:solidFill>
                <a:effectLst/>
                <a:latin typeface="+mn-lt"/>
                <a:ea typeface="+mn-ea"/>
                <a:cs typeface="+mn-cs"/>
              </a:rPr>
              <a:t>After the close of the test administration window, purge test content to reduce the amount of content visible on the ProctorCache Diagnostics screen.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13</a:t>
            </a:fld>
            <a:endParaRPr lang="en-US" dirty="0"/>
          </a:p>
        </p:txBody>
      </p:sp>
    </p:spTree>
    <p:extLst>
      <p:ext uri="{BB962C8B-B14F-4D97-AF65-F5344CB8AC3E}">
        <p14:creationId xmlns:p14="http://schemas.microsoft.com/office/powerpoint/2010/main" val="41632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Here are the resources to help you with the process when you do it yourself.</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14</a:t>
            </a:fld>
            <a:endParaRPr lang="en-US" dirty="0"/>
          </a:p>
        </p:txBody>
      </p:sp>
    </p:spTree>
    <p:extLst>
      <p:ext uri="{BB962C8B-B14F-4D97-AF65-F5344CB8AC3E}">
        <p14:creationId xmlns:p14="http://schemas.microsoft.com/office/powerpoint/2010/main" val="391237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This concludes the Infrastructure Trial for Technology Coordinators training module. Thank you.</a:t>
            </a:r>
            <a:endParaRPr lang="en-US" sz="1400"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15</a:t>
            </a:fld>
            <a:endParaRPr lang="en-US" dirty="0"/>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 will cover the topics listed on this slide in this training module.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By the end of the module, you’ll be familiar with the technology setup for the Infrastructure Trial. We will focus on using ProctorCache software and precaching test content.</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dirty="0"/>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Please take a moment to pause the module so you can read the definitions of the different components of the technology used to set up an Infrastructure Trial. The pause button is located on the bottom, left-hand side of the screen.</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dirty="0"/>
          </a:p>
        </p:txBody>
      </p:sp>
    </p:spTree>
    <p:extLst>
      <p:ext uri="{BB962C8B-B14F-4D97-AF65-F5344CB8AC3E}">
        <p14:creationId xmlns:p14="http://schemas.microsoft.com/office/powerpoint/2010/main" val="33853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Infrastructure Trial is an opportunity for districts and schools to prepare for the computer-based tests by simulating test day network utilization.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It is recommended that the Infrastructure Trial include everyone who will participate in computer-based testing: test coordinators, test administrators, technology coordinators, and students. It is recommended that students participate so they may practice taking online tests and so that technology coordinators have an approximate idea of the bandwidth needed for online testing.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Schools should plan for the largest number of students who will be concurrently testing so they can “stress test” the network during the trial.</a:t>
            </a: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dirty="0"/>
          </a:p>
        </p:txBody>
      </p:sp>
    </p:spTree>
    <p:extLst>
      <p:ext uri="{BB962C8B-B14F-4D97-AF65-F5344CB8AC3E}">
        <p14:creationId xmlns:p14="http://schemas.microsoft.com/office/powerpoint/2010/main" val="140480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information linked above contains all the technology-related information you need to get started with preparing for your Infrastructure Trial.  We will demonstrate using ProctorCache software and precaching in the following slides. You may want to pause this slide to access the links.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dirty="0"/>
          </a:p>
        </p:txBody>
      </p:sp>
    </p:spTree>
    <p:extLst>
      <p:ext uri="{BB962C8B-B14F-4D97-AF65-F5344CB8AC3E}">
        <p14:creationId xmlns:p14="http://schemas.microsoft.com/office/powerpoint/2010/main" val="345155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ProctorCache is the Pearson-supplied software that is used in conjunction with TestNav to reduce bandwidth requirements and accelerate the delivery of test content. ProctorCache is available at </a:t>
            </a:r>
            <a:r>
              <a:rPr lang="en-US" sz="1400" u="sng" kern="1200" dirty="0">
                <a:solidFill>
                  <a:schemeClr val="tx1"/>
                </a:solidFill>
                <a:effectLst/>
                <a:latin typeface="+mn-lt"/>
                <a:ea typeface="+mn-ea"/>
                <a:cs typeface="+mn-cs"/>
                <a:hlinkClick r:id="rId3"/>
              </a:rPr>
              <a:t>http://download.testnav.com/</a:t>
            </a:r>
            <a:r>
              <a:rPr lang="en-US" sz="1400" kern="1200" dirty="0">
                <a:solidFill>
                  <a:schemeClr val="tx1"/>
                </a:solidFill>
                <a:effectLst/>
                <a:latin typeface="+mn-lt"/>
                <a:ea typeface="+mn-ea"/>
                <a:cs typeface="+mn-cs"/>
              </a:rPr>
              <a:t>. The Department strongly recommends that all schools administering computer-based tests use ProctorCache to deliver test content.</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ProctorCache software operates on Windows and Mac OS X. It does not require an underlying server-based operating system. It can operate on desktop class hardware and desktop class operating systems, which gives districts flexibility on what machines they use for precaching. ProctorCache </a:t>
            </a:r>
            <a:r>
              <a:rPr lang="en-US" sz="1400" b="1" kern="1200" dirty="0">
                <a:solidFill>
                  <a:schemeClr val="tx1"/>
                </a:solidFill>
                <a:effectLst/>
                <a:latin typeface="+mn-lt"/>
                <a:ea typeface="+mn-ea"/>
                <a:cs typeface="+mn-cs"/>
              </a:rPr>
              <a:t>cannot</a:t>
            </a:r>
            <a:r>
              <a:rPr lang="en-US" sz="1400" kern="1200" dirty="0">
                <a:solidFill>
                  <a:schemeClr val="tx1"/>
                </a:solidFill>
                <a:effectLst/>
                <a:latin typeface="+mn-lt"/>
                <a:ea typeface="+mn-ea"/>
                <a:cs typeface="+mn-cs"/>
              </a:rPr>
              <a:t> be operated on a Chromebook.</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ProctorCache uses TCP port 80 for communication between the precaching machine and the Pearson servers and ports 4480 and 4481 for communication between student testing devices and the precaching machine.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Districts that require internet traffic to pass through an upstream proxy server will need to configure ProctorCache to point to their proxy server. For details on setting up an upstream proxy, refer to the “Set Up and Use ProctorCache” page in the </a:t>
            </a:r>
            <a:r>
              <a:rPr lang="en-US" sz="1400" i="0" u="sng" kern="1200" dirty="0">
                <a:solidFill>
                  <a:schemeClr val="tx1"/>
                </a:solidFill>
                <a:effectLst/>
                <a:latin typeface="+mn-lt"/>
                <a:ea typeface="+mn-ea"/>
                <a:cs typeface="+mn-cs"/>
                <a:hlinkClick r:id="rId4"/>
              </a:rPr>
              <a:t>TestNav 8 Online Support User Guide</a:t>
            </a:r>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dirty="0"/>
          </a:p>
        </p:txBody>
      </p:sp>
    </p:spTree>
    <p:extLst>
      <p:ext uri="{BB962C8B-B14F-4D97-AF65-F5344CB8AC3E}">
        <p14:creationId xmlns:p14="http://schemas.microsoft.com/office/powerpoint/2010/main" val="316586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To set up </a:t>
            </a:r>
            <a:r>
              <a:rPr lang="en-US" sz="1400" kern="1200" dirty="0" err="1">
                <a:solidFill>
                  <a:schemeClr val="tx1"/>
                </a:solidFill>
                <a:effectLst/>
                <a:latin typeface="+mn-lt"/>
                <a:ea typeface="+mn-ea"/>
                <a:cs typeface="+mn-cs"/>
              </a:rPr>
              <a:t>ProctorCache</a:t>
            </a:r>
            <a:r>
              <a:rPr lang="en-US" sz="1400" kern="1200" dirty="0">
                <a:solidFill>
                  <a:schemeClr val="tx1"/>
                </a:solidFill>
                <a:effectLst/>
                <a:latin typeface="+mn-lt"/>
                <a:ea typeface="+mn-ea"/>
                <a:cs typeface="+mn-cs"/>
              </a:rPr>
              <a:t>, sign into the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training</a:t>
            </a:r>
            <a:r>
              <a:rPr lang="en-US" sz="1400" kern="1200" baseline="0" dirty="0">
                <a:solidFill>
                  <a:schemeClr val="tx1"/>
                </a:solidFill>
                <a:effectLst/>
                <a:latin typeface="+mn-lt"/>
                <a:ea typeface="+mn-ea"/>
                <a:cs typeface="+mn-cs"/>
              </a:rPr>
              <a:t> site </a:t>
            </a:r>
            <a:r>
              <a:rPr lang="en-US" sz="1400" kern="1200" dirty="0">
                <a:solidFill>
                  <a:schemeClr val="tx1"/>
                </a:solidFill>
                <a:effectLst/>
                <a:latin typeface="+mn-lt"/>
                <a:ea typeface="+mn-ea"/>
                <a:cs typeface="+mn-cs"/>
              </a:rPr>
              <a:t>at </a:t>
            </a:r>
            <a:r>
              <a:rPr lang="en-US" sz="1400" u="sng" kern="1200" dirty="0">
                <a:solidFill>
                  <a:schemeClr val="tx1"/>
                </a:solidFill>
                <a:effectLst/>
                <a:latin typeface="+mn-lt"/>
                <a:ea typeface="+mn-ea"/>
                <a:cs typeface="+mn-cs"/>
                <a:hlinkClick r:id="rId3"/>
              </a:rPr>
              <a:t>http://trng-mcas.pearsonaccessnext.com</a:t>
            </a:r>
            <a:r>
              <a:rPr lang="en-US" sz="1400" kern="1200" dirty="0">
                <a:solidFill>
                  <a:schemeClr val="tx1"/>
                </a:solidFill>
                <a:effectLst/>
                <a:latin typeface="+mn-lt"/>
                <a:ea typeface="+mn-ea"/>
                <a:cs typeface="+mn-cs"/>
              </a:rPr>
              <a:t> using the computer that will serve as the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machine. Select </a:t>
            </a:r>
            <a:r>
              <a:rPr lang="en-US" sz="1400" i="1" kern="1200" dirty="0">
                <a:solidFill>
                  <a:schemeClr val="tx1"/>
                </a:solidFill>
                <a:effectLst/>
                <a:latin typeface="+mn-lt"/>
                <a:ea typeface="+mn-ea"/>
                <a:cs typeface="+mn-cs"/>
              </a:rPr>
              <a:t>Setup</a:t>
            </a:r>
            <a:r>
              <a:rPr lang="en-US" sz="1400" kern="1200" baseline="0" dirty="0">
                <a:solidFill>
                  <a:schemeClr val="tx1"/>
                </a:solidFill>
                <a:effectLst/>
                <a:latin typeface="+mn-lt"/>
                <a:ea typeface="+mn-ea"/>
                <a:cs typeface="+mn-cs"/>
              </a:rPr>
              <a:t> then</a:t>
            </a:r>
            <a:r>
              <a:rPr lang="en-US" sz="1400" kern="1200" dirty="0">
                <a:solidFill>
                  <a:schemeClr val="tx1"/>
                </a:solidFill>
                <a:effectLst/>
                <a:latin typeface="+mn-lt"/>
                <a:ea typeface="+mn-ea"/>
                <a:cs typeface="+mn-cs"/>
              </a:rPr>
              <a:t> </a:t>
            </a:r>
            <a:r>
              <a:rPr lang="en-US" sz="1400" i="1" kern="1200" dirty="0">
                <a:solidFill>
                  <a:schemeClr val="tx1"/>
                </a:solidFill>
                <a:effectLst/>
                <a:latin typeface="+mn-lt"/>
                <a:ea typeface="+mn-ea"/>
                <a:cs typeface="+mn-cs"/>
              </a:rPr>
              <a:t>TestNav Configurations</a:t>
            </a:r>
            <a:r>
              <a:rPr lang="en-US" sz="1400" kern="1200" dirty="0">
                <a:solidFill>
                  <a:schemeClr val="tx1"/>
                </a:solidFill>
                <a:effectLst/>
                <a:latin typeface="+mn-lt"/>
                <a:ea typeface="+mn-ea"/>
                <a:cs typeface="+mn-cs"/>
              </a:rPr>
              <a:t>.  Select </a:t>
            </a:r>
            <a:r>
              <a:rPr lang="en-US" sz="1400" i="1" kern="1200" dirty="0">
                <a:solidFill>
                  <a:schemeClr val="tx1"/>
                </a:solidFill>
                <a:effectLst/>
                <a:latin typeface="+mn-lt"/>
                <a:ea typeface="+mn-ea"/>
                <a:cs typeface="+mn-cs"/>
              </a:rPr>
              <a:t>Create/Edit Configurations </a:t>
            </a:r>
            <a:r>
              <a:rPr lang="en-US" sz="1400" kern="1200" dirty="0">
                <a:solidFill>
                  <a:schemeClr val="tx1"/>
                </a:solidFill>
                <a:effectLst/>
                <a:latin typeface="+mn-lt"/>
                <a:ea typeface="+mn-ea"/>
                <a:cs typeface="+mn-cs"/>
              </a:rPr>
              <a:t>and click </a:t>
            </a:r>
            <a:r>
              <a:rPr lang="en-US" sz="1400" i="1" kern="1200" dirty="0">
                <a:solidFill>
                  <a:schemeClr val="tx1"/>
                </a:solidFill>
                <a:effectLst/>
                <a:latin typeface="+mn-lt"/>
                <a:ea typeface="+mn-ea"/>
                <a:cs typeface="+mn-cs"/>
              </a:rPr>
              <a:t>Start</a:t>
            </a:r>
            <a:r>
              <a:rPr lang="en-US" sz="1400" kern="1200" dirty="0">
                <a:solidFill>
                  <a:schemeClr val="tx1"/>
                </a:solidFill>
                <a:effectLst/>
                <a:latin typeface="+mn-lt"/>
                <a:ea typeface="+mn-ea"/>
                <a:cs typeface="+mn-cs"/>
              </a:rPr>
              <a:t> to launch the configuration. The Configuration screen will allow you to access the configuration settings to set primary and secondary save locations for TestNav, and if applicable, set up a connection to your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machine. To facilitate the recovery of student responses if connectivity issues interfere with testing</a:t>
            </a:r>
            <a:r>
              <a:rPr lang="en-US" sz="1400" kern="1200" baseline="0" dirty="0">
                <a:solidFill>
                  <a:schemeClr val="tx1"/>
                </a:solidFill>
                <a:effectLst/>
                <a:latin typeface="+mn-lt"/>
                <a:ea typeface="+mn-ea"/>
                <a:cs typeface="+mn-cs"/>
              </a:rPr>
              <a:t> and to avoid a situation of missing student responses,</a:t>
            </a:r>
            <a:r>
              <a:rPr lang="en-US" sz="1400" kern="1200" dirty="0">
                <a:solidFill>
                  <a:schemeClr val="tx1"/>
                </a:solidFill>
                <a:effectLst/>
                <a:latin typeface="+mn-lt"/>
                <a:ea typeface="+mn-ea"/>
                <a:cs typeface="+mn-cs"/>
              </a:rPr>
              <a:t> the Department strongly recommends setting up both primary and secondary save locations.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Enter a name for your Configuration and fill out the Organization Field. Pearson recommends using only letters and numbers, since other characters may cause problems with test delivery. Organizations may have multiple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computers connected to their TestNav configuration.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Next, identify the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computer. In the “Default Precaching Computer” section, enter a computer name, the computer’s IP address, and port information. Please note the computer selected for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should not be a student testing machine.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All users need to complete the following fields:</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Name: The computer name will be the name that displays when selecting a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machine during test session creation.  Please note that the </a:t>
            </a:r>
            <a:r>
              <a:rPr lang="en-US" sz="1400" kern="1200" dirty="0" err="1">
                <a:solidFill>
                  <a:schemeClr val="tx1"/>
                </a:solidFill>
                <a:effectLst/>
                <a:latin typeface="+mn-lt"/>
                <a:ea typeface="+mn-ea"/>
                <a:cs typeface="+mn-cs"/>
              </a:rPr>
              <a:t>ProctorCache</a:t>
            </a:r>
            <a:r>
              <a:rPr lang="en-US" sz="1400" kern="1200" dirty="0">
                <a:solidFill>
                  <a:schemeClr val="tx1"/>
                </a:solidFill>
                <a:effectLst/>
                <a:latin typeface="+mn-lt"/>
                <a:ea typeface="+mn-ea"/>
                <a:cs typeface="+mn-cs"/>
              </a:rPr>
              <a:t> software must be installed on each machine to be used for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IP Address: If you will be </a:t>
            </a:r>
            <a:r>
              <a:rPr lang="en-US" sz="1400" kern="1200" dirty="0" err="1">
                <a:solidFill>
                  <a:schemeClr val="tx1"/>
                </a:solidFill>
                <a:effectLst/>
                <a:latin typeface="+mn-lt"/>
                <a:ea typeface="+mn-ea"/>
                <a:cs typeface="+mn-cs"/>
              </a:rPr>
              <a:t>precaching</a:t>
            </a:r>
            <a:r>
              <a:rPr lang="en-US" sz="1400" kern="1200" dirty="0">
                <a:solidFill>
                  <a:schemeClr val="tx1"/>
                </a:solidFill>
                <a:effectLst/>
                <a:latin typeface="+mn-lt"/>
                <a:ea typeface="+mn-ea"/>
                <a:cs typeface="+mn-cs"/>
              </a:rPr>
              <a:t>, provide the internal network IP address of the caching machine.</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Port number: 4480 for Pearson-supplied </a:t>
            </a:r>
            <a:r>
              <a:rPr lang="en-US" sz="1400" kern="1200" dirty="0" err="1">
                <a:solidFill>
                  <a:schemeClr val="tx1"/>
                </a:solidFill>
                <a:effectLst/>
                <a:latin typeface="+mn-lt"/>
                <a:ea typeface="+mn-ea"/>
                <a:cs typeface="+mn-cs"/>
              </a:rPr>
              <a:t>ProctorCache</a:t>
            </a:r>
            <a:r>
              <a:rPr lang="en-US" sz="1400" kern="1200" baseline="0" dirty="0">
                <a:solidFill>
                  <a:schemeClr val="tx1"/>
                </a:solidFill>
                <a:effectLst/>
                <a:latin typeface="+mn-lt"/>
                <a:ea typeface="+mn-ea"/>
                <a:cs typeface="+mn-cs"/>
              </a:rPr>
              <a:t> software,</a:t>
            </a:r>
            <a:r>
              <a:rPr lang="en-US" sz="1400" kern="1200" dirty="0">
                <a:solidFill>
                  <a:schemeClr val="tx1"/>
                </a:solidFill>
                <a:effectLst/>
                <a:latin typeface="+mn-lt"/>
                <a:ea typeface="+mn-ea"/>
                <a:cs typeface="+mn-cs"/>
              </a:rPr>
              <a:t> unless modified. </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Check the box “</a:t>
            </a:r>
            <a:r>
              <a:rPr lang="en-US" sz="1400" i="1" kern="1200" dirty="0">
                <a:solidFill>
                  <a:schemeClr val="tx1"/>
                </a:solidFill>
                <a:effectLst/>
                <a:latin typeface="+mn-lt"/>
                <a:ea typeface="+mn-ea"/>
                <a:cs typeface="+mn-cs"/>
              </a:rPr>
              <a:t>Uses Pearson Precaching Software</a:t>
            </a:r>
            <a:r>
              <a:rPr lang="en-US" sz="1400" kern="1200" dirty="0">
                <a:solidFill>
                  <a:schemeClr val="tx1"/>
                </a:solidFill>
                <a:effectLst/>
                <a:latin typeface="+mn-lt"/>
                <a:ea typeface="+mn-ea"/>
                <a:cs typeface="+mn-cs"/>
              </a:rPr>
              <a:t>” unless you will be using a non Pearson-supplied caching solution.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Next, specify the student response file backup locations and click </a:t>
            </a:r>
            <a:r>
              <a:rPr lang="en-US" sz="1400" i="1" kern="1200" dirty="0">
                <a:solidFill>
                  <a:schemeClr val="tx1"/>
                </a:solidFill>
                <a:effectLst/>
                <a:latin typeface="+mn-lt"/>
                <a:ea typeface="+mn-ea"/>
                <a:cs typeface="+mn-cs"/>
              </a:rPr>
              <a:t>Create</a:t>
            </a:r>
            <a:r>
              <a:rPr lang="en-US" sz="1400" kern="1200" dirty="0">
                <a:solidFill>
                  <a:schemeClr val="tx1"/>
                </a:solidFill>
                <a:effectLst/>
                <a:latin typeface="+mn-lt"/>
                <a:ea typeface="+mn-ea"/>
                <a:cs typeface="+mn-cs"/>
              </a:rPr>
              <a:t>. A “</a:t>
            </a:r>
            <a:r>
              <a:rPr lang="en-US" sz="1400" i="1" kern="1200" dirty="0">
                <a:solidFill>
                  <a:schemeClr val="tx1"/>
                </a:solidFill>
                <a:effectLst/>
                <a:latin typeface="+mn-lt"/>
                <a:ea typeface="+mn-ea"/>
                <a:cs typeface="+mn-cs"/>
              </a:rPr>
              <a:t>Success</a:t>
            </a:r>
            <a:r>
              <a:rPr lang="en-US" sz="1400" kern="1200" dirty="0">
                <a:solidFill>
                  <a:schemeClr val="tx1"/>
                </a:solidFill>
                <a:effectLst/>
                <a:latin typeface="+mn-lt"/>
                <a:ea typeface="+mn-ea"/>
                <a:cs typeface="+mn-cs"/>
              </a:rPr>
              <a:t>” message will appear in green once this is successfully configured.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If you need to modify the configuration or add additional precaching computers to the organization, you may do this on the same </a:t>
            </a:r>
            <a:r>
              <a:rPr lang="en-US" sz="1400" i="1" kern="1200" dirty="0">
                <a:solidFill>
                  <a:schemeClr val="tx1"/>
                </a:solidFill>
                <a:effectLst/>
                <a:latin typeface="+mn-lt"/>
                <a:ea typeface="+mn-ea"/>
                <a:cs typeface="+mn-cs"/>
              </a:rPr>
              <a:t>Create/Edit Configurations </a:t>
            </a:r>
            <a:r>
              <a:rPr lang="en-US" sz="1400" kern="1200" dirty="0">
                <a:solidFill>
                  <a:schemeClr val="tx1"/>
                </a:solidFill>
                <a:effectLst/>
                <a:latin typeface="+mn-lt"/>
                <a:ea typeface="+mn-ea"/>
                <a:cs typeface="+mn-cs"/>
              </a:rPr>
              <a:t>task.</a:t>
            </a: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dirty="0"/>
          </a:p>
        </p:txBody>
      </p:sp>
    </p:spTree>
    <p:extLst>
      <p:ext uri="{BB962C8B-B14F-4D97-AF65-F5344CB8AC3E}">
        <p14:creationId xmlns:p14="http://schemas.microsoft.com/office/powerpoint/2010/main" val="316732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Once you have fixed any issues you may have encountered during the Infrastructure Trial, export the TestNav configuration and import it into an operational test administration at </a:t>
            </a:r>
            <a:r>
              <a:rPr lang="en-US" sz="1400" u="sng" kern="1200" dirty="0">
                <a:solidFill>
                  <a:schemeClr val="tx1"/>
                </a:solidFill>
                <a:effectLst/>
                <a:latin typeface="+mn-lt"/>
                <a:ea typeface="+mn-ea"/>
                <a:cs typeface="+mn-cs"/>
                <a:hlinkClick r:id="rId3"/>
              </a:rPr>
              <a:t>mcas.pearsonaccessnext.com</a:t>
            </a:r>
            <a:r>
              <a:rPr lang="en-US" sz="1400" kern="1200" dirty="0">
                <a:solidFill>
                  <a:schemeClr val="tx1"/>
                </a:solidFill>
                <a:effectLst/>
                <a:latin typeface="+mn-lt"/>
                <a:ea typeface="+mn-ea"/>
                <a:cs typeface="+mn-cs"/>
              </a:rPr>
              <a:t>. For more information on how to import or export TestNav Configurations, visit the “Import or Export TestNav Configurations” page of the </a:t>
            </a:r>
            <a:r>
              <a:rPr lang="en-US" sz="1400" u="sng" kern="1200" dirty="0" err="1">
                <a:solidFill>
                  <a:schemeClr val="tx1"/>
                </a:solidFill>
                <a:effectLst/>
                <a:latin typeface="+mn-lt"/>
                <a:ea typeface="+mn-ea"/>
                <a:cs typeface="+mn-cs"/>
                <a:hlinkClick r:id="rId4"/>
              </a:rPr>
              <a:t>PearsonAccess</a:t>
            </a:r>
            <a:r>
              <a:rPr lang="en-US" sz="1400" u="sng" kern="1200" baseline="30000" dirty="0" err="1">
                <a:solidFill>
                  <a:schemeClr val="tx1"/>
                </a:solidFill>
                <a:effectLst/>
                <a:latin typeface="+mn-lt"/>
                <a:ea typeface="+mn-ea"/>
                <a:cs typeface="+mn-cs"/>
                <a:hlinkClick r:id="rId4"/>
              </a:rPr>
              <a:t>next</a:t>
            </a:r>
            <a:r>
              <a:rPr lang="en-US" sz="1400" u="sng" kern="1200" dirty="0">
                <a:solidFill>
                  <a:schemeClr val="tx1"/>
                </a:solidFill>
                <a:effectLst/>
                <a:latin typeface="+mn-lt"/>
                <a:ea typeface="+mn-ea"/>
                <a:cs typeface="+mn-cs"/>
                <a:hlinkClick r:id="rId4"/>
              </a:rPr>
              <a:t> User Guide</a:t>
            </a:r>
            <a:r>
              <a:rPr lang="en-US" sz="14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86E5E2B-1940-4C12-B0CF-52993C2CB7F2}" type="slidenum">
              <a:rPr lang="en-US" smtClean="0"/>
              <a:pPr/>
              <a:t>8</a:t>
            </a:fld>
            <a:endParaRPr lang="en-US" dirty="0"/>
          </a:p>
        </p:txBody>
      </p:sp>
    </p:spTree>
    <p:extLst>
      <p:ext uri="{BB962C8B-B14F-4D97-AF65-F5344CB8AC3E}">
        <p14:creationId xmlns:p14="http://schemas.microsoft.com/office/powerpoint/2010/main" val="124198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none" kern="1200" dirty="0">
                <a:solidFill>
                  <a:schemeClr val="tx1"/>
                </a:solidFill>
                <a:effectLst/>
                <a:latin typeface="+mn-lt"/>
                <a:ea typeface="+mn-ea"/>
                <a:cs typeface="+mn-cs"/>
              </a:rPr>
              <a:t>Once you have added your configuration, there are some important details to understand about how precaching works inside </a:t>
            </a:r>
            <a:r>
              <a:rPr lang="en-US" sz="1400" u="none" kern="1200" dirty="0" err="1">
                <a:solidFill>
                  <a:schemeClr val="tx1"/>
                </a:solidFill>
                <a:effectLst/>
                <a:latin typeface="+mn-lt"/>
                <a:ea typeface="+mn-ea"/>
                <a:cs typeface="+mn-cs"/>
              </a:rPr>
              <a:t>PearsonAccess</a:t>
            </a:r>
            <a:r>
              <a:rPr lang="en-US" sz="1400" u="none" kern="1200" baseline="30000" dirty="0" err="1">
                <a:solidFill>
                  <a:schemeClr val="tx1"/>
                </a:solidFill>
                <a:effectLst/>
                <a:latin typeface="+mn-lt"/>
                <a:ea typeface="+mn-ea"/>
                <a:cs typeface="+mn-cs"/>
              </a:rPr>
              <a:t>next</a:t>
            </a:r>
            <a:r>
              <a:rPr lang="en-US" sz="1400" u="none" kern="1200" dirty="0">
                <a:solidFill>
                  <a:schemeClr val="tx1"/>
                </a:solidFill>
                <a:effectLst/>
                <a:latin typeface="+mn-lt"/>
                <a:ea typeface="+mn-ea"/>
                <a:cs typeface="+mn-cs"/>
              </a:rPr>
              <a:t>. Precaching is the process of loading or “caching” test content locally to a designated ProctorCache computer at a school.</a:t>
            </a:r>
          </a:p>
          <a:p>
            <a:r>
              <a:rPr lang="en-US" sz="1400" u="none"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400" u="none" kern="1200" dirty="0">
                <a:solidFill>
                  <a:schemeClr val="tx1"/>
                </a:solidFill>
                <a:effectLst/>
                <a:latin typeface="+mn-lt"/>
                <a:ea typeface="+mn-ea"/>
                <a:cs typeface="+mn-cs"/>
              </a:rPr>
              <a:t>You may precache by test as soon as forms are available for Infrastructure Trial.  You do not need to have student records created in the system first. For operational testing, test content is available approximately two weeks prior to the beginning of the testing window. </a:t>
            </a:r>
          </a:p>
          <a:p>
            <a:pPr marL="171450" lvl="0" indent="-171450">
              <a:buFont typeface="Arial" panose="020B0604020202020204" pitchFamily="34" charset="0"/>
              <a:buChar char="•"/>
            </a:pPr>
            <a:r>
              <a:rPr lang="en-US" sz="1400" u="none" kern="1200" dirty="0">
                <a:solidFill>
                  <a:schemeClr val="tx1"/>
                </a:solidFill>
                <a:effectLst/>
                <a:latin typeface="+mn-lt"/>
                <a:ea typeface="+mn-ea"/>
                <a:cs typeface="+mn-cs"/>
              </a:rPr>
              <a:t>TestNav Configurations work from school to district. A school precaching machine will take precedence over a district’s. If a school does not have a precaching machine or TestNav Configuration, then the district setup will apply. The Department strongly recommends that precaching machines and TestNav Configurations are set up at the school level. Refer to the </a:t>
            </a:r>
            <a:r>
              <a:rPr lang="en-US" sz="1400" u="none" kern="1200" dirty="0">
                <a:solidFill>
                  <a:schemeClr val="tx1"/>
                </a:solidFill>
                <a:effectLst/>
                <a:latin typeface="+mn-lt"/>
                <a:ea typeface="+mn-ea"/>
                <a:cs typeface="+mn-cs"/>
                <a:hlinkClick r:id="rId3"/>
              </a:rPr>
              <a:t>Infrastructure Trial Guide</a:t>
            </a:r>
            <a:r>
              <a:rPr lang="en-US" sz="1400" u="none" kern="1200" dirty="0">
                <a:solidFill>
                  <a:schemeClr val="tx1"/>
                </a:solidFill>
                <a:effectLst/>
                <a:latin typeface="+mn-lt"/>
                <a:ea typeface="+mn-ea"/>
                <a:cs typeface="+mn-cs"/>
              </a:rPr>
              <a:t> for more information. </a:t>
            </a:r>
          </a:p>
          <a:p>
            <a:pPr marL="171450" indent="-171450">
              <a:buFont typeface="Arial" panose="020B0604020202020204" pitchFamily="34" charset="0"/>
              <a:buChar char="•"/>
            </a:pPr>
            <a:r>
              <a:rPr lang="en-US" sz="1400" u="none" kern="1200" dirty="0">
                <a:solidFill>
                  <a:schemeClr val="tx1"/>
                </a:solidFill>
                <a:effectLst/>
                <a:latin typeface="+mn-lt"/>
                <a:ea typeface="+mn-ea"/>
                <a:cs typeface="+mn-cs"/>
              </a:rPr>
              <a:t>An organization can only have one configuration. However, each configuration can have multiple precaching computers set up.</a:t>
            </a:r>
          </a:p>
        </p:txBody>
      </p:sp>
      <p:sp>
        <p:nvSpPr>
          <p:cNvPr id="4" name="Slide Number Placeholder 3"/>
          <p:cNvSpPr>
            <a:spLocks noGrp="1"/>
          </p:cNvSpPr>
          <p:nvPr>
            <p:ph type="sldNum" sz="quarter" idx="10"/>
          </p:nvPr>
        </p:nvSpPr>
        <p:spPr/>
        <p:txBody>
          <a:bodyPr/>
          <a:lstStyle/>
          <a:p>
            <a:fld id="{286E5E2B-1940-4C12-B0CF-52993C2CB7F2}" type="slidenum">
              <a:rPr lang="en-US" smtClean="0"/>
              <a:pPr/>
              <a:t>9</a:t>
            </a:fld>
            <a:endParaRPr lang="en-US" dirty="0"/>
          </a:p>
        </p:txBody>
      </p:sp>
    </p:spTree>
    <p:extLst>
      <p:ext uri="{BB962C8B-B14F-4D97-AF65-F5344CB8AC3E}">
        <p14:creationId xmlns:p14="http://schemas.microsoft.com/office/powerpoint/2010/main" val="1995342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11/8/2017</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11/8/2017</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support.assessment.pearson.com/display/TN/Set+Up+and+Use+ProctorCache"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support.assessment.pearson.com/display/TN/TestNav+8+Online+Support"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mcas.pearsonsupport.com/student/" TargetMode="External"/><Relationship Id="rId5" Type="http://schemas.openxmlformats.org/officeDocument/2006/relationships/hyperlink" Target="https://support.assessment.pearson.com/display/PAsup/PearsonAccess+Next+Online+User+Guide" TargetMode="External"/><Relationship Id="rId4" Type="http://schemas.openxmlformats.org/officeDocument/2006/relationships/hyperlink" Target="http://mcas.pearsonsupport.com/technology-setup/"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trng-mcas.pearsonaccessnext.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download.testnav.com/" TargetMode="External"/><Relationship Id="rId3" Type="http://schemas.openxmlformats.org/officeDocument/2006/relationships/notesSlide" Target="../notesSlides/notesSlide5.xml"/><Relationship Id="rId7" Type="http://schemas.openxmlformats.org/officeDocument/2006/relationships/hyperlink" Target="http://mcas.pearsonsupport.com/technology-setup/"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doe.mass.edu/mcas/testadmin/techspecs.docx" TargetMode="External"/><Relationship Id="rId5" Type="http://schemas.openxmlformats.org/officeDocument/2006/relationships/hyperlink" Target="https://support.assessment.pearson.com/display/TN/ProctorCache+System+Requirements" TargetMode="External"/><Relationship Id="rId4" Type="http://schemas.openxmlformats.org/officeDocument/2006/relationships/hyperlink" Target="https://support.assessment.pearson.com/display/TN/TestNav+System+Requirement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support.assessment.pearson.com/display/TN/Set+Up+and+Use+ProctorCache" TargetMode="External"/><Relationship Id="rId4" Type="http://schemas.openxmlformats.org/officeDocument/2006/relationships/hyperlink" Target="https://support.assessment.pearson.com/display/TN/ProctorCache+System+Requirements" TargetMode="External"/></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mcas.pearsonsupport.com/technology-set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Infrastructure Trial</a:t>
            </a:r>
          </a:p>
        </p:txBody>
      </p:sp>
      <p:sp>
        <p:nvSpPr>
          <p:cNvPr id="3" name="Subtitle 2"/>
          <p:cNvSpPr>
            <a:spLocks noGrp="1"/>
          </p:cNvSpPr>
          <p:nvPr>
            <p:ph type="subTitle" idx="1"/>
          </p:nvPr>
        </p:nvSpPr>
        <p:spPr>
          <a:xfrm>
            <a:off x="905256" y="4901794"/>
            <a:ext cx="8298180" cy="912229"/>
          </a:xfrm>
        </p:spPr>
        <p:txBody>
          <a:bodyPr>
            <a:normAutofit/>
          </a:bodyPr>
          <a:lstStyle/>
          <a:p>
            <a:r>
              <a:rPr lang="en-US" dirty="0"/>
              <a:t>Technology Coordinators</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Precaching</a:t>
            </a:r>
            <a:endParaRPr lang="en-US" dirty="0"/>
          </a:p>
        </p:txBody>
      </p:sp>
      <p:pic>
        <p:nvPicPr>
          <p:cNvPr id="5" name="InfTrialTech_slide10">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30352" y="2039112"/>
            <a:ext cx="8998560" cy="5047488"/>
          </a:xfrm>
          <a:prstGeom prst="rect">
            <a:avLst/>
          </a:prstGeom>
        </p:spPr>
      </p:pic>
    </p:spTree>
    <p:custDataLst>
      <p:tags r:id="rId1"/>
    </p:custDataLst>
    <p:extLst>
      <p:ext uri="{BB962C8B-B14F-4D97-AF65-F5344CB8AC3E}">
        <p14:creationId xmlns:p14="http://schemas.microsoft.com/office/powerpoint/2010/main" val="42262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4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 Caching Diagnostics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2950"/>
            <a:ext cx="10058400" cy="1958441"/>
          </a:xfrm>
          <a:prstGeom prst="rect">
            <a:avLst/>
          </a:prstGeom>
        </p:spPr>
      </p:pic>
      <p:sp>
        <p:nvSpPr>
          <p:cNvPr id="6" name="Rectangle 5"/>
          <p:cNvSpPr/>
          <p:nvPr/>
        </p:nvSpPr>
        <p:spPr>
          <a:xfrm>
            <a:off x="140676" y="5118206"/>
            <a:ext cx="1257780" cy="369332"/>
          </a:xfrm>
          <a:prstGeom prst="rect">
            <a:avLst/>
          </a:prstGeom>
        </p:spPr>
        <p:txBody>
          <a:bodyPr wrap="none">
            <a:spAutoFit/>
          </a:bodyPr>
          <a:lstStyle/>
          <a:p>
            <a:r>
              <a:rPr lang="en-US" dirty="0"/>
              <a:t>Clients Tab:</a:t>
            </a:r>
          </a:p>
        </p:txBody>
      </p:sp>
      <p:pic>
        <p:nvPicPr>
          <p:cNvPr id="7" name="Picture 6">
            <a:extLst>
              <a:ext uri="{FF2B5EF4-FFF2-40B4-BE49-F238E27FC236}">
                <a16:creationId xmlns:a16="http://schemas.microsoft.com/office/drawing/2014/main" id="{C9FC699B-0D65-44A7-8148-A66E8D36D884}"/>
              </a:ext>
            </a:extLst>
          </p:cNvPr>
          <p:cNvPicPr>
            <a:picLocks noChangeAspect="1"/>
          </p:cNvPicPr>
          <p:nvPr/>
        </p:nvPicPr>
        <p:blipFill>
          <a:blip r:embed="rId5"/>
          <a:stretch>
            <a:fillRect/>
          </a:stretch>
        </p:blipFill>
        <p:spPr>
          <a:xfrm>
            <a:off x="140676" y="2180232"/>
            <a:ext cx="9917724" cy="2831388"/>
          </a:xfrm>
          <a:prstGeom prst="rect">
            <a:avLst/>
          </a:prstGeom>
        </p:spPr>
      </p:pic>
      <p:sp>
        <p:nvSpPr>
          <p:cNvPr id="3" name="TextBox 2"/>
          <p:cNvSpPr txBox="1"/>
          <p:nvPr/>
        </p:nvSpPr>
        <p:spPr>
          <a:xfrm>
            <a:off x="140676" y="2081008"/>
            <a:ext cx="1087734" cy="369332"/>
          </a:xfrm>
          <a:prstGeom prst="rect">
            <a:avLst/>
          </a:prstGeom>
          <a:noFill/>
        </p:spPr>
        <p:txBody>
          <a:bodyPr wrap="none" rtlCol="0">
            <a:spAutoFit/>
          </a:bodyPr>
          <a:lstStyle/>
          <a:p>
            <a:r>
              <a:rPr lang="en-US" dirty="0"/>
              <a:t>Tests Tab:</a:t>
            </a:r>
          </a:p>
        </p:txBody>
      </p:sp>
    </p:spTree>
    <p:custDataLst>
      <p:tags r:id="rId1"/>
    </p:custDataLst>
    <p:extLst>
      <p:ext uri="{BB962C8B-B14F-4D97-AF65-F5344CB8AC3E}">
        <p14:creationId xmlns:p14="http://schemas.microsoft.com/office/powerpoint/2010/main" val="291732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a:t>Document and report technical Issues</a:t>
            </a:r>
          </a:p>
          <a:p>
            <a:pPr lvl="1">
              <a:buFont typeface="Arial" panose="020B0604020202020204" pitchFamily="34" charset="0"/>
              <a:buChar char="•"/>
            </a:pPr>
            <a:r>
              <a:rPr lang="en-US" sz="2400" dirty="0"/>
              <a:t>Meet with test coordinators and test administrators for a debrief</a:t>
            </a:r>
          </a:p>
          <a:p>
            <a:pPr lvl="1">
              <a:buFont typeface="Arial" panose="020B0604020202020204" pitchFamily="34" charset="0"/>
              <a:buChar char="•"/>
            </a:pPr>
            <a:r>
              <a:rPr lang="en-US" sz="2400" u="sng" dirty="0">
                <a:hlinkClick r:id="rId4"/>
              </a:rPr>
              <a:t>Purge Test Content</a:t>
            </a:r>
            <a:r>
              <a:rPr lang="en-US" sz="2400" u="sng" dirty="0"/>
              <a:t> </a:t>
            </a:r>
            <a:endParaRPr lang="en-US" sz="2400" dirty="0"/>
          </a:p>
          <a:p>
            <a:endParaRPr lang="en-US" dirty="0"/>
          </a:p>
        </p:txBody>
      </p:sp>
    </p:spTree>
    <p:custDataLst>
      <p:tags r:id="rId1"/>
    </p:custDataLst>
    <p:extLst>
      <p:ext uri="{BB962C8B-B14F-4D97-AF65-F5344CB8AC3E}">
        <p14:creationId xmlns:p14="http://schemas.microsoft.com/office/powerpoint/2010/main" val="4663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Frequently-Asked Questions</a:t>
            </a:r>
          </a:p>
        </p:txBody>
      </p:sp>
      <p:sp>
        <p:nvSpPr>
          <p:cNvPr id="3" name="Content Placeholder 2"/>
          <p:cNvSpPr>
            <a:spLocks noGrp="1"/>
          </p:cNvSpPr>
          <p:nvPr>
            <p:ph idx="1"/>
          </p:nvPr>
        </p:nvSpPr>
        <p:spPr/>
        <p:txBody>
          <a:bodyPr>
            <a:normAutofit fontScale="92500"/>
          </a:bodyPr>
          <a:lstStyle/>
          <a:p>
            <a:pPr lvl="0"/>
            <a:r>
              <a:rPr lang="en-US" b="1" dirty="0"/>
              <a:t>How do I verify my content is cached: </a:t>
            </a:r>
            <a:r>
              <a:rPr lang="en-US" dirty="0"/>
              <a:t>To determine if ProctorCache is working as expected, enter this URL: http://[Precaching Computer’s IP Address]:4480, and check if the forms were correctly precached.</a:t>
            </a:r>
          </a:p>
          <a:p>
            <a:pPr lvl="0"/>
            <a:r>
              <a:rPr lang="en-US" b="1" dirty="0"/>
              <a:t>How do I see if the clients are connecting to the precache computer?</a:t>
            </a:r>
            <a:r>
              <a:rPr lang="en-US" dirty="0"/>
              <a:t> On the </a:t>
            </a:r>
            <a:r>
              <a:rPr lang="en-US" i="1" dirty="0"/>
              <a:t>Sign In</a:t>
            </a:r>
            <a:r>
              <a:rPr lang="en-US" dirty="0"/>
              <a:t> screen on the TestNav app, there is a User icon on the top, right-hand side of the screen with an </a:t>
            </a:r>
            <a:r>
              <a:rPr lang="en-US" i="1" dirty="0"/>
              <a:t>App Check</a:t>
            </a:r>
            <a:r>
              <a:rPr lang="en-US" dirty="0"/>
              <a:t> option. Enter the Config ID from </a:t>
            </a:r>
            <a:r>
              <a:rPr lang="en-US" dirty="0" err="1"/>
              <a:t>PearsonAccess</a:t>
            </a:r>
            <a:r>
              <a:rPr lang="en-US" baseline="30000" dirty="0" err="1"/>
              <a:t>next</a:t>
            </a:r>
            <a:r>
              <a:rPr lang="en-US" dirty="0"/>
              <a:t> found at </a:t>
            </a:r>
            <a:r>
              <a:rPr lang="en-US" i="1" dirty="0"/>
              <a:t>Setup &gt; TestNav Configurations</a:t>
            </a:r>
            <a:r>
              <a:rPr lang="en-US" dirty="0"/>
              <a:t>. There will be an ID for each student testing machine in that Configuration.</a:t>
            </a:r>
          </a:p>
          <a:p>
            <a:pPr lvl="0"/>
            <a:r>
              <a:rPr lang="en-US" b="1" dirty="0"/>
              <a:t>When do I purge test content? Organizations that previously administered computer-based tests: </a:t>
            </a:r>
            <a:r>
              <a:rPr lang="en-US" dirty="0"/>
              <a:t>It is strongly recommended to purge test content from last year’s test administration and to uninstall existing ProctorCache software before installing updated ProctorCache software. </a:t>
            </a:r>
            <a:r>
              <a:rPr lang="en-US" b="1" dirty="0"/>
              <a:t>For all organizations administering computer-based tests:</a:t>
            </a:r>
            <a:r>
              <a:rPr lang="en-US" dirty="0"/>
              <a:t> After the close of the test administration window, purge all the operational test content.</a:t>
            </a:r>
          </a:p>
        </p:txBody>
      </p:sp>
    </p:spTree>
    <p:custDataLst>
      <p:tags r:id="rId1"/>
    </p:custDataLst>
    <p:extLst>
      <p:ext uri="{BB962C8B-B14F-4D97-AF65-F5344CB8AC3E}">
        <p14:creationId xmlns:p14="http://schemas.microsoft.com/office/powerpoint/2010/main" val="420369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lvl="0"/>
            <a:r>
              <a:rPr lang="en-US" u="sng" dirty="0">
                <a:hlinkClick r:id="rId4"/>
              </a:rPr>
              <a:t>Infrastructure Trial Guide</a:t>
            </a:r>
            <a:endParaRPr lang="en-US" dirty="0"/>
          </a:p>
          <a:p>
            <a:pPr lvl="0"/>
            <a:r>
              <a:rPr lang="en-US" u="sng" dirty="0" err="1">
                <a:hlinkClick r:id="rId5"/>
              </a:rPr>
              <a:t>PearsonAccess</a:t>
            </a:r>
            <a:r>
              <a:rPr lang="en-US" u="sng" baseline="30000" dirty="0" err="1">
                <a:hlinkClick r:id="rId5"/>
              </a:rPr>
              <a:t>next</a:t>
            </a:r>
            <a:r>
              <a:rPr lang="en-US" u="sng" dirty="0">
                <a:hlinkClick r:id="rId5"/>
              </a:rPr>
              <a:t> User Guide</a:t>
            </a:r>
            <a:endParaRPr lang="en-US" dirty="0"/>
          </a:p>
          <a:p>
            <a:pPr lvl="0"/>
            <a:r>
              <a:rPr lang="en-US" u="sng" dirty="0">
                <a:hlinkClick r:id="rId6"/>
              </a:rPr>
              <a:t>Practice Tests</a:t>
            </a:r>
            <a:endParaRPr lang="en-US" dirty="0"/>
          </a:p>
          <a:p>
            <a:pPr lvl="0"/>
            <a:r>
              <a:rPr lang="en-US" u="sng" dirty="0">
                <a:hlinkClick r:id="rId7"/>
              </a:rPr>
              <a:t>TestNav8 Online Support User Guide</a:t>
            </a:r>
            <a:endParaRPr lang="en-US" dirty="0"/>
          </a:p>
        </p:txBody>
      </p:sp>
    </p:spTree>
    <p:custDataLst>
      <p:tags r:id="rId1"/>
    </p:custDataLst>
    <p:extLst>
      <p:ext uri="{BB962C8B-B14F-4D97-AF65-F5344CB8AC3E}">
        <p14:creationId xmlns:p14="http://schemas.microsoft.com/office/powerpoint/2010/main" val="254860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lnSpcReduction="10000"/>
          </a:bodyPr>
          <a:lstStyle/>
          <a:p>
            <a:pPr marL="0" indent="0">
              <a:buNone/>
            </a:pPr>
            <a:r>
              <a:rPr lang="en-US" dirty="0"/>
              <a:t>Glossary of Terms Used in this Training Module</a:t>
            </a:r>
          </a:p>
          <a:p>
            <a:pPr marL="0" indent="0">
              <a:buNone/>
            </a:pPr>
            <a:r>
              <a:rPr lang="en-US" dirty="0"/>
              <a:t>Introduction</a:t>
            </a:r>
          </a:p>
          <a:p>
            <a:pPr marL="0" indent="0">
              <a:buNone/>
            </a:pPr>
            <a:r>
              <a:rPr lang="en-US" dirty="0"/>
              <a:t>Links for Getting Started</a:t>
            </a:r>
          </a:p>
          <a:p>
            <a:pPr marL="0" indent="0">
              <a:buNone/>
            </a:pPr>
            <a:r>
              <a:rPr lang="en-US" dirty="0"/>
              <a:t>ProctorCache Requirements</a:t>
            </a:r>
          </a:p>
          <a:p>
            <a:pPr marL="0" indent="0">
              <a:buNone/>
            </a:pPr>
            <a:r>
              <a:rPr lang="en-US" dirty="0"/>
              <a:t>ProctorCache Setup</a:t>
            </a:r>
          </a:p>
          <a:p>
            <a:pPr marL="0" indent="0">
              <a:buNone/>
            </a:pPr>
            <a:r>
              <a:rPr lang="en-US" dirty="0"/>
              <a:t>Precaching</a:t>
            </a:r>
          </a:p>
          <a:p>
            <a:pPr marL="0" indent="0">
              <a:buNone/>
            </a:pPr>
            <a:r>
              <a:rPr lang="en-US" dirty="0"/>
              <a:t>Precaching Diagnostics</a:t>
            </a:r>
          </a:p>
          <a:p>
            <a:pPr marL="0" indent="0">
              <a:buNone/>
            </a:pPr>
            <a:r>
              <a:rPr lang="en-US" dirty="0"/>
              <a:t>After Testing</a:t>
            </a:r>
          </a:p>
          <a:p>
            <a:pPr marL="0" indent="0">
              <a:buNone/>
            </a:pPr>
            <a:r>
              <a:rPr lang="en-US" dirty="0"/>
              <a:t>Frequently Asked Questions</a:t>
            </a:r>
          </a:p>
          <a:p>
            <a:pPr marL="0" indent="0">
              <a:buNone/>
            </a:pPr>
            <a:r>
              <a:rPr lang="en-US" dirty="0"/>
              <a:t>Resources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a:xfrm>
            <a:off x="784486" y="2217695"/>
            <a:ext cx="8298180" cy="4493655"/>
          </a:xfrm>
        </p:spPr>
        <p:txBody>
          <a:bodyPr>
            <a:normAutofit fontScale="92500" lnSpcReduction="10000"/>
          </a:bodyPr>
          <a:lstStyle/>
          <a:p>
            <a:pPr lvl="0"/>
            <a:r>
              <a:rPr lang="en-US" b="1" dirty="0"/>
              <a:t>Infrastructure Trial: </a:t>
            </a:r>
            <a:r>
              <a:rPr lang="en-US" dirty="0"/>
              <a:t>an opportunity for districts and schools to prepare for the computer-based tests by ensuring student devices are set up correctly and simulating test day network utilization.</a:t>
            </a:r>
          </a:p>
          <a:p>
            <a:pPr lvl="0"/>
            <a:r>
              <a:rPr lang="en-US" b="1" dirty="0" err="1"/>
              <a:t>PearsonAccess</a:t>
            </a:r>
            <a:r>
              <a:rPr lang="en-US" b="1" baseline="30000" dirty="0" err="1"/>
              <a:t>next</a:t>
            </a:r>
            <a:r>
              <a:rPr lang="en-US" b="1" baseline="30000" dirty="0"/>
              <a:t> </a:t>
            </a:r>
            <a:r>
              <a:rPr lang="en-US" b="1" dirty="0"/>
              <a:t>(PAN): </a:t>
            </a:r>
            <a:r>
              <a:rPr lang="en-US" dirty="0"/>
              <a:t>the online management system. All schools will use PAN to register students and order test materials. Schools doing computer-based testing will also use PAN to manage online testing activities.</a:t>
            </a:r>
          </a:p>
          <a:p>
            <a:pPr lvl="0"/>
            <a:r>
              <a:rPr lang="en-US" b="1" dirty="0"/>
              <a:t>ProctorCache: </a:t>
            </a:r>
            <a:r>
              <a:rPr lang="en-US" dirty="0"/>
              <a:t>Software supplied by</a:t>
            </a:r>
            <a:r>
              <a:rPr lang="en-US" b="1" dirty="0"/>
              <a:t> </a:t>
            </a:r>
            <a:r>
              <a:rPr lang="en-US" dirty="0"/>
              <a:t>Pearson that is used in conjunction with TestNav to reduce bandwidth requirements and accelerate the delivery of test content. The software allows schools and districts to precache test content to their local network before a test.</a:t>
            </a:r>
          </a:p>
          <a:p>
            <a:pPr lvl="0"/>
            <a:r>
              <a:rPr lang="en-US" b="1" dirty="0"/>
              <a:t>Precache: </a:t>
            </a:r>
            <a:r>
              <a:rPr lang="en-US" dirty="0"/>
              <a:t>the process of loading or “caching” test content locally to a designated ProctorCache computer at a school.</a:t>
            </a:r>
          </a:p>
          <a:p>
            <a:pPr lvl="0"/>
            <a:r>
              <a:rPr lang="en-US" b="1" dirty="0"/>
              <a:t>TestNav: </a:t>
            </a:r>
            <a:r>
              <a:rPr lang="en-US" dirty="0"/>
              <a:t>The online test delivery platform that students use to take the computer-based MCAS tests.</a:t>
            </a:r>
          </a:p>
        </p:txBody>
      </p:sp>
    </p:spTree>
    <p:custDataLst>
      <p:tags r:id="rId1"/>
    </p:custDataLst>
    <p:extLst>
      <p:ext uri="{BB962C8B-B14F-4D97-AF65-F5344CB8AC3E}">
        <p14:creationId xmlns:p14="http://schemas.microsoft.com/office/powerpoint/2010/main" val="39127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58885"/>
            <a:ext cx="6082034" cy="1196875"/>
          </a:xfrm>
        </p:spPr>
        <p:txBody>
          <a:bodyPr>
            <a:normAutofit/>
          </a:bodyPr>
          <a:lstStyle/>
          <a:p>
            <a:r>
              <a:rPr lang="en-US" dirty="0"/>
              <a:t>Introduction</a:t>
            </a:r>
          </a:p>
        </p:txBody>
      </p:sp>
      <p:sp>
        <p:nvSpPr>
          <p:cNvPr id="3" name="Content Placeholder 2"/>
          <p:cNvSpPr>
            <a:spLocks noGrp="1"/>
          </p:cNvSpPr>
          <p:nvPr>
            <p:ph idx="1"/>
          </p:nvPr>
        </p:nvSpPr>
        <p:spPr/>
        <p:txBody>
          <a:bodyPr>
            <a:normAutofit/>
          </a:bodyPr>
          <a:lstStyle/>
          <a:p>
            <a:pPr lvl="0"/>
            <a:r>
              <a:rPr lang="en-US" b="1" dirty="0"/>
              <a:t>Purpose of an Infrastructure Trial: </a:t>
            </a:r>
            <a:r>
              <a:rPr lang="en-US" dirty="0"/>
              <a:t>an opportunity for districts and schools to prepare for the computer-based tests by ensuring student devices are set up correctly and simulating test day network utilization</a:t>
            </a:r>
          </a:p>
          <a:p>
            <a:pPr lvl="0"/>
            <a:r>
              <a:rPr lang="en-US" b="1" dirty="0"/>
              <a:t>Who should participate: </a:t>
            </a:r>
            <a:r>
              <a:rPr lang="en-US" dirty="0"/>
              <a:t>test coordinators, technology coordinators, test administrators, students (recommended)</a:t>
            </a:r>
          </a:p>
          <a:p>
            <a:pPr lvl="0"/>
            <a:r>
              <a:rPr lang="en-US" b="1" dirty="0"/>
              <a:t>Where to conduct the Infrastructure Trial: </a:t>
            </a:r>
            <a:r>
              <a:rPr lang="en-US" dirty="0" err="1"/>
              <a:t>PearsonAccess</a:t>
            </a:r>
            <a:r>
              <a:rPr lang="en-US" baseline="30000" dirty="0" err="1"/>
              <a:t>next</a:t>
            </a:r>
            <a:r>
              <a:rPr lang="en-US" dirty="0"/>
              <a:t> training site:  </a:t>
            </a:r>
            <a:r>
              <a:rPr lang="en-US" u="sng" dirty="0">
                <a:hlinkClick r:id="rId4"/>
              </a:rPr>
              <a:t>http://trng-mcas.pearsonaccessnext.com</a:t>
            </a:r>
            <a:r>
              <a:rPr lang="en-US" dirty="0"/>
              <a:t> </a:t>
            </a:r>
          </a:p>
        </p:txBody>
      </p:sp>
    </p:spTree>
    <p:custDataLst>
      <p:tags r:id="rId1"/>
    </p:custDataLst>
    <p:extLst>
      <p:ext uri="{BB962C8B-B14F-4D97-AF65-F5344CB8AC3E}">
        <p14:creationId xmlns:p14="http://schemas.microsoft.com/office/powerpoint/2010/main" val="51771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41632"/>
            <a:ext cx="5983099" cy="1196875"/>
          </a:xfrm>
        </p:spPr>
        <p:txBody>
          <a:bodyPr>
            <a:normAutofit/>
          </a:bodyPr>
          <a:lstStyle/>
          <a:p>
            <a:r>
              <a:rPr lang="en-US" dirty="0"/>
              <a:t>Getting Started</a:t>
            </a:r>
          </a:p>
        </p:txBody>
      </p:sp>
      <p:sp>
        <p:nvSpPr>
          <p:cNvPr id="3" name="Content Placeholder 2"/>
          <p:cNvSpPr>
            <a:spLocks noGrp="1"/>
          </p:cNvSpPr>
          <p:nvPr>
            <p:ph idx="1"/>
          </p:nvPr>
        </p:nvSpPr>
        <p:spPr>
          <a:xfrm>
            <a:off x="905255" y="2091832"/>
            <a:ext cx="8298181" cy="5020168"/>
          </a:xfrm>
        </p:spPr>
        <p:txBody>
          <a:bodyPr>
            <a:normAutofit fontScale="47500" lnSpcReduction="20000"/>
          </a:bodyPr>
          <a:lstStyle/>
          <a:p>
            <a:pPr>
              <a:lnSpc>
                <a:spcPct val="120000"/>
              </a:lnSpc>
              <a:spcBef>
                <a:spcPts val="200"/>
              </a:spcBef>
              <a:spcAft>
                <a:spcPts val="200"/>
              </a:spcAft>
            </a:pPr>
            <a:r>
              <a:rPr lang="en-US" sz="4200" dirty="0"/>
              <a:t>System Requirements</a:t>
            </a:r>
          </a:p>
          <a:p>
            <a:pPr lvl="1">
              <a:lnSpc>
                <a:spcPct val="120000"/>
              </a:lnSpc>
              <a:spcBef>
                <a:spcPts val="200"/>
              </a:spcBef>
              <a:spcAft>
                <a:spcPts val="200"/>
              </a:spcAft>
            </a:pPr>
            <a:r>
              <a:rPr lang="en-US" sz="3800" u="sng" dirty="0">
                <a:hlinkClick r:id="rId4"/>
              </a:rPr>
              <a:t>TestNav</a:t>
            </a:r>
            <a:endParaRPr lang="en-US" sz="3800" dirty="0"/>
          </a:p>
          <a:p>
            <a:pPr lvl="1">
              <a:lnSpc>
                <a:spcPct val="120000"/>
              </a:lnSpc>
              <a:spcBef>
                <a:spcPts val="200"/>
              </a:spcBef>
              <a:spcAft>
                <a:spcPts val="200"/>
              </a:spcAft>
            </a:pPr>
            <a:r>
              <a:rPr lang="en-US" sz="3800" u="sng" dirty="0" err="1">
                <a:hlinkClick r:id="rId5"/>
              </a:rPr>
              <a:t>ProctorCache</a:t>
            </a:r>
            <a:r>
              <a:rPr lang="en-US" sz="3800" dirty="0"/>
              <a:t> - </a:t>
            </a:r>
            <a:r>
              <a:rPr lang="en-US" sz="3800" dirty="0" err="1"/>
              <a:t>ProctorCache</a:t>
            </a:r>
            <a:r>
              <a:rPr lang="en-US" sz="3800" dirty="0"/>
              <a:t> Version </a:t>
            </a:r>
            <a:r>
              <a:rPr lang="en-US" sz="3800" b="1" dirty="0"/>
              <a:t>2017.16</a:t>
            </a:r>
            <a:r>
              <a:rPr lang="en-US" sz="3800" dirty="0"/>
              <a:t> is required if </a:t>
            </a:r>
            <a:r>
              <a:rPr lang="en-US" sz="3800" dirty="0" err="1"/>
              <a:t>precaching</a:t>
            </a:r>
            <a:r>
              <a:rPr lang="en-US" sz="3800" dirty="0"/>
              <a:t>. If you have an old version of </a:t>
            </a:r>
            <a:r>
              <a:rPr lang="en-US" sz="3800" dirty="0" err="1"/>
              <a:t>ProctorCache</a:t>
            </a:r>
            <a:r>
              <a:rPr lang="en-US" sz="3800" dirty="0"/>
              <a:t> software on your machine, it is recommended you uninstall the old version prior to installing the new version.</a:t>
            </a:r>
          </a:p>
          <a:p>
            <a:pPr>
              <a:lnSpc>
                <a:spcPct val="120000"/>
              </a:lnSpc>
              <a:spcBef>
                <a:spcPts val="200"/>
              </a:spcBef>
              <a:spcAft>
                <a:spcPts val="200"/>
              </a:spcAft>
            </a:pPr>
            <a:r>
              <a:rPr lang="en-US" sz="4200" u="sng" dirty="0">
                <a:hlinkClick r:id="rId5"/>
              </a:rPr>
              <a:t>Configure Firewalls, Content Filters, etc.</a:t>
            </a:r>
            <a:endParaRPr lang="en-US" sz="4200" dirty="0"/>
          </a:p>
          <a:p>
            <a:pPr>
              <a:lnSpc>
                <a:spcPct val="120000"/>
              </a:lnSpc>
              <a:spcBef>
                <a:spcPts val="200"/>
              </a:spcBef>
              <a:spcAft>
                <a:spcPts val="200"/>
              </a:spcAft>
            </a:pPr>
            <a:r>
              <a:rPr lang="en-US" sz="4200" u="sng" dirty="0">
                <a:hlinkClick r:id="rId6"/>
              </a:rPr>
              <a:t>Student Testing Devices</a:t>
            </a:r>
            <a:r>
              <a:rPr lang="en-US" sz="4200" dirty="0"/>
              <a:t>: </a:t>
            </a:r>
          </a:p>
          <a:p>
            <a:pPr lvl="1">
              <a:lnSpc>
                <a:spcPct val="120000"/>
              </a:lnSpc>
              <a:spcBef>
                <a:spcPts val="200"/>
              </a:spcBef>
              <a:spcAft>
                <a:spcPts val="200"/>
              </a:spcAft>
            </a:pPr>
            <a:r>
              <a:rPr lang="en-US" sz="3800" dirty="0"/>
              <a:t>Laptop/desktop: The Department strongly recommends testing with the TestNav app. If students are using assistive technology, refer to the </a:t>
            </a:r>
            <a:r>
              <a:rPr lang="en-US" sz="3800" u="sng" dirty="0">
                <a:hlinkClick r:id="rId7"/>
              </a:rPr>
              <a:t>Assistive Technology Guidelines</a:t>
            </a:r>
            <a:r>
              <a:rPr lang="en-US" sz="3800" dirty="0"/>
              <a:t> for more information. </a:t>
            </a:r>
          </a:p>
          <a:p>
            <a:pPr lvl="1">
              <a:lnSpc>
                <a:spcPct val="120000"/>
              </a:lnSpc>
              <a:spcBef>
                <a:spcPts val="200"/>
              </a:spcBef>
              <a:spcAft>
                <a:spcPts val="200"/>
              </a:spcAft>
            </a:pPr>
            <a:r>
              <a:rPr lang="en-US" sz="3800" dirty="0"/>
              <a:t>Tablets: iPad or Android app required</a:t>
            </a:r>
          </a:p>
          <a:p>
            <a:pPr lvl="1">
              <a:lnSpc>
                <a:spcPct val="120000"/>
              </a:lnSpc>
              <a:spcBef>
                <a:spcPts val="200"/>
              </a:spcBef>
              <a:spcAft>
                <a:spcPts val="200"/>
              </a:spcAft>
            </a:pPr>
            <a:r>
              <a:rPr lang="en-US" sz="3800" dirty="0"/>
              <a:t>Chromebooks: TestNav for Chromebooks</a:t>
            </a:r>
          </a:p>
          <a:p>
            <a:pPr>
              <a:lnSpc>
                <a:spcPct val="120000"/>
              </a:lnSpc>
              <a:spcBef>
                <a:spcPts val="200"/>
              </a:spcBef>
              <a:spcAft>
                <a:spcPts val="200"/>
              </a:spcAft>
            </a:pPr>
            <a:r>
              <a:rPr lang="en-US" sz="4200" u="sng" dirty="0">
                <a:hlinkClick r:id="rId8"/>
              </a:rPr>
              <a:t>Download the TestNav </a:t>
            </a:r>
            <a:r>
              <a:rPr lang="en-US" sz="4200" dirty="0">
                <a:hlinkClick r:id="rId8"/>
              </a:rPr>
              <a:t>App</a:t>
            </a:r>
            <a:r>
              <a:rPr lang="en-US" sz="4200" dirty="0"/>
              <a:t>: Refer to the </a:t>
            </a:r>
            <a:r>
              <a:rPr lang="en-US" sz="4200" u="sng" dirty="0">
                <a:hlinkClick r:id="rId7"/>
              </a:rPr>
              <a:t>Infrastructure Trial Guide</a:t>
            </a:r>
            <a:r>
              <a:rPr lang="en-US" sz="4200" dirty="0"/>
              <a:t> for more information on updating the TestNav app for each type of device</a:t>
            </a:r>
          </a:p>
          <a:p>
            <a:pPr>
              <a:lnSpc>
                <a:spcPct val="120000"/>
              </a:lnSpc>
              <a:spcBef>
                <a:spcPts val="200"/>
              </a:spcBef>
              <a:spcAft>
                <a:spcPts val="200"/>
              </a:spcAft>
            </a:pPr>
            <a:r>
              <a:rPr lang="en-US" sz="4200" u="sng" dirty="0">
                <a:hlinkClick r:id="rId8"/>
              </a:rPr>
              <a:t>Download </a:t>
            </a:r>
            <a:r>
              <a:rPr lang="en-US" sz="4200" u="sng" dirty="0" err="1">
                <a:hlinkClick r:id="rId8"/>
              </a:rPr>
              <a:t>ProctorCache</a:t>
            </a:r>
            <a:r>
              <a:rPr lang="en-US" sz="4200" u="sng" dirty="0">
                <a:hlinkClick r:id="rId8"/>
              </a:rPr>
              <a:t> Software</a:t>
            </a:r>
            <a:endParaRPr lang="en-US" sz="4200" dirty="0"/>
          </a:p>
        </p:txBody>
      </p:sp>
    </p:spTree>
    <p:custDataLst>
      <p:tags r:id="rId1"/>
    </p:custDataLst>
    <p:extLst>
      <p:ext uri="{BB962C8B-B14F-4D97-AF65-F5344CB8AC3E}">
        <p14:creationId xmlns:p14="http://schemas.microsoft.com/office/powerpoint/2010/main" val="282247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 Caching Requirements</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180" dirty="0"/>
              <a:t>ProctorCache software operates on </a:t>
            </a:r>
            <a:r>
              <a:rPr lang="en-US" sz="2180" u="sng" dirty="0">
                <a:hlinkClick r:id="rId4"/>
              </a:rPr>
              <a:t>Windows and Mac OS X</a:t>
            </a:r>
            <a:endParaRPr lang="en-US" sz="2180" dirty="0"/>
          </a:p>
          <a:p>
            <a:pPr lvl="1">
              <a:buFont typeface="Arial" panose="020B0604020202020204" pitchFamily="34" charset="0"/>
              <a:buChar char="•"/>
            </a:pPr>
            <a:r>
              <a:rPr lang="en-US" sz="2180" dirty="0"/>
              <a:t>Does not require an underlying server-based operating system</a:t>
            </a:r>
          </a:p>
          <a:p>
            <a:pPr lvl="1">
              <a:buFont typeface="Arial" panose="020B0604020202020204" pitchFamily="34" charset="0"/>
              <a:buChar char="•"/>
            </a:pPr>
            <a:r>
              <a:rPr lang="en-US" sz="2180" dirty="0"/>
              <a:t>TCP ports include: 80 (Internet), 4480 and 4481 (Local Network)</a:t>
            </a:r>
          </a:p>
          <a:p>
            <a:pPr lvl="1">
              <a:buFont typeface="Arial" panose="020B0604020202020204" pitchFamily="34" charset="0"/>
              <a:buChar char="•"/>
            </a:pPr>
            <a:r>
              <a:rPr lang="en-US" sz="2180" dirty="0"/>
              <a:t>ProctorCache requires a fixed internal IP address</a:t>
            </a:r>
          </a:p>
          <a:p>
            <a:pPr lvl="1">
              <a:buFont typeface="Arial" panose="020B0604020202020204" pitchFamily="34" charset="0"/>
              <a:buChar char="•"/>
            </a:pPr>
            <a:r>
              <a:rPr lang="en-US" sz="2180" dirty="0"/>
              <a:t>For setting up an upstream proxy, refer to the Windows or Mac “</a:t>
            </a:r>
            <a:r>
              <a:rPr lang="en-US" sz="2180" u="sng" dirty="0">
                <a:hlinkClick r:id="rId5"/>
              </a:rPr>
              <a:t>Set Up and Use ProctorCache</a:t>
            </a:r>
            <a:r>
              <a:rPr lang="en-US" sz="2180" dirty="0"/>
              <a:t>” section in the </a:t>
            </a:r>
            <a:r>
              <a:rPr lang="en-US" sz="2180" i="1" dirty="0"/>
              <a:t>TestNav 8 Online Support User Guide</a:t>
            </a:r>
            <a:endParaRPr lang="en-US" sz="2180" dirty="0"/>
          </a:p>
          <a:p>
            <a:pPr lvl="1">
              <a:buFont typeface="Arial" panose="020B0604020202020204" pitchFamily="34" charset="0"/>
              <a:buChar char="•"/>
            </a:pPr>
            <a:r>
              <a:rPr lang="en-US" sz="2180" dirty="0"/>
              <a:t>Organizations may set up multiple precaching machines. </a:t>
            </a:r>
          </a:p>
          <a:p>
            <a:pPr lvl="1">
              <a:buFont typeface="Arial" panose="020B0604020202020204" pitchFamily="34" charset="0"/>
              <a:buChar char="•"/>
            </a:pPr>
            <a:r>
              <a:rPr lang="en-US" sz="2180" dirty="0"/>
              <a:t>Whenever possible, it is strongly recommended to minimize the physical distance between precaching machines and student testing devices. It is also strongly recommended to set up precaching machines locally (i.e., at schools), rather than centrally (districts).</a:t>
            </a:r>
          </a:p>
        </p:txBody>
      </p:sp>
    </p:spTree>
    <p:custDataLst>
      <p:tags r:id="rId1"/>
    </p:custDataLst>
    <p:extLst>
      <p:ext uri="{BB962C8B-B14F-4D97-AF65-F5344CB8AC3E}">
        <p14:creationId xmlns:p14="http://schemas.microsoft.com/office/powerpoint/2010/main" val="335892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 Caching Setup</a:t>
            </a:r>
          </a:p>
        </p:txBody>
      </p:sp>
      <p:pic>
        <p:nvPicPr>
          <p:cNvPr id="6" name="InfTrialTech_slide7">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29920" y="2039112"/>
            <a:ext cx="8998560" cy="5047488"/>
          </a:xfrm>
          <a:prstGeom prst="rect">
            <a:avLst/>
          </a:prstGeom>
        </p:spPr>
      </p:pic>
    </p:spTree>
    <p:custDataLst>
      <p:tags r:id="rId1"/>
    </p:custDataLst>
    <p:extLst>
      <p:ext uri="{BB962C8B-B14F-4D97-AF65-F5344CB8AC3E}">
        <p14:creationId xmlns:p14="http://schemas.microsoft.com/office/powerpoint/2010/main" val="20570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5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or Export TestNav Configurations</a:t>
            </a:r>
          </a:p>
        </p:txBody>
      </p:sp>
      <p:pic>
        <p:nvPicPr>
          <p:cNvPr id="6" name="Picture 5"/>
          <p:cNvPicPr>
            <a:picLocks noChangeAspect="1"/>
          </p:cNvPicPr>
          <p:nvPr/>
        </p:nvPicPr>
        <p:blipFill>
          <a:blip r:embed="rId4"/>
          <a:stretch>
            <a:fillRect/>
          </a:stretch>
        </p:blipFill>
        <p:spPr>
          <a:xfrm>
            <a:off x="408112" y="2389543"/>
            <a:ext cx="8950984" cy="2884206"/>
          </a:xfrm>
          <a:prstGeom prst="rect">
            <a:avLst/>
          </a:prstGeom>
        </p:spPr>
      </p:pic>
    </p:spTree>
    <p:custDataLst>
      <p:tags r:id="rId1"/>
    </p:custDataLst>
    <p:extLst>
      <p:ext uri="{BB962C8B-B14F-4D97-AF65-F5344CB8AC3E}">
        <p14:creationId xmlns:p14="http://schemas.microsoft.com/office/powerpoint/2010/main" val="309939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Precaching</a:t>
            </a:r>
            <a:endParaRPr lang="en-US" dirty="0"/>
          </a:p>
        </p:txBody>
      </p:sp>
      <p:sp>
        <p:nvSpPr>
          <p:cNvPr id="3" name="Content Placeholder 2"/>
          <p:cNvSpPr>
            <a:spLocks noGrp="1"/>
          </p:cNvSpPr>
          <p:nvPr>
            <p:ph idx="1"/>
          </p:nvPr>
        </p:nvSpPr>
        <p:spPr>
          <a:xfrm>
            <a:off x="905255" y="2091832"/>
            <a:ext cx="8372095" cy="5051918"/>
          </a:xfrm>
        </p:spPr>
        <p:txBody>
          <a:bodyPr>
            <a:normAutofit/>
          </a:bodyPr>
          <a:lstStyle/>
          <a:p>
            <a:pPr lvl="1">
              <a:buFont typeface="Arial" panose="020B0604020202020204" pitchFamily="34" charset="0"/>
              <a:buChar char="•"/>
            </a:pPr>
            <a:r>
              <a:rPr lang="en-US" sz="2400" dirty="0"/>
              <a:t>You may precache by test prior to student records being created in the system as soon as forms are available for Infrastructure Trial; for operational testing, test content is available approximately two weeks prior to the opening of the window.</a:t>
            </a:r>
          </a:p>
          <a:p>
            <a:pPr lvl="1">
              <a:buFont typeface="Arial" panose="020B0604020202020204" pitchFamily="34" charset="0"/>
              <a:buChar char="•"/>
            </a:pPr>
            <a:r>
              <a:rPr lang="en-US" sz="2400" dirty="0"/>
              <a:t>TestNav Configurations work from school to district. A school precaching machine will take precedence over a district. If a school does not have a precaching machine or</a:t>
            </a:r>
            <a:r>
              <a:rPr lang="en-US" sz="1200" dirty="0"/>
              <a:t> </a:t>
            </a:r>
            <a:r>
              <a:rPr lang="en-US" sz="2400" dirty="0"/>
              <a:t>TestNav Configuration, then the district setup will apply. The Department strongly recommends that precaching machines and TestNav Configurations are set up at the school level. Refer to the </a:t>
            </a:r>
            <a:r>
              <a:rPr lang="en-US" sz="2400" dirty="0">
                <a:hlinkClick r:id="rId4"/>
              </a:rPr>
              <a:t>Infrastructure Trial Guide </a:t>
            </a:r>
            <a:r>
              <a:rPr lang="en-US" sz="1200" dirty="0"/>
              <a:t> </a:t>
            </a:r>
            <a:r>
              <a:rPr lang="en-US" sz="2400" dirty="0"/>
              <a:t>for more information. </a:t>
            </a:r>
          </a:p>
          <a:p>
            <a:pPr lvl="1">
              <a:buFont typeface="Arial" panose="020B0604020202020204" pitchFamily="34" charset="0"/>
              <a:buChar char="•"/>
            </a:pPr>
            <a:r>
              <a:rPr lang="en-US" sz="2400" dirty="0"/>
              <a:t>An organization can only have one configuration. However, each configuration can have multiple precaching computers set up. </a:t>
            </a:r>
          </a:p>
        </p:txBody>
      </p:sp>
    </p:spTree>
    <p:custDataLst>
      <p:tags r:id="rId1"/>
    </p:custDataLst>
    <p:extLst>
      <p:ext uri="{BB962C8B-B14F-4D97-AF65-F5344CB8AC3E}">
        <p14:creationId xmlns:p14="http://schemas.microsoft.com/office/powerpoint/2010/main" val="995970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3E8B2061-98E4-41F7-9CD3-52F91C414D71}"/>
  <p:tag name="ISPRING_RESOURCE_FOLDER" val="Q:\OTI\7 - Online Program Folders\MCAS\2017-2018\InfTrial_Tech_1718\InfraTrial_Tech_10.25.2017\"/>
  <p:tag name="ISPRING_PRESENTATION_PATH" val="Q:\OTI\7 - Online Program Folders\MCAS\2017-2018\InfTrial_Tech_1718\InfraTrial_Tech_10.25.2017.pptx"/>
  <p:tag name="ISPRING_PROJECT_FOLDER_UPDATED" val="1"/>
  <p:tag name="ISPRING_SCREEN_RECS_UPDATED" val="Q:\OTI\7 - Online Program Folders\MCAS\2017-2018\InfTrial_Tech_1718\InfraTrial_Tech_10.25.2017\"/>
  <p:tag name="ISPRING_FIRST_PUBLISH" val="1"/>
  <p:tag name="ISPRING_PRESENTER_PHOTO_0" val="jpg|/9j/4AAQSkZJRgABAQEAlgCWAAD/2wBDAAMCAgMCAgMDAwMEAwMEBQgFBQQEBQoHBwYIDAoMDAsK&#10;CwsNDhIQDQ4RDgsLEBYQERMUFRUVDA8XGBYUGBIUFRT/2wBDAQMEBAUEBQkFBQkUDQsNFBQUFBQU&#10;FBQUFBQUFBQUFBQUFBQUFBQUFBQUFBQUFBQUFBQUFBQUFBQUFBQUFBQUFBT/wAARCADlAdg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6KK&#10;KACiiigAoopDQAtFQT3cVqoaaVIlJxukYKM+lS7t3Sp5lewx1FFFUIKKKKACiiigAooooAKKKKAC&#10;iiigAooooAKKKKACiiigAooooAKKKKACiiigAooooAKKKKACiiigAooooAKKKKACiiigAooooAKK&#10;KKACiiigAooooAKKKKACiiigAooooAKKKKACiiigAooooATNIzYHWg15p8ZfGzaPpqaJYzbNSv1O&#10;+RTzDB0Zvqfuj8fSvOzDHUstw08VXdoxX9L5nVhcPPFVY0Ybv+rnCfEfxJH4812aINv0WxLQwD+G&#10;WTo8vvjov4mvV/hT4gbxB4LspJn3Xdtm0nJ670OM/iMH8a8Ah2QQpFGu2NAFVfQCu9+CeufYfFV9&#10;pTtiLUIhcRc/8tEGGH4qQf8AgNfhnCvEdfFZ/OWJlpW0S6K3wr9D7vNMuhDL1Gmvg1/z/wAz3Klp&#10;KWv6EPzoKKKKACiiigAooooAKKKKACiiigAooooAKKKKACiiigAooooAKKKKACiiigAooooAKKKK&#10;ACiiigAooooAKKKKACiiigAooooAKKKKACiiigAooooAKKKKACiiigAooooAKKKKAG7vegVwnxe8&#10;T634S8NRahoyRkLOFuZpIzJ5UZB+bbkcZwCe2a8gb41eMX5Go2oGP4bRf8a+SzTibA5RW9hiVK9r&#10;6LT7z3MHk+Ix1P2tJq22rPpuivlyT4ueMZF/5Dew+qWsY/pUTfFTxgzZPiCbGOiwxj/2WvCfH2Vr&#10;aM38l/mekuGcX/NH8f8AI+k/EniC08L6Ld6neybLe3QsfVj2UepJwPxr5e1DWLrXtWu9Vvj/AKXd&#10;vuZc8RqOFjHso/XNVdY8Sar4iaI6tqdxqCxHckcrAIreu0ADPvVT7RX5txVxL/bnLQoJxpR116v/&#10;AIB9RlOUf2fFym7zf4I0PO96lsdafQdUsNVi+/YzrMR6r0cf98k1lfaKRp9wIPSvg8PKeFrQr094&#10;tNfI96VNTi4S2Z9j2txHeW8U8Tb45FDqw7gjINTV4b8L/jNp2i6DbaPr7yWrWi+VDd7C6SRj7u4j&#10;7pA459K9d0jxVpGvxh9O1K1vF/6Yyqx/LOa/rXLc2wmZUY1KVRNtaq+q+R+OYvAV8JUlGcXZdbaG&#10;rRSbqM17R5wtFJS0AFFFFABRRRQAUUUUAFFFFABRRRQAUUUUAFFFFABRRRQAUUUUAFFFFABRRRQA&#10;UUUUAFFFFABRRRQAUUUUAFFFFABRRRQAUUUUAFFFFABRRRQAUUUUAFFFFABRRRQBDc20d3BJDNGs&#10;sUilXRhkMD1B9q+W/if8P5vh7rG6BWfRLpibaQ8+U3XymP8AI+n0r6qrK8SeHbLxVo91pmoRCW1n&#10;XBHdT2YHsQeRXzGfZJSzrCum9Jr4X2f+TPayvMp5dW5t4vdf11Pjj7R70faPervjTwnfeA9el0y9&#10;zIn37e5xhZ488Ee47j1rD86v5pxGDqYWrKjWjaUdGj9ipVIV6aqU3dMv/aPej7R71Q873o873rm9&#10;mbcpf+0e9H2j3qh53vR53vR7MOUv/aPemBkWQSKNkgORIhKsPxHNU/O96POqoxlB3i7C5LnX6P8A&#10;EzxRoO0Wmt3DxjgQ3f75P/Huf1ruNJ/aT1G1Uf2vpMFyi/ems5DG312tkfrXjMbSTTRxRRvNNI21&#10;I41LM7egA6mvePhj8BxC0Oq+KI1lmGHh03qiHsZP7x9ug96/QuHq+f4qqqeEqvlW7lql9/5I+Xza&#10;jlmHpueJgrva2jf3HsWg6tFr2j2eowK6Q3USzIsgwwDDIyPWtCmRoI1CgYA4AA6U+v6AimopSd2f&#10;lErXdtgoooqiQooooAKKKKACiiigAooooAKKKKACiiigAooooAKKKKACiiigAooooAKKKKACiiig&#10;AooooAKKKKACiiigAooooAKKKKACiiigAooooAKKKKACiiigAooooAKSlpKAOJ+LXguz8YeD71Jw&#10;qXNrG1xbXHQxuoJ6+h6GvjtLjcoJ7jNfW/x68RHw98NdTKvtnu9tpHzz8/B/8dzXxwJsAYr8S44V&#10;J4ymoL3ra/fofqnCkajws3J+7fT7tTR84etHnD1rP84+tHnH1r835D7flNDzh60ecPWs/wA4+tHn&#10;H1o5A5TQ873rV8MeG9U8Zaomn6TbNcznl2PCRL/eZuwrmWnKqT6V9s/CfwzYeG/A+lR2Uahp7dJ5&#10;psDdI7KCST36/hX1fD2RxzjEONSVoR1fd+R89nWZPK6KlBXlLRGf8NPg/pngGFbl8X+sOuJLxx93&#10;/ZQfwj9TXoOAO1FLX7/hcLRwdJUaEeWKPx2viKuJqOrWldsKKKK6znCiiigAooooAKKKKACiiigA&#10;ooooAKKKKACiiigAooooAKKKKACiiigAooooAKKKKACiiigAooooAKKKKACiiigAooooAKKKKACi&#10;iigAooooAKKKKACiiigAooooAKSlprUAfNf7WXiPzNQ0XRI2yIka6lGe5+Vf0DV8/wDmGuk+OHja&#10;01Dx1rmrXl0lvYx3Ato5ZDhQFOxfzP8AOues7O41G4WC0gkuZ2OFjhUux/AV/O2dVp47H1K6Tabs&#10;vlofuuUUYYPBU6Umk0rv56jPMNHmGvVvCP7NninxDsl1AR6HannNx80pHsgP8yK9h0f9mPwfY2Ji&#10;vUutSnYczyTMhB9gpA/PNdeD4ZzHGLmUOVf3tPw3ObFcQ5fhXy83M/7uv47HyR5ho8w1658Tv2ed&#10;U8I+bf6L5mraSDkqozNCPcD7w9xXh2h+IrLxHHdvYuzra3L2shZdv7xeuPUc9a8nFZXi8E5KtTaU&#10;d301218z1MLmGFxii6M079OvnoarSEjFfdvwvuPtPw78NyHq1hEf/HRXwhX2/wDBOYXHws8Ot6Ww&#10;T8iR/SvseCZWxVWPeP6nyfF8f9mpS/vfodpPcxWsfmTSpEnTc7BR+ZpPtkH2fz/PjEGM+ZvG38+l&#10;eX/tLf8AJLbrnA+0w/8AoVeSNql9N4UHwxMkn2yHUXDyc/8AHmq+aD+dfe47OvqWIlQcL+7decnt&#10;H5nxWDyv63QVZTtrZ+UVa8vlc+rYbiK6jEkMqSoeAyMCPzFI9zDHIkbyosj/AHUZgC30HevMf2bj&#10;/wAWn045zmWb/wBDNeO/FXx4NX+Il7rFrqiQN4dliisLbJzcMH/ekfr+Ap4jOo4bB0sVOOs7aX8r&#10;v7kFDKZYjF1MNGWkL6287L72fWmaprrNg16bMX1ubsf8sPNXf/3znNUNK1ZPFnhWHUNOl2C+tt8U&#10;n9xivf6H+VfPPhHQbTwD4n0mHxn4allv5r8/ZtfhuTJHLIT8u5c9jz6+1dOMzJ4d0nCN4z+072W3&#10;ZPe+l9DnwuBVdVFJtSj9lWu977tbW16n09NcRW8TSyyLFGoyzuwAA9yaisdStNTjMlndQ3UecboZ&#10;A4/MGvOfjt4T1fxd4Zs4dKC3IgullnsWl8v7Sg/h3ZHNUfgbd+Ho7jXNP07QJ/DmrQOhvbOeQyY4&#10;IG0nt7e9VLHzjjlhXG0Xs3fXS+mltPW5EcHGWDeJjK7W6VtPXW+vpY9YmuIrZN80qRLnG52AH61J&#10;uBGQcivnr9o7xNbavrWm+FH1JdOt442vLqZskb9p8pOPX+or0T4H+NP+E08A2M0sge9tR9luOeSy&#10;jhvxGDUUc2pVsdPBLePW+7W6t5XLq5bUpYOGLez6dk9n87HcX2qWemRh7y7gtEJwGnkCD9TU0NxF&#10;cRrJFIssbDKujAgj1BrwPQ/DenfFP4q+MP8AhKGa7/syQQWmnvIVVI+fmABHoPzr2Dwb4W0vwhos&#10;enaOCLNWZhmQyEknnk+9a4PGVcXJz5EqeqWuujttb9TPFYWnhUo8zc9G9NNVfe/6G1DdwXCu0c0c&#10;iqcMVYEAjsadDcRXEYkikSWPsyMCPzFfM3w98ReKNK0PxXbaP4a/texkv7ky3ZuVj8skYIwTzgc1&#10;6Z+zzlvhLp3rvm/9DNcmCzhYypGmoNXTfXo7aaanTjMreEhKbknZpdOqvrroelx3lvNG0kc8bovD&#10;MrggfU06GeO4jEkUiyIejIQQfxrwT4RzJD8J/HPmSKhS5u9wY8j5O9dt8EopJvg1o8cT+XK9tIqP&#10;6Es2DW2EzN4pwXLbmi5fc7WMsTgPq6m+b4ZKP3q9zvBrNgbw2Yvbc3Q6weau/wD75zmrFxdQ2qb5&#10;pY4kzjdIwUfrXzD4T0Ox8AeJ9Ih8aeGpZNQnv82uvRXRkjlkY/LuXPqQfX2r0P8AaaXd4Bs18sy7&#10;tRhHl5xv+9xn3rmp5vOWEq4icLSh9nW/zuvyudE8sgsVSoQndT+1pb5a/nY9Xt9QtbtykFzDMwGS&#10;scgY49eKbNqtlbyGOW7t43HVXlUEfhmvKfgz4Xj0fWb24Hgqbww5twguJL83AlyQSuCTjoDmuf8A&#10;2k/BekWtrYa1FabdSvtShgnn3t86bW4xnA6DpWs8xrxwP1tQV1urtafNX/AzhgaMsZ9Wc3Z9bJ6/&#10;J2/E96jvbeaFpo54niXq6uCo+pqEa1p5wBfWxz/02X/GsfRfAeiaH4dudFsrLydMuQ3mw72O7cMN&#10;yTkZFeNeF/hb4auvjT4l0WXTt+nWFrDNbw+a/wAjHYSc5yep61tiMXiaPsUoJubtu9HZvt5GWHw2&#10;HrKq3NpQV9lqrpd99T6FmuIreFpZZUijUZLuwAH4mo7HUrTUo/MtLqG6jzjdDIHH5g15x8dvCGr+&#10;LPDFjbaQq3At7pZZrFpfL+0oARsz/TNUfgXdeHxPrlhpugTeHNWgdfttnNIZMcYG1j268e9OWPnH&#10;HLCyjaLW7vq7X00tp63JWDhLCPEKV2uitp66319D16q1xqVpaybJrqGF8Z2ySBT+tT/wivDPGXhT&#10;S/GXx/g07V4DcWf9keZsWRk+YMcHII9a6Mdip4WEXTim5SS1dlqY4PDwxE5KbsopvRX2Pc0kWRQy&#10;srKehU5FQXGpWlrJsmuoYnxnbJIFP614t8J4/wDhFfiv4i8KaZfzXugw26zpHI+8QSZGVB/Eiuf+&#10;L2l/2v8AGyK2OgyeIx/Zit9hjuDAeCfm3A9vSvKq5xKGEWIjT97m5Wr6XvbdJ3XyPRp5ZGWJdFz0&#10;5eZPbS1+rVvvPo2C6iuo/MhlSVP70bBh+YqFdWsnk8tby3aTONolUnP0zXM/C3SU0fwfbwLor+H/&#10;AN5IzWEk5nKEt13Enr1/Gvmiw8K3fia08RRab4VutT1RtUlWHVorny0t8NnaVzg+v41WMzWrhqdG&#10;UafNKaemvRX00v8Ael5iwuXU8ROqnOyg1rp1dtdbfc35H2Pmo4bmG4DGKVJQp2kowOD6cVwXjDxN&#10;cfDn4Tm5v5vN1SG0S3Vyfv3BXGffnJ/CvKP2efFEHh/xdJoB1RNQt9Wt0ulkXOEuQuXTnvjP12it&#10;q2b06GKpYWa1mtddr7aebMqOWTrYeriIvSO2m9t/uPpO4vILNQ088cIPAMjhQfzot7uC7UtBNHMv&#10;TMbBh+leK/tPKJtP8LRm3a7VtSANurbTL8v3Qe2elZPwBsWu/iBruo6XYNoOiwRfZZtMkuTI4nyO&#10;SDz2P54rKebShmCwKhfbXW+qvfa2nqaQyxSwP1xztv8Ag7W3vr6HvcurWUMjJJeW6OvBVpVBH4Zq&#10;WG7huITLFNHJGOrowI/OvBfj14B0O11TQNQjs9t3qusRRXcnmN+9U4BGM8fhXrEPhXTPB/g/UdP0&#10;m2+y2awzSeXvZvmKnJySa6qOMrzr1qU4JKHm9b6roc1XC0Y0aVSEm3Py2to+p0Nve292rGCeKYLw&#10;fLcNj8qLe+t7pmEE8UxX7wjcMR9cV8h/DvxbcfDHQrq6LO0Ou6bMbbHOLqORkAH4HNegfs26PLoH&#10;ivxXYTuzTwxW/mFjzuZdx/Vq8rB5/wDW6tGkqdnK99dtLr1uj08Vkv1anVqe0uo7ab6pP7mz3mfV&#10;LO1kMc11BE/Xa8gB/LNTQ3EVxGJIpEljPRkYEfnXzX8TtJ/tj4438H/CPSeJgunRN9kjuTBt/wBr&#10;cD+nvXtfw701NJ8E2dsmktoYVXJsHmMxiJYkjeTznr+NehhMynicRVouFlBtX11s/S343ODFYGGH&#10;oU6ildySdtOvzv8AgdNBe291u8meKXb97y3DY+uKdDdQ3Cs0UqSKpwWRgQD6cV8k/DXVb/4e3v8A&#10;wlm5pNButQl03UIx0j5BV/1/THevWf2bdl14R1sht8Umqz4IPBUgf0rky/PPrtSFFw5ZSu9+i2fo&#10;zqxuUfVITqqd4qy26vdeqPVf7a0/n/T7b/v8v+NW45FkUMrBlIyCDkGvnbXvhX4ah+Nmg6Imn7dM&#10;u7KWaaHzX+dxuwc5yK+g9PsYdMsYLS2Ty7eBFjjTOcKBgCvUwOKr4mdSNWCXI7aO+uj7eZ5+Mw9L&#10;DxpunJvmV9VbTbu+xYqi2uact59kbULVbr/ngZl3/wDfOc1gfFjWL3Qfh3rl9p5ZbyK3JR16pkgF&#10;vwBJrynSfg/4S1D4SrrdxMz6nLZm8fVjO25ZcE+uODxissZjqtGt7GjBNqPM7u2m2mj1Lw2Dp1KX&#10;ta0mk3yqyvr960PoIsBkkgCqY1rT2YKL62JzjHnL/jXB/B3Wr/XvhHZXeou8lyIZY/Nk+86qWCsf&#10;U4FeI/Cnw1b6tHZSz+BrvWAb4g6vHetGkYD/ANwddv61y1s3lH2DpQv7RX1vpt2T7nTSy1S9t7Sd&#10;vZu2ltd+7Xb1PraikXjAor6Q8EdUF5C1xazRK5iZ0Khx1XIxmp6ShrmVmNOzufIHxl/ZMRfg343u&#10;bnVpdQ1GGwluraOCLYN8fzgnOST8p6Y616p+yHr2i+NPgT4W13TbG1tryS2FvemFAG+0R/I+49cn&#10;Gf8AgVex6hYxalp9zaTjdDcRNE49VYEH9DXwb+wf40l+Ffxd8c/BrWX8lft00unbzgebESHQf70e&#10;1h/u1eX5XhaOCnToQScHzd3ro9/kTjcxxNbFRnXm2pLl+7b9T7w1HUbTR7Ce9vbmKzs7dDJNcTuE&#10;SNRyWZjwB71wXgX9or4b/EzXptF8M+MNO1bVYgSbWNmVmA6lNwG8D/ZzXz7/AMFEvFV42k+D/BME&#10;rw2GsTT3l+EJHnRwKCsZ9izZI9hX576TrV74T+IWi6rpLtb39lfQy27QnaQwcYHHY9Me5r6LA5Ss&#10;VQdWUrPp/wAE8bFY90Kigo3XU/Zz4yePIPhh8LfE3iidgv8AZ1jJLHnHzSkbY1/Fior5T/Zj/Z8j&#10;8cfs2aLryTmz8R6jcXV60smTHPumYKGHbgdR+tY//BTD4zCPw/oPw8spcXN4F1TU1U/cQf6pD9Wy&#10;2P8AZFfV37Nvh8eGfgL4C04DaY9It3IP9513n9Wrx8dltGvlXssTG6qS/Bbfielg8dVo4/2mHlZw&#10;X5nyR4m8K6r4P1N7DVrOS0uF6bh8rj1U9CK+uf2eZ/O+E2igHPl+Yh5z/wAtGrrvFXg3SfGmmPY6&#10;vZx3UJ5Vjw6H1VuoP0pfCXhOw8E6HBpOmoyWkOSvmNuYknJJNfneUcPzynHyrQlem1bz3R9xmmeR&#10;zTBQpTjaad/LYi8beDbHx5ocmk6iZVtXdXJhba2VORzis7/hWOi/8JVP4g8uT+0JrT7Gzb/l27Qu&#10;4DH3sDGaofHLXvEPhH4Z674h8N3dnb32k2kt8Y762M0c6ohOzh1K5x97n6V5f8O/GPxf+Ivwb0jx&#10;1beJPCenvqVj9sWzutJlCIeQFMnn+oHOO9fbPLaOI/fzS3Su+62/U+Q+u1KP7mLez27O1/yR7Z4V&#10;8E2Xg3wwuhadJOtqu/a8jhpBuzk5xVDw/wDCnw74d0GXS4rFbqGYuZJbpQ8rFuuWxmvNPjR8UPHv&#10;w7/ZxtvHsK6dp3iKysLefU9KvbNpI2mfYropEgKbWZvWvRPg3qniLxF8PtG1vxJf2V5fapaQ3gSw&#10;tGgjgDoG2cuxbGevH0qZZbRjSjNxVo3ivLyRUcdVlOUVJ3erNXwn4HsfB/hs6HZTXL2WX2+bLl0D&#10;dQrADHf865TQ/gD4f0XWLW+N1qN+lpJ5tta3dxvijfOcgY9a5L9sL4ueLvgX8PoPF3hqfTZI0u4b&#10;KWx1CzaTcZCcOHWRcYx0wfrU/ibUPjL4d0Oy1W11vwxrjSSwbtLTSZYZ50Zl3rExnILhCzAY/hNJ&#10;5Rh6lOnKUY2Wkb9LW/4A1mVanOpGMnd7+dz03x14BsvH1hb2t5c3lp9nl86KWzmMbK3r6GovAnw3&#10;0v4fxXZsWuLm6u2DT3l5J5kshHTJ9OTXiX7YHx88bfs9v4c1fQ103VdI1C4aK4sLizczRpGod2WR&#10;ZMcjPVePeve/D/jXSfEvgqx8VWl2n9jXVmt8twxACxFdxJPbAzn6VU8spxlDGuCcnon17Exx83GW&#10;FUnyrdFDTvhroun+IdV1mSFr+91JgZWvMSBcdAgI4HT8ql8MfD7S/CGsarqGm+bD/aTiSa33Dygw&#10;7quOK8C/Zp/aN8YftCfEjxjARp2j+FtFkR7WH7E7XVzDIW8os5kAXKqGyF5yOKl034rfFLWv2j/E&#10;vwutda8PQw6Tp8eox6lNpEjNIrbPkKCfAI39c9q2WTwpVLcsVKHvel9/zM3mU6kL8zalp9235Hsf&#10;jD4NaJ4u1f8AtYzXml6mV2PdafN5bSLjGG454rc8F+CbDwHoq6ZppmaEOXZ7iQuzMep9vwriPB95&#10;8TZPFXiLRNf1HRLq1jsY5NP1jTNPdUiuCzB4po2lOWC7GxkZDV5Z8Lv2stXg+O2u/C74k/2bb3cd&#10;4bPStZ06F4ba5lUAmJt7HDEMuOevHcVlSymkqs69GK5rXduz/rUupmVSVONGrJ8uyT/r7j6E8MfD&#10;/TfCemanY2TTtDqE0k8xlfLbnGDjjirfg/wjZeCNBh0jT2la2iZmUzNub5jk8496848V+K/G+n/H&#10;bwz4UsdY0uLQtatLq+bztMZ54RAYwYw3mgNu3/eIGPQ1yPxM+IHxk8KeG/iH4wt38Pab4f8AD88/&#10;9n2N9p0z3N3BHgeYXEoADEnBxyBmro5dTi4ciSdtPm9vvJq46clLnbeuvyX+R6Drn7PfhvWtWu7w&#10;XGoWMd4/mXNpa3GyGVs55GO5r0Cy0O003RY9KtIvs1lHD5CJGxBVcY4PXPvXg/w58afGPxFpfw88&#10;T3k3h3U/DniB4X1C1sdPmjubOGSNmDhjIykBgoJx3q7+1t+0Vc/s/wDhfRbnS7Zb/Vb6+QvblC+2&#10;zjIa4kIHQbSFDdiwqKOUUqNdwoQXNLe35F1cyq1qSlWm+WO1zrtD+APh/RdYtb9rrUb9bSQy21re&#10;XG+KJs5yBjqDXVeOPA+n/EDR003U2mS3WVZgYH2tuGcc4960tB1y08TaDp+r6fMs1lf28dzBKvIZ&#10;HUMp/I184zfFD4s337RutfC/TNZ8MxxWWlpqsWoXWlSksrEDy2VZuoJ656CsaGVUHCpRhBKO8kzS&#10;tmVbnhVlNuS2Z7R4J+E+leBdUlvrK71CeWSIxFbu5Mi4JByBjrxWp438C6d49sbW01JplitrhblP&#10;Jfad6ggZ4PHJryD9nz4/eIfiV4s8e+AvFNjYab4v8Ky+W97pgZ7SdSSocKx3AggEjPOe1YHhH44f&#10;EPSf2mv+FY/EC90OwtJrc3WlXlnp8iDVV7IrNKQjY3ZGG5UjuK6o5RCEJ4ZRXKldrut9O5hLMpzn&#10;Gu5PmbtfzPp8fKvWuf07wTYaZ4w1LxJC0x1DUIlhmDNlNq4xgY4PArzC+8bePvEXx8vfCfhTVNGP&#10;hjSrWK41i8udPeSSzlf7lsrCUK8jKN3IG0HnNe4VFbDRXI5pNrVeQ6VeXvKDsno/M5nx14BsvH2n&#10;wWt7c3lr5EvnRyWcxjZWA6+hqLwJ8N9K+H8d19ha4uLq7bfcXd3JvlkI6ZPpXlf7Wf7SE37P+l+H&#10;G0+3W9v76/SS5iKF/LsI2HnyHHTO5VB9Wr2+z1BPEGhQX2l3KGK9t1mtrnbvXa65RsZGRyDjNZyy&#10;6nGccbKC5ns/Q0jjajjLCqei3Ro1wXjP4OaL441xdVvp76C7WIQhrWfyxtGfb3rwyH9q3Xfhn+0Z&#10;c/Dn4ly6TJo0whSy8QafbPbpHJIu6NZgzsBkcHB4OD06epfFbxR410H4geBtM8P6vpVvpfiO8ksp&#10;VvNPaaS32QPKXVhKobcEIwQMccmunE5YqyVKvFOLV127mGHx0qTdSi2mtH3O58F/D3RPANnLBpFr&#10;5TTHdLNIxeSQ+7H/APVWP4y+DeieONeXVr24voLwRCEG1n8sbRn2968t+PHxU+Ivw9+KngDwxoGp&#10;aFJbeLrlrRJNQ02RmtGQLliVlG8HJOOMVV+KHxm+K37O62Wv+MdO0Hxf4HedYL290KCW1u7LccBz&#10;G7urLn0PtxxWf9jUa1GFDki4vVR9P1NP7Tq06sq3M+Zbs978H+ELTwTo/wDZ1lPczweY0m66k8x8&#10;n39KZ4P8E6f4JgvodPaYreXLXcnnPuO9sZxx04rT0PWrLxHo1jqunTrdWF7ClxBMh4dGAKkfga8Z&#10;/aA+NGreCvG3gTwNoF3pujar4qnkU61rCF4LWNAOFTIDyMSAoJx+dRRwMJThCEbON7eXcdTFSUZS&#10;nLSVr+fY9O8YeAdN8cSaadTaZ4bGYTpAj4R2HTeMcj/E1W174YaFrt/pd79nNhdadN50MtjtiJPH&#10;DYHI4rgfCuvfE7w/8aNO8JeK7/Sdc8OXml3V7batY2TW08ksbxDy5V3FVIDkjb1B9q5fXvih8TIf&#10;2mIvhdp2saBHZ3Wkvq8OoXOkyNJGobHlMomAP+9x9KqWVUa05c0Yttczfp/kSswq0oxs2rOyXr/m&#10;e4+LvAun+NW0w6g0ynT7gXMXkvt+YevHIqPS/h7puj+ML/xHZtPBd3ybbiFX/cv0+bbjrx1+tcr4&#10;NvfiRZ/Eh9I8S3+h614fbTXnF3pVm9vLb3AkQJHIGkfhkLkeuw+lcbJ8aPFnxa+LPiDwP8NH0/S9&#10;M8NMsWteKNRhNyBOSR5FvECAzDDAsxx8p46Uf2bTqVHU5U2rO/4L/If16pGHs7tLVW/F/wCZ7H4u&#10;8Eaf4zbTDftMP7Pulu4fKfbl16Z45Fbd5areWk9vITsmRkbb1wRg14o3iD4peCfix4K0DXb7SfEP&#10;hLWprmF9XtrE21zHKlvJIkcibmQAlOGXrjBqjrfxq8S/ED4yap8NfhsbCybQoll17xHqMJnS2Zsb&#10;YYYgQHk9SxwMHjito4Fc0pRt7yu35LTUxeLfLGMr6OyXrrod9/wpPw22j6JpjpcS2+kXDXNuWkyx&#10;LNuKsccqT29q3tE8D6foPiTWdbtmm+2aqytOHbKDaMDaMcV4v4g+MnjD4CeP/Dmk/EW70/xD4R8S&#10;XH2Oz8RWVobSazuSRtjnj3MpU5+8uO/pWd+098fPHH7OOv8AhzV9ul+IPB+pXbRXGnx2bpewRou5&#10;ysgcq2FyclR059ayo5PSjUh7KEbvZ97K34LTU1qZnUlCXtJO3Verv+L1PW/FnwV0Pxl4gk1m8ub+&#10;3vJI1iJtbjyxtXp2ro/CfhG08G6INLtJrieAOzbrqTe/zdea8/8AiH8VLu++BN38Q/h5q+n3EEFg&#10;+owm8tzPHcKq8xna6lGByD1wRjFYHxp+IXj/AOF37Pcnjq11bR73V7G3jurqCXTXEMyyFAETEuV2&#10;7jyc7vQVFHKqUa3tIRSnJted+tyquYVJUvZzk3GKv8vI9L0v4U6HpfhXUvDypNPp2oSPLMsz5bc2&#10;OQccYwMVc8BeAdO+Heky6dpbTNbySmYmd9zbiAPQccV4y3ib49w/DfTvGWmv4P8AExnsItRk0NbK&#10;4tpnjeMSFI5PNYFwDjkc16D+z/8AHLSvj98P4PEenQPYXCSG2vtPmOXtZ1+8hPccgg+ho/sqlQtW&#10;hBe57t108h/2hUrXpTk/e1s+vmdTfeCLC+8ZWPiWRpv7Qs4WgjCviPa2c5GOTzXRA188/tPftPf8&#10;KJ8SeCNOt4FuUvr1ZtYbYW+zWG4Rl8/wkuwwT/cNe++Z9usfNs50/fR7oZtu9eR8rYzyOh681p9U&#10;+rxVVRsptv1M/rHtpcjd+XT06j7y1hv7WW2uI1mglUpJGwyGUjBBryyT9m7w00rol5qkWms/mHTU&#10;uiICfpjP615b4T+K/wAYfG3xk+IHgLTNX8KwP4WCMl5d6TN/pW/7oKrN8vv1rrf2c/j1r3x18N+L&#10;9Nv7Sy8PeM/Dt42nXMsCNcWhk5CyKpYEjKsCu78aWMyenXXPXgpctvknt8h4bM6lF8tGTjf8bHuF&#10;no9rpukx6baQrb2ccXkpHGMBVxjArO8FeDLDwHov9l6cZWthK8uZm3NuY5POK8D+Cfx08eax8ePE&#10;nw3+I1xo+l6rpkXnWVvY2ToNTiP/AC1jkaQ4AG1tuCeT6Gur8L+N/Hvjj40eJtL0fVNGbwFoM6QX&#10;F82nOZ5LkjdJao3m7WKAgM+OCcYzWssvVOak0rxWj8n2M44xzi0m7Seq813PcaKBRWRoLRRRQAjd&#10;K/Of9uTwLqPw3+PWi+PNAf8As+fWglxbXajAj1K3AGD/ANdI8A+vNfoxXlX7THwbj+OHwn1Tw+hW&#10;PVowLzTLg9Y7qPlOfRuVPs1ell+IWGrqUvhej9GcWLo+2pNLdao8E8WfYv27/g/o+qeFr210j4j+&#10;G5C82lXjkbXZdssTd/LfAKvgjjB71886f+zvdfAnWIfH/wAYxY6Tp+mS/aNP8O292lxdatcqcxxq&#10;EJCx7gCzHsK8hF7qOk6s1/bXF74e8SWMjW9xJaStBPFKhwykjHcd65vxRrWqeJNSa/1nVb3Wb4jH&#10;2i/naVwPQFjwPpX21DB1Kd6dOdqb6W1V+ifY+arV4ytOUby/D7ifxn4u1n4xfEi71vWJfO1bW71Q&#10;yj7qbmCoi+iqMAfSv3D0PT10nRbCxVdq21vHCB6BVA/pX4qfAHQf+En+OngTTChkWbV7cso/uq4Y&#10;n8hX7cV4vEDUXSpRVkkzvye8lUqS3bHUhooNfIn0Z55+0N/yQnx//wBgO7/9FNXzv8HfgTq/xF/Z&#10;N8GCw8da9aPPYwTx6XJPGLA7JtxjYCPfsIU/xHtX1H8RPh7pvxM8PTaHrE19Hpk4Kzw2N08HnIQQ&#10;UcryVIPSvOrH9kXwRpeirpFne+J7TSkjMS2UPiC6SJUOcqFD4A5PFejRrxp0uS9ne+1zhq0pTqc1&#10;rq1tznP2xPFGmeMP2R/G+o6Rci9seIVnRSFdo7lUfaT1AZSMjg44r1j4Ozx2nwX8GzTOsUMeiWrv&#10;I5wFUQqSSewxWV4k/Z58IeKPh3pnga6ivoPC1hCsEenWd68KSIuCvmbT8+CM89+a5ub9j/wHPoq6&#10;NJdeJn0hY/KFi3iC68kJ02bd+NuO3Sj2lGVFUm2veb26bD5KqquoknpY8z/b68SWPjL9k6y1vS5H&#10;l0++1Wymt5WQoXQl8Ng84PUe1dzrXwdvNF1DwR41vviDrN7o/hmf+07+11y4jNskAtpFLqEjX513&#10;DGe27vXb/ET9nrwh8UvD+maDr0eoPoenRRxW+m219JDANgwjMqn5mUcAmsW8/ZP8Fapapaahe+Jd&#10;RsVZGNnea9cyQvtIKhkLYI4HBrSOIpxoxpptWb6X0djOVGbqObV7pdexjfHK003xz4++C9rPH9p0&#10;nV7jUEdJEK74ZLBuoPI4PfpXzx8NtU8SaTa65+y1Mbo3/wDbX2eLUVBxHobZlnfd2ynyj/rqfSvs&#10;Xxl8EdB8deJNJ1zULzWIb7SW32H2LUZII7Vtu0siKcAleD6itZfhloC+MLnxUloY/EVxpo0qTUUc&#10;iXyASRg9mz/F14FOni6dOkqbV9Pud20/x1CeHnOfPe36qyufP37MNjb6X+058erK0iWC1tprCGGJ&#10;BhURY2CgewAFc7a+GLjxV/wUB8e2tvruqeH3Xw9byG40l0SRxiIbSXRhjnPTtXvXgv8AZx8J+AfG&#10;N/4o0i41qPWtQbffTzapLILs/wDTVWOGxnj0rLuP2TfBN14qvPEr3fiMeILxfLn1KPXLhJpEGMKW&#10;DD5RgcdOK0+t0/aTnd6xS266f5EfV6nJGNtnff1/zLfwk8Mp8I9e1nw1qviS41/VvEOpT6vZS3rG&#10;S7kgWKJXMpChRtI2g8A/KBzXk958CdL+Plj8ZtHun+xava+LpLnSdUUHzLS4FrBtYEc7TgAj+oFe&#10;4eCfgP4Z8A65qOtac+q3Gr31qLOW+1HUZbqZYgSQqM5JXnnj0FT+APgzoXw31jVNS0i81eS41SRp&#10;71b7UZLhJ5TgGRlY434AGfTiuZYhQlKcJPm06dTZ0XNKEo6anzB8Afih4o8WftEeEPCHjuyltvG3&#10;g/StTsb+4f7t2h8nypge5IU5PQ8HvX0H+1lx+zX8RPX+yJf6V2F58MtAvPiJp3jd7PZ4ksbSSxS7&#10;jO3fC5BKOP4sEcemTUfxJ+GOkfFfw/JoevS339lzZE9vZ3bwLOvHyvt+8OBxRPEU516dRKyVrr53&#10;dgjRnClKDd27/lYwf2af+Tffh9/2Brb/ANAFeI6lp/ij44eOPiDr+l+EdO8TeFLmzm8IadNfav8A&#10;ZNkaMftM0a+U+d03RuP9UK9+8N/BvRfCfgGbwdpl7rFvorx+TGv9oyGW3j/uRSZ3IPp6mrXwy+Fe&#10;i/CXw9/Yfh975NLVy8dveXbziHOSQm4/KCSSR6mkq8ITnUjq29PS9++43SlOMIS2W54b+wb4w1G3&#10;8G678MPEgMPiXwPfNZPCzZJt2YlCD3UHcAfTb61xfjzw/wCKfEf7bfjS18G+I28NeIB4Nie1uhDH&#10;KruCMIwcHCk45HIr6B0P9mnwh4d+I1x46s5daTxNctuubx9Ulb7QOPkkXOGXAA2njgUtj+zX4T0/&#10;4hv44hutc/4SiQbJL9tVlZpI+P3bDOCnAG3pxXT9aoxrTrR+0trdXa/yMPq9R04U30ffoeUfsFze&#10;HF0HxRay2VxY/FGC+aPxX/aUxlup5Qx2yZP/ACzJLcDoSevBrW/b48F2WofBWfxlE72XiTwjPFqG&#10;mahAcSRt5iqVz/dOQfqor0vXf2efB+vfEYeOxFfaX4p8tYpL/Sr6S1aZV6CQIcNxgHI5AFbHxQ+E&#10;uh/F/Qf7E8RvfvpLHMtpaXjwJPyCBJtPzAEAjNZPEw+tRxCb8/1Xoaewl7B0WvT/ADMH9mrw5b6H&#10;8H/D96JHutT1y3TWdTvp+Zbq6nUPJI5/HAHYKBXqTcd+K5zwF4F0/wCHPh220PSpr2XTrZQkCX1y&#10;1w0SAAKis3IUAcCr3ijw/B4r0G80m6nura2u4/LkksZ2glCnqFdeVz047E1w1JKpUcr6NnXTi4QU&#10;bbHyjfaT4r+PHiD4keItO8Iab4k8L6xayeFtKuL/AFf7KYreFiJZY08p875xuDZGfLX0zXUfsI+O&#10;NQvPh1qfw/8AEJ8vxN4HvX0u4hZsnycnyyPUAhlz6AV7d8Nvhno/wp8NR6BoL3o0qI5hgvLp5/JH&#10;91C33Vzzj1Ncr4Y/Zp8H+EfH134z02XWo/EV65e8un1SVvtWf4ZVJwy8Dg9MCvQniaVSnOk1ppy/&#10;LTXXsccaFSE41Fvrf59jz3xD8I9D+NvxQ+NvhfX4d1vPa6M8Fwo/eW0wgl2yofUH8xkV5V8LfG3j&#10;DRfjR8OPhB8QIZLjxB4W1S4nstX6pfWBs5kjbJ6kZAz6cHkV9XeF/grofhHxnf8Aimyvtak1bUAo&#10;vHutTlljuAoIQOhODtBO30rY1/4c6D4l8WeHvE17Z51vQXkexu0O11WRCjo395SDnB7gGhYuKTpt&#10;XjbTydrX/wAxPDSbU1o7/er3PAP2pB/xkj+zt3/4m9x/JK6L9u7xRpmg/s3+JtPvJl+26wI7Gxte&#10;sk8pkU4VepwATXY/EH9m7wl8T/E1pr+vS6zNqNi26yaDVJoVtDxkxBSNhOB0p2i/s0+BNJ8TW3iK&#10;40+717XLU5tr7Xr+a+eD/cEjFVPuBmlCvRiqMm3eHTvrccqNR+0S+1/lYufs6eGdQ8HfAvwRo2rI&#10;0eo2mlxJPG3VGIztPuM4/CuX/aC+HvgP44anpHw88UpPBrV1a3GpaTqVuQskBiZFfYx6n5wSpGCB&#10;7V7dXnfxJ+BPhf4qa1pWr62L9NT0mKSOwurC9ktpLYuVJkVkI+b5QOcjBPFclOt++dWTs9Xp3Oid&#10;P917NK/qfPfwh1X4lfs9/Hrw58J/F+tr428L65bTvo2pygm5thGpO0kksBhcFSSOQQeMVa+IHh6b&#10;xN+39o9lBrOoaE58ISP9s0x0WbAkPy5dWGD347V7t4J+AvhzwT4rl8UG41bxD4leH7Mmra/fNeTw&#10;w944ycBAe+Bk+tY+vfsseDPEvjJ/Fl/deIG8QshiW/i1meOSOMk/u0KkbU5Pyjiu/wCtUvaOezcW&#10;m0t2+tjk+rz5FHonffp2uR/Drwevwd8f67HrPiu81+fxhdQf2W2pv5t4xggbzEbaoARQMg4AGcHk&#10;jPjf7BJ/4RHxp8YvBmsyeV4ot9cN3JHLxJNESwEgz1XJBz/tj1r37wb+z/4V8E+Lk8TWr6rqGtR2&#10;z2kV1q2pTXhijYgsE8xjtJwORUfxI/Z28G/E7xBaeINQgvNM8SWqhIta0W7e0uwo/hLr94fUGsVi&#10;KbU4SbtJLW3VbadjV0ZpxlFfC3pfv5nb614k0nRdS0eyv7iOO91KcwWMJXc8sgRmbAA4AUElug9e&#10;a+Uv2SLeTwX+018dfC+sN5Ws3l5HqVt5nDXFuXkYOvqMSofxPpX0T4F+Deg+A9Sl1SGbUtY1qWPy&#10;G1bW717u5Eec7FZuEXPUKBnAzmmfEP4I+F/iRqmn6vqEN1YeINO4tNb0m5a1vIQeqiReq+zAjrWV&#10;OrTpqdLW0lv877Fzpzm4z6p7Hgn/AAUQjPiTwv8AD3wjpw8/xHq3iSE2dtHzJtVHVnHoAXXn/CvR&#10;PjNpUVx8S/gjpt8iXsD319bzpIu5ZVNi6sCD1B5/Ouu8G/AXwx4O8TyeJS2o+IPEzR+Susa9eNd3&#10;EUf9yMtwg/3QM1P4y+Ceh+OvFWmeIdSvdZTUdMfzLE2epSQx2zFdrMiKcAsOD61qsRCKhTT0jfXz&#10;ZDozk5Te7t9yPjL4uaPrf7HMPjDwxbR3Op/CLxtazxafyXbSb114TP8AdP6jB6qc/QX7XnH7GHiP&#10;PX+yrT/0OKvZ/Hfw/wBE+JHhG+8NeILQX+lXkYjkRjhgR0dW6hgQCD61jfET4L+Hvil4Xt/DmvSa&#10;jJosUaxNZ2168KTqu3b5gXG7BUEZrT65CpKnOovei7t99vxI+qyjGcYvRqy8hPh9rVj4b+BnhbVd&#10;UuY7LT7Pw/aTTzzNtVEW3Qkk18/f8E79NuYfCPxC8VzQtZ6HruuyXVg0o2hoU3bn+nzYz/smvWD+&#10;yP8AD66sbPT9Rj1rWtJtAoh0vUtauZrVQuNo8ovtIGBwciu/8RfDnR/EfguTwo0c2maG0Qt/s+lT&#10;Na4iHHlgpjCkcEDqKy9tTjTnTi2+dq/kl+pp7KblGb+yj5QvvCHjT9oHQviVr1r4O03V9I8bL9i0&#10;i/vtX+zS21nbsVgZIvKbrIDJ94ZyOlep/sRfEq68bfBuHRdYLL4j8KTtouoRSffHl8Rk/wDAePqp&#10;r13wP8P9N+HnhODw7pE17/ZlshjgW6ummeFMYCozcgDsO1cf4J/Zp8I/D3xTqXiHRJ9attW1Pe19&#10;M2qSuLpmzlpAThmBJIPY1dTFU6tKVKStZrl+WmuvYmFCdOcai+f9ep8rzeG/HXiL9oj9okfD3xFN&#10;oPiKC3gkijiijb7XwMx7mBKEjOGXHJFe3/sK3Pgu4+ELjw1YzabrqXJXxHbXshkuhfDhmkZuSDjK&#10;+2R1BrvfB/7OHhPwN44vPF2lT60uvXzbr25n1SWQXftKpOGH8qmh/Z38H2PxIu/HOmxX+j+ILx1k&#10;u5NNvpIIrkjH+siU7WBxzkc81rXxdOtTdPbRW06pWs/Lt2M6WHnTmp+v49jxf/goD4VTSfB+g/E3&#10;RbuXRvGXh7UIYLXUrbAcxysVKN6gE5GfUjvX0P8ACfwTp3gD4f6Lo2mq3kxwLLJNIcyTyuN8krnu&#10;zMSSfesv4sfA7w18a7KCx8UnULnT4WDiyt72SGFnGcOyqeWGeCa6zwr4ag8I6Jb6XbXN7d29uNqS&#10;X1w08oXspduSAOBXHUrqWGhSvqm/u/q/3nTCk41pVLaM16KM0VwnWLRRRQAUm2looA/N7/goh8N9&#10;N8G/FHQvE2lwm2bxNDMuoRqAI3niC4kx2Yq3PrivjzUO9fon/wAFNtKMngTwRqirn7LrDQs2Ogki&#10;OB+a1+depNjca/SsoqOphIN7rT7mfGZhFQrSSOq+AWv/APCL/HTwJqZfYkOsW4c5/hZgp/Rq/bn1&#10;r8DLG/fTtQtL2LiW3mSZfZlYMP5V+8fh3Ul1jQdN1BG3pdW0c4Ydwyg/1rxeIoWnTn6o78ll7s4m&#10;lSUUV8efSHDfF218f3fhuJPhze6PYa556mSTWo2eEw4OQAvO7OP1r4S+L37Yf7QnwQ8ZzeGfEv8A&#10;wjiX6RJOkltZb4pY2ztdTuHHBHPcGv0mr8uf+Cm4/wCL/wClf9gCD/0dPX0OTKnWrqhVgmmnutTx&#10;sy56dL2sJNM9A8EfHz9rT4j+GrTX/DnhjSdT0i63eTcpbQqG2kqeGmB6g9RW5J8Rv2z40LHwRphA&#10;GflggJ/Lzq9l/YI/5Nd8J/71x/6OevoKeRIYnkkYIiAszN0AA5NRiMXClWnTjRjZO23/AAS6OHlU&#10;pxm6stV3Phn9mv8Aay+Kvjf9oS38AePrKy079zcfaLQWBt545ETcucsePw5Br7nbleOtfO7fCmx+&#10;Jn7Rng340+D9c0i/0SztJrHUGt3LtcOFkRSjKMEruAOT0FfRWK4sbOlUnGVKPLpquzOjCxqRjKNR&#10;310fkfE/x6+J37TPwL8O3Pia9uvCOo+H47gRtJZWjNJAruRHvViM9VGRnk1434J/bk/aE+JGtjSP&#10;DGl6ZrWpbDL9ntdL3MEGAWPz8Dkcn1r68/bvA/4Zd8ZZH8MH/o5K+Mf+CaA/4yGu/wDsC3H/AKHH&#10;Xv4T2M8BUxE6UXKPkeTiPaxxUKMajSl5nrl58X/2x9Ft/tlz8P7K5hAyY4rBZW/75jm3ZrC8M/8A&#10;BTjxN4f1ZtP8eeBIQ0LbJxYs9tcRnPOY5cj8Miv0Prwr9qP9l3Qf2gPCNywtobLxdaRs+n6pGgDs&#10;wGRFIf4kbpz06ivNo4vCVZKGIopJ9VdWO2rh8RTjzUarbXRnbfB/45eEfjn4d/tfwpqS3Sx4FzaS&#10;DZcWzH+GRO3seQexrV+JUHi268H3sfge602z8Skp9mm1VGe3Ubhu3Befu5x71+OHwe+KXiD9nf4q&#10;W+s2wlguLG4NrqensSBPGG2yROPUYOPQgGv2n8Oa9ZeKvD+naxp0onsL+3juYJB/EjqGB/I1GZYD&#10;6hUjKGsXt/ky8FivrcHGWklufn78cv2pv2i/2f8AxJa6R4mbwy7XcPn211Z2ReKVQcHBLAgg9iO4&#10;re+Avx0/aX/aHs9RvvD03hOx02ykEEl5qNmyqZCudqhSScDGeO4rJ/4Kqxr/AGp8PHAG7ybwZ9t0&#10;dep/8Ey4wPgDqDBQGbW58n1+SOvVn7GOWxxSpR5npt5nnw9o8a6DqPlXmfVPh+PUU0LTl1iSGbVl&#10;t4xdvbAiJpto3lAf4d2ce1eOfG2H49Q61cXnw1vPDD6LHbKVsdShc3Ukozuw33cHjHNe5Uba+Up1&#10;PZz5rJ+q0PfnDnjy3a9D85PhH+1l+0Z8avG8nhbw9F4eGoQK73Ul1YlIrZVbaxc7j/FxgZJNfd3w&#10;vtvGVr4Qt08eXemXviQSP502kRsluU3fJgNznHWviT/gnNGv/C9vi22BuVCAe/N0+f5Cv0EmmS3h&#10;kllZY441LO7HAUDkk16+auEKvsqcElZbLXVHn4DmlT9pOTb1OR+K3xb8M/BnwnP4h8UagtlZx/LH&#10;GvzS3EmMiONerMf/ANeK+Ibv9tr4y/HzxVNofwf8LLp1uvPnNCtxOiZwHld/3UYPpg+xNfPf7T/x&#10;u1T9or4v3E1tLJLotvcfYNEslJ27C20Pj+/IeSfcDtX6i/s7/BPS/gX8MtL8P2MEYv2jWbUrsKN9&#10;xcEAuSfQHgDsAK65YejllCNStHmqS2T2RzxrVMdVcKb5YLqt2fNFv8Mv2ybeMagPHemtddfsMk8T&#10;D6YMW2sLWP25/i18GbfUvDfxP8Cxx+IZLZxp2pQfuEZ8YEhA3JIoPPyEemK/QPbXmP7RXwT0z47f&#10;DHVPD15DH/aAjabTbtlG62uAMowPYE/KR3BNcdLHUqk1HE0o8vkrNHRUwtSEW6M3fzd7nKfsR/ED&#10;WviV8ANJ1jxDqU2rav8AarmGe7nILttkO3OPQECvesV8o/8ABNvzrX4Eanpl0pju9P1+7glibqjA&#10;R5BH1zX1fXFjoqGKqKK0uzrwsnKhBy3sNxXwX8Rf21tQ8O/tkWOj22qMvgDTZ00jULdSDHLI3Ekx&#10;PqjMB1/hNfV/7QnxSg+Dfwh8R+KZGH2i2tzHaIx+/cP8saj/AIEc/QGvxi8ReGtdsNN0rxDq1vKt&#10;v4hE11a3chybgrIVkb67s17OTYGGI551VpsvX/gHmZlipUeWEN936H7wqwdVZSCpGQR0NO214T+x&#10;f8XP+Fu/AnRLq4l8zV9KA0y+ycsXjACuf95Np+ua93r56tSlQqSpy3Wh7FOoqsFNdT47/bg/ai8b&#10;/AXxd4X0vwibArqNpJNMt3a+cxYSBVC8j3rz7T/jp+2DqdnFdW/gJDDKu5DJo+wkHocNIDX0D8Rv&#10;gJqnj79qnwL42vLS0ufCeg2Em/zJB5n2rLGP5COQCQc+or6C21631rD0KNOMaUZStq3+R5/1etVq&#10;Tk6jir6WPyy1n/goP8cPDusXmk6lHotnqVnM1vcW8mnfNHIpwVPz9Qa9OX43fthtbC4TwHFJEU3g&#10;ppIOQRkYAkya+R/2hv8Ak4Lx9/2H7r/0aa/afw//AMgHTf8Ar2i/9AFexmLoYOnSnCjF83l6HnYN&#10;VsTOcZVWuU+E/wBnP9sj4qeO/wBoDRfA3jOGwsILh5orq1/s5oLhHWJmCnLZU5HpX2B8X7X4h3Xh&#10;23X4b3ujWOtLcAzPrcbPE0O1shQo+9u2/hmvOfiR8AdS1r9qT4c/ErRLa1jtdNjmh1qQyBJHXYyx&#10;ED+MjeR9AK+gscV8/i61GU4VaEEtNV0uevh6dSMZwqyb10fkfml8Uv20P2gvg740vPC/iVPD1vqd&#10;sqvmGy3xyIwyrq2/kH+leu/Af4jftM/G7w9YeKLe68I6d4cnn2q15auss8aPtkKBScdGAJ7ivnn/&#10;AIKTAD9o7I/6A9r/ADevt39hn/k1vwP/ANcZ/wD0okr28WqVPAU8RClHmlvoeXh3UqYudKU3aPme&#10;8r0rJ8VeLNI8E+H73W9d1CDS9Ks0Mk91cNtRB/UnoAOSa1q/Lb/goV8f7rx98Sp/A2nXTL4b8Oyb&#10;J40OBcXn8bN6hM7R77q8HAYOWOrKmtF1Z62LxKwtPner6HpnjD9vrxx8UvGQ8K/BLws1xJIWWK9v&#10;IPOuJAOsgjzsjUerk++OlaT/AA1/bLvLcai3jewhuuv2FbmFevbAi2frXqH7BPwRs/hp8GLDXprd&#10;f+Eh8Sxre3E7KN6QnJhiB7DbhiPVvavpsCu7EYyjhqjpYanGy0u1ds5KOHqVoKpXm7votLH55aP+&#10;3B8WfgT4wi8O/Gfwz9uh6tPFCsFzszjzIyv7uVfpjpjOa+5/h38RtA+KnhOz8ReGtQj1HS7ofK68&#10;Mjd0deqsO4Nea/tgfBOy+MvwZ1iE2yNrulwvf6ZcYG9JEUsUB/uuoII+h7V+fH7Enx+u/g38WLHT&#10;ru5ZfC2vTJaX1uzfJFIxxHMB0BBIBPcE+gro+rUsyw0q9CPLOO6Wz9DL29TBVlSqyvCWze6P0w+N&#10;Vv8AE6fRbE/DC70S11JJWN0utxsySR7eAmOhz618OfFH9sf9oz4NeJG0PxZYaLpt7t8yJv7P3xTJ&#10;nG6Nw+GH8u9fpUMGviD/AIKnRJ/wr7wRLsXzBqsqh8cgeSeM+nArkyupTnWjQq01JPr1OjHxnGlK&#10;rCbTX3HsP7I/7UFl+0N4PZL0w2fjDTVC6jZx/Ksg7TRjOdh7jsePSvfsV+HnhTxL4v8A2d/iZZap&#10;bJNpGvacUka3myFnhdQ21v70bqR+YI6V+wXwM+NGh/Hb4f2XiXRZNm8eXd2bMDJazgfNG39D3GDW&#10;ma5d9Vn7Wl8EvwIy/Ge3j7Op8S/E4b44/wDC/dP1e/1H4c3fheXQIbZXSw1CFzds6qTJhuFOccDN&#10;fM/wR/ak/aM+Pnim80Pw2fDMU1jF513cX1kY44F3bRnDEkk9gOxr9EJVDRuCOCDn8q+B/wDgmvGn&#10;/Cxvi0VVRiVFHHQedLxSwlSDwtWUqcW4JWdu+g8RCSxFOKm0pXvqfavw5h8UW/g7TY/GlxYXfidV&#10;f7bNpastux3tt2BuR8m3PvmiumFFeC3zNs9ZLlSQtFFFIYUUUUAfMX/BRTSf7Q/ZvvLoddP1K0uv&#10;w3lD/wCh1+WurN+7c+1fsJ+2Bov9vfs1+P7fZ5jx6a1wi/7UbBx/6DX49XP7+OED/loVH5kV97kE&#10;74eS7P8AQ+TzaNqqfdEXibw9d+F9WutKvgFurfaHA6fMgYfowr9nf2Y9e/4Sb9n3wDqGcl9IgjP1&#10;Rdh/9Br83/28PAZ8F/GOwuUjKW+q6LZzhscF44xE+P8AvgfnX21/wTz1z+2P2ZNGhZ90mn3d1aH2&#10;AkLAfk4rHOJrE4KnXXcvLYujip0mfS1FJS18QfUhX5cf8FOP+S/aT/2AIP8A0dPX6j1+XH/BTj/k&#10;v2k/9gCD/wBHT19BkX++x9GePmv+7P1R1X7Nf7dPhr4NfB3RPCeoeGda1G7sTLvuLRUMbbpGYYyf&#10;Q10HxR/4KaaZqng/VNL8M+EtSttVvbd7eO61GVESDeCpfauSxAOQOOcV7b+wfpNldfsw+FJJrO3l&#10;kJuMvJErE/vn7kV6l8Uvg/4a+I3gfW9GvdC0+d7u1kSKQ26B45dp2OrAAghsHOa1rV8HHFy9pSb9&#10;7e/n2Ip0sTLDx5KnTseS/wDBO7/k2LRu/wDpt3/6NNfTFeD/ALFfw/1/4Y/AXTNB8Tae+l6tDd3L&#10;vbyMrEK0hKnKkjkV7vuFeNjZKWJqSjqm2ejhU40IJ72PAP28P+TXPGX+5B/6OSvjH/gmh/ycNd/9&#10;gW4/9Djr7O/bw/5Nc8Zf7kH/AKOSvjD/AIJn/wDJwt3/ANgW4/8AQ46+hwX/ACKa39djyMV/v9I/&#10;U+kNLTTXyR9Cfjf+2t4fh8N/tNeN4LcKsVxPHebVGADJGrN+pP51+iP7COuTa5+zD4RaclmtRPaK&#10;SckqkrBf0x+VfnD+2B4th8ZftHeONQtpFltorz7JHIvQiJFjJ/NTX6X/ALF/hGbwb+zX4LtLmMxX&#10;NxbtfSI3Uea5cf8AjpWvtM10y6ip76fkfMZfrjKjjtr+Z8yf8FVP+Qj8O/8Arlefzir1P/gmX/yb&#10;/ff9hu4/9Ajry3/gqop/tD4dnB2+VeDPbrFXpn/BMe5ST4D6pCpy8Wtzbh9Y4yKwqf8AIlh6/qzW&#10;n/yM5en6I+ve9FHrR9a+SPoj8+P+Cc//ACXT4uf7p/8ASqSvrT9qTX5/DP7PPj/ULZmS4TSpY0Ze&#10;qlxsz/49XyX/AME4wW+N/wAW5Bym3G4dP+PqSvrT9qPw9P4p/Z78fadaqz3D6VLIir1YoN+P/Ha+&#10;gx1v7Qjzbe7+SPHwl/qbt/e/U/KH9l3R4tb/AGhvh5ZTKJIW1iB2VhkEId+D/wB81+2Ar8Sf2afE&#10;MPhj4/fD/VLmQRW0WrwLJI3AVXOwk/8AfVftstdfEV/bw7WObJv4cvUdSNzS0jV8ofQlLTdFsNG8&#10;8WFlb2QnlM0ot4lTzJD1dsDkn1q9TQRmsfxh4osvBPhXVtf1KQRWOm2sl1MxP8KKTj6np+NNXk7b&#10;tk6RV+iPhf8Ab/8AF1/8Vvix4L+DHh5zLMZ45rxYzx58vEYb/cTcx/3q9K/bI/Z1sbz9l2xstAtA&#10;bnwPAk9oFX5ngVQs4/EfOfda+Rvg74u+KutfGDW/jD4X8AzeNb+4uZ18ySB5IbZ5AOAVI+ZUIUeg&#10;NfQ93+0l+05f2s1tcfA6Oa3mRo5I2spyGUjBB+fuDX2NShVw7owoySUNX7yV29z5uFWnWVSVRP3t&#10;tG9FseOf8E4/i4PBPxgm8K3k+zTPE0XlRhjhVukyYz/wIbl/EV+ptfhRrem+JfhT49je/wBKufDG&#10;vWNzHfw2c6FHgO7fHjPOOOPYV+0vwi+IVp8Vfhr4e8V2TKY9StEldVP3JMYkQ+4YEfhWGfYdKccT&#10;DaX5m2U1m4yoS3R2VJQKK+UPoD8R/wBof/k4Px9/2H7n/wBHGv2o8P8A/IB07/r2i/8AQBX4r/tD&#10;/wDJwfj7/sP3P/o41+1Hh/8A5AOnf9e0X/oAr67PP4OH9P0R89lX8Sr6/wCZo0hpaQ18ifQn5Uf8&#10;FJv+Tjf+4Pbfzevt79hj/k1vwP8A9cp//SiSviH/AIKTf8nG/wDcHtv5vX29+wx/ya34H/65T/8A&#10;pRJX12O/5FVD5fkz5zCf7/V/rse439z9jsrifG7yo2kx64BP9K/B3xDfS+IvFmp3lw5ee+v5ZZHb&#10;qS8hJP61+8t1brdW8sL8pIjIw9iMf1r8IvHWh3Pg/wAda/pFwhjutN1GeBl9CkjAfyq+HbXqrrZC&#10;zi9qfY/cvwfYppfhPRbOMAR29jDEoA4wsYFbFc38Odch8SfD/wAN6rbyCWG8023nV16HdGpro6+Q&#10;lfmdz6KNuVWGXEazQyRsMq6lSD3BFfg34wtf7F8Za5bQtj7JqM6Iw4xtlbBH5V+8V1OltbSzSMFj&#10;jRnZj0AAya/CPxB5nizx5qf2NPMl1LU5RCi87jJKdoH5ivr+Hd6t9rL9T53OP+Xdtz9vvhzqz698&#10;P/DWpSHMt3ptvOxznJaNST+dfIn/AAVQ/wCSc+Cv+wtL/wCiTX2N4N0U+HPCei6UfvWNlDbHnPKI&#10;qn+VfHP/AAVQ/wCSceCf+wtL/wCiTXi5db6/C212eljb/VJX7HSftFfsrw/Hb4J+GNb0OBIvG+la&#10;NbG3YYH22IRKTAx9f7p7Hjoa+Gv2cvj3rn7NPxKN6YZ30uWT7LrOkPlS6qSCdp6SIc4/EdDX6+fD&#10;r/knnhf/ALBdr/6KWvjL9vz9kz+1oLv4neELL/ToV363YQLzMg/5eFA/iA+8O457GvUy7HRk5YLE&#10;6wlt5eX+RwYzCySjiaHxLc+1fCvi7S/HHhmx13RLyO/0u/hE0FxGchlI/QjoR2Ir4h/4Jr/8lG+L&#10;f/XZP/R0teOfsR/tWSfBjxEvhbxFdE+CdWl/1khyNPnbgSj/AGG4DD8fWvYf+CacizfEL4svGyuj&#10;SxsrKcggzS4INFTAzwNHEwezSs/mOGKjiqlGS31v9x99/wAVFH8VFfKH0AtFFFABRRRQBznxG0f/&#10;AISL4f8AiXSyM/bNNuYBn1aJgP51+I/hqxN9r2gWLAs0l/b2xHrmVVr92JYxKjIwyrAqfxr8ZfDn&#10;hV7X9pzTfDrJ5bW/jEW+zHQLdZH6CvrciqcsK0fK/wCZ89msLypv5fkfWn/BULwOJvBHg3xPDFlt&#10;NuX0+ZwP4JFBXJ9NyH/vqr//AAS1103Xwy8X6ST/AMeeqrMB7SRD/wCIr3P9sDwKfiB+zv4y06OP&#10;zLqC1+32/GT5kJEnHvhSPxr5J/4JYa55Pi7x1pLPj7RY290qe6Oyk/8Aj4rKnP2+UTh1g/1KnH2W&#10;Yxl0kj9HKKB0oNfLnvgWxX5b/wDBTaRW/aA0sAgldAtwfb99Ma/Q74weD/FfjXw1DY+EPFz+DNSW&#10;4WR9QS2E5aMAgptJ7kg59q+RvFn/AATZ8T+OtcuNZ8Q/Fd9Y1W4x5l1dWDO7YGAP9ZwAOgHFe9lN&#10;Shhq3t6s7b6WZ5GYQq1qfsqcb+Z7Z+wPIrfsu+FMMGw9wDtOcHzn4NfQrMAvPSvg/Sf+CbvizQbX&#10;7NpnxgvNOttxfybS3liTcep2rKBmrUv/AATy8dTRtHJ8bNUdGGCrLOQR7/vqVelhK1WVRV1q77Md&#10;GpiKdOMPZbLujf8A22P2kHhSx+FPw/1My+MNcuYrW7ubCX5rKNmAEYZeRI5I6chQfUV9X+DtB/4R&#10;XwrpGjmeW6axtI7dridy7yMqgF2Y8kk5P418mfA//gnivwr+KejeMNU8Wrr66ZI06Wn2Ixl5tpCM&#10;WLn7pO76gV9lsp2nHBxXNjJYeMYUcO7pat92zfDKq5SqVlZvZeR8/wD7eU0cP7Lni/e4Xf8AZ0XJ&#10;6sZ0wK+Mv+CaLhf2hbrJAzotwOT/ALcdfRnxM/Yw+Jnxat3sfEnxpuNQ0jzzNHYPp22JeSVyFcbi&#10;AcAmvP7H/glzq2mXKXFn8Tfslwv3ZoLB0cfiJM17GFrYSngp4adXWXk9PwPNr08RUxMa0aekfNH6&#10;AySrGpZyEQDJZjgV8nftbftraB8MvD1/4d8H6lBrHjO6jaDzLVxJFp4IwXdgcbx2Ud+TiuMu/wDg&#10;nl441S3+y3/xt1a6s24aGRJnUj0wZsV1Hw//AOCaPw78M3Ud14h1DUvFcqkN5EzCCAn3VPmI/wCB&#10;VwUaeAoy9pVqc9uiT/U66s8XVjyU4ct+rZ8dfsl/s06t+0F48gvL+CdPB9jOJtT1CQEC4YHPkox+&#10;8zHr6DPtX6+2tvHZ2sUEEaxQxIESNRgKoGAB9BVTQPD2m+FtIt9L0iwt9M062XZDa2sYjjQewFaO&#10;K5swx0sdUUmrRWyN8HhI4WFlq3uz48/4KW/DW98V/CbSfEthA1w3h27Z7pUGWW3kAVn+isFz7H2r&#10;yT/gmf8AGbSPCuq+IfA2s3sNg+rSx3unPOwRZJlXY8eT/EVCkDvg1+i97ZQahazWt1BHcW0yGOWG&#10;VQyOpGCpB6gjtXxD8Xv+CZem65rE+qfD/X18Pea5k/su+RngjYnP7t1+ZR7EHHrXfg8ZQqYV4LEu&#10;y6M5MTh6sK6xVBXfVH3Jurx/9pP9oXw98CfAmo3d7fQya9PA8em6Wsg86aUqQpK9QgPJY+nrXy3Y&#10;/sk/tOaXbDTLT4pLFp33RjV7jAX8VyK6T4a/8E20PiGPXPih4ql8VzqwdrG3Z9kxHaSVzvYewx9a&#10;wjhcJRlz1aykl0W7/wAjWWIxFRctOk031fQvf8EzfhzqGj+BfEvjXU4mjfxFdKtq0gwZIY8lpB7M&#10;7t/3znvX2fNCk0bJIiujgqyMMgg9Qah0vTbbR9PtrGxt47Szt41ihghUKkaKMBVA6ACrWK83FYh4&#10;qtKs1a524eiqFJU+x+OH7WX7Puo/s/8AxOuVt4ZF8M6jM11o96gO1RncYiezoePcYNffP7I/7W2h&#10;fGbwfp+jaxfwaf43soVhuLWdwn2zaMCWLJ+bPUqOQc9q9x+IHw68PfFDwzc6B4m0uHVdMuB80Uo5&#10;RuzI3VWHYjmviLx9/wAEu7mPUnu/AnjBbeHdujtdXRt8XsJY+vbnGa9/65hswoRo4t8s47M8j6tW&#10;wdV1MOuaL3R+gO72ryb9oD9pDwt8AfC899qt1Hda1IhFho0Lgz3Mnbjqq56sf1NfKmj/ALHP7SUE&#10;f2E/Fb7BYr8oK6tdP8vsNuf1r2P4K/sIeHPh/r8Xijxfqtz4+8UowkS41EEwROOjBGJLMOxYnHpX&#10;nPD4Sg+adXnXZLf59Ds9tiKq5YU+XzZ037I2g+PR4T1bxh8QtUvJda8U3X9oR6PMx8rT4cYRUQ/c&#10;JGOOwC9815J/wUo+Mg0fwXpnw50ubfquuyrPeRxn5ltlb5VP+++PqFNfWvxA0PWPEng3VdM0DWm8&#10;O6xdQ+XbaosQkNu2R8wU9eM18V+JP+CaniXxhrc2s658V5NV1aZg0l5dWLPIxHTkycY7Y6VpgqmH&#10;lifrGIko22VvuIxMKsaPsKMb36n1R+zf8K4fg58G/DfhtVAu47cT3rgYL3EnzSE/QnH0Ar0yvGvg&#10;L8H/AB78Lri8TxX8SrrxzpzW6Q2trdW+w27KfvbyxJ445r2Ug15eIfNVk+bmv1/4c9CjpTS5bW6H&#10;wX/wVA+Fcc2meHPiFaxhZoJP7KvWA+8jZaJj9DuH4iqv/BMn4zxrDrPw11G5CybjqWlK7feBGJo1&#10;/Rse7V6d8dP2O/Hfxx1rUP7S+LE8fhqS7NzZ6G9jmK2HO0cONxAJ5NeZaP8A8Ew9b8PapbalpfxP&#10;On6hauJIbq2sGSSNh3DCTIr6WniMLPAfVa1XXpo9O3Q8OdGvHF+3pQ09VqffytQzdK4f4P8Ag/xP&#10;4I8HppfizxZL4z1VZnf+05oBExjONqEAnOOefeuY+N3wt+IXxCvrNvB/xKn8DWUdu0VxbwWglaZi&#10;c7w2QVIHHFfMRpxdTkc0l31t/me65yUOZR17H5SftBzRzfH7x7Kjq8Z1+6IdTkEeca/ajw3Is3h7&#10;S3RgyNaxEMOQRsHNfBdx/wAEsdRuppJp/iPHNNKxeSSTTWZmYnJJPmckmvoH4I/AH4lfCvWdJTVf&#10;izc+JfC9hC0I0aay25XbtQCQsSApxj6Yr6TM6+GxVKnGlU1guz128jxcDSr0KknOGkvQ+hs0hbil&#10;rgfjF4M8XeNvDttZeDvGD+CtRjuRLJfJbCcyR7WBjwTxyQc+1fLwipSSbt5nuybirpXPzk/4KSTJ&#10;J+0g6KcsmkWoYen3zX2/+wwyn9lrwRg5/dTjg/8ATxJXgnij/gmr4l8ba5c6zr3xVbVtUuSDNd3W&#10;ns7vgYHPmcADsK7b4YfsbfE34SwwWPh/403Fnoy3CzSacun7om+YFwoZzt3YOcetfVYqtha2Cp4a&#10;NXWPk/8AI8ChTr08TOs6ekvNH1996vzj/wCCi37N95pniOT4oaBZtNpd6qprMcKkmCYDaJyB/CwA&#10;BPYgetfo4ue9Q31jb6jZzWt1BHc20yGOSGZAyOpGCCDwQR2rwcFi54Ksqsfn6HrYrDxxVJ05Hxp/&#10;wTt/aIsPEngaL4caveRwa7o+7+zxM4BurYksFXPVkJIx6Y9DX2ju4r4y+LH/AATd0HXNYbXPh7rk&#10;3gzUfM85bMgvbI/UGNlIePn0JA7VhJ+zf+1ZbxjTo/i9CbHbsExvpdwHpkx7v1r0cRSwmLqOtSqq&#10;N90+jOKjUxGHiqdSnzW6o9U/ba/aS0z4R/DXUtAsb2OTxhrVu1rbWsTBnt43BV5nH8IAJAz1JHoa&#10;+Wf+Cff7NN5428Z2vxC1u0aLw1o0m+wEykfbLodGXPVE659cD1r2f4a/8E3dOh14a98TfE1x4yv2&#10;fzZLSMssUrdf3kjEu49uK+y9L0uz0PTbaw0+0hsrK3QRw29ugSONR0CgcAVUsXRweHeGwr5nLeW3&#10;3Cjh6mJrKtXVktl/mWunOa+H/wDgqhMi/DvwQhb5zqkzBe5AhOT+or7I8ZaXqet+F9UsNG1M6Lqt&#10;xbtHbagIxIbeQjh9p649K+PPiJ+wL49+LN5bXXi74xza5LbKVhFxpx2RA9dqhwBnHJxXHlsqVKvG&#10;tVnZR8mdGOVSpSdOnG9z62+GcyXHw58KyIQyNpVqyn1HkrXRyRrMjI6hkYYKsMgj0NfN/wAFP2bv&#10;iX8J9U0OC5+LtxrXhTTSVOiSWICvHtICByxKgEg49q+kgDtrixEYRqP2cuZf13Oqi5SgueNmflr+&#10;3R+yg3wl16Txp4YtMeDtSm/f28Y40+4Y5x7RsenoePSu9/4JV/8AIa+IGP8An3tf/Qnr778SeG9O&#10;8XaDfaNq9nHf6ZfQtBcW0y5V0I5H+ehrwP8AZc/ZVuv2cfGXje5i1SHUNB1YxjT48N9oijVmO2TI&#10;wSA2Mg84r3v7U9tgJ4es/eVreev5nlfUfZYuNan8P5H0f3ooor5k9wWiiigAooooAbX5nax4PNh/&#10;wUqtrFVOybXo9UHHZofMJ/PNfpia+RvH3gdl/wCCh/w+1pYyYrvQ55nbbxuhWRPzw616+W1fZSqp&#10;9Ys83G0/aKHlJH1pd2kV9ZzW06CSGZGjdD0KkYI/I1+a37Fuky/Cv9tXxL4PnBRlgvrEZGMqjrIh&#10;/FVBr9Lv4a+KPih4Nl8A/wDBQb4ceKreIx2HilWt5HUceesLRsPqV8s/nVZfUXJWov7UX961DGQ9&#10;6nVX2WvxPtgdKWkXoKWvGPSCiiigAooooAKKKKACiiigAooooAKKKKACiiigAooooAKKKKACiiig&#10;AooooAKKKKACiiigAooooAKKKKACiiigAooooAKKKKACiiigAooooAKKKKACiiigAooooAKKKKAC&#10;iiigAooooAKKKKAE21E1rE86TNFG00YKpIVBZQeoB7ZwKmooATbVS60mzvri1nubSC4mtXMkEksS&#10;s0TEY3ISPlOCRketXKKNhWEpaKKBhRRRQAUUUUAFFFFABRRRQAUUUUAFFFFABRRRQAUUUUAFFFFA&#10;BRRRQAUUUUAFFFFABRRRQAUUUUAFFFFABRRRQAUUUUAFFFFABRRRQAUUUUAFFFFABRRRQAUUUUAF&#10;FFFABRRRQAUUUUAFFFFABRRRQAUUUUAFFFFABRRRQAUUUUAFFFFABRRRQAUUUUAFFFFABRRRQAUU&#10;UUAFFFFABRRRQAUUUUAFFFFABRRRQAUUUUAFFFFABRRRQAUUUUAFFFFABRRRQAUUUUAFFFFABRRR&#10;QAUUUUAFFFFABRRRQAUUUUAFFFFABRRRQAUUUUAFFFFABRRRQAUUUUAFFFFABRRRQAUUUUAFFFFA&#10;BRRRQAUUUUAFFFFABRRRQAUUUUAFFFFABRRRQAUUUUAFFFFABRRRQAUUUUAFFFFABRRRQAUUUUAF&#10;FFFABRRRQAUUUUAFFFFABRRRQB//2Q=="/>
  <p:tag name="ISPRING_COMPANY_LOGO" val="ISPRING_PRESENTER_PHOTO_0"/>
  <p:tag name="ISPRING_SCORM_RATE_SLIDES" val="0"/>
  <p:tag name="ISPRING_SCORM_PASSING_SCORE" val="0.000000"/>
  <p:tag name="ISPRING_ULTRA_SCORM_COURSE_ID" val="669004E8-F5B0-401A-BC72-C712215904C6"/>
  <p:tag name="ISPRINGONLINEFOLDERID" val="0"/>
  <p:tag name="ISPRINGONLINEFOLDERPATH" val="Content List"/>
  <p:tag name="ISPRINGCLOUDFOLDERID" val="0"/>
  <p:tag name="ISPRINGCLOUDFOLDERPATH" val="Repository"/>
  <p:tag name="ISPRING_OUTPUT_FOLDER" val="Q:\OTI\7 - Online Program Folders\MCAS\2017-2018\InfTrial_Tech_1718"/>
  <p:tag name="FLASHSPRING_ZOOM_TAG" val="69"/>
  <p:tag name="ISPRING_PRESENTATION_INFO_2" val="&lt;?xml version=&quot;1.0&quot; encoding=&quot;UTF-8&quot; standalone=&quot;no&quot; ?&gt;&#10;&lt;presentation2&gt;&#10;&#10;  &lt;slides&gt;&#10;    &lt;slide id=&quot;{4835E768-2128-451D-AA22-D4BA33E3891D}&quot; pptId=&quot;256&quot;/&gt;&#10;    &lt;slide id=&quot;{D874E02D-C93F-4E8A-993D-B310ACF5A425}&quot; pptId=&quot;257&quot;/&gt;&#10;    &lt;slide id=&quot;{67FB5857-FB5D-4703-A2D9-91274936BA72}&quot; pptId=&quot;258&quot;/&gt;&#10;    &lt;slide id=&quot;{E3F78B7D-BE32-48AF-856B-84B174F6A0BB}&quot; pptId=&quot;259&quot;/&gt;&#10;    &lt;slide id=&quot;{78A53EE5-801F-4C19-9364-7342217C6B57}&quot; pptId=&quot;261&quot;/&gt;&#10;    &lt;slide id=&quot;{A753447E-7FCD-4EEB-9DE6-D66A48016EA2}&quot; pptId=&quot;266&quot;/&gt;&#10;    &lt;slide id=&quot;{F0F93350-A64F-4985-97EA-E65B64DC5816}&quot; pptId=&quot;267&quot;/&gt;&#10;    &lt;slide id=&quot;{EDD9E132-DC7C-46CF-AE7D-C6E6ECBD28D4}&quot; pptId=&quot;270&quot;/&gt;&#10;    &lt;slide id=&quot;{5D64BA42-638D-4EF0-8DFA-F91BC295E2D0}&quot; pptId=&quot;268&quot;/&gt;&#10;    &lt;slide id=&quot;{5B374FEE-8A7F-4499-A82C-0C4C2DD925D8}&quot; pptId=&quot;269&quot;/&gt;&#10;    &lt;slide id=&quot;{C247096C-7DD5-4235-B9C2-CD2BCE173386}&quot; pptId=&quot;271&quot;/&gt;&#10;    &lt;slide id=&quot;{FB0D0B27-B139-4A6D-9F3B-165D5E142980}&quot; pptId=&quot;272&quot;/&gt;&#10;    &lt;slide id=&quot;{B542982A-2569-43B1-81DC-4E6692535EC5}&quot; pptId=&quot;274&quot;/&gt;&#10;    &lt;slide id=&quot;{2328B1E9-5E98-47E8-888F-9A6EC504C755}&quot; pptId=&quot;273&quot;/&gt;&#10;    &lt;slide id=&quot;{57F0C0F9-10FF-42D5-B9A8-82C53356E692}&quot; pptId=&quot;265&quot;/&gt;&#10;  &lt;/slides&gt;&#10;&#10;  &lt;narration&gt;&#10;    &lt;audioTracks&gt;&#10;      &lt;audioTrack muted=&quot;false&quot; name=&quot;InfTrialTech_Slide1_2&quot; resource=&quot;8e6791d5&quot; slideId=&quot;{4835E768-2128-451D-AA22-D4BA33E3891D}&quot; startTime=&quot;0&quot; stepIndex=&quot;0&quot; volume=&quot;1&quot;&gt;&#10;        &lt;audio channels=&quot;2&quot; format=&quot;s16p&quot; sampleRate=&quot;44100&quot;/&gt;&#10;      &lt;/audioTrack&gt;&#10;      &lt;audioTrack muted=&quot;false&quot; name=&quot;InfTrialTech_Slide2&quot; resource=&quot;d79fc264&quot; slideId=&quot;{D874E02D-C93F-4E8A-993D-B310ACF5A425}&quot; startTime=&quot;0&quot; stepIndex=&quot;0&quot; volume=&quot;1&quot;&gt;&#10;        &lt;audio channels=&quot;2&quot; format=&quot;s16p&quot; sampleRate=&quot;44100&quot;/&gt;&#10;      &lt;/audioTrack&gt;&#10;      &lt;audioTrack muted=&quot;false&quot; name=&quot;InfTrialTech_Slide3&quot; resource=&quot;cd9b7f39&quot; slideId=&quot;{67FB5857-FB5D-4703-A2D9-91274936BA72}&quot; startTime=&quot;0&quot; stepIndex=&quot;0&quot; volume=&quot;1&quot;&gt;&#10;        &lt;audio channels=&quot;2&quot; format=&quot;s16p&quot; sampleRate=&quot;44100&quot;/&gt;&#10;      &lt;/audioTrack&gt;&#10;      &lt;audioTrack muted=&quot;false&quot; name=&quot;InfTrialTech_Slide_5&quot; resource=&quot;cf872299&quot; slideId=&quot;{78A53EE5-801F-4C19-9364-7342217C6B57}&quot; startTime=&quot;0&quot; stepIndex=&quot;0&quot; volume=&quot;1&quot;&gt;&#10;        &lt;audio channels=&quot;2&quot; format=&quot;s16p&quot; sampleRate=&quot;44100&quot;/&gt;&#10;      &lt;/audioTrack&gt;&#10;      &lt;audioTrack muted=&quot;false&quot; name=&quot;InfTrialTech_Slide_6&quot; resource=&quot;7f824d8e&quot; slideId=&quot;{A753447E-7FCD-4EEB-9DE6-D66A48016EA2}&quot; startTime=&quot;0&quot; stepIndex=&quot;0&quot; volume=&quot;1&quot;&gt;&#10;        &lt;audio channels=&quot;2&quot; format=&quot;s16p&quot; sampleRate=&quot;44100&quot;/&gt;&#10;      &lt;/audioTrack&gt;&#10;      &lt;audioTrack muted=&quot;false&quot; name=&quot;InfTrialTech_Slide_8&quot; resource=&quot;c1339453&quot; slideId=&quot;{EDD9E132-DC7C-46CF-AE7D-C6E6ECBD28D4}&quot; startTime=&quot;0&quot; stepIndex=&quot;0&quot; volume=&quot;1&quot;&gt;&#10;        &lt;audio channels=&quot;2&quot; format=&quot;s16p&quot; sampleRate=&quot;44100&quot;/&gt;&#10;      &lt;/audioTrack&gt;&#10;      &lt;audioTrack muted=&quot;false&quot; name=&quot;InfTrialTech_RealSlide4&quot; resource=&quot;a7c0ab4f&quot; slideId=&quot;{E3F78B7D-BE32-48AF-856B-84B174F6A0BB}&quot; startTime=&quot;0&quot; stepIndex=&quot;0&quot; volume=&quot;1&quot;&gt;&#10;        &lt;audio channels=&quot;2&quot; format=&quot;s16p&quot; sampleRate=&quot;44100&quot;/&gt;&#10;      &lt;/audioTrack&gt;&#10;      &lt;audioTrack muted=&quot;false&quot; name=&quot;InfTrialTech_Slide_9&quot; resource=&quot;dd029f62&quot; slideId=&quot;{5D64BA42-638D-4EF0-8DFA-F91BC295E2D0}&quot; startTime=&quot;0&quot; stepIndex=&quot;0&quot; volume=&quot;1&quot;&gt;&#10;        &lt;audio channels=&quot;2&quot; format=&quot;s16p&quot; sampleRate=&quot;44100&quot;/&gt;&#10;      &lt;/audioTrack&gt;&#10;      &lt;audioTrack muted=&quot;false&quot; name=&quot;InfTrialTech_Slide11_2&quot; resource=&quot;9c11aa6f&quot; slideId=&quot;{C247096C-7DD5-4235-B9C2-CD2BCE173386}&quot; startTime=&quot;0&quot; stepIndex=&quot;0&quot; volume=&quot;1&quot;&gt;&#10;        &lt;audio channels=&quot;2&quot; format=&quot;s16p&quot; sampleRate=&quot;44100&quot;/&gt;&#10;      &lt;/audioTrack&gt;&#10;      &lt;audioTrack muted=&quot;false&quot; name=&quot;InfTrialTech_Slide_12&quot; resource=&quot;664668fa&quot; slideId=&quot;{FB0D0B27-B139-4A6D-9F3B-165D5E142980}&quot; startTime=&quot;0&quot; stepIndex=&quot;0&quot; volume=&quot;1&quot;&gt;&#10;        &lt;audio channels=&quot;2&quot; format=&quot;s16p&quot; sampleRate=&quot;44100&quot;/&gt;&#10;      &lt;/audioTrack&gt;&#10;      &lt;audioTrack muted=&quot;false&quot; name=&quot;InfTrialTech_Slide_13&quot; resource=&quot;2cceb2de&quot; slideId=&quot;{B542982A-2569-43B1-81DC-4E6692535EC5}&quot; startTime=&quot;0&quot; stepIndex=&quot;0&quot; volume=&quot;1&quot;&gt;&#10;        &lt;audio channels=&quot;2&quot; format=&quot;s16p&quot; sampleRate=&quot;44100&quot;/&gt;&#10;      &lt;/audioTrack&gt;&#10;      &lt;audioTrack muted=&quot;false&quot; name=&quot;InfTrialTech_Slide_14&quot; resource=&quot;203214e0&quot; slideId=&quot;{2328B1E9-5E98-47E8-888F-9A6EC504C755}&quot; startTime=&quot;0&quot; stepIndex=&quot;0&quot; volume=&quot;1&quot;&gt;&#10;        &lt;audio channels=&quot;2&quot; format=&quot;s16p&quot; sampleRate=&quot;44100&quot;/&gt;&#10;      &lt;/audioTrack&gt;&#10;      &lt;audioTrack muted=&quot;false&quot; name=&quot;InfTrialTech_Slide_15&quot; resource=&quot;3d2bcde4&quot; slideId=&quot;{57F0C0F9-10FF-42D5-B9A8-82C53356E692}&quot; startTime=&quot;0&quot; stepIndex=&quot;0&quot; volume=&quot;1&quot;&gt;&#10;        &lt;audio channels=&quot;2&quot; format=&quot;s16p&quot; sampleRate=&quot;44100&quot;/&gt;&#10;      &lt;/audioTrack&gt;&#10;    &lt;/audioTracks&gt;&#10;    &lt;videoTracks/&gt;&#10;  &lt;/narration&gt;&#10;&#10;&lt;/presentation2&gt;&#10;"/>
  <p:tag name="ISPRING_PLAYERS_CUSTOMIZATION" val="UEsDBBQAAgAIALxxs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E56Zkux5PJ53AQAAGkSAAAdAAAAdW5pdmVyc2FsL2NvbW1vbl9tZXNzYWdlcy5sbmetWG1v2zYQ/l6g/4EQUGADurQd0KIYEge0xDhCZMmV6DjZCwRGYmwilOjqxan3ab9mP2y/ZEfKduymhaSkgGWIlO65I+/uuaOOT79kEq14UQqVn1jvjt5aiOeJSkU+P7Gm9OyXjxYqK5anTKqcn1i5stDp4OWLY8nyec3mHO5fvkDoOONlCcNyoEcPYyTSE2syjO1gPMH+dewFoyAeuiNrYKtsyfI18tRc/Vn89OuHj1/evf/w8/GbjWQXoGiMPe8QChmk9287APk0DLwY0IgX++SKWgP9308umFLP9Yk12Nz0k56E5NIa6P9WuWkYEp/Gkec6JHaj2A+o2QuPUOJYg2tVowVbcVQptBL8HlULDp6sRMFRKUVqHiQKJvKaH7Vpc4Ixdv04JBENXZu6gW8NIlUU69cGl9XVQhWgr0SpKNmN5KlRCkFjni8LXoJuVkFQIfhVCwFvqoyJvIPqme8F2InxZBKPSRThEewu3a0KkA7g70W1gGcpV69BxX0uFUvRbcEBMIgQWy6lSJo3RbQstIUTydatVoR45vqjmAaBF8XEd7Yz1oDkKXIKphfbEyXEEQkBoGAlL54gG5tgN+IIS9kP4dwdnXtwUW3CuZgvJFxVXzsmBCJhwvM2KQhVEkKQR9EsCB29aaAKMbRkZXmvivQgTPf92Qbs+nYAmWDTPXCqMbbAEB8CCKwoeFK1gXl46tvn8ZD6cDsksLkeq/Nk0VEOMuSbQbofkjX4aj/wWuN/gxYPgyvIcaCkoI9EcAFMdNFH4ppEwB4kapPx8aU7wpoKNPtsmWFLPQnTiS7XiCUJyGmXroSqS5jRWwL8YEioPOqnJiKfphBKLva+wXANInjbBNFcrDjYUKS8aFUChGsTR0f1p6n7e3yGXY84MYQ5kE9MTSXQ2hhwZ64qxKRUegmgmKUrlicc3fCEadeu4bVUpOY1HYLGlM+1+BuxasO7rzaU7Tvk6lVf0w5Y/rGFWV2CeVXFs2XVpnrP/KdYodPtuyZ0WfrT9Ec28XHoBt91UsbWjZO6eKYUWS2bavBs/+ws6+ujViOeuVPdvfWjLYka2h+6wFtDobpLEGg3dGmDDkF2l3L9M1A0aaoHlBc3v+2h0w82AL5CT8W4hK06MOFSs353+RkZRi6F0jHjN6WoeJukycbGQd92bQKdsOQVf0jGG36rgMckZ6umPYMCaTzd6tC97u+gYlCXemCyD4DzTWdVIikysD/tgDkdk+0ONDx/sJKZqmVqkleKO8P1sLd1xh/3lbeFysysZOU2eJtac/ocK5rFhY3SSY/OZJd/nf2zl35P91JEcAi9iI19Wzcwts5V2VEIUkBvhUejbf8DuZCxKllAXb1VdZ52BGpOMw45wwC2WXPEWZEs/vvn344YX1nSzKLN7G+9QHRnBixIdmB/+Kri5V9tIBQPD+XMoIvU5vS3let4GKQuROEPOWSxprRkKoOpo3a9EOQbp2FKsX0+hjyITNiruoAOrg/CGIcXwGXmgGANxqy4AyKkSsleKGardQBW/bQ/HMDrSoqc95F9XinRC6buJMaOY75GQPLBWfOuqZkpHHaSzWcJqeadwexz7APPfoXHU1H1BQwJ2X1t0Adqc3j14HQMAdQhK01p27IYEEUzfqCJ1eNKtxuV5qPQ8Zu9b0T/A1BLAwQUAAIACABOemZLRXlS9S8EAABuEgAAJwAAAHVuaXZlcnNhbC9mbGFzaF9wdWJsaXNoaW5nX3NldHRpbmdzLnhtbNVY63LaOBT+z1NovNOfxSTNrYwhwxIzYUqAxc62mZ0dRtgCayNLriVD6a99mn2wfZI9QoRAIYlol047mUxi6Zzv3C+2d/kpZWhKckkFrzlH5YqDCI9ETPmk5tyGrdcXDpIK8xgzwUnN4cJBl/WSlxUjRmUSEKWAVCKA4bKaqZqTKJVVXXc2m5WpzHJ9K1ihAF+WI5G6WU4k4YrkbsbwHP6oeUaks0SwAIDfVPAlW71UQsgzSDciLhhBNAbNOdVGYdZiWCaOa8hGOLqf5KLgcVMwkaN8Mqo5v5w29M8DjYG6oinh2ieyDof6WFVxHFOtBWYB/UxQQugkAXXPTxw0o7FKas6byrGGAXJ3G2YBbmzHGqYpwAlcLfFTonCMFTaPRqAin5R8ODBH8ZzjlEYh3CDtgJpzFQ6DTvvKH3Z7oR8Mr8ObjtFhD6bQ/xDuwRS2w46/D70tfLN3029074bv/V+Ddmgn4vqu7w867e67YdjrdcJ2/5ELorDhRM/d9LIH0RBFHpGVkz2VFOmIY8ogsb9wvSQKSoPhfEJC0aIQ+TFmkjjor4xMfiswo2oOFVSBCronJGvIjERqoENdc1ReEOcRzgCCYhD/VR6dvl3l0fnFhumukf5o1k4tPaiLDPN5R0zEd1b96PRspfvx2dnzyu9S08NK4SiBYgF7Frp57vrRA9lY8I2w6Gc0EixeWUTSEYm7OCVrPSC4p7wFlEcOGkMCMbC1lxGOAsyh71AF9kcrAFmMpKJq0W9aS+pGTjFDgAeNkaCbYMsfUYJzuZExK9frYo/qf3SFIvJP4w1z9BTpe1GwGM1FgRi9J0gJBGlapPBfQtB6A0HjXKSLU+hxCklGQbkpJTMSX9oIugMRaQGcOiKMKCPhY0E/oxEZixxwCZ5C+4VzKg1+eS/gDEv5CIofdHxl2kK7e+V/eKUNxPEU82hPcMgPkmbqEPgYbOcCRDAmwJtrEOCZCBeSLOIT03hBZmNm+esjImlaMBPx/zsua9AHjM5hpOC5iZFNYF7UwFpsgqeLmtR1toCGaqQQEoMJFxE0GsoLe0MizJHgbI5wBJNI6hKfUlFIODHFbLDl16loeBHlC2Un0BFBWh6T3AqucnT85uT07PzibbXs/vv3P6+fZVrO5z7DWpwZ0M0nlwY7ri9WhxeYnlkgXuB8Zo3Y4m2JPNX5HW+pu3udWk7B7SHhuXqA7Z5ni7n7o46zwG8Mmtdo4Ae3nTCo2qRSV0DJqiiBZBzrDdyGp3cbQkh8K3jteRvC/sD/3QoQgmhVcXZiuz0rg9/ZUA3MPtBf2wWsVIChMTFNEMYGoymFFP4pusBTZfXtDeS7lPI3r6amFxyolAnOowSierBM+Cna5SFd/CN5zTytXog33oA9d+f3CX2TUk5T8KXeJlYfNeqnJxV4p955VSoB2uY3onrpP1BLAwQUAAIACABOemZLhgQxNc4CAAB6CgAAIQAAAHVuaXZlcnNhbC9mbGFzaF9za2luX3NldHRpbmdzLnhtbJVWUU/bMBB+36+owjvRENuolFYKBSQkNtBAvDvJNbHq2JF9Keu/nx3bjdM2pGAh4bvvO5/P311I1Iby5bfZLMlbKYHjG9QNIwizppWwahWKehGhbCGKLUwwIV8BkfJSGYu3zWixiLIWUfDLXHDUsS65kDVh0fLioftJ4g45xRJbkOdy1iSH8Jib9Gp1DmV/Rno1TshF3RC+exKluMxIvimlaHkxmVq1a0AyyjcamT6YNYZkVOEjQn2Q0/1den0epZGgFJiUru/MmmQxkgHzJ32J0x/1+e0PaFuqKHa025v56ub7GK0hJQyL/CM1axzPdfQvvIolIPxDDf11ZdYolJEdyGHweTqfz0dfpRFN23wpGylKU9Ah5+e9WZMcJkih229SK3uCuZA5aLJFXHmOhOH+DPs+Me0qBXsxdT0YCObRMwZLMzeS2O+sT1Xi47lF3R+wXBOmNCA09aAXnfQLaZUPM7T1uL/wQXkRgJyhR7wL1tawsvkGwKG9x69Wt92oCPPb24IEJWydMciwN/bIP7qsR8jA2CNfGS3gmbPdEfzQYzn+iW+Je8zPq6+9wIne+nr5nfeak55M46rgaGfwmFoUsFQmnTdag3m1JO5sNqX4KKeEky0tCVLBfxtctusuo5L4wOGUdlpXCVJkcEpuXY56SIfv1e2HanTeoRztR6G/nN3PUM/wRUQQSV7V+qOkopnjLaIujv0cHlPMmNR4kI98Lc4l1URuQL4Jwc4+hwuEs8HCNtcYPImDKiTx6TonLsipB+BtnYG81+9GQfk6D40WWNGyYvoX3yl8QOGdVmojTsvESofjhO6FGRicCoDIvPKytRvrqVuGlMEWfPMHhu7GY1dLlJbpmOJSfII1hppzlgNRBn3Ua9KNil4qYZyh4wThXad1mmE901MYSaa6iw063w/hPuXBWPbTzEgvHGTd3ilpEFj7jwuojeZ/zv9QSwMEFAACAAgATnpmS2F7O8kaBAAA/xEAACYAAAB1bml2ZXJzYWwvaHRtbF9wdWJsaXNoaW5nX3NldHRpbmdzLnhtbNVY627iRhT+z1OMXO3PxUl2c1lkiCgxCloCFDvdjaoKDfaApxnPuJ4xLPurT9MH65P0DEMIBEKGbdm0iqLEx+d8534B7/JLytCE5JIKXnWOy0cOIjwSMeXjqnMbNt9eOEgqzGPMBCdVhwsHXdZKXlYMGZVJQJQCVokAhstKpqpOolRWcd3pdFqmMsv1W8EKBfiyHInUzXIiCVckdzOGZ/BHzTIinQWCBQD8poIvxGqlEkKeQboRccEIojFYzql2CrNrlTLHNVxDHN2Pc1HwuCGYyFE+HladH07r+ueBxyBd0ZRwHRJZA6ImqwqOY6qNwCygXwlKCB0nYO35ewdNaaySqvPu6ETDALu7CTMHN65jDdMQEAOuFvgpUTjGCptHo1CRL0o+EAwpnnGc0iiEN0j7X3WuwkHQbl35g0439IPBdXjTNjbsIRT6n8M9hMJW2Pb34beFb3RvevXO3eCT/2PQCu1UXN/1/H671fk4CLvddtjqPUpBFtaC6LnrUfYgG6LII7IMsqeSIh1yTBnU9ZPQS6KgMxjOxyQUTQqZH2EmiYN+y8j4pwIzqmbQQEfQQPeEZHWZkUj1daqrjsoL4jzCGUAwDPK/rKPTD8s6Or9Yc9012h/d2mqlB22RYT5ri7H4zqYfn54tbT85O9tt/DYzPawUjhJoFvBnbpvnrpIe2EaCr6VFP6OhYPHSI5IOSdzBKRRHr8kdNIKKYeBcNyMcBZjDnKEKHI6WErIYSkXVfL40F9z1nGKGYIbAICToJtgIQJTgXK6VyDLWuruj2i8doYj81bhvSM+xfhIFi9FMFIjRe4KUQFCXRQr/JQStTgw0ykU6pzIsFZKMgnETSqYkvrRRdAcq0gIkdQoYUUbD7wX9ioZkJHLAJXgC4xboVBr88l7AGZbyERQ/2PjGzIFW58r//EY7iOMJ5tGe4FAQJM3UIfAx+M4FqGBMQDRXICAyES4kmecnpvGczcbN8rdnRNK0YCbj/3ZeVqAPmJ3DaMEzkyObxLxogbXaBE/mPan7bA4N3UghJQYTXkQwgygv7B2JMEeCsxnCEaweqVt8QkUhgWKa2WDLbzPRyCLK58aO4QoCbXlMciu4o+OTd+9Pz84vPlTK7l9//Pl2p9BiIfcY1urMRm48eyXYST25FV4Q2nExvCC5427YkG2KPNX1HW+Yu/1+Wqy9zSXhuXpjbV9g80X7ZH8NX2+BBX6937hGfT+4bYdBxaZ4OgKaVEUJlN9IH9k2Mt3bEJLgW8HrWNsw9vr+z1aAkDarHrNT2+laOfzRhqtvLoDeyva3MgHWxNiMPVgUjKYUivZ/0ffPNdI/HxnfpXm3Xp90Z/eafj9Q8xKcRwnk8WC5f72R+HpR/S8FyjwtP9iufZL13K3fM5SAvv6lTa30N1BLAwQUAAIACABOemZLaWqT/IQBAAD+BQAAHwAAAHVuaXZlcnNhbC9odG1sX3NraW5fc2V0dGluZ3MuanONlMtuwjAQRfd8RZRuK6Qi2pLuUh5SJRaV2l3VhROGEOHYlu2kpIh/L0542M5ENLOJL4c7nnHG+0FwfMI0DF6CffPerN/ddaOB0bQs4d7VaY9eGD1UNF/BZ14AzRmEHlKd/3qRD1cCMw5ZY5rUH8ZWWX4hN7+sCVU2LhALiWgK0SpE+0G0HZb416nsVFVbkdXmpNSas2HKmQamh4zLgjRMeLdoHrtAD+YVyBvomqTgmU7i0bSPtB3jkculvBCE1Uue8WFC0m0meclWffk3tQB5PPBtC8QLEzZAc6XfNBTdxPNZPO4nhQSl4JR3PDOBwpQkQC3fm6hj3C3Io6tc5fpMv06i6eTBpgXJoNOlx9iEi7Gj1+1utpyGnW6J55EJh6CkBtmxiuIoipxuCi5K8Z+UkmemIx30aW4CRSknq5xlfQd54cxmjW3fJ3kt9HRqzghxb4Q2yEQWfReHP6XY2Gt0cpWXdonZ9V5YnsYRTWCGFboX7d8iZv0VfPs7Qd0asbUbHP4AUEsDBBQAAgAIAE96ZksalZ8+ljAAAMNhAAAXAAAAdW5pdmVyc2FsL3VuaXZlcnNhbC5wbmftfHlYU9e6N62n2nOK0NaBKJDU2tYRMQ6gEJK2VKhtlVpLURlSiAqKEAMCATLY2oIybbVFVIQcSi2tKKmABCEkWki2GiE4IIQAEbYhTCFsApl2hm8j2saenu95vnvvH9+9Vx993Hvt9b7rXe/4e9dOcuzTrYGz/7HwHw4ODrM3f/jBZw4OL3U6OMyQvDwTHflwqa8P+t8LiZ8Fvu9Q0eI2iN78Lfq9Le85OFwGXjFHvoTe//3ghzsTHRycGqf+vQBSf97t4BC5Y/MH731Oj1B3a7LPp+5SpdrekH11Zkn5w5Xadwu+9djxYMmyGXmffuy8knJLRzhYFb0zeV3gJvkWdlteofOBfPy8msF3Qv8267NdmfsS2+cvvLupPPD1BYO7EkbiW5fL9+GKJrOyqJO80boWZtEG1Qe7m5gNPWNvLl7cshEuXSPcxOyrmKOoKTR1htii9EYpSW7pVxETe2Gb8RWHqT+tPR3NFH/Agzl6pMSiF45p7vrOePwAN7/QNBAVYxuXs8/1vPp46IaohoWvFiKj5PPejwccHojE1jiYsUbm+sLU7eGky5fZ8u/ISP5E7uPn1+o6OoQe6dMcD2L8fR9fnLvW6vT4Ysnq6sePrv3dUT095cVnp7y7gmOdoI4IzDqcpidVtcJ3c1bVGy3fbHCtXAu9mpE8NbPToAzy62lAhQpviT05canvwNG1b/r6Ln/6tIqUnrrxl813A7Pth4//eGFk5GdM55TYMRSZK5V/ueBH9fcWd9ypPdGBounFXSWVd+KOVxdVCqHGSvvpgpItd3VrH8t+7bVTCzrPCxY8fvTwZYmj+jPF9GYOfrMnI/kX6vSCG35b419/33t6d27vnbxQWVUaFTMLvfnn7M0XbrXkZZW4TynQ661flv8bKf2fEz0hakjXjchGexsz670VjES92JUadrSAQ2KzUl+5Oe1Z5fe5IdwINZbE4tenaHpmQWnvBNCX2XG/X6rvSddEbWCPPXzP54JmTin/+yL3edPmiYuRNzCMCfqBO6XjQ5PMYkJqgvHDobDk5M+nDVtdol5fESFk21g+xeRNBHK9PalvAx3u6xuaPLCatClsHrfHzpvq5KK24SAOsaF2nOB6U7pInD656o8ttnaPGLWq+kxn3E+NhqsibX15iky2Df/YyVozRrdyIxrqDL0/tqdOmojwOc1QqJ08cnJOl3fS1ANrIHxOjTeAib+BBq664A/BBpLnz9BBIOBZXPO2q4Ccib8Aan/zVCTbrJZsPHGmgb6rENN7pcjOGt3FUdfyytsp1RFOMu9FPZrONi3+B8Cp4TdicX//9SOzXPS5oNc1RbMdSYO175cdWL+0iV0VEYB+gcaXmLGNf67bK0C7LexKcXf/pzCLchgo13GIzKF9MfGpdhuMCKJNpjne5g4PTWKutrOuDQpwtT7kE6xw0vfriTUYm5+zWb3MTlvN8xtpOTdk1xjdURgANh3v9RH8/bhfAGOktHahX31zEkwY43LtfKad7CjHh5Hb5z3Mx5RRTgs+gvHRwLwg4+shELe7/ydRexLB2RxMCnL/wk6vwysCFP7smIGrIoMbZMWIgH0KkEhS3h5OGypcD1+VSjdy70n+cKpDPX3LNbWVpqSwBiLr18GrxZ+9PXNyxNJUS+xMKWyPE4xHlNlbhCCadx+eeFs2kN4dZci7jvhkKDEXq/Qbi1V+PSqBnB9P2yRs2W4nzr3sFTeoaQfy9C6knEOOPe1tAlzXQk36RB2rNvbtYlOAyl5Bg92P7jU10QmkQFOSS8hQNC6Q0VJqCPBPLmz3sDrPKCqzU05Z0pzFiTmdMF/Tzpw0CXTMxYtYHcNLBU7w7MO1d/1mjsrHDq3RBut9Lj1DVOSPbGT/OrhMlFikQQwPslRUACAJNr/Ky1WdlGJVdV2P8m2hnnYy7VOn78+niDDujbok85f3KNnA28iORjwumtHct9+AeQgN6VHVFsnHtmRdsguqgYmtzLPf17LDYPcZE3Eexa5EpAMqfFG1PAOm8xP9LDktIc9qqaqqhPc6JYHQcDOuLo1Jpr2UptvYNM/QvpPgaaGbzmAQZ6bpjDHzytCEnfMWReRcl3UUHnthQ0UH6nYdE9/rwiOtPhVNqCcrfuzQb8kzvJPxzErauY3xXgYn2vrksHmsgmzqq7s5oXxr0hVNoRv+2jDDLvR9gmhJSV4G8byRFHho8iKTZFhfcYgdLrp3azduu1nbarRLTYcE8fe2l4eFIMWLLUmz5Uixzzsz6UX2vqyKVWwvJ6RNDIzPTxGWBXF+4lAI61uGYxTtYSoPO3Ub63KDLiWMoomuYSLRkQstS6hUiRV325Eae+Xyu2vKvriah+askcSc8m5q3chgWhSjPfUZx9ZZPr3vkSuUckhBJNBwnestE5QPQ4O7D/XYa5CHYevRie3w/eXtbXHoNHhGUBXQmxS2UzhpP09o6C2TOfDPr7jEIaSeZOV5G4+Q9RbFDFRrfHutsZGK6p67zoNd+o0ZhfsVHThbyFct9olveFkxl+D6FWRs5rUKVPucvZM2pRI0lnEmdbBwAe8X+/jfTggyJPzNyRlH5PNF3SuLo4lEHlN6Bxu/PwZN5dbAHv0p1sBInF3RaZ2ce2Qi4W/Y0T7nTbkqf4D6+m6O9O6W2WoZIripOqr53F6QWMVqd6kHyyXNOK4UOR8Mr09jDv5UXPc2sWbEosjnqsNX2DO+okm9DRnl1Fj4yAfQL5GVZXt+abqBnWHYUq3JvNxzv22i294hGrrzcVkLcdKSoNlVc2ekE/ZIthDf3hp2tZi5MgXelzr6vl0ereDRh/IPvCqYTZq7PmCwnLj+9krWWAwhBRlemmEZodydtDd9WihS8jO8zsM7nC/FgEDq/tOvhgyAbY+4yC0YYyzAhfK3ttsnoGFP12/9CS6mLfNQSTTLx/ybmNR797p3h/SC4M/D9tln0iXkuGdg78FuVIwKH6BcqvcLYrxdkQYAlqSwVOEXDIIMdOWUV5Q9m6IbkeJZFlG2SwHPJwjViy58E/kYsLaYZ1FKCgoAOpLF3am7rKjBra4/b1+pPkGKa5RhQSmvQ4mEB5dJHetYG4aHTdd/CvEoTliCuMVrvWeNptkpKf4nzFdVtA1uyP2V8P3VeB8ccn91m7NXOJGVY6CdZ4TBWC5AsyURLn3CuC2Rvj1gsrdGoiixOHoGHMx9C5CD8wZkFPc3Kxjk9Ftny4lWNIXRKH8DwB7vHk7pyD5aX2z5sL3hm69olgU5LTgGZRm2Fy/8CRURRhc0XQaE0iTHMdk8M5z7QjjZXtIKzNWCGfBxPyG9y/p9WcaxOwSxlgnp6GZmSCe5TOnAHtCWa5CFYuhZIatEtedmi/AEoBiFRXe3NzYxIfyFqId55V2UH/MQft515jJihmFHHyVLGrnxWnSQ6xwnIyOJYb9yDYZXVWL4nNaWHlbEyivbeww8CqwVjxrE7+bIVayPziT6TmTR3e3zYaGmo+zrnVmwb8YYRkT9gd55yrgczerSyavnPmq3D9tCz4ChAyuJn08e2UIOpKEhy5Qw5jF0l8mZxn0ph/zsMZOx75edFabPV9KUhk5nr4ZLuWUlx8quHANsPsUZ74iZ4dRnMERmRBtrAJ2W3RzknzjiTMm9Y/UKlwnb7DGKICqsRQzBR7bUO92A163LNK9+QC/CfZ221m7ZtIbcFXX+/AMbehSGyItHVsioFf+bgHh4kLTYT47iuBgUPDd0o90RrddqQQqo3aygYoLMjz72cDylbviZVI3/FfzZajZqu7NdPFc1jWGFmpMlzFD7KVRNg74HhcCeZAGfsaWnPIS7SjywiEVy4WZH/RMoQEFhGtwRyV/FKnLVH3uPLZB20YVQoYMWyQWzFSCI5f2dVhjDqPpyJx+gFV6t1XS2YnEhXSlGVoCEK11N7Bmy+th7Q0uoYwdtE7IL/7rQ2F+Iy2kCcCSBwULIAnfguDjesRWPIC+4A0qiFRqXGw3MHPlUaaCnm31I4Vty7kNxi+J92RdhZLVQQR8qrCUfBTkkMVyHZ0lzQUUII0yLHJPGYSWQGqLkykXIsQIQuTDK1Z6yr6y5cMolDA9KToSR1Im8yFRsHuVT4E46tg4iak838IO6vCJ4miFT7ft+PcRdTpptjp2Q9hhPGnIFnKfUHie56GXe1SBlpcaFQ85RbmM4wbRmzrBZUI4Mm59RLP7lEH8k4VVAXEs4S87rU0t60zbu9dTM8SAVY7jQ5aiLeduYgqCuZCOtWU926oLHMcKCS7PVEmDfOsEqOPcreiq2E2LmIp/r243PlP0ofkTEPMFK128gvXbAT+gmkhc0TibcjuhZcjZwEMUwWQDgWRHgrGX21UiA2I37uX75t7vGKYWhxP6lWCrfZsCA6r5bFphV6v9n3Yjm9UjK6DvnB9HWkHhp1Yyh75QxrIFWAUMIn8b/DEQyBC/6YRNZJHhHWyu2NOUoGIZk/IayzkZElNsi0B0nwdyDLuhg+BvYNHAc+RNwgNctidy4C4gaycNNbPRmjalisNdK6ReVB4tmq/GHAfH2X3PgjRHFHC4Ktc0s8a9+LtxCUgX9oiHg/WT51Sslfmh2NN1WzD0KpAss6ELM27jEQzcsSc/AHSHmMGVp3mvpXs4PYF1tJ0Hca0hK/VZHOByY6aSG6zAl0CT+qDTkVxA5rYjuSkb3YtofA4gt7QuBhnVYdth1HLCe2JO6AeCBamgSTs0pCGx7dolwMk2Z5ChprKz1YSjkecvEA0tnqui3lfkP7xhOV/LcO8eHkO0LOTbCSdB7Vl/hi9p715rklE/JrEuVz/pI51ZKjLAFDTN9YlFjclgRkXyMlFVi+Z766oDBbr24smG3TugCDFevU9WdZZJhxjBkcYTX4eFDvml+z/CTlAVvjIb2xfeXJV5t6S9r+3vFbnaD3YyTn+f/Ye4PPwv+I/0v2hxsF6ZvBf87ooFkXZ8ou7uQKriKIlh9Mgo+FWjq+XKq4Wc8HLxXVsBjCNE2n/nIK3EqX3WjOO4Iz28KF3tk6h/d/A4gxK+LIGW3N4vAdDSPAfwpGOGC48Xbd9bx0Xgi2IEVfWg1wFD2Hb+sbX7iIUPSxFhvYwOU2hWfo9NqIJrzsnjcYgtmqEAUI3B7oIr6hMziJ8JXc6XBvCq7LMrj0tajGScNoPmwcstF4HHByop3ALlUdBzNHfT0nN5E7XDUcWeYVVniN9OqnKdL1CK3sl7oCVbz6p9hU+vTsLBYtYgYMHKl7Otji3xnjtP/cRZGam21vzE2NqFBpZf0shStRDKTcyV5PbI0vsoNSUq3RwBIVvm99goHnFRGzCrwz1Hhd2SiYX4LIsK1ULJkm28ETrN29LsGv12undAkBEOuL0FW9GHuYfjyt8p5YzThlfK+yTTJMxwXpSm0ZeBhP3IuNhdmsMJz+ikXAZjR9U6xs99MGNOICjzqmzHO1KQrWgUHwhbhANLoWjb0ZY5RiwCLWOrCV9LsXaSOKVpd5DfvY6/KQHyeZ+BQLZtPzHotne+W2+sXoL+KUVAOKNpL/NPnAnN4ihQO3aZVbWBT3uVxn1GVct7DOxhZVdmhY9cJAeNXU2MAMqitAk4FkdYW73oHG7vxGlCxphpVGSV3G5tP4KEODnlXK+zDrFsQ9U0xOHrlhF9Wuyc4gqkAE4tBiQR3aqEQB5npnadpNnpngXI1Tu3aWRDSAVJA0DdLv7YnZK4mOlXJ6GJhe5Lqn1X+CT/x6DZHDf6gZ3PIj6D2AtAuYkLtsNsApQMFl+SCRhNjvbHWkvCuAk3xcRDN37FfQv1HE/iaZnEEKX4tydlcO8Rk8OuYz+rrmnujlvAF7rMuoniMGZIB8NTpyLJgwH2xiY4kXANWaApCuoaTnwmiU34a03zXkHpPMKW7wn7TLeJ5D0M9idLyiKvcQrs2fcf8oJ0n/Zx5P6p5Gg37j7i9fLt11WTz9AFb4I69MQWmvY9ZHV68cm31x8y/Pg8Vt5468a8nqDu96mafrNmuS2HsOPVvsgTc4ku+eu7uW4OlogUn/pjDMN0TXkb6vYWPD3V5WVWLWo7+wVh5k2u5NRpLtmRL9m05mewS/f652bIztJf/nw+e/3NT1OZ+FbEKGZezKxFbj/HWS8zaFAVTf4S7hVFkVVNtX5iS+Flkq4jTw7Sq2Af1ykBFfbqqTBitb+aYkfruIBbyU5NqvdkqZR7QPyLb6KYrX6Y/0cvrjZcrInI0HJu5aiJ217GvmNmNaW8TVS4kLXOw/Zu4J2ktwFHkIxBa5NQIs8JB1p7Mqa30dS3xNTZyLF9NxDYmP9EXFEtGhpS7L1KyL1vu2dq5ZWTF+dqTfq7FvlnUDbvJi2uu/36AAXepZe0p86U3e+DBqAf0Fp16zVOgFTI5dw18aJmso2un+Y2OkVhRd/TTEsk1lFTK2ul0fZlgsXuhbzZ3s+5K3+jap5TyMuLkBouPrT+U82HmXoGlL/Y7ZnOt/PcDFp1RSvpY2ALPXSa7kVMGyJb/Dh/2oI0l6+X9Xqu1HvD6Xazu34lobWjLI0jXNnunUPmweNZodz0v3TQxqPTo0UydWlLT4T6RMraHyrfe/G6Ji5CDi96XWqik5J6iAkhuey6IyeXlysVcqKZKaam4O/Uyw5mZS7JpSafzJOfJtq8kgeZ6K4R7REX0VKZhUqidU9/NtpbrFV4mCZfPRmiF9IvMXH2VxgvC91laRIjhEhu+xCNvY+T2cxekcJ7kiIq7kgJPEuYHjULIxp8FuVASrLuDJjszi3UOowaHi/3Sk2mFsAF0VMP0x8h5uPRKCZOvMDJx9zTsXgVzINYcbUPYhahYaNLrv0xw7aTsxok+xUY5AFEMm0yCE5tEZMsDeSCkh2tqm+mhXWy+x22NbxZoCWKPWyWSO7Z/9BgHNcbW9px66RNLh+zL6Z1CwoxmJBf26SFmXU7DVgdCk5IVYvChO5U8nyvFxlYzEAM9ajdAxvmlHYJNMXExpBAy0hlCMpiIxnZSsZNk1oIjOhTXBmiUcnEtmp6WztTT6lcHaPE/SAMk7QCyGzLWnmU6anpdhKpQf+uJvtj1Ntmj+CeeIS5pSJscOvJemiDBLwtdWN6XfCcO04kjsczX5WKQMcc/fV0xsV/PHqUM/sw4jv/JdidauL4GKIveiSIv09J4b1KA4bazwFaT+jMOXY87Ww0xRfkjMG2lgvXjVKzgjNqb3Xum3TTXv3zmIFyD/1KRUeKH1m0ZpIRrY/2RAwrEpxqewJORR+z8vFuzFlDScnq0x7EheZ6ZupHlWiX0gYSXe4qL80e66CN0GzQY9YMh4N2wOwJGzoo01OWhxWzi1fqnjhmjfaPoitvPVEkrNkQOlB0/xkPFggWZymAkRN2dovBT76P8RqgGNaDBvdS0ZbZam1jtyUl7h0XKojo05Wu1cmCskMp805J4q5vyVPJCjs9egt/tpelyzP0CyEC3oHR37pUFebJs/YXUCie1apRkLsRtBR8d8cjUBTE1iBAQzxulxOCE0mLsXnVcqXIYbCVi2Rw07itQdAqmfu1JMvVMSJelAE9d9TPHNvyHnmzMEH3VBB0FG3O4hbMmjUPjKimHLNBZKhJROucEd07jFkc1GxGRg6ZXW13xJnCHsNCf7thTaswsEd/j59whzIRhU2Q1w9LZKjBfL4sNuY3rLWDDZfdI5V0eTwpQ7Uf4PGCbz8xhjAg87N4Pm2VV0Tg+Md5FfMOdglT6Z+joZOjyb/S0AliHhgT2vkrewuXgfInW7yQVbwizDsQAX6Wbv7wfg/1NVZZwDPkGfwNkVqq24TzIpAxdrY1+8VVqtn4B4CLMgIliedCEkWO7PiFdnpL9dMO7HNHeYgLtTTOGr9LOIyvFuhGjFHX/xfpKJcURYq5ic1A1G67/rI0DkfBdPfoB4qSijDL+HorrclDAdirkHNg2IumbVTCKRJ5HVQwx94rklfrXeBxuAum6L8niN8gJHp3/JJ25bSe89InjfX8ziwyfU2vj5FfML/zgvShgEjOYOeJVdlYRSEhhJBfOaXI+2WzlJ6T8fmLW9UsQ7t79bI5RMCFdkZL5FH7MCG8PVrrqRoOYgSZVfn3jU/zwlXWgavD07bogG84Waoo+Vf80vdeVsPqFn4C7ddoJfErhUzb+lgdL7uLPWAjM2917n6KGT9nWWVM8FIzhOYOc0HjS05Q8ExFptqIskPFSzRZbVwKy4ImU3h0u7PXu38k0hSSj/h6J18V6ehw2W1dA3gzufmCRkw2qQU54vPdTJHC3MgWtm6MSqg0evcex5k50bfjm6SHGPrJGgITUk633oQm7A4wHpipS+pni/1zP8e+JxLsUBrF3MttUxq5LR9S8FLYhk/3ygU/M3XlCCE5h2r0aoVxy8YwYiWhIu5Ku707xJC/e97FIoTb4Ytnt7XYo8UHWioi344RDmjQ7jHWqJHzoxOMJDlt//Q/e1FnQcpFeXxbEGcUS6GNfZTrjRqfKSWq2z/Q2z315ycNRjfeK2HPw+9HPuBENnd31KdSpvurHUbQcpUomn7zC/vrK1gWdHELqeMl1zZ3SQJeQnp5DtCSNViX1ZC+JKzMgc/3TzJYsIVWr4GIeTrXjKdxb0+hoyY7hjpKps1yXGWTHLk+ywPzwF4+IQNoVbrVI7F2lmz2ofRXHXtI+jSKu/f2BT3IM8MLqircUIWFxrrwFp0Tv4rgAbXW8b7FpD99tRhSfyfroNHwaPwDW4kRc/DqxGroshjaHDjR7K/iGgLuMt5FKeAt36ELy75ukZOow1yh/6/J2EL+Mm0F3hCTlcVAcHiuW9+H7kqfOg+ihOQN4jHh71Dc0IU1uWN9DnGkwrB/FUbPBozyR5rzHXHbKA0HJep9HyU9e5F/fBTqpoWUroh4WB04sFY+lTmQXgPduNaHFBcG3gp9iF/fS8yYxtyC9NngQNuBvR4dcAGuJzkbat+nmiM73Mx0H7izirbXfddRKnL/ebB6BbmkxQsoGQAGcIIiNxlkF4rg+K4XO4cbjRJSVZO8sGh6tx6Dv7tPfj74P6yOtyIl5bE6fF2LNy7E3WCCUpcXM8Oe7UVKOXmdi/15Q2ot2j9u8los7NhR/x9zZxRLc9eshr9/wUcp5g9aNLVZR32kWKfLxYg3iu+YPg4CtWFGryxGkc54SrsG8pOpfcbeKFwh37MSvbFnMnCsdJpLDPbsnxcex7JB+6vsoSIJrXuWFsr7b3/K7D5xGG12Bcfk4qpDluqURpIp4XK48L/Ig32MmXKs2XP8JRkb2T9QG5YxJ+nSSFUwIFsdBy9b3I7n6OSJwnS2i7pJIUWCYeRdzv/1irvoPIziqaXvUhFHRq0RS3KYcBWyqDefHYaspL+e0i7joXTOmD2LJDO5cV8BFn1127+gpHgAek+eW4AP0+CYAxGhWZEiUH3p294udX8eKOTZDIpZdk8mk1D+NpAd4tPVsTAvzKA7fh0VBYWT63Blf8lnYfudl2Gi1ZU9zSA+g9z2reKdb2ScdJ9SAEpnC0873kjfzyvA1GlfZ4qeDHv719//rbi7xFKx0/VBbuUSxuTMKTiFYK7h2qeziZC6VQdGf92QO9u0P+bKwT0M3h5NX/Pc8ny4d4tpM3BSO8XZ0MklHIdUgBpAkQKwaG+thXrZQAqf4WONBBWz/qZ5LUx8BeQz/oVzvw7lZ/5qmAwHs+Ua3Xz3+NO4RUuXv/Oe5B47PqNn37EjOv468ojAWKW6K99i6ZDVX/thm7pVK/KqmV5FJLrso19SlIhZYE6PlD+yLwS1x7ZcxCi//9KBYu+IUu4cStrqaWljSUPZndphOXnNrz71d9iVKhnFxVMv3xmj+Ra4MXdzaan213acbLn/hJX7JH6lZ0Jm+y84rdqxwhb4uYaLtlN8le2/Kz6VdbxXEZeiKn4v9XOz/3mKP9rWypl5sWRD9PZ6HH33sDablahP4Gi5IVyM/8BfsfffGsE0Tg6MonMG9zgXIwIIaBUPbPDGJNCEYTSJrY5UuOp2jBNeSxONxIKuFK/8L0ZNvtwqoYUTd0CjaN5VxFdHY9vJyebv1gKbKTO+XJhm9/BHkTxsoQlurFd3ggLsn+LL10c3vnMWD9FAzMQchpesOTH2ELZywtyua8OB49xKWu386nylQlAYCxFomn2CTYXHS4+GbOUwCxJx6hQaghVHb3gdDII7A0q2v8/gLG9UkOqm1wyDGXQjgCTMHCjzJEWZikwZKhhO64lnneo8jtz3B49jFxsZMZ88IoVsnZQyAGYQvdCwV6NoPniY70eS1QXw3YIFmMQvXR9nY/w9b4a9/YRl332rQASvMMN7S4H1ACZ4OIE0D7voFQlxlZPqGR0StBH8InDeI9lccdW0a08gSy/fKwLWKeNbGpjhQ5dZoEvC6vf7CneRJEXcE/Oba9/0qTNgg+eu8Y/IWXmGw/gwZGyRbM+oqRvl10z86LWPIafVo74sCqymZpXS5uSOSkN8SV/UX0nY/aiU2DVMm8l7ziciT7+UVquul5oScEYkqFceugZJlbfDHqHRYijHhNEk6UEMMvn33rzxgu3+6YyvlmzwyuSEtCdb9yriVH6kmUhw55LwVPZAXZIVrjNJkflxYJBYoCI8rZhK0lA+0ztuKSFJ659naF9n8OL7V669cOm/B1HubAz8Wk4X8LXy30onVpII0vhs3NCJXoCHCJprcqHxV+gopXsj/zS/etydkh0AYaYSbJCge/hFAQA3kBdfCCTl6LSTV18f9lWtQMpJHBc8TzHOxn4v9/7XYTa0tycz2FGaISVoUF2q/8HBPQ/rgG7MOfPxsI7BjGO3tB5f+xXhbeUjF/szc7D9D59IhpaSgfpYz9scZ7gd5jw83Iv6zr3v/L0cveMuoxrrKdUmzHS0413+kXWhN8hpK5CBdStK+QYudHihrpnQTLnk+9Hzof86Q/IsMHQr6qPpxpUSiaAtX6jwj+LWMwbQsYDGxWP7ZH/FD+2QatQK9xutHZuHoZgOsDI0gQxSfaqOujamgQ7mSAicNGt8Fng0KM0bCEyGCUbxtuX2E7UaLfrmTGv+6Yup00GzUZtMMsqpoXtRbFeLxPVo1il6BBZ04IoNuvIs0k0uVT97BHcx0+w7NbxU+1eAb5v5CaoR1tFTkYEPh6yv434Cof05BadEwJQbbmMBndRFvH0kMW4ZbbDDrjMu+EEOzkQwd5g4YJ4ZALqSDdcYLZkMtqIaUqTFkFkFSfg8FuNhwxto3sWzCKJ0MwX16KAkeNqdKOe1mU6HdCcKGd9DkG54UA5RsDHiEOVIg+pJps1qcKxKAAvBTt1KaYyuMrJ6pxW8Ah6N+BMBihZdiSYTTNjOLYKXLMRWqPugc1Zs4Sk/tYrFSGSztPETbilW8dfQx4CWigLcZuMx/nxjvqj/Whwe93/zNPFn7y59NhpfewTZSHeX4F8HDxIyH+CxAHCzb1pW801ErKYcgvBiDnXHIsac09Voe3idg7I655mrtFke1pF8u9QQRLMUa4wjRJk3jzJWB2qXIDif3zgJymTHOO/hfjY0TjaHAD1NJmZtXALVH5vRmOt3VbsBRCwP7jbpYauh8KJURhm8BytLOUElCgtB2x9ABJeO/AeOiJZWAsrXEr8eLlLwj3WoYXvonLRatqQ6krUcweZS5xdx3OdnylZwX3w7QKNv64eqV2nlqyuG8/hfSjYJKWvrOrncyxlHtTcl/g0gip68jCmvDk5PMlSOUM+CkUbl0SmGV3Htb7L4M8bvDbCCSI91DLgJl7GMFKKDdhnYdu84o8/u2ObZTVgNyMSW3vEX1gs/ZWSNKJAtEwfg2Qr8Bg/oKdBtYL3TTpLN8CulyQg4oF6twUxgaq99JfOl2QgyOQ1nHLtZuV30ATXrv/JPy6odasTNSHBv9c7q1HW6LYbMu9fu811L5LML5T9CeysLITwvbSSQl8wnkOKynVB8acQzrgWMTbCbzDgmYCy7kkSN6sbwiEjDCDEBxvBoej7Eu3EQrpHfFGJPOalK2/zmutnN8AuQr/qTlBZ1XVj4fej70v2noJ0ynrMKTBWcX2H48r5c8/ybkc6LnRM+JnhM9J3pO9JzoOdFzoudEz4meEz0nek70nOg50XOi50TPiZ4TPSf6H0s09VOHBdvPvsWs3rDY7n1iENvknaww93t7Llm/2fQFzavJ7puxlwjGK2QZU13Opm28tPnuaN8nR6sW+a51inxM7HB4zvSyDg//Ni2Mw4avpj/o7rD1y/+SKWNxvptPvvX476FDGclPr7feaF315Pru3xd0vv3k2meRf/1bT66X7I4peHI9+I2j+gnhW0XHS8KfXP84Z031x0+Zv2/HfKC2xEKytcXrNYpONcsyK7mebC7uHl0itOiOASuIAsMGCMp/wmP72ZQ7B77jN/dRnITaOSHyj6EaGodmG7ms+drQwaWtEJharQVkmZql8x131tVkAd7E+KfS/mSbWMLT/wCVZzWsI3Iu1DaHy79eAUvHjkstWeHMGNsl9gn2YV44o+tkBFmbwpDCnucpNu48XOZj8rr9tNc0G62Ixct42zmClbBCFFeJ9CTB0vHbLnvJzBhhueL6USD07vBgnS3oNH3E3ynwD8r35GUCbxt1rL5ieb30iybSvbURF+mTJX7IP0ez1uonuWym/mPhxMf1XIZy7L3hqe+06gunvuMqgviTD0JdWBo9SzPuUZdnnQiyTRzhpph9bFrDEZLhiLN1I0NXxem2NCvMzcpQYlen2omZs0fGya3VUG06KnuMrkWv47qi+R5E7sWhZJjYB+UASGfdMduc/uO2WBG46LF+KnaZFZCMnU59LziZ43GMXRN9q5W1G/8Fa/w7TpdlALAO9HyVuNNxnMbZgy8Wd2CPRBMegCQrvCJXX7cLlq4U9MBX8rjMnNZtjnchTvTR14iunPb4lAHKSrk+evGoK4DHesbP0SzOAnwDDHQmgwizqh7EuwDzABzgyrtaU6EdUi/qCcwH/B9bK/w8fZVmRFjP+wFV2KkmVsJPqljvatxOx1N3OvObJH0Xev0rvhDeogztF5F4mFMqInwsiHEwWG+WRmOFlONY/4lO9YOemgcCkitNYSxcRSusjWPwYZpUpFpvDRO/i2NnXJCLuLRCQ1dFUozUSozIvDBCbC9BV0s6/thqoEvQisorqj3kC7dGq9bDc9dE32hlRYUsEIH/DJ0X4iaFLrSEeC0F2BkyksQgfOUHgwo/03RFfqkh7hKT7XVKX0RqMSTFW7uicoDXGuq6l6Z375T8vszQcv1G5b690xEFx03O+qrlQiVy4I7G3KRcwmBk6OZIMtou1v5GJ2y6uYsmGh/Pii3iHvi0OHNYSZIceItc310C4Hm6aKijhHloQF3ZXnRlRAN9ZpYMk8wt8Xqc7aGBdnVqLz/7TBDLiAXTYepTQTIdsCo6Q7fnd0eXRxX4lLR7V3v6TsSV1WZURq6PZdXlMUXBNyTbPld5uH6v6k0zSsffydBdIbl6ZOgMisRT0m+TRpwX/HJrdLtMf/miX0TbIv1G0HnXicfcQzSewoS1JLLa62dUY8GwlGCV4c6UWJoqI5NkhhfOxIqCm2FGVybhSk6e50y10oY/eCOxWnqpe7QVxASzvfKYebo7Jbz0OH9k3CG7oGpFJ8RWHOOJhtutm0JQgTl0Enx5pF4haM+84D86RzrDRfHNjfj0pdMJZXKrUQPXari2a0jl7MXFWiafaayJ5DPnA+sjInpYhH68dAk5v7tsjWCmhAsZ3MTgRvbWKrrcPH6Az7L6rCoySTU3HNVLkm+0EsV3mLkn/LDRp8HgIh6mGGz3nqmiiVL4qwI0cHMe3acATwTfwNrO/TBlbo9yU9VrVI4Qv9p67gPYhB8CQW+SNJ1xEa6LUSeXtntVA4t8d9V/nW4UjjbZBPnuZ4Mlcs2czATH7lJjHKSH2j9p62T2JbqKwOOWj42fTqfQ/SIRS8am4Pb3+ARo77U2WS+vtAbZUt+SZl2KIiy+ljBnQf1NvHTZ4x2xZ/dLVxAzYw68C+klfXEU3BlPcU5BqcFnpJ46V8PuUmECieR61BBRb10KgDGh4MCZef6au52GC/ey2PPRvbRvZBUFqjCXq9gzYZPx1hiTl43GzkV0X6IPiVhqjmUbows2QHFaTqPBgmlvj/fOAotwyMgeNg7sxQRL02u4yg3k9YrkfZeU6n7y2mBkdK1ViWfH9ZGxYN50LRgc2+oe04g5Q7mY2x1l5pghoRFsxYZ+yCfE4yhGes62nJv+B2ZQHKx9XNZwDWxauuqBK7c+C42W/NQYDomLn/q+Nv6cM1xj4PclLnRZlKcIhHMzDJZai2HmBwxmn74s7A7xNqfxK7Q+hbNlChDufmBw2eqWJ4t7n+GdvMqpbcPxKpv7hf2piGwXpJZxz6C8IXKtv/njSPMryg72ex8+rjCNvv1ZY+fxrXnX6Y7DlLAIK2sESxPCmFIYWaT7bmnN93Ad7XIPQUDehCbKjxir8CwgksHw6GuPYYxCeq0KzXuhjO1RYb3EUd9QVrM08mqgO1oE707ydPrLJpfrGz4MpH0azXslWMbMuCKWV6HqkjHX4H/ljIfvmHZluowdSm5LmHCvF9M/OouvBochL5QzcU0WuFAsF3+bDb3YBBvak05EJHNuGRbmrBgDT1VRY4D3WIxiSVEM4Ytq6pyFvI2qVmzF6ScL45Gtj1b2YBWb3Gx9xyrl36Jbb/xdCZm3Kh4pAh9byT1Cp3gQst65MRESqlRMytwZ42YFshOKg5Zr8F3gh37kXlYwKu9yKPZVT1A1XwQ2UGM42UgLsF5simG0fJyh25QpUM89GREUy8Y5W8iFfcmlI+qptPrrA3q6LvYn9GpRX/192fabI0jFlem0xC8P66qRYpiUL/MKIKFSVfbjAv90flxYkYDhI7tjroskMD/pYhMabpbIP0IZBO1hzO5Tdqz8oWOtGKx364R0WksmzB+pGhnMBBFfdN/s+ejOmeenfvBBwRzazulkolXMfJwezt9y96spr11EH0gJB1Pe1Vuo708LN56sfayMfGM9H/Y8ha8AuTCiVB95IuH2mcMlC5moxwrFMW71H5pTmMmbEIZQhhkAuciqa74foM5wi1CdSYMf0S0l/kgtOewmseIAIE1NrR+KZeUYv5bOWFu9RHQUe8QEmKvYfOQ32ziQTLVJNObj0RzDaPcRG4x4xlMOFjgtRZAN1pCyGLdfkdukw1EK2ztz0eKwWyycCNDKxRpw2minhXthz14D07xwD28aeYUM37+sWz716xMHsNoOQlb7bO1pouatWJe3sD9Maw0lzh8sVbZiqYWkdmOcVuW96reweH/IUhQbg9MgWQs6XZiQq6Jj6sfhoj4JwkF3vVlmTQOp1tYdBxFPfvGR1Sn8qKYzT5erhj0BGgbkymxvrvt8j162xKltf1NLBA4V1G0/Vq6qlH/0OJrKg+Oc8/dPhDupI8POEGc+uqiEcpuj1F83+aNUv+Rwr5vrRr6WMI8k8+NyhrTemD7lUqLeaHPYoGoVmH+6Nm9NtWfa8CVeMseksoWzbB90eY0u3nf+kablW7h6SemGD6Bf3cXCmAB8XTSwFuW4c07msGHr0N1OKHiP/mqWoXOlJH7JNL7pEXh8mT1VZGUJ2XXvc6kxbPesHhaizi77ZrOmvu+6bcw5hWojka7ImRbFQdCsEGpjUmxW5hfmLqmlS6k4Pucjaw/jDcGMjYKPr3IxkLOxYjdq9OFP87tVn0qoW3OebhlaGBJODUcfXerUr3xx1t4YThYuYaH0pvUEYulxVifbNECDZ0QE3/KKs/X66Hbh2OVDN5Q6iXgPceTRfHY08c0KN8DWto+1/MxSFo7E6GvlmMLRNXzQ7W1sEpzwuxXv+XhHeVRW58lLU+hk02U/d+P3+MX+yH1nS6uzWmDiWq9narQyDTKwwZVbGK9ty7SJRjOtg2zLHTltye7GNbjkhHuKgtjgJ4yvOk0naUPfi9e2F3Mtq6ZK+Ka2Kg+34yXMIQoO6QjUfOdY5TKfh3SQjIFGde1kZeQZZ9+rhYaCz/jA8qdI9yP4XLeMnUKdyo2XjKXSCFZl2Z4Yzppq/fezJYyOm6LEMA9ry7nuRdJSJTSNs0LU71h9rUkoqKh6O7orqIJYrWjKP93ee7jc915Z3jHVbnJeVbZqn/4+PiXUa6U2cklKt608mKAbN3ZXMdymxT6Ndg3jtplCSV/qzXIny9XUlG3mtX6UEFynZijloJNhtCmU2pBvW31fRTJfivRCle/HwgyFkiaDiOt6ElIe6+NU39WKCoj8EXw6JBXr8Tt0b2fe6Ro+eKOtK7ThrG3hqs/4plaWi+1Td8O3yN0CQTVygq0DtOAOeLFtoj6ZbOpm5+fVdsUr6KqCe5FnqMZenLVXIlw03YHkZr8ir1lTg/NZR4VdHWFjWOOmLFTG0uG617U+YfBQC854AifzQ5pSVED+UbmY+aSJiuPXV2ePJrbZXFmvcLQH26SWf7h7V1NruazJchdpm/WqzSi8aYsMM4kBW0O2PIzARRTdgU/aq/tr/dM/c1TBDDXVEqSoT0fILFVggM7TwrWN9S3b2+cV8LQTGypCc6Yno/eV+iAU9dcDzBEK7nVuNu9po/Yf7/D+TftY1z1qm5XioA/bAORVTvWfmzdt/aDi/S+//j9QSwMEFAACAAgAT3pmSzeoczFKAAAAawAAABsAAAB1bml2ZXJzYWwvdW5pdmVyc2FsLnBuZy54bWyzsa/IzVEoSy0qzszPs1Uy1DNQsrfj5bIpKEoty0wtV6gAigEFIUBJoRLINUJwyzNTSjJAKizNEIIZqZnpGSW2ShaW5nBBfaCZAFBLAQIAABQAAgAIALxxsUipAcR2+wIAALAIAAAUAAAAAAAAAAEAAAAAAAAAAAB1bml2ZXJzYWwvcGxheWVyLnhtbFBLAQIAABQAAgAIAE56Zkux5PJ53AQAAGkSAAAdAAAAAAAAAAEAAAAAAC0DAAB1bml2ZXJzYWwvY29tbW9uX21lc3NhZ2VzLmxuZ1BLAQIAABQAAgAIAE56ZktFeVL1LwQAAG4SAAAnAAAAAAAAAAEAAAAAAEQIAAB1bml2ZXJzYWwvZmxhc2hfcHVibGlzaGluZ19zZXR0aW5ncy54bWxQSwECAAAUAAIACABOemZLhgQxNc4CAAB6CgAAIQAAAAAAAAABAAAAAAC4DAAAdW5pdmVyc2FsL2ZsYXNoX3NraW5fc2V0dGluZ3MueG1sUEsBAgAAFAACAAgATnpmS2F7O8kaBAAA/xEAACYAAAAAAAAAAQAAAAAAxQ8AAHVuaXZlcnNhbC9odG1sX3B1Ymxpc2hpbmdfc2V0dGluZ3MueG1sUEsBAgAAFAACAAgATnpmS2lqk/yEAQAA/gUAAB8AAAAAAAAAAQAAAAAAIxQAAHVuaXZlcnNhbC9odG1sX3NraW5fc2V0dGluZ3MuanNQSwECAAAUAAIACABPemZLGpWfPpYwAADDYQAAFwAAAAAAAAAAAAAAAADkFQAAdW5pdmVyc2FsL3VuaXZlcnNhbC5wbmdQSwECAAAUAAIACABPemZLN6hzMUoAAABrAAAAGwAAAAAAAAABAAAAAACvRgAAdW5pdmVyc2FsL3VuaXZlcnNhbC5wbmcueG1sUEsFBgAAAAAIAAgAYAIAADJHAAAAAA=="/>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InfraTrial_Tech_11.6.2017_2_final"/>
  <p:tag name="ISPRING_RESOURCE_PATHS_HASH_PRESENTER" val="3ad67dedb162cc5f7311331b86e9b8a8206d9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777"/>
  <p:tag name="ISPRING_SLIDE_ID_2" val="{5D64BA42-638D-4EF0-8DFA-F91BC295E2D0}"/>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1.999"/>
  <p:tag name="ISPRING_SLIDE_ID_2" val="{5B374FEE-8A7F-4499-A82C-0C4C2DD925D8}"/>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247096C-7DD5-4235-B9C2-CD2BCE173386}"/>
  <p:tag name="GENSWF_ADVANCE_TIME" val="141.296"/>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9.115"/>
  <p:tag name="ISPRING_SLIDE_ID_2" val="{FB0D0B27-B139-4A6D-9F3B-165D5E142980}"/>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444"/>
  <p:tag name="ISPRING_SLIDE_ID_2" val="{B542982A-2569-43B1-81DC-4E6692535EC5}"/>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05"/>
  <p:tag name="ISPRING_SLIDE_ID_2" val="{2328B1E9-5E98-47E8-888F-9A6EC504C755}"/>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73"/>
  <p:tag name="ISPRING_SLIDE_ID_2" val="{57F0C0F9-10FF-42D5-B9A8-82C53356E69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804"/>
  <p:tag name="ISPRING_SLIDE_ID_2" val="{4835E768-2128-451D-AA22-D4BA33E3891D}"/>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3.342"/>
  <p:tag name="ISPRING_CUSTOM_TIMING_USED" val="1"/>
  <p:tag name="ISPRING_SLIDE_ID_2" val="{D874E02D-C93F-4E8A-993D-B310ACF5A42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532"/>
  <p:tag name="ISPRING_SLIDE_ID_2" val="{67FB5857-FB5D-4703-A2D9-91274936BA7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892"/>
  <p:tag name="ISPRING_SLIDE_ID_2" val="{E3F78B7D-BE32-48AF-856B-84B174F6A0BB}"/>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76"/>
  <p:tag name="ISPRING_SLIDE_ID_2" val="{78A53EE5-801F-4C19-9364-7342217C6B57}"/>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04"/>
  <p:tag name="ISPRING_SLIDE_ID_2" val="{A753447E-7FCD-4EEB-9DE6-D66A48016EA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3.032"/>
  <p:tag name="ISPRING_SLIDE_ID_2" val="{F0F93350-A64F-4985-97EA-E65B64DC5816}"/>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462"/>
  <p:tag name="ISPRING_SLIDE_ID_2" val="{EDD9E132-DC7C-46CF-AE7D-C6E6ECBD28D4}"/>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1794</TotalTime>
  <Words>1639</Words>
  <Application>Microsoft Office PowerPoint</Application>
  <PresentationFormat>Custom</PresentationFormat>
  <Paragraphs>149</Paragraphs>
  <Slides>15</Slides>
  <Notes>15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Retrospect</vt:lpstr>
      <vt:lpstr>Infrastructure Trial</vt:lpstr>
      <vt:lpstr>Topics</vt:lpstr>
      <vt:lpstr>Glossary</vt:lpstr>
      <vt:lpstr>Introduction</vt:lpstr>
      <vt:lpstr>Getting Started</vt:lpstr>
      <vt:lpstr>Proctor Caching Requirements</vt:lpstr>
      <vt:lpstr>Proctor Caching Setup</vt:lpstr>
      <vt:lpstr>Import or Export TestNav Configurations</vt:lpstr>
      <vt:lpstr>Precaching</vt:lpstr>
      <vt:lpstr>Precaching</vt:lpstr>
      <vt:lpstr>Proctor Caching Diagnostics</vt:lpstr>
      <vt:lpstr>After Testing</vt:lpstr>
      <vt:lpstr>Frequently-Asked Questions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InfraTrial_Tech_11.6.2017_2_final</dc:title>
  <dc:creator>Dahn, LeAnn E</dc:creator>
  <cp:lastModifiedBy>Dahn, LeAnn E</cp:lastModifiedBy>
  <cp:revision>160</cp:revision>
  <dcterms:created xsi:type="dcterms:W3CDTF">2016-10-28T00:45:12Z</dcterms:created>
  <dcterms:modified xsi:type="dcterms:W3CDTF">2017-11-08T12:49:29Z</dcterms:modified>
</cp:coreProperties>
</file>