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77" r:id="rId5"/>
    <p:sldId id="303" r:id="rId6"/>
    <p:sldId id="327" r:id="rId7"/>
    <p:sldId id="282" r:id="rId8"/>
    <p:sldId id="326" r:id="rId9"/>
    <p:sldId id="306" r:id="rId10"/>
    <p:sldId id="307" r:id="rId11"/>
    <p:sldId id="308" r:id="rId12"/>
    <p:sldId id="321" r:id="rId13"/>
    <p:sldId id="325" r:id="rId14"/>
    <p:sldId id="311" r:id="rId15"/>
    <p:sldId id="312" r:id="rId16"/>
    <p:sldId id="313" r:id="rId17"/>
    <p:sldId id="314" r:id="rId18"/>
    <p:sldId id="315" r:id="rId19"/>
    <p:sldId id="316" r:id="rId20"/>
    <p:sldId id="317" r:id="rId21"/>
    <p:sldId id="324" r:id="rId22"/>
    <p:sldId id="320" r:id="rId23"/>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303"/>
            <p14:sldId id="327"/>
            <p14:sldId id="282"/>
            <p14:sldId id="326"/>
            <p14:sldId id="306"/>
            <p14:sldId id="307"/>
            <p14:sldId id="308"/>
            <p14:sldId id="321"/>
            <p14:sldId id="325"/>
            <p14:sldId id="311"/>
            <p14:sldId id="312"/>
            <p14:sldId id="313"/>
            <p14:sldId id="314"/>
            <p14:sldId id="315"/>
            <p14:sldId id="316"/>
            <p14:sldId id="317"/>
            <p14:sldId id="324"/>
            <p14:sldId id="32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B70C50-5A45-24CE-C5C2-5B2D5EF89FA5}" name="Jennifer Kash" initials="JK" userId="S::Jennifer.Kash@pearson.com::e368091e-6b08-4360-a0b9-01cf60947260" providerId="AD"/>
  <p188:author id="{0BB9605B-0CD8-A33A-E83F-766CF09D5E67}" name="Whitney Woods" initials="WW" userId="S::whitney.woods@pearson.com::38c549b7-54d6-4a1e-b2f6-c31572cbe78b" providerId="AD"/>
  <p188:author id="{739D309D-4C34-4097-D726-46C62F4F2F97}" name="Holly Woodruff" initials="HW" userId="S::holly.woodruff@pearson.com::bd40664c-d0f9-47f6-9555-8f1bf1ec3b14" providerId="AD"/>
  <p188:author id="{D7C264F7-7DD7-2006-D813-B710073AC89F}" name="Pelychaty, Robert (DESE)" initials="PR(" userId="S::Robert.Pelychaty@mass.gov::4b7f82dc-9b90-4364-a63e-8be2ecd61e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Zalk, Jodie (DESE)" initials="ZJ(" lastIdx="16" clrIdx="5">
    <p:extLst>
      <p:ext uri="{19B8F6BF-5375-455C-9EA6-DF929625EA0E}">
        <p15:presenceInfo xmlns:p15="http://schemas.microsoft.com/office/powerpoint/2012/main" userId="S::Jodie.L.Zalk@mass.gov::e1452584-4588-4fe8-8e76-c634323654f0" providerId="AD"/>
      </p:ext>
    </p:extLst>
  </p:cmAuthor>
  <p:cmAuthor id="2" name="Dahn, LeAnn E" initials="LED" lastIdx="7" clrIdx="0">
    <p:extLst>
      <p:ext uri="{19B8F6BF-5375-455C-9EA6-DF929625EA0E}">
        <p15:presenceInfo xmlns:p15="http://schemas.microsoft.com/office/powerpoint/2012/main" userId="Dahn, LeAnn E" providerId="None"/>
      </p:ext>
    </p:extLst>
  </p:cmAuthor>
  <p:cmAuthor id="3" name="Pelychaty, Robert" initials="PR" lastIdx="6" clrIdx="1">
    <p:extLst>
      <p:ext uri="{19B8F6BF-5375-455C-9EA6-DF929625EA0E}">
        <p15:presenceInfo xmlns:p15="http://schemas.microsoft.com/office/powerpoint/2012/main" userId="S-1-5-21-875326689-928589111-1252796590-18778" providerId="AD"/>
      </p:ext>
    </p:extLst>
  </p:cmAuthor>
  <p:cmAuthor id="4" name="Cullen, Shannon (DESE)" initials="CS(" lastIdx="20" clrIdx="2">
    <p:extLst>
      <p:ext uri="{19B8F6BF-5375-455C-9EA6-DF929625EA0E}">
        <p15:presenceInfo xmlns:p15="http://schemas.microsoft.com/office/powerpoint/2012/main" userId="S::Shannon.Cullen@mass.gov::6b1ad6a8-5818-44b3-9274-ccefbf22d13d" providerId="AD"/>
      </p:ext>
    </p:extLst>
  </p:cmAuthor>
  <p:cmAuthor id="5" name="Pelychaty, Robert (DESE)" initials="P(" lastIdx="7" clrIdx="3">
    <p:extLst>
      <p:ext uri="{19B8F6BF-5375-455C-9EA6-DF929625EA0E}">
        <p15:presenceInfo xmlns:p15="http://schemas.microsoft.com/office/powerpoint/2012/main" userId="S::robert.pelychaty@mass.gov::4b7f82dc-9b90-4364-a63e-8be2ecd61eb5" providerId="AD"/>
      </p:ext>
    </p:extLst>
  </p:cmAuthor>
  <p:cmAuthor id="6" name="Holly Woodruff" initials="HW" lastIdx="3" clrIdx="4">
    <p:extLst>
      <p:ext uri="{19B8F6BF-5375-455C-9EA6-DF929625EA0E}">
        <p15:presenceInfo xmlns:p15="http://schemas.microsoft.com/office/powerpoint/2012/main" userId="S::holly.woodruff@pearson.com::bd40664c-d0f9-47f6-9555-8f1bf1ec3b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E5EBF7"/>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52" autoAdjust="0"/>
  </p:normalViewPr>
  <p:slideViewPr>
    <p:cSldViewPr snapToGrid="0">
      <p:cViewPr varScale="1">
        <p:scale>
          <a:sx n="47" d="100"/>
          <a:sy n="47" d="100"/>
        </p:scale>
        <p:origin x="696" y="2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2023/11/30</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2023/11/30</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DengXian" panose="02010600030101010101" pitchFamily="2" charset="-122"/>
                <a:ea typeface="DengXian" panose="02010600030101010101" pitchFamily="2" charset="-122"/>
              </a:rPr>
              <a:t>This module presents an overview of the accessibility and accommodations policies for MCAS testing. We will describe accessibility features that are available to all students, and we will also describe accommodations that are only available for students with disabilities and English learners. These policies are intended to help all students participate fairly and show their knowledge, skills, and abilities on the MCAS tests.</a:t>
            </a:r>
          </a:p>
        </p:txBody>
      </p:sp>
    </p:spTree>
    <p:extLst>
      <p:ext uri="{BB962C8B-B14F-4D97-AF65-F5344CB8AC3E}">
        <p14:creationId xmlns:p14="http://schemas.microsoft.com/office/powerpoint/2010/main" val="1406890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what the text-to-speech feature looks like on the computer-based test. The sentence being read aloud is highlighted in yellow; the word being read aloud at the moment is highlighted in blue. The student can control the speed and the volume of the speaking voice using the control icons shown in the display. Another icon controls whether the read-aloud picks up where it</a:t>
            </a:r>
            <a:r>
              <a:rPr lang="en-US" sz="1200" kern="1200" baseline="0" dirty="0">
                <a:solidFill>
                  <a:schemeClr val="tx1"/>
                </a:solidFill>
                <a:effectLst/>
                <a:latin typeface="+mn-lt"/>
                <a:ea typeface="+mn-ea"/>
                <a:cs typeface="+mn-cs"/>
              </a:rPr>
              <a:t> left off when it was stopped, or </a:t>
            </a:r>
            <a:r>
              <a:rPr lang="en-US" sz="1200" kern="1200" dirty="0">
                <a:solidFill>
                  <a:schemeClr val="tx1"/>
                </a:solidFill>
                <a:effectLst/>
                <a:latin typeface="+mn-lt"/>
                <a:ea typeface="+mn-ea"/>
                <a:cs typeface="+mn-cs"/>
              </a:rPr>
              <a:t>goes back to the beginning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Students who plan to use text-to-speech on the test should become familiar with the look and feel of this accommodation before testing begins. The Department strongly encourages students who need this accommodation to take practice tests using the text-to-speech accommodation so they will be familiar with how the text-to-speech accommodation operates.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indicated above is the “Highlight-to-Hear Feature.” Students can highlight text for the option to “Listen” to the selection. With this feature, TTS will not continue reading past the end of this sentence.</a:t>
            </a:r>
          </a:p>
          <a:p>
            <a:endParaRPr lang="en-US" dirty="0"/>
          </a:p>
        </p:txBody>
      </p:sp>
    </p:spTree>
    <p:extLst>
      <p:ext uri="{BB962C8B-B14F-4D97-AF65-F5344CB8AC3E}">
        <p14:creationId xmlns:p14="http://schemas.microsoft.com/office/powerpoint/2010/main" val="2876641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Response Accommodations change the way in which a student with a disability responds to test questions. For example, typed responses are allowed on the paper-based test, and a scribe can write down the answers dictated by the student.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response accommodation is to allow a student with a disability to use a specific approved graphic organizer for the ELA test or an approved supplemental mathematics reference sheet to answer questions on the Mathematics test. Only ELA graphic organizers and mathematics reference sheets that in</a:t>
            </a:r>
            <a:r>
              <a:rPr lang="en-US" sz="1200" kern="1200" baseline="0" dirty="0">
                <a:solidFill>
                  <a:schemeClr val="tx1"/>
                </a:solidFill>
                <a:effectLst/>
                <a:latin typeface="+mn-lt"/>
                <a:ea typeface="+mn-ea"/>
                <a:cs typeface="+mn-cs"/>
              </a:rPr>
              <a:t>clude text and </a:t>
            </a:r>
            <a:r>
              <a:rPr lang="en-US" sz="1200" kern="1200" dirty="0">
                <a:solidFill>
                  <a:schemeClr val="tx1"/>
                </a:solidFill>
                <a:effectLst/>
                <a:latin typeface="+mn-lt"/>
                <a:ea typeface="+mn-ea"/>
                <a:cs typeface="+mn-cs"/>
              </a:rPr>
              <a:t>have been developed by DESE may be used, and only by a student with a disability who has this accommodation listed in their IEP or 504 plan. Graphic organizers and reference sheets may be downloaded from the site shown on this table, and they have been designed especially to assist students in responding to questions on the MCAS tests. Schools may no longer submit their own individualized supplemental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reference sheets or graphic organizers for Department approval for Mathematics or ELA tests. However, it is possible to request the use of a customized STE reference sheet, which must be submitted to the Department prior to testing. The use of a specific approved graphic organizer or approved supplemental mathematics reference sheet must be documented in the student’s SR/PNP.</a:t>
            </a:r>
          </a:p>
        </p:txBody>
      </p:sp>
    </p:spTree>
    <p:extLst>
      <p:ext uri="{BB962C8B-B14F-4D97-AF65-F5344CB8AC3E}">
        <p14:creationId xmlns:p14="http://schemas.microsoft.com/office/powerpoint/2010/main" val="3776808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Special Access Accommodations are used by a small number of students with disabilities on specific MCAS tests. They are called “special access” because they change part of what the test is designed to measure, and they should be used only by a very small number of students who meet certain guidelines. Eligibility to receive these accommodations is limited to students who are severely limited or prevented from performing the skill in question, such as a student who is virtually unable to calculate, write, read, or spell. Teams must carefully review the criteria described for each special access accommodation listed in the Accessibility and Accommodations Manual before designating these for students, and may consult with Department staff beforehand by emailing mcas@doe.mass.edu.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Special Access Accommodations must be requested in the student’s SR/PNP. </a:t>
            </a:r>
          </a:p>
          <a:p>
            <a:endParaRPr lang="en-US" dirty="0"/>
          </a:p>
        </p:txBody>
      </p:sp>
    </p:spTree>
    <p:extLst>
      <p:ext uri="{BB962C8B-B14F-4D97-AF65-F5344CB8AC3E}">
        <p14:creationId xmlns:p14="http://schemas.microsoft.com/office/powerpoint/2010/main" val="1653040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accommodations listed in this table are intended for students who were reported as English learners in the Department’s Student Information Management System (or SIMS). First-year ELs with low levels of English proficiency may take a paper-based test, instead of a computer-based test, if they are unfamiliar with the use of technology. English learners are entitled to use all of the Accessibility Features that were previously described. The use of approved bilingual word-to-word dictionaries is also allowed for students who </a:t>
            </a:r>
            <a:r>
              <a:rPr lang="en-US" sz="1200" dirty="0">
                <a:effectLst/>
                <a:latin typeface="+mn-lt"/>
                <a:ea typeface="Times New Roman" panose="02020603050405020304" pitchFamily="18" charset="0"/>
              </a:rPr>
              <a:t>were ever reported as EL</a:t>
            </a:r>
            <a:r>
              <a:rPr lang="en-US" sz="1200" kern="1200" dirty="0">
                <a:solidFill>
                  <a:schemeClr val="tx1"/>
                </a:solidFill>
                <a:effectLst/>
                <a:latin typeface="+mn-lt"/>
                <a:ea typeface="+mn-ea"/>
                <a:cs typeface="+mn-cs"/>
              </a:rPr>
              <a:t>.</a:t>
            </a:r>
            <a:r>
              <a:rPr lang="en-US" sz="1200" dirty="0">
                <a:highlight>
                  <a:srgbClr val="00FF00"/>
                </a:highlight>
                <a:latin typeface="+mn-lt"/>
                <a:cs typeface="Segoe UI"/>
              </a:rPr>
              <a:t> </a:t>
            </a:r>
          </a:p>
          <a:p>
            <a:r>
              <a:rPr lang="en-US" sz="1200" kern="1200" dirty="0">
                <a:solidFill>
                  <a:schemeClr val="tx1"/>
                </a:solidFill>
                <a:effectLst/>
                <a:latin typeface="+mn-lt"/>
                <a:ea typeface="+mn-ea"/>
                <a:cs typeface="+mn-cs"/>
              </a:rPr>
              <a:t>Please also remember that English learners in their first year in a Massachusetts school may,</a:t>
            </a:r>
            <a:r>
              <a:rPr lang="en-US" sz="1200" kern="1200" baseline="0" dirty="0">
                <a:solidFill>
                  <a:schemeClr val="tx1"/>
                </a:solidFill>
                <a:effectLst/>
                <a:latin typeface="+mn-lt"/>
                <a:ea typeface="+mn-ea"/>
                <a:cs typeface="+mn-cs"/>
              </a:rPr>
              <a:t> at the principal’s discretion, be exempted from participation in the MCAS ELA test.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take a minute to review this list of accommodations available to ELs, whether or not they have a disability.</a:t>
            </a:r>
          </a:p>
          <a:p>
            <a:endParaRPr lang="en-US" dirty="0"/>
          </a:p>
        </p:txBody>
      </p:sp>
    </p:spTree>
    <p:extLst>
      <p:ext uri="{BB962C8B-B14F-4D97-AF65-F5344CB8AC3E}">
        <p14:creationId xmlns:p14="http://schemas.microsoft.com/office/powerpoint/2010/main" val="1874052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special test forms listed on this slide are available as accommodations for students with disabilities. Please take a minute to review the list of accommodated forms.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computer-based tests, text-to-speech, ASL, Spanish/English, screen reader, and compatible assistive technology forms are available. It is necessary to review the Guidelines for Using Assistive Technology as an MCAS Test Accommodation prior to assigning a student a web extension or compatible assistive technology form.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paper-based tests, large print and Braille forms are available.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See Appendix A of the Guide to the SR/PNP for additional information about assigning these accommodations: mcas.pearsonsupport.com/manuals/</a:t>
            </a:r>
          </a:p>
        </p:txBody>
      </p:sp>
    </p:spTree>
    <p:extLst>
      <p:ext uri="{BB962C8B-B14F-4D97-AF65-F5344CB8AC3E}">
        <p14:creationId xmlns:p14="http://schemas.microsoft.com/office/powerpoint/2010/main" val="3633457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Students with disabilities may use their familiar assistive technology to participate in MCAS tests if the specific technology is allowable and is listed in the student’s IEP or 504 plan. Assistive technology might include word prediction, speech-to-text programs, adaptive keyboards or mouse, or a screen magnifier.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two kinds of assistive technology that can be used for MCAS testing. One is an assistive technology program that is </a:t>
            </a:r>
            <a:r>
              <a:rPr lang="en-US" sz="1200" b="1" kern="1200" dirty="0">
                <a:solidFill>
                  <a:schemeClr val="tx1"/>
                </a:solidFill>
                <a:effectLst/>
                <a:latin typeface="+mn-lt"/>
                <a:ea typeface="+mn-ea"/>
                <a:cs typeface="+mn-cs"/>
              </a:rPr>
              <a:t>compatible</a:t>
            </a:r>
            <a:r>
              <a:rPr lang="en-US" sz="1200" kern="1200" dirty="0">
                <a:solidFill>
                  <a:schemeClr val="tx1"/>
                </a:solidFill>
                <a:effectLst/>
                <a:latin typeface="+mn-lt"/>
                <a:ea typeface="+mn-ea"/>
                <a:cs typeface="+mn-cs"/>
              </a:rPr>
              <a:t> with TestNav, the computer-based testing platform. Compatible programs are those that function within TestNav during the computer-based test. In that case, the </a:t>
            </a:r>
            <a:r>
              <a:rPr lang="en-US" sz="1200" b="1" kern="1200" dirty="0">
                <a:solidFill>
                  <a:schemeClr val="tx1"/>
                </a:solidFill>
                <a:effectLst/>
                <a:latin typeface="+mn-lt"/>
                <a:ea typeface="+mn-ea"/>
                <a:cs typeface="+mn-cs"/>
              </a:rPr>
              <a:t>“Web Extension” </a:t>
            </a:r>
            <a:r>
              <a:rPr lang="en-US" sz="1200" b="0" kern="1200" dirty="0">
                <a:solidFill>
                  <a:schemeClr val="tx1"/>
                </a:solidFill>
                <a:effectLst/>
                <a:latin typeface="+mn-lt"/>
                <a:ea typeface="+mn-ea"/>
                <a:cs typeface="+mn-cs"/>
              </a:rPr>
              <a:t>form</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or the</a:t>
            </a:r>
            <a:r>
              <a:rPr lang="en-US" sz="1200" b="1" kern="1200" dirty="0">
                <a:solidFill>
                  <a:schemeClr val="tx1"/>
                </a:solidFill>
                <a:effectLst/>
                <a:latin typeface="+mn-lt"/>
                <a:ea typeface="+mn-ea"/>
                <a:cs typeface="+mn-cs"/>
              </a:rPr>
              <a:t> “Compatible Assistive Technology” </a:t>
            </a:r>
            <a:r>
              <a:rPr lang="en-US" sz="1200" b="0" kern="1200" dirty="0">
                <a:solidFill>
                  <a:schemeClr val="tx1"/>
                </a:solidFill>
                <a:effectLst/>
                <a:latin typeface="+mn-lt"/>
                <a:ea typeface="+mn-ea"/>
                <a:cs typeface="+mn-cs"/>
              </a:rPr>
              <a:t>form</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must be requested in the SR/PNP to ensure that the correct form of the test is provided to the student. Schools should review an annually updated description of assistive technology programs in the </a:t>
            </a:r>
            <a:r>
              <a:rPr lang="en-US" b="0" i="0" dirty="0">
                <a:solidFill>
                  <a:srgbClr val="333333"/>
                </a:solidFill>
                <a:effectLst/>
                <a:latin typeface="DengXian" panose="02010600030101010101" pitchFamily="2" charset="-122"/>
                <a:ea typeface="DengXian" panose="02010600030101010101" pitchFamily="2" charset="-122"/>
              </a:rPr>
              <a:t>Guidelines for Using Assistive Technology as an MCAS Test Accommodation </a:t>
            </a:r>
            <a:r>
              <a:rPr lang="en-US" sz="1200" b="0" i="0" kern="1200" dirty="0">
                <a:solidFill>
                  <a:schemeClr val="tx1"/>
                </a:solidFill>
                <a:effectLst/>
                <a:latin typeface="+mn-lt"/>
                <a:ea typeface="+mn-ea"/>
                <a:cs typeface="+mn-cs"/>
              </a:rPr>
              <a:t>that is </a:t>
            </a:r>
            <a:r>
              <a:rPr lang="en-US" sz="1200" kern="1200" dirty="0">
                <a:solidFill>
                  <a:schemeClr val="tx1"/>
                </a:solidFill>
                <a:effectLst/>
                <a:latin typeface="+mn-lt"/>
                <a:ea typeface="+mn-ea"/>
                <a:cs typeface="+mn-cs"/>
              </a:rPr>
              <a:t>available on DESE’s website.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assistive technology programs may </a:t>
            </a:r>
            <a:r>
              <a:rPr lang="en-US" sz="1200" b="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be compatible with TestNav and are therefore considered “external” technology that does not interact with TestNav. These will require another nearby computer that includes the assistive technology program or device that is not connected to the computer that uses TestNav. A test administrator may need to help the student transfer the information from the additional computer to the actual computer-based test. Schools should plan in advance for students that will use assistive technology, and try these out beforehand using practice tests. It will also be important to make sure the student using assistive technology cannot access the Internet during testing. </a:t>
            </a:r>
          </a:p>
          <a:p>
            <a:endParaRPr lang="en-US" dirty="0"/>
          </a:p>
        </p:txBody>
      </p:sp>
    </p:spTree>
    <p:extLst>
      <p:ext uri="{BB962C8B-B14F-4D97-AF65-F5344CB8AC3E}">
        <p14:creationId xmlns:p14="http://schemas.microsoft.com/office/powerpoint/2010/main" val="2491874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DengXian" panose="02010600030101010101" pitchFamily="2" charset="-122"/>
                <a:ea typeface="DengXian" panose="02010600030101010101" pitchFamily="2" charset="-122"/>
              </a:rPr>
              <a:t>Test preparation is important, particularly for students who are not familiar with computer-based testing for MCAS. Educators should plan time to allow students to become familiar with the basic functionality of TestNav, the computer-based testing platform.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way to prepare students is to view the Student Tutorial on the mcas.pearsonsupport.com webpage. The Student Tutorial provides students with an interactive experience on how to use the various tools, screens, and commands in TestNav.</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way to prepare students for the test is to have them take practice tests. The online practice tests will expose students to the types of test questions that will be asked on the MCAS tests.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 sure that students’ accommodations are documented in their IEPs and 504 plans, and that the test coordinator is aware of which students will receive which accommodations on the day of the test. Tests results may be invalidated if students receive the incorrect accommodation, or if they do not receive the accommodations listed in their plan.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Schools should document accommodations for English learners, using the sample “Documentation of MCAS Accommodations for an EL Student” form found at https://www.doe.mass.edu/mcas/testadmin/forms/</a:t>
            </a:r>
            <a:endParaRPr lang="en-US" dirty="0"/>
          </a:p>
        </p:txBody>
      </p:sp>
    </p:spTree>
    <p:extLst>
      <p:ext uri="{BB962C8B-B14F-4D97-AF65-F5344CB8AC3E}">
        <p14:creationId xmlns:p14="http://schemas.microsoft.com/office/powerpoint/2010/main" val="3679775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more information on the process for registering students, please refer to the </a:t>
            </a:r>
            <a:r>
              <a:rPr lang="en-US" sz="1200" b="1" i="1" kern="1200" dirty="0">
                <a:solidFill>
                  <a:schemeClr val="tx1"/>
                </a:solidFill>
                <a:effectLst/>
                <a:latin typeface="+mn-lt"/>
                <a:ea typeface="+mn-ea"/>
                <a:cs typeface="+mn-cs"/>
              </a:rPr>
              <a:t>Guide to the Student Registration/Personal Needs Profile (SR/PNP) Process </a:t>
            </a:r>
            <a:r>
              <a:rPr lang="en-US" sz="1200" kern="1200" dirty="0">
                <a:solidFill>
                  <a:schemeClr val="tx1"/>
                </a:solidFill>
                <a:effectLst/>
                <a:latin typeface="+mn-lt"/>
                <a:ea typeface="+mn-ea"/>
                <a:cs typeface="+mn-cs"/>
              </a:rPr>
              <a:t>found at mcas.pearsonsupport.com/manuals/ under the “</a:t>
            </a:r>
            <a:r>
              <a:rPr lang="en-US" sz="1200" kern="1200" dirty="0" err="1">
                <a:solidFill>
                  <a:schemeClr val="tx1"/>
                </a:solidFill>
                <a:effectLst/>
                <a:latin typeface="+mn-lt"/>
                <a:ea typeface="+mn-ea"/>
                <a:cs typeface="+mn-cs"/>
              </a:rPr>
              <a:t>Pearson</a:t>
            </a:r>
            <a:r>
              <a:rPr lang="en-US" sz="1200" kern="1200" baseline="0" dirty="0" err="1">
                <a:solidFill>
                  <a:schemeClr val="tx1"/>
                </a:solidFill>
                <a:effectLst/>
                <a:latin typeface="+mn-lt"/>
                <a:ea typeface="+mn-ea"/>
                <a:cs typeface="+mn-cs"/>
              </a:rPr>
              <a:t>Access</a:t>
            </a:r>
            <a:r>
              <a:rPr lang="en-US" sz="1200" kern="1200" baseline="30000" dirty="0" err="1">
                <a:solidFill>
                  <a:schemeClr val="tx1"/>
                </a:solidFill>
                <a:effectLst/>
                <a:latin typeface="+mn-lt"/>
                <a:ea typeface="+mn-ea"/>
                <a:cs typeface="+mn-cs"/>
              </a:rPr>
              <a:t>next</a:t>
            </a:r>
            <a:r>
              <a:rPr lang="en-US" sz="1200" kern="1200" dirty="0">
                <a:solidFill>
                  <a:schemeClr val="tx1"/>
                </a:solidFill>
                <a:effectLst/>
                <a:latin typeface="+mn-lt"/>
                <a:ea typeface="+mn-ea"/>
                <a:cs typeface="+mn-cs"/>
              </a:rPr>
              <a:t>” drop-down, or the </a:t>
            </a:r>
            <a:r>
              <a:rPr lang="en-US" sz="1200" i="1" kern="1200" dirty="0">
                <a:solidFill>
                  <a:schemeClr val="tx1"/>
                </a:solidFill>
                <a:effectLst/>
                <a:latin typeface="+mn-lt"/>
                <a:ea typeface="+mn-ea"/>
                <a:cs typeface="+mn-cs"/>
              </a:rPr>
              <a:t>Student Registration/Personal Needs Profile</a:t>
            </a:r>
            <a:r>
              <a:rPr lang="en-US" sz="1200" kern="1200" dirty="0">
                <a:solidFill>
                  <a:schemeClr val="tx1"/>
                </a:solidFill>
                <a:effectLst/>
                <a:latin typeface="+mn-lt"/>
                <a:ea typeface="+mn-ea"/>
                <a:cs typeface="+mn-cs"/>
              </a:rPr>
              <a:t> training module found at mcas.pearsonsupport.com/training/.</a:t>
            </a:r>
          </a:p>
          <a:p>
            <a:endParaRPr lang="en-US" dirty="0"/>
          </a:p>
        </p:txBody>
      </p:sp>
    </p:spTree>
    <p:extLst>
      <p:ext uri="{BB962C8B-B14F-4D97-AF65-F5344CB8AC3E}">
        <p14:creationId xmlns:p14="http://schemas.microsoft.com/office/powerpoint/2010/main" val="2415349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an example of the Manage Student Tests screen which is part of the Student Registration/Personal Needs Profile, or SR/PNP. Schools can use the Manage Student Tests screen in PAN to change or add an accommodation, request a special test form, or activate an accessibility feature for a student. The Manage Student Tests screen may vary depending on the test. For example, the Calculation Device accommodation only appears among the options for the Mathematics test.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Refer to the document entitled </a:t>
            </a:r>
            <a:r>
              <a:rPr lang="en-US" sz="1200" i="1" kern="1200" dirty="0">
                <a:solidFill>
                  <a:schemeClr val="tx1"/>
                </a:solidFill>
                <a:effectLst/>
                <a:latin typeface="+mn-lt"/>
                <a:ea typeface="+mn-ea"/>
                <a:cs typeface="+mn-cs"/>
              </a:rPr>
              <a:t>Guide to the Student Registration/Personal Needs Profile (SR/PNP) </a:t>
            </a:r>
            <a:r>
              <a:rPr lang="en-US" sz="1200" i="0" kern="1200" dirty="0">
                <a:solidFill>
                  <a:schemeClr val="tx1"/>
                </a:solidFill>
                <a:effectLst/>
                <a:latin typeface="+mn-lt"/>
                <a:ea typeface="+mn-ea"/>
                <a:cs typeface="+mn-cs"/>
              </a:rPr>
              <a:t>on the MCAS Resource Center </a:t>
            </a:r>
            <a:r>
              <a:rPr lang="en-US" sz="1200" kern="1200" dirty="0">
                <a:solidFill>
                  <a:schemeClr val="tx1"/>
                </a:solidFill>
                <a:effectLst/>
                <a:latin typeface="+mn-lt"/>
                <a:ea typeface="+mn-ea"/>
                <a:cs typeface="+mn-cs"/>
              </a:rPr>
              <a:t>for information on how to access and complete the Manage Student Tests screen. Refer to Appendix E of the Accessibility and Accommodations Manual for a crosswalk of all accessibility features and accommodations and their corresponding column in the SR/PNP file. </a:t>
            </a:r>
            <a:endParaRPr lang="en-US" b="0" dirty="0"/>
          </a:p>
          <a:p>
            <a:endParaRPr lang="en-US" dirty="0"/>
          </a:p>
        </p:txBody>
      </p:sp>
    </p:spTree>
    <p:extLst>
      <p:ext uri="{BB962C8B-B14F-4D97-AF65-F5344CB8AC3E}">
        <p14:creationId xmlns:p14="http://schemas.microsoft.com/office/powerpoint/2010/main" val="1134214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r>
              <a:rPr lang="en-US" baseline="0" dirty="0"/>
              <a:t> for taking the time to view this module.</a:t>
            </a:r>
          </a:p>
          <a:p>
            <a:endParaRPr lang="en-US" baseline="0" dirty="0"/>
          </a:p>
          <a:p>
            <a:r>
              <a:rPr lang="en-US" baseline="0" dirty="0"/>
              <a:t>Please use the available resources at mcas.pearsonsupport.com and on DESE’s MCAS Accessibility and Accommodations webpage for additional information and assistance.</a:t>
            </a:r>
          </a:p>
          <a:p>
            <a:endParaRPr lang="en-US" baseline="0" dirty="0"/>
          </a:p>
          <a:p>
            <a:endParaRPr lang="en-US" dirty="0"/>
          </a:p>
        </p:txBody>
      </p:sp>
    </p:spTree>
    <p:extLst>
      <p:ext uri="{BB962C8B-B14F-4D97-AF65-F5344CB8AC3E}">
        <p14:creationId xmlns:p14="http://schemas.microsoft.com/office/powerpoint/2010/main" val="274308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cover the topics listed on this slide. </a:t>
            </a:r>
          </a:p>
        </p:txBody>
      </p:sp>
    </p:spTree>
    <p:extLst>
      <p:ext uri="{BB962C8B-B14F-4D97-AF65-F5344CB8AC3E}">
        <p14:creationId xmlns:p14="http://schemas.microsoft.com/office/powerpoint/2010/main" val="2395775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addition to viewing these slides, please review the annually updated version of the MCAS Accessibility and Accommodations Manual available at the web</a:t>
            </a:r>
            <a:r>
              <a:rPr lang="en-US" sz="1200" kern="1200" baseline="0" dirty="0">
                <a:solidFill>
                  <a:schemeClr val="tx1"/>
                </a:solidFill>
                <a:effectLst/>
                <a:latin typeface="+mn-lt"/>
                <a:ea typeface="+mn-ea"/>
                <a:cs typeface="+mn-cs"/>
              </a:rPr>
              <a:t> address </a:t>
            </a:r>
            <a:r>
              <a:rPr lang="en-US" sz="1200" kern="1200" dirty="0">
                <a:solidFill>
                  <a:schemeClr val="tx1"/>
                </a:solidFill>
                <a:effectLst/>
                <a:latin typeface="+mn-lt"/>
                <a:ea typeface="+mn-ea"/>
                <a:cs typeface="+mn-cs"/>
              </a:rPr>
              <a:t>above.</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Accessibility features are available to all students. Some are called </a:t>
            </a:r>
            <a:r>
              <a:rPr lang="en-US" sz="1200" b="1" kern="1200" dirty="0">
                <a:solidFill>
                  <a:schemeClr val="tx1"/>
                </a:solidFill>
                <a:effectLst/>
                <a:latin typeface="+mn-lt"/>
                <a:ea typeface="+mn-ea"/>
                <a:cs typeface="+mn-cs"/>
              </a:rPr>
              <a:t>Universal Accessibility Features </a:t>
            </a:r>
            <a:r>
              <a:rPr lang="en-US" sz="1200" kern="1200" dirty="0">
                <a:solidFill>
                  <a:schemeClr val="tx1"/>
                </a:solidFill>
                <a:effectLst/>
                <a:latin typeface="+mn-lt"/>
                <a:ea typeface="+mn-ea"/>
                <a:cs typeface="+mn-cs"/>
              </a:rPr>
              <a:t>that are either built into the computer-based system or provided by a test administrator. Others are called </a:t>
            </a:r>
            <a:r>
              <a:rPr lang="en-US" sz="1200" b="1" kern="1200" dirty="0">
                <a:solidFill>
                  <a:schemeClr val="tx1"/>
                </a:solidFill>
                <a:effectLst/>
                <a:latin typeface="+mn-lt"/>
                <a:ea typeface="+mn-ea"/>
                <a:cs typeface="+mn-cs"/>
              </a:rPr>
              <a:t>Designated Accessibility Features </a:t>
            </a:r>
            <a:r>
              <a:rPr lang="en-US" sz="1200" kern="1200" dirty="0">
                <a:solidFill>
                  <a:schemeClr val="tx1"/>
                </a:solidFill>
                <a:effectLst/>
                <a:latin typeface="+mn-lt"/>
                <a:ea typeface="+mn-ea"/>
                <a:cs typeface="+mn-cs"/>
              </a:rPr>
              <a:t>which allow a principal to determine whether a student should have flexibility in their test setting, group size, or scheduling of the test. Some </a:t>
            </a:r>
            <a:r>
              <a:rPr lang="en-US" sz="1200" b="1" kern="1200" dirty="0">
                <a:solidFill>
                  <a:schemeClr val="tx1"/>
                </a:solidFill>
                <a:effectLst/>
                <a:latin typeface="+mn-lt"/>
                <a:ea typeface="+mn-ea"/>
                <a:cs typeface="+mn-cs"/>
              </a:rPr>
              <a:t>accommodations </a:t>
            </a:r>
            <a:r>
              <a:rPr lang="en-US" sz="1200" kern="1200" dirty="0">
                <a:solidFill>
                  <a:schemeClr val="tx1"/>
                </a:solidFill>
                <a:effectLst/>
                <a:latin typeface="+mn-lt"/>
                <a:ea typeface="+mn-ea"/>
                <a:cs typeface="+mn-cs"/>
              </a:rPr>
              <a:t>are available only to students with disabilities, while others are available to English learners. </a:t>
            </a:r>
            <a:r>
              <a:rPr lang="en-US" sz="1200" b="1" kern="1200" dirty="0">
                <a:solidFill>
                  <a:schemeClr val="tx1"/>
                </a:solidFill>
                <a:effectLst/>
                <a:latin typeface="+mn-lt"/>
                <a:ea typeface="+mn-ea"/>
                <a:cs typeface="+mn-cs"/>
              </a:rPr>
              <a:t>Special access accommodations, </a:t>
            </a:r>
            <a:r>
              <a:rPr lang="en-US" sz="1200" kern="1200" dirty="0">
                <a:solidFill>
                  <a:schemeClr val="tx1"/>
                </a:solidFill>
                <a:effectLst/>
                <a:latin typeface="+mn-lt"/>
                <a:ea typeface="+mn-ea"/>
                <a:cs typeface="+mn-cs"/>
              </a:rPr>
              <a:t>are available to a </a:t>
            </a:r>
            <a:r>
              <a:rPr lang="en-US" sz="1200" u="sng" kern="1200" dirty="0">
                <a:solidFill>
                  <a:schemeClr val="tx1"/>
                </a:solidFill>
                <a:effectLst/>
                <a:latin typeface="+mn-lt"/>
                <a:ea typeface="+mn-ea"/>
                <a:cs typeface="+mn-cs"/>
              </a:rPr>
              <a:t>very small</a:t>
            </a:r>
            <a:r>
              <a:rPr lang="en-US" sz="1200" kern="1200" dirty="0">
                <a:solidFill>
                  <a:schemeClr val="tx1"/>
                </a:solidFill>
                <a:effectLst/>
                <a:latin typeface="+mn-lt"/>
                <a:ea typeface="+mn-ea"/>
                <a:cs typeface="+mn-cs"/>
              </a:rPr>
              <a:t> number of students with disabilities who meet certain guidelines to receive them. These will all be described in these slides.</a:t>
            </a:r>
            <a:endParaRPr lang="en-US" dirty="0"/>
          </a:p>
        </p:txBody>
      </p:sp>
    </p:spTree>
    <p:extLst>
      <p:ext uri="{BB962C8B-B14F-4D97-AF65-F5344CB8AC3E}">
        <p14:creationId xmlns:p14="http://schemas.microsoft.com/office/powerpoint/2010/main" val="3411839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Universal Accessibility Features</a:t>
            </a:r>
            <a:r>
              <a:rPr lang="en-US" sz="1200" kern="1200" dirty="0">
                <a:solidFill>
                  <a:schemeClr val="tx1"/>
                </a:solidFill>
                <a:effectLst/>
                <a:latin typeface="+mn-lt"/>
                <a:ea typeface="+mn-ea"/>
                <a:cs typeface="+mn-cs"/>
              </a:rPr>
              <a:t> shown on this screen are available to any student who needs them, depending on whether they are taking the computer- or paper-based test. On the left side of the table above, the “Computer” column shows the features that are available to students taking the computer-based tests using the TestNav platform. The “Paper” column on the right shows the equivalent accessibility feature for students taking the paper-based test.  </a:t>
            </a:r>
          </a:p>
          <a:p>
            <a:r>
              <a:rPr lang="en-US" sz="1200" kern="1200" dirty="0">
                <a:solidFill>
                  <a:schemeClr val="tx1"/>
                </a:solidFill>
                <a:effectLst/>
                <a:latin typeface="+mn-lt"/>
                <a:ea typeface="+mn-ea"/>
                <a:cs typeface="+mn-cs"/>
              </a:rPr>
              <a:t>Each of these universal accessibility features is described in the MCAS Accessibility and Accommodations Manual.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New for 2023</a:t>
            </a:r>
            <a:r>
              <a:rPr lang="en-US" sz="1200" b="1" dirty="0">
                <a:effectLst/>
                <a:latin typeface="+mn-lt"/>
              </a:rPr>
              <a:t>–</a:t>
            </a:r>
            <a:r>
              <a:rPr lang="en-US" sz="1200" b="1" kern="1200" dirty="0">
                <a:solidFill>
                  <a:schemeClr val="tx1"/>
                </a:solidFill>
                <a:effectLst/>
                <a:latin typeface="+mn-lt"/>
                <a:ea typeface="+mn-ea"/>
                <a:cs typeface="+mn-cs"/>
              </a:rPr>
              <a:t>24</a:t>
            </a:r>
            <a:r>
              <a:rPr lang="en-US" sz="1200" kern="1200" dirty="0">
                <a:solidFill>
                  <a:schemeClr val="tx1"/>
                </a:solidFill>
                <a:effectLst/>
                <a:latin typeface="+mn-lt"/>
                <a:ea typeface="+mn-ea"/>
                <a:cs typeface="+mn-cs"/>
              </a:rPr>
              <a:t>: As in the past, students can magnify material on their computer-based test by using the zoom in/out tool (i.e., the “Ctrl +” and “Ctrl </a:t>
            </a:r>
            <a:r>
              <a:rPr lang="en-US" sz="1200" dirty="0">
                <a:effectLst/>
                <a:latin typeface="+mn-lt"/>
              </a:rPr>
              <a:t>–” key commands). However, the magnifier tool formerly embedded in TestNav has been removed.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“Answer Eliminator” allows students to cross out answer options they think are incorrect on the computer-based test. </a:t>
            </a:r>
          </a:p>
          <a:p>
            <a:r>
              <a:rPr lang="en-US" sz="1200" kern="1200" dirty="0">
                <a:solidFill>
                  <a:schemeClr val="tx1"/>
                </a:solidFill>
                <a:effectLst/>
                <a:latin typeface="+mn-lt"/>
                <a:ea typeface="+mn-ea"/>
                <a:cs typeface="+mn-cs"/>
              </a:rPr>
              <a:t>“Answer Masking” allows a student to read a line of text or an answer option while blocking out the rest of the question or the other answer options.</a:t>
            </a:r>
          </a:p>
          <a:p>
            <a:r>
              <a:rPr lang="en-US" sz="1200" kern="1200" dirty="0">
                <a:solidFill>
                  <a:schemeClr val="tx1"/>
                </a:solidFill>
                <a:effectLst/>
                <a:latin typeface="+mn-lt"/>
                <a:ea typeface="+mn-ea"/>
                <a:cs typeface="+mn-cs"/>
              </a:rPr>
              <a:t>“Human read-aloud (or sign) selected words” allows a test administrator to read aloud or sign a selected word or phrase to any student on the Mathematics or Science and Technology/Engineering tests, as requested by the student. For example, a student taking the Mathematics test is allowed to raise their hand and ask the test administrator to read aloud an unfamiliar word. The test administrator would then quietly read the word to the student without disturbing the other students taking the test. No definitions can be given; only the pronunciation is allowed. </a:t>
            </a:r>
          </a:p>
          <a:p>
            <a:r>
              <a:rPr lang="en-US" sz="1200" kern="1200" dirty="0">
                <a:solidFill>
                  <a:schemeClr val="tx1"/>
                </a:solidFill>
                <a:effectLst/>
                <a:latin typeface="+mn-lt"/>
                <a:ea typeface="+mn-ea"/>
                <a:cs typeface="+mn-cs"/>
              </a:rPr>
              <a:t>Test administrators may also redirect the student’s attention back to the test, if they lost focus or are engaging in an unrelated activity.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Take a moment to review this list of Universal Accessibility Features and review the details more closely in the Accessibility and Accommodations Manual. Please also be aware that certain selected features and accommodations marked with the letters “SR/PNP” mean that it must be documented in the student’s Student Registration/Personal Needs Profile (SR/PNP) (see slide 17). </a:t>
            </a:r>
            <a:r>
              <a:rPr lang="en-US" sz="1200" b="1" kern="1200" dirty="0">
                <a:solidFill>
                  <a:schemeClr val="tx1"/>
                </a:solidFill>
                <a:effectLst/>
                <a:latin typeface="+mn-lt"/>
                <a:ea typeface="+mn-ea"/>
                <a:cs typeface="+mn-cs"/>
              </a:rPr>
              <a:t>New for 2023</a:t>
            </a:r>
            <a:r>
              <a:rPr lang="en-US" sz="1200" b="1" dirty="0">
                <a:effectLst/>
                <a:latin typeface="+mn-lt"/>
              </a:rPr>
              <a:t>–</a:t>
            </a:r>
            <a:r>
              <a:rPr lang="en-US" sz="1200" b="1" kern="1200" dirty="0">
                <a:solidFill>
                  <a:schemeClr val="tx1"/>
                </a:solidFill>
                <a:effectLst/>
                <a:latin typeface="+mn-lt"/>
                <a:ea typeface="+mn-ea"/>
                <a:cs typeface="+mn-cs"/>
              </a:rPr>
              <a:t>24</a:t>
            </a:r>
            <a:r>
              <a:rPr lang="en-US" sz="1200" b="0" kern="1200" dirty="0">
                <a:solidFill>
                  <a:schemeClr val="tx1"/>
                </a:solidFill>
                <a:effectLst/>
                <a:latin typeface="+mn-lt"/>
                <a:ea typeface="+mn-ea"/>
                <a:cs typeface="+mn-cs"/>
              </a:rPr>
              <a:t>: Color </a:t>
            </a:r>
            <a:r>
              <a:rPr lang="en-US" sz="1200" dirty="0">
                <a:effectLst/>
                <a:latin typeface="+mn-lt"/>
              </a:rPr>
              <a:t>contrast and answer masking are now automatically available for all students to turn on and off at will during test administration, except for those students using the screen reader edition. There is no longer a need to select these Universal Accessibility Features (UFs) in the SR/PNP. Selected Universal Accessibility Features are described in detail on the next few slides.</a:t>
            </a:r>
          </a:p>
          <a:p>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826784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an example of how the “Color contrast” accessibility feature is used. The student can change the colors on the computer screen to match any of the combinations shown in the drop-down menu. There are seven color settings that can be set or reset by the student. This feature can benefit students with visual disabilities. This feature is now available to all students within TestNav without requesting it in the SR/PNP. </a:t>
            </a:r>
            <a:endParaRPr lang="en-US" dirty="0"/>
          </a:p>
          <a:p>
            <a:endParaRPr lang="en-US" dirty="0"/>
          </a:p>
        </p:txBody>
      </p:sp>
    </p:spTree>
    <p:extLst>
      <p:ext uri="{BB962C8B-B14F-4D97-AF65-F5344CB8AC3E}">
        <p14:creationId xmlns:p14="http://schemas.microsoft.com/office/powerpoint/2010/main" val="92603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“Line Reader Mask” looks like a gray box with a clear window that allows the student to focus on one line of text at a time and limits distractions from the surrounding text. A student may turn it on and off by selecting the option from the user drop-down menu shown on the screen. The student can adjust the size of the box and the width and height of the reading line, and can move the line reader to different areas of the screen.</a:t>
            </a:r>
          </a:p>
        </p:txBody>
      </p:sp>
    </p:spTree>
    <p:extLst>
      <p:ext uri="{BB962C8B-B14F-4D97-AF65-F5344CB8AC3E}">
        <p14:creationId xmlns:p14="http://schemas.microsoft.com/office/powerpoint/2010/main" val="2438437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Students can use the “X” icon on the top of screen to turn the answer eliminator on and off. Students can then “X” out the answer options they believe are incorrect. This tool helps students keep track of which answers they thought were wrong and narrow down the list of reasonable responses. This allows students taking the computer-based test a parallel experience to students who take the paper-based test who can use their pencil to cross out answer options in the test booklet. </a:t>
            </a:r>
            <a:endParaRPr lang="en-US"/>
          </a:p>
        </p:txBody>
      </p:sp>
    </p:spTree>
    <p:extLst>
      <p:ext uri="{BB962C8B-B14F-4D97-AF65-F5344CB8AC3E}">
        <p14:creationId xmlns:p14="http://schemas.microsoft.com/office/powerpoint/2010/main" val="1048790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this slide is the list of </a:t>
            </a:r>
            <a:r>
              <a:rPr lang="en-US" sz="1200" b="1" kern="1200" dirty="0">
                <a:solidFill>
                  <a:schemeClr val="tx1"/>
                </a:solidFill>
                <a:effectLst/>
                <a:latin typeface="+mn-lt"/>
                <a:ea typeface="+mn-ea"/>
                <a:cs typeface="+mn-cs"/>
              </a:rPr>
              <a:t>Designated Accessibility Features</a:t>
            </a:r>
            <a:r>
              <a:rPr lang="en-US" sz="1200" kern="1200" dirty="0">
                <a:solidFill>
                  <a:schemeClr val="tx1"/>
                </a:solidFill>
                <a:effectLst/>
                <a:latin typeface="+mn-lt"/>
                <a:ea typeface="+mn-ea"/>
                <a:cs typeface="+mn-cs"/>
              </a:rPr>
              <a:t>. </a:t>
            </a:r>
            <a:r>
              <a:rPr lang="en-US" dirty="0"/>
              <a:t>These</a:t>
            </a:r>
            <a:r>
              <a:rPr lang="en-US" sz="1200" kern="1200" dirty="0">
                <a:solidFill>
                  <a:schemeClr val="tx1"/>
                </a:solidFill>
                <a:effectLst/>
                <a:latin typeface="+mn-lt"/>
                <a:ea typeface="+mn-ea"/>
                <a:cs typeface="+mn-cs"/>
              </a:rPr>
              <a:t> features are available to </a:t>
            </a:r>
            <a:r>
              <a:rPr lang="en-US" sz="1200" b="1" kern="1200" dirty="0">
                <a:solidFill>
                  <a:schemeClr val="tx1"/>
                </a:solidFill>
                <a:effectLst/>
                <a:latin typeface="+mn-lt"/>
                <a:ea typeface="+mn-ea"/>
                <a:cs typeface="+mn-cs"/>
              </a:rPr>
              <a:t>any student</a:t>
            </a:r>
            <a:r>
              <a:rPr lang="en-US" sz="1200" kern="1200" dirty="0">
                <a:solidFill>
                  <a:schemeClr val="tx1"/>
                </a:solidFill>
                <a:effectLst/>
                <a:latin typeface="+mn-lt"/>
                <a:ea typeface="+mn-ea"/>
                <a:cs typeface="+mn-cs"/>
              </a:rPr>
              <a:t>, if the principal or their designee gives their approval. Most of these features determine </a:t>
            </a:r>
            <a:r>
              <a:rPr lang="en-US" sz="1200" b="1" kern="1200" dirty="0">
                <a:solidFill>
                  <a:schemeClr val="tx1"/>
                </a:solidFill>
                <a:effectLst/>
                <a:latin typeface="+mn-lt"/>
                <a:ea typeface="+mn-ea"/>
                <a:cs typeface="+mn-cs"/>
              </a:rPr>
              <a:t>where, with whom, and when students will be tested</a:t>
            </a:r>
            <a:r>
              <a:rPr lang="en-US" sz="1200" kern="1200" dirty="0">
                <a:solidFill>
                  <a:schemeClr val="tx1"/>
                </a:solidFill>
                <a:effectLst/>
                <a:latin typeface="+mn-lt"/>
                <a:ea typeface="+mn-ea"/>
                <a:cs typeface="+mn-cs"/>
              </a:rPr>
              <a:t>, as well as some other considerations. Please note the state’s “Stop Testing Policy,” which may be especially helpful when testing first-year English learners and some students with disabilities.</a:t>
            </a:r>
          </a:p>
          <a:p>
            <a:endParaRPr lang="en-US" dirty="0"/>
          </a:p>
        </p:txBody>
      </p:sp>
    </p:spTree>
    <p:extLst>
      <p:ext uri="{BB962C8B-B14F-4D97-AF65-F5344CB8AC3E}">
        <p14:creationId xmlns:p14="http://schemas.microsoft.com/office/powerpoint/2010/main" val="854535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accommodations</a:t>
            </a:r>
            <a:r>
              <a:rPr lang="en-US" sz="1200" kern="1200" dirty="0">
                <a:solidFill>
                  <a:schemeClr val="tx1"/>
                </a:solidFill>
                <a:effectLst/>
                <a:latin typeface="+mn-lt"/>
                <a:ea typeface="+mn-ea"/>
                <a:cs typeface="+mn-cs"/>
              </a:rPr>
              <a:t> listed here are available only to students with disabilities. This slide describes some different ways in which the MCAS test can be presented to the student. The left-hand column shows accommodations for students with disabilities who are taking the computer-based tests; the column on the right shows the equivalent accommodation on the paper-based test. Accommodations that include the “SR/PNP” designation must be listed in the student’s Student Registration/Personal Needs Profile (or SR/PNP). Accommodations must be listed in the student’s IEP or 504 plan to ensure that they receive the accommodations to which they are entitled.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Students who are unable to take a computer-based test due to the effects of their disability may take a paper-based test instead as an accommodation if this is listed in their IEP or 504 plan.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“text-to-speech” accommodation will allow a student to listen with headphones to a computer-based version of the test being read aloud. The “human read-aloud” is the comparable accommodation for a student taking the paper-based test who needs the test read aloud. Please be aware that reading aloud the ELA test is a “special access” accommodation that will be discussed later.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“screen reader” is intended for use only by students who are blind or have visual impairments and already use a screen reader program such as JAWS or NVDA. The Braille test is an equivalent accommodation for a student who is blind and cannot take the computer-based test.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10335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ftr="0" dt="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doe.mass.edu/mcas/accessibility/organizer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doe.mass.edu/mcas/accessibility/manual-appx-d.docx"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www.doe.mass.edu/mcas/accessibility/"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doe.mass.edu/mcas/accessibility/"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mcas.pearsonsupport.com/student"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www.doe.mass.edu/mcas/testadmin/form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mcas.pearsonsupport.com/manuals/"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mcas.pearsonsupport.com/train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mcas.pearsonsupport.com/"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mailto:mcas@doe.mass.edu" TargetMode="External"/><Relationship Id="rId4" Type="http://schemas.openxmlformats.org/officeDocument/2006/relationships/hyperlink" Target="http://www.doe.mass.edu/mcas/accessibilit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doe.mass.edu/mcas/accessibility/"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effectLst>
                  <a:outerShdw blurRad="38100" dist="38100" dir="2700000" algn="tl">
                    <a:srgbClr val="000000">
                      <a:alpha val="43137"/>
                    </a:srgbClr>
                  </a:outerShdw>
                </a:effectLst>
              </a:rPr>
              <a:t>Accessibility and Accommodations</a:t>
            </a:r>
            <a:br>
              <a:rPr lang="en-US" b="1" i="1">
                <a:effectLst>
                  <a:outerShdw blurRad="38100" dist="38100" dir="2700000" algn="tl">
                    <a:srgbClr val="000000">
                      <a:alpha val="43137"/>
                    </a:srgbClr>
                  </a:outerShdw>
                </a:effectLst>
              </a:rPr>
            </a:br>
            <a:endParaRPr lang="en-US"/>
          </a:p>
        </p:txBody>
      </p:sp>
      <p:sp>
        <p:nvSpPr>
          <p:cNvPr id="3" name="Subtitle 2"/>
          <p:cNvSpPr>
            <a:spLocks noGrp="1"/>
          </p:cNvSpPr>
          <p:nvPr>
            <p:ph type="subTitle" idx="1"/>
          </p:nvPr>
        </p:nvSpPr>
        <p:spPr/>
        <p:txBody>
          <a:bodyPr/>
          <a:lstStyle/>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Text-to-Speech</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10</a:t>
            </a:fld>
            <a:endParaRPr lang="zh-CN" altLang="en-US"/>
          </a:p>
        </p:txBody>
      </p:sp>
      <p:pic>
        <p:nvPicPr>
          <p:cNvPr id="6" name="Picture 5" descr="Here is what the text-to-speech feature looks like on the computer-based test. The sentence being read aloud is highlighted in yellow; the word being read aloud at the moment is highlighted in blue. The student can control the speed and the volume of the speaking voice using the control icons on the right side of the screen. Another icon controls whether the read-aloud picks up where it left off when it was stopped, or goes back to the beginning. &#10;&#10;Additionally, students can highlight text for an option to “Highlight-to-Hear” (by clicking a 'Listen button displayed') to the sentence the selection is tied to. With this feature, TTS will not continue reading past the end of this sentence.&#10;">
            <a:extLst>
              <a:ext uri="{FF2B5EF4-FFF2-40B4-BE49-F238E27FC236}">
                <a16:creationId xmlns:a16="http://schemas.microsoft.com/office/drawing/2014/main" id="{D93203A1-E580-442F-B826-061BC5047186}"/>
              </a:ext>
            </a:extLst>
          </p:cNvPr>
          <p:cNvPicPr>
            <a:picLocks noChangeAspect="1"/>
          </p:cNvPicPr>
          <p:nvPr/>
        </p:nvPicPr>
        <p:blipFill>
          <a:blip r:embed="rId3"/>
          <a:stretch>
            <a:fillRect/>
          </a:stretch>
        </p:blipFill>
        <p:spPr>
          <a:xfrm>
            <a:off x="836908" y="1392360"/>
            <a:ext cx="10755824" cy="4963989"/>
          </a:xfrm>
          <a:prstGeom prst="rect">
            <a:avLst/>
          </a:prstGeom>
        </p:spPr>
      </p:pic>
      <p:sp>
        <p:nvSpPr>
          <p:cNvPr id="11" name="TextBox 10">
            <a:extLst>
              <a:ext uri="{FF2B5EF4-FFF2-40B4-BE49-F238E27FC236}">
                <a16:creationId xmlns:a16="http://schemas.microsoft.com/office/drawing/2014/main" id="{F9BA3EAF-FF29-4D1F-B5F5-AB119AC5A558}"/>
              </a:ext>
            </a:extLst>
          </p:cNvPr>
          <p:cNvSpPr txBox="1"/>
          <p:nvPr/>
        </p:nvSpPr>
        <p:spPr>
          <a:xfrm>
            <a:off x="8345046" y="3874354"/>
            <a:ext cx="1637154" cy="314063"/>
          </a:xfrm>
          <a:prstGeom prst="rect">
            <a:avLst/>
          </a:prstGeom>
          <a:noFill/>
          <a:ln>
            <a:solidFill>
              <a:schemeClr val="tx2"/>
            </a:solidFill>
          </a:ln>
        </p:spPr>
        <p:txBody>
          <a:bodyPr wrap="square" rtlCol="0">
            <a:spAutoFit/>
          </a:bodyPr>
          <a:lstStyle/>
          <a:p>
            <a:pPr algn="ctr"/>
            <a:r>
              <a:rPr lang="en-US" sz="1600"/>
              <a:t>Control Icons</a:t>
            </a:r>
          </a:p>
        </p:txBody>
      </p:sp>
      <p:sp>
        <p:nvSpPr>
          <p:cNvPr id="12" name="Right Arrow 7">
            <a:extLst>
              <a:ext uri="{FF2B5EF4-FFF2-40B4-BE49-F238E27FC236}">
                <a16:creationId xmlns:a16="http://schemas.microsoft.com/office/drawing/2014/main" id="{83EB1A36-351C-424F-A186-4C506ECC1BC9}"/>
              </a:ext>
              <a:ext uri="{C183D7F6-B498-43B3-948B-1728B52AA6E4}">
                <adec:decorative xmlns:adec="http://schemas.microsoft.com/office/drawing/2017/decorative" val="1"/>
              </a:ext>
            </a:extLst>
          </p:cNvPr>
          <p:cNvSpPr/>
          <p:nvPr/>
        </p:nvSpPr>
        <p:spPr>
          <a:xfrm>
            <a:off x="10347993" y="3877297"/>
            <a:ext cx="609600" cy="3140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5F36F78-D613-4460-B98C-CF17B7DD8F66}"/>
              </a:ext>
            </a:extLst>
          </p:cNvPr>
          <p:cNvSpPr txBox="1"/>
          <p:nvPr/>
        </p:nvSpPr>
        <p:spPr>
          <a:xfrm>
            <a:off x="9320522" y="1662389"/>
            <a:ext cx="1637071" cy="646331"/>
          </a:xfrm>
          <a:prstGeom prst="rect">
            <a:avLst/>
          </a:prstGeom>
          <a:noFill/>
        </p:spPr>
        <p:txBody>
          <a:bodyPr wrap="square" rtlCol="0">
            <a:spAutoFit/>
          </a:bodyPr>
          <a:lstStyle/>
          <a:p>
            <a:r>
              <a:rPr lang="en-US"/>
              <a:t>Highlight-to-Hear Feature</a:t>
            </a:r>
          </a:p>
        </p:txBody>
      </p:sp>
      <p:cxnSp>
        <p:nvCxnSpPr>
          <p:cNvPr id="14" name="Straight Arrow Connector 13">
            <a:extLst>
              <a:ext uri="{FF2B5EF4-FFF2-40B4-BE49-F238E27FC236}">
                <a16:creationId xmlns:a16="http://schemas.microsoft.com/office/drawing/2014/main" id="{0BB5AEF9-CC24-4A8F-ACCD-FF2D48CAC912}"/>
              </a:ext>
              <a:ext uri="{C183D7F6-B498-43B3-948B-1728B52AA6E4}">
                <adec:decorative xmlns:adec="http://schemas.microsoft.com/office/drawing/2017/decorative" val="1"/>
              </a:ext>
            </a:extLst>
          </p:cNvPr>
          <p:cNvCxnSpPr>
            <a:cxnSpLocks/>
            <a:stCxn id="13" idx="1"/>
          </p:cNvCxnSpPr>
          <p:nvPr/>
        </p:nvCxnSpPr>
        <p:spPr>
          <a:xfrm flipH="1">
            <a:off x="8610600" y="1985555"/>
            <a:ext cx="709922" cy="3231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1B01BAD-5A83-4BB9-BDF8-39D51C72B8D0}"/>
              </a:ext>
              <a:ext uri="{C183D7F6-B498-43B3-948B-1728B52AA6E4}">
                <adec:decorative xmlns:adec="http://schemas.microsoft.com/office/drawing/2017/decorative" val="1"/>
              </a:ext>
            </a:extLst>
          </p:cNvPr>
          <p:cNvSpPr txBox="1"/>
          <p:nvPr/>
        </p:nvSpPr>
        <p:spPr>
          <a:xfrm>
            <a:off x="9320522" y="1662389"/>
            <a:ext cx="1637071" cy="872075"/>
          </a:xfrm>
          <a:prstGeom prst="rect">
            <a:avLst/>
          </a:prstGeom>
          <a:noFill/>
          <a:ln>
            <a:solidFill>
              <a:srgbClr val="FF0000"/>
            </a:solidFill>
          </a:ln>
        </p:spPr>
        <p:txBody>
          <a:bodyPr wrap="square" rtlCol="0">
            <a:spAutoFit/>
          </a:bodyPr>
          <a:lstStyle/>
          <a:p>
            <a:endParaRPr lang="en-US"/>
          </a:p>
        </p:txBody>
      </p:sp>
      <p:sp>
        <p:nvSpPr>
          <p:cNvPr id="3" name="Rectangle 2">
            <a:extLst>
              <a:ext uri="{FF2B5EF4-FFF2-40B4-BE49-F238E27FC236}">
                <a16:creationId xmlns:a16="http://schemas.microsoft.com/office/drawing/2014/main" id="{9468D421-425C-4B4A-BC3F-581D4AC0D880}"/>
              </a:ext>
            </a:extLst>
          </p:cNvPr>
          <p:cNvSpPr/>
          <p:nvPr/>
        </p:nvSpPr>
        <p:spPr>
          <a:xfrm>
            <a:off x="11057915" y="2534464"/>
            <a:ext cx="609600" cy="2273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695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a:t>Accommodations for Students with Disabilities </a:t>
            </a:r>
            <a:r>
              <a:rPr lang="en-US" sz="2800" b="1" i="1"/>
              <a:t>(Continued)</a:t>
            </a:r>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11</a:t>
            </a:fld>
            <a:endParaRPr lang="zh-CN" altLang="en-US"/>
          </a:p>
        </p:txBody>
      </p:sp>
      <p:graphicFrame>
        <p:nvGraphicFramePr>
          <p:cNvPr id="5" name="Table 4"/>
          <p:cNvGraphicFramePr>
            <a:graphicFrameLocks noGrp="1"/>
          </p:cNvGraphicFramePr>
          <p:nvPr>
            <p:extLst>
              <p:ext uri="{D42A27DB-BD31-4B8C-83A1-F6EECF244321}">
                <p14:modId xmlns:p14="http://schemas.microsoft.com/office/powerpoint/2010/main" val="2778111551"/>
              </p:ext>
            </p:extLst>
          </p:nvPr>
        </p:nvGraphicFramePr>
        <p:xfrm>
          <a:off x="548641" y="1111302"/>
          <a:ext cx="11109959" cy="4885054"/>
        </p:xfrm>
        <a:graphic>
          <a:graphicData uri="http://schemas.openxmlformats.org/drawingml/2006/table">
            <a:tbl>
              <a:tblPr firstRow="1" bandRow="1">
                <a:tableStyleId>{5C22544A-7EE6-4342-B048-85BDC9FD1C3A}</a:tableStyleId>
              </a:tblPr>
              <a:tblGrid>
                <a:gridCol w="4817592">
                  <a:extLst>
                    <a:ext uri="{9D8B030D-6E8A-4147-A177-3AD203B41FA5}">
                      <a16:colId xmlns:a16="http://schemas.microsoft.com/office/drawing/2014/main" val="20000"/>
                    </a:ext>
                  </a:extLst>
                </a:gridCol>
                <a:gridCol w="6292367">
                  <a:extLst>
                    <a:ext uri="{9D8B030D-6E8A-4147-A177-3AD203B41FA5}">
                      <a16:colId xmlns:a16="http://schemas.microsoft.com/office/drawing/2014/main" val="20001"/>
                    </a:ext>
                  </a:extLst>
                </a:gridCol>
              </a:tblGrid>
              <a:tr h="458502">
                <a:tc gridSpan="2">
                  <a:txBody>
                    <a:bodyPr/>
                    <a:lstStyle/>
                    <a:p>
                      <a:pPr algn="ctr"/>
                      <a:r>
                        <a:rPr lang="en-US" sz="2200">
                          <a:solidFill>
                            <a:schemeClr val="bg1"/>
                          </a:solidFill>
                        </a:rPr>
                        <a:t>Response Accommodations</a:t>
                      </a:r>
                    </a:p>
                  </a:txBody>
                  <a:tcPr/>
                </a:tc>
                <a:tc hMerge="1">
                  <a:txBody>
                    <a:bodyPr/>
                    <a:lstStyle/>
                    <a:p>
                      <a:endParaRPr lang="en-US"/>
                    </a:p>
                  </a:txBody>
                  <a:tcPr/>
                </a:tc>
                <a:extLst>
                  <a:ext uri="{0D108BD9-81ED-4DB2-BD59-A6C34878D82A}">
                    <a16:rowId xmlns:a16="http://schemas.microsoft.com/office/drawing/2014/main" val="10000"/>
                  </a:ext>
                </a:extLst>
              </a:tr>
              <a:tr h="360252">
                <a:tc>
                  <a:txBody>
                    <a:bodyPr/>
                    <a:lstStyle/>
                    <a:p>
                      <a:pPr marL="0" marR="0" indent="0" algn="ctr">
                        <a:spcBef>
                          <a:spcPts val="400"/>
                        </a:spcBef>
                        <a:spcAft>
                          <a:spcPts val="0"/>
                        </a:spcAft>
                      </a:pPr>
                      <a:r>
                        <a:rPr lang="en-US" sz="2200" b="1" i="0">
                          <a:solidFill>
                            <a:schemeClr val="bg1"/>
                          </a:solidFill>
                          <a:latin typeface="+mn-lt"/>
                          <a:ea typeface="Times New Roman"/>
                          <a:cs typeface="Times New Roman"/>
                        </a:rPr>
                        <a:t>Computer</a:t>
                      </a:r>
                      <a:endParaRPr lang="en-US" sz="2200" i="0">
                        <a:solidFill>
                          <a:schemeClr val="bg1"/>
                        </a:solidFill>
                        <a:latin typeface="+mn-lt"/>
                        <a:ea typeface="Times New Roman"/>
                        <a:cs typeface="Times New Roman"/>
                      </a:endParaRPr>
                    </a:p>
                  </a:txBody>
                  <a:tcPr marL="52958" marR="52958" marT="0" marB="0" anchor="ctr">
                    <a:solidFill>
                      <a:schemeClr val="accent1"/>
                    </a:solidFill>
                  </a:tcPr>
                </a:tc>
                <a:tc>
                  <a:txBody>
                    <a:bodyPr/>
                    <a:lstStyle/>
                    <a:p>
                      <a:pPr marL="0" marR="0" indent="0" algn="ctr">
                        <a:spcBef>
                          <a:spcPts val="400"/>
                        </a:spcBef>
                        <a:spcAft>
                          <a:spcPts val="0"/>
                        </a:spcAft>
                      </a:pPr>
                      <a:r>
                        <a:rPr lang="en-US" sz="2200" b="1" i="0">
                          <a:solidFill>
                            <a:schemeClr val="bg1"/>
                          </a:solidFill>
                          <a:latin typeface="+mn-lt"/>
                          <a:ea typeface="Times New Roman"/>
                          <a:cs typeface="Times New Roman"/>
                        </a:rPr>
                        <a:t>Paper</a:t>
                      </a:r>
                      <a:endParaRPr lang="en-US" sz="2200" i="0">
                        <a:solidFill>
                          <a:schemeClr val="bg1"/>
                        </a:solidFill>
                        <a:latin typeface="+mn-lt"/>
                        <a:ea typeface="Times New Roman"/>
                        <a:cs typeface="Times New Roman"/>
                      </a:endParaRPr>
                    </a:p>
                  </a:txBody>
                  <a:tcPr marL="52958" marR="52958" marT="0" marB="0" anchor="ctr">
                    <a:solidFill>
                      <a:schemeClr val="accent1"/>
                    </a:solidFill>
                  </a:tcPr>
                </a:tc>
                <a:extLst>
                  <a:ext uri="{0D108BD9-81ED-4DB2-BD59-A6C34878D82A}">
                    <a16:rowId xmlns:a16="http://schemas.microsoft.com/office/drawing/2014/main" val="10001"/>
                  </a:ext>
                </a:extLst>
              </a:tr>
              <a:tr h="746703">
                <a:tc gridSpan="2">
                  <a:txBody>
                    <a:bodyPr/>
                    <a:lstStyle/>
                    <a:p>
                      <a:pPr algn="ctr">
                        <a:lnSpc>
                          <a:spcPct val="90000"/>
                        </a:lnSpc>
                      </a:pPr>
                      <a:r>
                        <a:rPr lang="en-US" sz="2200" b="0" i="0" u="none">
                          <a:solidFill>
                            <a:schemeClr val="tx1"/>
                          </a:solidFill>
                        </a:rPr>
                        <a:t>ELA graphic organizer or Math/STE supplemental reference sheet available at </a:t>
                      </a:r>
                      <a:r>
                        <a:rPr lang="en-US" sz="2200" b="0" i="0" u="none">
                          <a:solidFill>
                            <a:schemeClr val="tx1"/>
                          </a:solidFill>
                          <a:hlinkClick r:id="rId3"/>
                        </a:rPr>
                        <a:t>www.doe.mass.edu/mcas/accessibility/organizers/</a:t>
                      </a:r>
                      <a:r>
                        <a:rPr lang="en-US" sz="2200" b="0" i="0" u="none">
                          <a:solidFill>
                            <a:schemeClr val="tx1"/>
                          </a:solidFill>
                        </a:rPr>
                        <a:t>) </a:t>
                      </a:r>
                      <a:r>
                        <a:rPr lang="en-US" sz="2200" b="1" i="1" u="none">
                          <a:solidFill>
                            <a:schemeClr val="tx1"/>
                          </a:solidFill>
                        </a:rPr>
                        <a:t>(</a:t>
                      </a:r>
                      <a:r>
                        <a:rPr lang="en-US" sz="2200" b="1" i="1" u="sng">
                          <a:solidFill>
                            <a:schemeClr val="tx1"/>
                          </a:solidFill>
                        </a:rPr>
                        <a:t>SR/PNP</a:t>
                      </a:r>
                      <a:r>
                        <a:rPr lang="en-US" sz="2200" b="1" i="1" u="none">
                          <a:solidFill>
                            <a:schemeClr val="tx1"/>
                          </a:solidFill>
                        </a:rPr>
                        <a:t>)</a:t>
                      </a:r>
                    </a:p>
                  </a:txBody>
                  <a:tcPr anchor="ctr"/>
                </a:tc>
                <a:tc hMerge="1">
                  <a:txBody>
                    <a:bodyPr/>
                    <a:lstStyle/>
                    <a:p>
                      <a:endParaRPr lang="en-US"/>
                    </a:p>
                  </a:txBody>
                  <a:tcPr/>
                </a:tc>
                <a:extLst>
                  <a:ext uri="{0D108BD9-81ED-4DB2-BD59-A6C34878D82A}">
                    <a16:rowId xmlns:a16="http://schemas.microsoft.com/office/drawing/2014/main" val="10002"/>
                  </a:ext>
                </a:extLst>
              </a:tr>
              <a:tr h="422477">
                <a:tc gridSpan="2">
                  <a:txBody>
                    <a:bodyPr/>
                    <a:lstStyle/>
                    <a:p>
                      <a:pPr algn="ctr">
                        <a:lnSpc>
                          <a:spcPct val="90000"/>
                        </a:lnSpc>
                      </a:pPr>
                      <a:r>
                        <a:rPr lang="en-US" sz="2200" b="0" u="none">
                          <a:solidFill>
                            <a:schemeClr val="tx1"/>
                          </a:solidFill>
                        </a:rPr>
                        <a:t>Human scribe </a:t>
                      </a:r>
                      <a:r>
                        <a:rPr lang="en-US" sz="2200">
                          <a:solidFill>
                            <a:schemeClr val="tx1"/>
                          </a:solidFill>
                        </a:rPr>
                        <a:t>or external speech-to-text device for Math/STE </a:t>
                      </a:r>
                      <a:r>
                        <a:rPr lang="en-US" sz="2200" b="1" i="1">
                          <a:solidFill>
                            <a:schemeClr val="tx1"/>
                          </a:solidFill>
                        </a:rPr>
                        <a:t>(</a:t>
                      </a:r>
                      <a:r>
                        <a:rPr lang="en-US" sz="2200" b="1" i="1" u="sng">
                          <a:solidFill>
                            <a:schemeClr val="tx1"/>
                          </a:solidFill>
                        </a:rPr>
                        <a:t>SR/PNP</a:t>
                      </a:r>
                      <a:r>
                        <a:rPr lang="en-US" sz="2200" b="1" i="1" u="none">
                          <a:solidFill>
                            <a:schemeClr val="tx1"/>
                          </a:solidFill>
                        </a:rPr>
                        <a:t>)</a:t>
                      </a:r>
                      <a:endParaRPr lang="en-US" sz="2200" b="1">
                        <a:solidFill>
                          <a:schemeClr val="tx1"/>
                        </a:solidFill>
                      </a:endParaRPr>
                    </a:p>
                  </a:txBody>
                  <a:tcPr anchor="ctr"/>
                </a:tc>
                <a:tc hMerge="1">
                  <a:txBody>
                    <a:bodyPr/>
                    <a:lstStyle/>
                    <a:p>
                      <a:endParaRPr lang="en-US"/>
                    </a:p>
                  </a:txBody>
                  <a:tcPr/>
                </a:tc>
                <a:extLst>
                  <a:ext uri="{0D108BD9-81ED-4DB2-BD59-A6C34878D82A}">
                    <a16:rowId xmlns:a16="http://schemas.microsoft.com/office/drawing/2014/main" val="10003"/>
                  </a:ext>
                </a:extLst>
              </a:tr>
              <a:tr h="422477">
                <a:tc>
                  <a:txBody>
                    <a:bodyPr/>
                    <a:lstStyle/>
                    <a:p>
                      <a:pPr algn="ctr">
                        <a:lnSpc>
                          <a:spcPct val="90000"/>
                        </a:lnSpc>
                      </a:pPr>
                      <a:r>
                        <a:rPr lang="en-US" sz="2200">
                          <a:solidFill>
                            <a:schemeClr val="tx1"/>
                          </a:solidFill>
                        </a:rPr>
                        <a:t>N/A</a:t>
                      </a:r>
                    </a:p>
                  </a:txBody>
                  <a:tcPr anchor="ctr"/>
                </a:tc>
                <a:tc>
                  <a:txBody>
                    <a:bodyPr/>
                    <a:lstStyle/>
                    <a:p>
                      <a:pPr>
                        <a:lnSpc>
                          <a:spcPct val="90000"/>
                        </a:lnSpc>
                      </a:pPr>
                      <a:r>
                        <a:rPr lang="en-US" sz="2200" b="0">
                          <a:solidFill>
                            <a:schemeClr val="tx1"/>
                          </a:solidFill>
                        </a:rPr>
                        <a:t>Answers recorded on special paper</a:t>
                      </a:r>
                    </a:p>
                  </a:txBody>
                  <a:tcPr anchor="ctr"/>
                </a:tc>
                <a:extLst>
                  <a:ext uri="{0D108BD9-81ED-4DB2-BD59-A6C34878D82A}">
                    <a16:rowId xmlns:a16="http://schemas.microsoft.com/office/drawing/2014/main" val="10004"/>
                  </a:ext>
                </a:extLst>
              </a:tr>
              <a:tr h="746703">
                <a:tc>
                  <a:txBody>
                    <a:bodyPr/>
                    <a:lstStyle/>
                    <a:p>
                      <a:pPr algn="ctr">
                        <a:lnSpc>
                          <a:spcPct val="90000"/>
                        </a:lnSpc>
                      </a:pPr>
                      <a:r>
                        <a:rPr lang="en-US" sz="2200">
                          <a:solidFill>
                            <a:schemeClr val="tx1"/>
                          </a:solidFill>
                        </a:rPr>
                        <a:t>N/A</a:t>
                      </a:r>
                    </a:p>
                  </a:txBody>
                  <a:tcPr anchor="ctr"/>
                </a:tc>
                <a:tc>
                  <a:txBody>
                    <a:bodyPr/>
                    <a:lstStyle/>
                    <a:p>
                      <a:pPr>
                        <a:lnSpc>
                          <a:spcPct val="90000"/>
                        </a:lnSpc>
                      </a:pPr>
                      <a:r>
                        <a:rPr lang="en-US" sz="2200" b="0" u="none">
                          <a:solidFill>
                            <a:schemeClr val="tx1"/>
                          </a:solidFill>
                        </a:rPr>
                        <a:t>Typed responses </a:t>
                      </a:r>
                      <a:r>
                        <a:rPr lang="en-US" sz="2200" b="1" i="1" u="none">
                          <a:solidFill>
                            <a:schemeClr val="tx1"/>
                          </a:solidFill>
                        </a:rPr>
                        <a:t>(</a:t>
                      </a:r>
                      <a:r>
                        <a:rPr lang="en-US" sz="2200" b="1" i="1" u="sng">
                          <a:solidFill>
                            <a:schemeClr val="tx1"/>
                          </a:solidFill>
                        </a:rPr>
                        <a:t>SR/PNP</a:t>
                      </a:r>
                      <a:r>
                        <a:rPr lang="en-US" sz="2200" b="1" i="1" u="none">
                          <a:solidFill>
                            <a:schemeClr val="tx1"/>
                          </a:solidFill>
                        </a:rPr>
                        <a:t>)</a:t>
                      </a:r>
                      <a:endParaRPr lang="en-US" sz="2200" b="1" u="none">
                        <a:solidFill>
                          <a:schemeClr val="tx1"/>
                        </a:solidFill>
                      </a:endParaRPr>
                    </a:p>
                    <a:p>
                      <a:pPr>
                        <a:lnSpc>
                          <a:spcPct val="90000"/>
                        </a:lnSpc>
                      </a:pPr>
                      <a:r>
                        <a:rPr lang="en-US" sz="2200" b="0">
                          <a:solidFill>
                            <a:schemeClr val="tx1"/>
                          </a:solidFill>
                        </a:rPr>
                        <a:t>(No transcription necessary)</a:t>
                      </a:r>
                    </a:p>
                  </a:txBody>
                  <a:tcPr anchor="ctr"/>
                </a:tc>
                <a:extLst>
                  <a:ext uri="{0D108BD9-81ED-4DB2-BD59-A6C34878D82A}">
                    <a16:rowId xmlns:a16="http://schemas.microsoft.com/office/drawing/2014/main" val="10005"/>
                  </a:ext>
                </a:extLst>
              </a:tr>
              <a:tr h="422477">
                <a:tc gridSpan="2">
                  <a:txBody>
                    <a:bodyPr/>
                    <a:lstStyle/>
                    <a:p>
                      <a:pPr marL="0" marR="0" indent="0" algn="ctr" rtl="0" eaLnBrk="1" fontAlgn="auto" latinLnBrk="0" hangingPunct="1">
                        <a:lnSpc>
                          <a:spcPct val="90000"/>
                        </a:lnSpc>
                        <a:spcBef>
                          <a:spcPts val="0"/>
                        </a:spcBef>
                        <a:spcAft>
                          <a:spcPts val="0"/>
                        </a:spcAft>
                        <a:buClrTx/>
                        <a:buSzTx/>
                        <a:buFontTx/>
                        <a:buNone/>
                      </a:pPr>
                      <a:r>
                        <a:rPr lang="en-US" sz="2200" b="0" kern="1200">
                          <a:solidFill>
                            <a:schemeClr val="tx1"/>
                          </a:solidFill>
                          <a:latin typeface="+mn-lt"/>
                          <a:ea typeface="+mn-ea"/>
                          <a:cs typeface="+mn-cs"/>
                        </a:rPr>
                        <a:t>Test administrator monitors placement of test responses </a:t>
                      </a:r>
                      <a:endParaRPr lang="en-US" sz="2200" b="0">
                        <a:solidFill>
                          <a:schemeClr val="tx1"/>
                        </a:solidFill>
                      </a:endParaRPr>
                    </a:p>
                  </a:txBody>
                  <a:tcPr anchor="ctr"/>
                </a:tc>
                <a:tc hMerge="1">
                  <a:txBody>
                    <a:bodyPr/>
                    <a:lstStyle/>
                    <a:p>
                      <a:endParaRPr lang="en-US"/>
                    </a:p>
                  </a:txBody>
                  <a:tcPr/>
                </a:tc>
                <a:extLst>
                  <a:ext uri="{0D108BD9-81ED-4DB2-BD59-A6C34878D82A}">
                    <a16:rowId xmlns:a16="http://schemas.microsoft.com/office/drawing/2014/main" val="10006"/>
                  </a:ext>
                </a:extLst>
              </a:tr>
              <a:tr h="422477">
                <a:tc gridSpan="2">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2200">
                          <a:solidFill>
                            <a:schemeClr val="tx1"/>
                          </a:solidFill>
                        </a:rPr>
                        <a:t>Responses recorded (audio or video), then transcribed by student during playback</a:t>
                      </a:r>
                    </a:p>
                  </a:txBody>
                  <a:tcPr anchor="ctr"/>
                </a:tc>
                <a:tc hMerge="1">
                  <a:txBody>
                    <a:bodyPr/>
                    <a:lstStyle/>
                    <a:p>
                      <a:endParaRPr lang="en-US"/>
                    </a:p>
                  </a:txBody>
                  <a:tcPr/>
                </a:tc>
                <a:extLst>
                  <a:ext uri="{0D108BD9-81ED-4DB2-BD59-A6C34878D82A}">
                    <a16:rowId xmlns:a16="http://schemas.microsoft.com/office/drawing/2014/main" val="10007"/>
                  </a:ext>
                </a:extLst>
              </a:tr>
              <a:tr h="882986">
                <a:tc gridSpan="2">
                  <a:txBody>
                    <a:bodyPr/>
                    <a:lstStyle/>
                    <a:p>
                      <a:pPr algn="ctr">
                        <a:lnSpc>
                          <a:spcPct val="90000"/>
                        </a:lnSpc>
                      </a:pPr>
                      <a:r>
                        <a:rPr lang="en-US" sz="2200" b="0" kern="1200">
                          <a:solidFill>
                            <a:schemeClr val="tx1"/>
                          </a:solidFill>
                          <a:latin typeface="+mn-lt"/>
                          <a:ea typeface="+mn-ea"/>
                          <a:cs typeface="+mn-cs"/>
                        </a:rPr>
                        <a:t>Braille writer, Braille note-taker, or refreshable Braille display</a:t>
                      </a:r>
                    </a:p>
                  </a:txBody>
                  <a:tcPr anchor="ctr"/>
                </a:tc>
                <a:tc hMerge="1">
                  <a:txBody>
                    <a:bodyPr/>
                    <a:lstStyle/>
                    <a:p>
                      <a:endParaRPr 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54089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60" y="232476"/>
            <a:ext cx="11763739" cy="837386"/>
          </a:xfrm>
        </p:spPr>
        <p:txBody>
          <a:bodyPr/>
          <a:lstStyle/>
          <a:p>
            <a:r>
              <a:rPr lang="en-US" sz="3200" b="1" i="1"/>
              <a:t>Special Access </a:t>
            </a:r>
            <a:r>
              <a:rPr lang="en-US" sz="3200" b="1"/>
              <a:t>Accommodations for Students with Disabilities   </a:t>
            </a:r>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12</a:t>
            </a:fld>
            <a:endParaRPr lang="zh-CN" altLang="en-US"/>
          </a:p>
        </p:txBody>
      </p:sp>
      <p:graphicFrame>
        <p:nvGraphicFramePr>
          <p:cNvPr id="5" name="Table 4"/>
          <p:cNvGraphicFramePr>
            <a:graphicFrameLocks noGrp="1"/>
          </p:cNvGraphicFramePr>
          <p:nvPr>
            <p:extLst>
              <p:ext uri="{D42A27DB-BD31-4B8C-83A1-F6EECF244321}">
                <p14:modId xmlns:p14="http://schemas.microsoft.com/office/powerpoint/2010/main" val="1498081893"/>
              </p:ext>
            </p:extLst>
          </p:nvPr>
        </p:nvGraphicFramePr>
        <p:xfrm>
          <a:off x="483414" y="1178883"/>
          <a:ext cx="10540591" cy="5055464"/>
        </p:xfrm>
        <a:graphic>
          <a:graphicData uri="http://schemas.openxmlformats.org/drawingml/2006/table">
            <a:tbl>
              <a:tblPr firstRow="1" bandRow="1">
                <a:tableStyleId>{5C22544A-7EE6-4342-B048-85BDC9FD1C3A}</a:tableStyleId>
              </a:tblPr>
              <a:tblGrid>
                <a:gridCol w="10540591">
                  <a:extLst>
                    <a:ext uri="{9D8B030D-6E8A-4147-A177-3AD203B41FA5}">
                      <a16:colId xmlns:a16="http://schemas.microsoft.com/office/drawing/2014/main" val="20000"/>
                    </a:ext>
                  </a:extLst>
                </a:gridCol>
              </a:tblGrid>
              <a:tr h="515356">
                <a:tc>
                  <a:txBody>
                    <a:bodyPr/>
                    <a:lstStyle/>
                    <a:p>
                      <a:pPr algn="ctr">
                        <a:spcBef>
                          <a:spcPts val="400"/>
                        </a:spcBef>
                        <a:spcAft>
                          <a:spcPts val="400"/>
                        </a:spcAft>
                      </a:pPr>
                      <a:r>
                        <a:rPr lang="en-US" sz="2200" i="0">
                          <a:solidFill>
                            <a:schemeClr val="bg1"/>
                          </a:solidFill>
                        </a:rPr>
                        <a:t>Special Access Accommodations</a:t>
                      </a:r>
                    </a:p>
                  </a:txBody>
                  <a:tcPr anchor="ctr"/>
                </a:tc>
                <a:extLst>
                  <a:ext uri="{0D108BD9-81ED-4DB2-BD59-A6C34878D82A}">
                    <a16:rowId xmlns:a16="http://schemas.microsoft.com/office/drawing/2014/main" val="10000"/>
                  </a:ext>
                </a:extLst>
              </a:tr>
              <a:tr h="515356">
                <a:tc>
                  <a:txBody>
                    <a:bodyPr/>
                    <a:lstStyle/>
                    <a:p>
                      <a:pPr algn="ctr">
                        <a:spcBef>
                          <a:spcPts val="400"/>
                        </a:spcBef>
                        <a:spcAft>
                          <a:spcPts val="400"/>
                        </a:spcAft>
                      </a:pPr>
                      <a:r>
                        <a:rPr lang="en-US" sz="2200" b="1">
                          <a:solidFill>
                            <a:schemeClr val="bg1"/>
                          </a:solidFill>
                        </a:rPr>
                        <a:t>Computer and Paper</a:t>
                      </a:r>
                    </a:p>
                  </a:txBody>
                  <a:tcPr anchor="ctr">
                    <a:solidFill>
                      <a:schemeClr val="accent1"/>
                    </a:solidFill>
                  </a:tcPr>
                </a:tc>
                <a:extLst>
                  <a:ext uri="{0D108BD9-81ED-4DB2-BD59-A6C34878D82A}">
                    <a16:rowId xmlns:a16="http://schemas.microsoft.com/office/drawing/2014/main" val="10001"/>
                  </a:ext>
                </a:extLst>
              </a:tr>
              <a:tr h="528734">
                <a:tc>
                  <a:txBody>
                    <a:bodyPr/>
                    <a:lstStyle/>
                    <a:p>
                      <a:pPr algn="ctr">
                        <a:spcBef>
                          <a:spcPts val="400"/>
                        </a:spcBef>
                        <a:spcAft>
                          <a:spcPts val="400"/>
                        </a:spcAft>
                      </a:pPr>
                      <a:r>
                        <a:rPr lang="en-US" sz="2200" b="0" kern="1200">
                          <a:solidFill>
                            <a:schemeClr val="dk1"/>
                          </a:solidFill>
                          <a:latin typeface="+mn-lt"/>
                          <a:ea typeface="+mn-ea"/>
                          <a:cs typeface="+mn-cs"/>
                        </a:rPr>
                        <a:t>Text-to-Speech/Human reader for ELA </a:t>
                      </a:r>
                      <a:r>
                        <a:rPr lang="en-US" sz="2200" b="1" i="1" u="none">
                          <a:solidFill>
                            <a:schemeClr val="tx1"/>
                          </a:solidFill>
                        </a:rPr>
                        <a:t>(</a:t>
                      </a:r>
                      <a:r>
                        <a:rPr lang="en-US" sz="2200" b="1" i="1" u="sng">
                          <a:solidFill>
                            <a:schemeClr val="tx1"/>
                          </a:solidFill>
                        </a:rPr>
                        <a:t>SR/PNP</a:t>
                      </a:r>
                      <a:r>
                        <a:rPr lang="en-US" sz="2200" b="1" i="1" u="none">
                          <a:solidFill>
                            <a:schemeClr val="tx1"/>
                          </a:solidFill>
                        </a:rPr>
                        <a:t>)</a:t>
                      </a:r>
                      <a:endParaRPr lang="en-US" sz="2200" b="1"/>
                    </a:p>
                  </a:txBody>
                  <a:tcPr anchor="ctr"/>
                </a:tc>
                <a:extLst>
                  <a:ext uri="{0D108BD9-81ED-4DB2-BD59-A6C34878D82A}">
                    <a16:rowId xmlns:a16="http://schemas.microsoft.com/office/drawing/2014/main" val="10002"/>
                  </a:ext>
                </a:extLst>
              </a:tr>
              <a:tr h="515356">
                <a:tc>
                  <a:txBody>
                    <a:bodyPr/>
                    <a:lstStyle/>
                    <a:p>
                      <a:pPr algn="ctr">
                        <a:spcBef>
                          <a:spcPts val="400"/>
                        </a:spcBef>
                        <a:spcAft>
                          <a:spcPts val="400"/>
                        </a:spcAft>
                      </a:pPr>
                      <a:r>
                        <a:rPr lang="en-US" sz="2200" b="0" kern="1200">
                          <a:solidFill>
                            <a:schemeClr val="dk1"/>
                          </a:solidFill>
                          <a:latin typeface="+mn-lt"/>
                          <a:ea typeface="+mn-ea"/>
                          <a:cs typeface="+mn-cs"/>
                        </a:rPr>
                        <a:t>Signing the ELA reading passages </a:t>
                      </a:r>
                      <a:r>
                        <a:rPr lang="en-US" sz="2200" b="1" i="1" u="sng">
                          <a:solidFill>
                            <a:schemeClr val="tx1"/>
                          </a:solidFill>
                        </a:rPr>
                        <a:t>(SR/PNP</a:t>
                      </a:r>
                      <a:r>
                        <a:rPr lang="en-US" sz="2200" b="1" i="1" u="none">
                          <a:solidFill>
                            <a:schemeClr val="tx1"/>
                          </a:solidFill>
                        </a:rPr>
                        <a:t>)</a:t>
                      </a:r>
                      <a:endParaRPr lang="en-US" sz="2200" b="1"/>
                    </a:p>
                  </a:txBody>
                  <a:tcPr anchor="ctr"/>
                </a:tc>
                <a:extLst>
                  <a:ext uri="{0D108BD9-81ED-4DB2-BD59-A6C34878D82A}">
                    <a16:rowId xmlns:a16="http://schemas.microsoft.com/office/drawing/2014/main" val="10003"/>
                  </a:ext>
                </a:extLst>
              </a:tr>
              <a:tr h="810893">
                <a:tc>
                  <a:txBody>
                    <a:bodyPr/>
                    <a:lstStyle/>
                    <a:p>
                      <a:pPr algn="ctr">
                        <a:spcBef>
                          <a:spcPts val="0"/>
                        </a:spcBef>
                        <a:spcAft>
                          <a:spcPts val="0"/>
                        </a:spcAft>
                      </a:pPr>
                      <a:r>
                        <a:rPr lang="en-US" sz="2200" b="0" kern="1200">
                          <a:solidFill>
                            <a:schemeClr val="dk1"/>
                          </a:solidFill>
                          <a:latin typeface="+mn-lt"/>
                          <a:ea typeface="+mn-ea"/>
                          <a:cs typeface="+mn-cs"/>
                        </a:rPr>
                        <a:t>Scribe or Speech-to-Text responses </a:t>
                      </a:r>
                    </a:p>
                    <a:p>
                      <a:pPr algn="ctr">
                        <a:spcBef>
                          <a:spcPts val="0"/>
                        </a:spcBef>
                        <a:spcAft>
                          <a:spcPts val="0"/>
                        </a:spcAft>
                      </a:pPr>
                      <a:r>
                        <a:rPr lang="en-US" sz="2200" b="0" kern="1200">
                          <a:solidFill>
                            <a:schemeClr val="dk1"/>
                          </a:solidFill>
                          <a:latin typeface="+mn-lt"/>
                          <a:ea typeface="+mn-ea"/>
                          <a:cs typeface="+mn-cs"/>
                        </a:rPr>
                        <a:t>for ELA </a:t>
                      </a:r>
                      <a:r>
                        <a:rPr lang="en-US" sz="2200" b="1" i="1" u="none">
                          <a:solidFill>
                            <a:schemeClr val="tx1"/>
                          </a:solidFill>
                        </a:rPr>
                        <a:t>(SR/</a:t>
                      </a:r>
                      <a:r>
                        <a:rPr lang="en-US" sz="2200" b="1" i="1" u="sng">
                          <a:solidFill>
                            <a:schemeClr val="tx1"/>
                          </a:solidFill>
                        </a:rPr>
                        <a:t>PNP</a:t>
                      </a:r>
                      <a:r>
                        <a:rPr lang="en-US" sz="2200" b="1" i="1" u="none">
                          <a:solidFill>
                            <a:schemeClr val="tx1"/>
                          </a:solidFill>
                        </a:rPr>
                        <a:t>)</a:t>
                      </a:r>
                      <a:endParaRPr lang="en-US" sz="2200" b="1"/>
                    </a:p>
                  </a:txBody>
                  <a:tcPr anchor="ctr"/>
                </a:tc>
                <a:extLst>
                  <a:ext uri="{0D108BD9-81ED-4DB2-BD59-A6C34878D82A}">
                    <a16:rowId xmlns:a16="http://schemas.microsoft.com/office/drawing/2014/main" val="10004"/>
                  </a:ext>
                </a:extLst>
              </a:tr>
              <a:tr h="628273">
                <a:tc>
                  <a:txBody>
                    <a:bodyPr/>
                    <a:lstStyle/>
                    <a:p>
                      <a:pPr algn="ctr">
                        <a:lnSpc>
                          <a:spcPct val="100000"/>
                        </a:lnSpc>
                        <a:spcBef>
                          <a:spcPts val="400"/>
                        </a:spcBef>
                        <a:spcAft>
                          <a:spcPts val="0"/>
                        </a:spcAft>
                      </a:pPr>
                      <a:r>
                        <a:rPr lang="en-US" sz="2200" b="0" kern="1200">
                          <a:solidFill>
                            <a:schemeClr val="dk1"/>
                          </a:solidFill>
                          <a:latin typeface="+mn-lt"/>
                          <a:ea typeface="+mn-ea"/>
                          <a:cs typeface="+mn-cs"/>
                        </a:rPr>
                        <a:t>Calculator or mathematics </a:t>
                      </a:r>
                      <a:r>
                        <a:rPr lang="en-US" sz="2200" b="0" kern="1200" baseline="0">
                          <a:solidFill>
                            <a:schemeClr val="dk1"/>
                          </a:solidFill>
                          <a:latin typeface="+mn-lt"/>
                          <a:ea typeface="+mn-ea"/>
                          <a:cs typeface="+mn-cs"/>
                        </a:rPr>
                        <a:t>manipulatives </a:t>
                      </a:r>
                      <a:r>
                        <a:rPr lang="en-US" sz="2200" b="0" kern="1200">
                          <a:solidFill>
                            <a:schemeClr val="dk1"/>
                          </a:solidFill>
                          <a:latin typeface="+mn-lt"/>
                          <a:ea typeface="+mn-ea"/>
                          <a:cs typeface="+mn-cs"/>
                        </a:rPr>
                        <a:t>on non-calculator session of Math </a:t>
                      </a:r>
                      <a:r>
                        <a:rPr lang="en-US" sz="2200" b="1" i="1" u="none">
                          <a:solidFill>
                            <a:schemeClr val="tx1"/>
                          </a:solidFill>
                        </a:rPr>
                        <a:t>(</a:t>
                      </a:r>
                      <a:r>
                        <a:rPr lang="en-US" sz="2200" b="1" i="1" u="sng">
                          <a:solidFill>
                            <a:schemeClr val="tx1"/>
                          </a:solidFill>
                        </a:rPr>
                        <a:t>SR/PNP</a:t>
                      </a:r>
                      <a:r>
                        <a:rPr lang="en-US" sz="2200" b="1" i="1" u="none">
                          <a:solidFill>
                            <a:schemeClr val="tx1"/>
                          </a:solidFill>
                        </a:rPr>
                        <a:t>)</a:t>
                      </a:r>
                      <a:endParaRPr lang="en-US" sz="2200" b="1"/>
                    </a:p>
                  </a:txBody>
                  <a:tcPr anchor="ctr"/>
                </a:tc>
                <a:extLst>
                  <a:ext uri="{0D108BD9-81ED-4DB2-BD59-A6C34878D82A}">
                    <a16:rowId xmlns:a16="http://schemas.microsoft.com/office/drawing/2014/main" val="10005"/>
                  </a:ext>
                </a:extLst>
              </a:tr>
              <a:tr h="810893">
                <a:tc>
                  <a:txBody>
                    <a:bodyPr/>
                    <a:lstStyle/>
                    <a:p>
                      <a:pPr algn="ctr">
                        <a:spcBef>
                          <a:spcPts val="400"/>
                        </a:spcBef>
                        <a:spcAft>
                          <a:spcPts val="400"/>
                        </a:spcAft>
                      </a:pPr>
                      <a:r>
                        <a:rPr lang="en-US" sz="2200" b="0" kern="1200">
                          <a:solidFill>
                            <a:schemeClr val="dk1"/>
                          </a:solidFill>
                          <a:latin typeface="+mn-lt"/>
                          <a:ea typeface="+mn-ea"/>
                          <a:cs typeface="+mn-cs"/>
                        </a:rPr>
                        <a:t>Spell</a:t>
                      </a:r>
                      <a:r>
                        <a:rPr lang="en-US" sz="2200" b="0" kern="1200" baseline="0">
                          <a:solidFill>
                            <a:schemeClr val="dk1"/>
                          </a:solidFill>
                          <a:latin typeface="+mn-lt"/>
                          <a:ea typeface="+mn-ea"/>
                          <a:cs typeface="+mn-cs"/>
                        </a:rPr>
                        <a:t> </a:t>
                      </a:r>
                      <a:r>
                        <a:rPr lang="en-US" sz="2200" b="0" kern="1200">
                          <a:solidFill>
                            <a:schemeClr val="dk1"/>
                          </a:solidFill>
                          <a:latin typeface="+mn-lt"/>
                          <a:ea typeface="+mn-ea"/>
                          <a:cs typeface="+mn-cs"/>
                        </a:rPr>
                        <a:t>check for ELA </a:t>
                      </a:r>
                      <a:r>
                        <a:rPr lang="en-US" sz="2200" b="1" i="1" u="none">
                          <a:solidFill>
                            <a:schemeClr val="tx1"/>
                          </a:solidFill>
                        </a:rPr>
                        <a:t>(</a:t>
                      </a:r>
                      <a:r>
                        <a:rPr lang="en-US" sz="2200" b="1" i="1" u="sng">
                          <a:solidFill>
                            <a:schemeClr val="tx1"/>
                          </a:solidFill>
                        </a:rPr>
                        <a:t>SR/PNP</a:t>
                      </a:r>
                      <a:r>
                        <a:rPr lang="en-US" sz="2200" b="1" i="1" u="none">
                          <a:solidFill>
                            <a:schemeClr val="tx1"/>
                          </a:solidFill>
                        </a:rPr>
                        <a:t>) </a:t>
                      </a:r>
                      <a:r>
                        <a:rPr lang="en-US" sz="2200" b="0" kern="1200">
                          <a:solidFill>
                            <a:schemeClr val="dk1"/>
                          </a:solidFill>
                          <a:latin typeface="+mn-lt"/>
                          <a:ea typeface="+mn-ea"/>
                          <a:cs typeface="+mn-cs"/>
                        </a:rPr>
                        <a:t>(Note: automatic</a:t>
                      </a:r>
                      <a:r>
                        <a:rPr lang="en-US" sz="2200" b="0" kern="1200" baseline="0">
                          <a:solidFill>
                            <a:schemeClr val="dk1"/>
                          </a:solidFill>
                          <a:latin typeface="+mn-lt"/>
                          <a:ea typeface="+mn-ea"/>
                          <a:cs typeface="+mn-cs"/>
                        </a:rPr>
                        <a:t> feature</a:t>
                      </a:r>
                      <a:r>
                        <a:rPr lang="en-US" sz="2200" b="0" kern="1200">
                          <a:solidFill>
                            <a:schemeClr val="dk1"/>
                          </a:solidFill>
                          <a:latin typeface="+mn-lt"/>
                          <a:ea typeface="+mn-ea"/>
                          <a:cs typeface="+mn-cs"/>
                        </a:rPr>
                        <a:t> on</a:t>
                      </a:r>
                      <a:r>
                        <a:rPr lang="en-US" sz="2200" b="0" kern="1200" baseline="0">
                          <a:solidFill>
                            <a:schemeClr val="dk1"/>
                          </a:solidFill>
                          <a:latin typeface="+mn-lt"/>
                          <a:ea typeface="+mn-ea"/>
                          <a:cs typeface="+mn-cs"/>
                        </a:rPr>
                        <a:t> STE </a:t>
                      </a:r>
                      <a:r>
                        <a:rPr lang="en-US" sz="2200" b="0" u="none" kern="1200">
                          <a:solidFill>
                            <a:schemeClr val="dk1"/>
                          </a:solidFill>
                          <a:latin typeface="+mn-lt"/>
                          <a:ea typeface="+mn-ea"/>
                          <a:cs typeface="+mn-cs"/>
                        </a:rPr>
                        <a:t>CBT tests)</a:t>
                      </a:r>
                      <a:endParaRPr lang="en-US" sz="2200" b="0" strike="sngStrike">
                        <a:solidFill>
                          <a:schemeClr val="accent2"/>
                        </a:solidFill>
                      </a:endParaRPr>
                    </a:p>
                  </a:txBody>
                  <a:tcPr anchor="ctr"/>
                </a:tc>
                <a:extLst>
                  <a:ext uri="{0D108BD9-81ED-4DB2-BD59-A6C34878D82A}">
                    <a16:rowId xmlns:a16="http://schemas.microsoft.com/office/drawing/2014/main" val="10006"/>
                  </a:ext>
                </a:extLst>
              </a:tr>
              <a:tr h="596876">
                <a:tc>
                  <a:txBody>
                    <a:bodyPr/>
                    <a:lstStyle/>
                    <a:p>
                      <a:pPr algn="ctr">
                        <a:spcBef>
                          <a:spcPts val="400"/>
                        </a:spcBef>
                        <a:spcAft>
                          <a:spcPts val="400"/>
                        </a:spcAft>
                      </a:pPr>
                      <a:r>
                        <a:rPr lang="en-US" sz="2200" b="0" kern="1200">
                          <a:solidFill>
                            <a:schemeClr val="dk1"/>
                          </a:solidFill>
                          <a:latin typeface="+mn-lt"/>
                          <a:ea typeface="+mn-ea"/>
                          <a:cs typeface="+mn-cs"/>
                        </a:rPr>
                        <a:t>Word prediction for ELA </a:t>
                      </a:r>
                      <a:r>
                        <a:rPr lang="en-US" sz="2200" b="1" i="1" u="none">
                          <a:solidFill>
                            <a:schemeClr val="tx1"/>
                          </a:solidFill>
                        </a:rPr>
                        <a:t>(</a:t>
                      </a:r>
                      <a:r>
                        <a:rPr lang="en-US" sz="2200" b="1" i="1" u="sng">
                          <a:solidFill>
                            <a:schemeClr val="tx1"/>
                          </a:solidFill>
                        </a:rPr>
                        <a:t>SR/PNP</a:t>
                      </a:r>
                      <a:r>
                        <a:rPr lang="en-US" sz="2200" b="1" i="1" u="none">
                          <a:solidFill>
                            <a:schemeClr val="tx1"/>
                          </a:solidFill>
                        </a:rPr>
                        <a:t>)</a:t>
                      </a:r>
                      <a:endParaRPr lang="en-US" sz="2200" b="1"/>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93802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a:t>Accommodations for English Learners (EL)</a:t>
            </a:r>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13</a:t>
            </a:fld>
            <a:endParaRPr lang="zh-CN" altLang="en-US"/>
          </a:p>
        </p:txBody>
      </p:sp>
      <p:graphicFrame>
        <p:nvGraphicFramePr>
          <p:cNvPr id="5" name="Table 4"/>
          <p:cNvGraphicFramePr>
            <a:graphicFrameLocks noGrp="1"/>
          </p:cNvGraphicFramePr>
          <p:nvPr>
            <p:extLst>
              <p:ext uri="{D42A27DB-BD31-4B8C-83A1-F6EECF244321}">
                <p14:modId xmlns:p14="http://schemas.microsoft.com/office/powerpoint/2010/main" val="2331926562"/>
              </p:ext>
            </p:extLst>
          </p:nvPr>
        </p:nvGraphicFramePr>
        <p:xfrm>
          <a:off x="511444" y="1162380"/>
          <a:ext cx="10534508" cy="5114061"/>
        </p:xfrm>
        <a:graphic>
          <a:graphicData uri="http://schemas.openxmlformats.org/drawingml/2006/table">
            <a:tbl>
              <a:tblPr firstRow="1" bandRow="1">
                <a:tableStyleId>{5C22544A-7EE6-4342-B048-85BDC9FD1C3A}</a:tableStyleId>
              </a:tblPr>
              <a:tblGrid>
                <a:gridCol w="10534508">
                  <a:extLst>
                    <a:ext uri="{9D8B030D-6E8A-4147-A177-3AD203B41FA5}">
                      <a16:colId xmlns:a16="http://schemas.microsoft.com/office/drawing/2014/main" val="20000"/>
                    </a:ext>
                  </a:extLst>
                </a:gridCol>
              </a:tblGrid>
              <a:tr h="479874">
                <a:tc>
                  <a:txBody>
                    <a:bodyPr/>
                    <a:lstStyle/>
                    <a:p>
                      <a:pPr algn="ctr"/>
                      <a:r>
                        <a:rPr lang="en-US" sz="2200">
                          <a:solidFill>
                            <a:schemeClr val="bg1"/>
                          </a:solidFill>
                        </a:rPr>
                        <a:t>EL Accommodations</a:t>
                      </a:r>
                    </a:p>
                  </a:txBody>
                  <a:tcPr/>
                </a:tc>
                <a:extLst>
                  <a:ext uri="{0D108BD9-81ED-4DB2-BD59-A6C34878D82A}">
                    <a16:rowId xmlns:a16="http://schemas.microsoft.com/office/drawing/2014/main" val="10000"/>
                  </a:ext>
                </a:extLst>
              </a:tr>
              <a:tr h="939697">
                <a:tc>
                  <a:txBody>
                    <a:bodyPr/>
                    <a:lstStyle/>
                    <a:p>
                      <a:pPr algn="ctr"/>
                      <a:r>
                        <a:rPr lang="en-US" sz="2200" b="1" u="none">
                          <a:solidFill>
                            <a:schemeClr val="tx1"/>
                          </a:solidFill>
                        </a:rPr>
                        <a:t>Paper-based test</a:t>
                      </a:r>
                      <a:r>
                        <a:rPr lang="en-US" sz="2200" b="0" i="1" u="none" baseline="0">
                          <a:solidFill>
                            <a:schemeClr val="tx1"/>
                          </a:solidFill>
                        </a:rPr>
                        <a:t> </a:t>
                      </a:r>
                      <a:r>
                        <a:rPr lang="en-US" sz="2200" b="1" i="1" u="none" baseline="0">
                          <a:solidFill>
                            <a:schemeClr val="tx1"/>
                          </a:solidFill>
                        </a:rPr>
                        <a:t>(</a:t>
                      </a:r>
                      <a:r>
                        <a:rPr lang="en-US" sz="2200" b="1" i="1" u="sng" baseline="0">
                          <a:solidFill>
                            <a:schemeClr val="tx1"/>
                          </a:solidFill>
                        </a:rPr>
                        <a:t>SR/</a:t>
                      </a:r>
                      <a:r>
                        <a:rPr lang="en-US" sz="2200" b="1" i="1" u="sng">
                          <a:solidFill>
                            <a:schemeClr val="tx1"/>
                          </a:solidFill>
                        </a:rPr>
                        <a:t>PNP</a:t>
                      </a:r>
                      <a:r>
                        <a:rPr lang="en-US" sz="2200" b="1" i="1" u="none">
                          <a:solidFill>
                            <a:schemeClr val="tx1"/>
                          </a:solidFill>
                        </a:rPr>
                        <a:t>)</a:t>
                      </a:r>
                      <a:endParaRPr lang="en-US" sz="2200" b="1" u="none">
                        <a:solidFill>
                          <a:schemeClr val="tx1"/>
                        </a:solidFill>
                      </a:endParaRPr>
                    </a:p>
                    <a:p>
                      <a:pPr algn="ctr"/>
                      <a:r>
                        <a:rPr lang="en-US" sz="2200" b="0" u="none">
                          <a:solidFill>
                            <a:schemeClr val="tx1"/>
                          </a:solidFill>
                        </a:rPr>
                        <a:t>(for</a:t>
                      </a:r>
                      <a:r>
                        <a:rPr lang="en-US" sz="2200" b="0" u="none" baseline="0">
                          <a:solidFill>
                            <a:schemeClr val="tx1"/>
                          </a:solidFill>
                        </a:rPr>
                        <a:t> a</a:t>
                      </a:r>
                      <a:r>
                        <a:rPr lang="en-US" sz="2200" b="0" u="none">
                          <a:solidFill>
                            <a:schemeClr val="tx1"/>
                          </a:solidFill>
                        </a:rPr>
                        <a:t> first-year EL who is unfamiliar with technology)</a:t>
                      </a:r>
                    </a:p>
                  </a:txBody>
                  <a:tcPr/>
                </a:tc>
                <a:extLst>
                  <a:ext uri="{0D108BD9-81ED-4DB2-BD59-A6C34878D82A}">
                    <a16:rowId xmlns:a16="http://schemas.microsoft.com/office/drawing/2014/main" val="10001"/>
                  </a:ext>
                </a:extLst>
              </a:tr>
              <a:tr h="605032">
                <a:tc>
                  <a:txBody>
                    <a:bodyPr/>
                    <a:lstStyle/>
                    <a:p>
                      <a:pPr algn="ctr"/>
                      <a:r>
                        <a:rPr lang="en-US" sz="2200" b="1" u="none" kern="1200">
                          <a:solidFill>
                            <a:schemeClr val="tx1"/>
                          </a:solidFill>
                          <a:latin typeface="+mn-lt"/>
                          <a:ea typeface="+mn-ea"/>
                          <a:cs typeface="+mn-cs"/>
                        </a:rPr>
                        <a:t>Approved Bilingual Word-to-Word Dictionary or Glossary</a:t>
                      </a:r>
                      <a:endParaRPr lang="en-US" sz="2200" u="none">
                        <a:solidFill>
                          <a:schemeClr val="tx1"/>
                        </a:solidFill>
                      </a:endParaRPr>
                    </a:p>
                  </a:txBody>
                  <a:tcPr/>
                </a:tc>
                <a:extLst>
                  <a:ext uri="{0D108BD9-81ED-4DB2-BD59-A6C34878D82A}">
                    <a16:rowId xmlns:a16="http://schemas.microsoft.com/office/drawing/2014/main" val="10002"/>
                  </a:ext>
                </a:extLst>
              </a:tr>
              <a:tr h="6050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kern="1200">
                          <a:solidFill>
                            <a:schemeClr val="tx1"/>
                          </a:solidFill>
                          <a:latin typeface="+mn-lt"/>
                          <a:ea typeface="+mn-ea"/>
                          <a:cs typeface="+mn-cs"/>
                        </a:rPr>
                        <a:t>Text-to-speech/human reader </a:t>
                      </a:r>
                      <a:r>
                        <a:rPr lang="en-US" sz="2200" b="0" kern="1200">
                          <a:solidFill>
                            <a:schemeClr val="tx1"/>
                          </a:solidFill>
                          <a:latin typeface="+mn-lt"/>
                          <a:ea typeface="+mn-ea"/>
                          <a:cs typeface="+mn-cs"/>
                        </a:rPr>
                        <a:t>for Math and STE (in English) </a:t>
                      </a:r>
                      <a:r>
                        <a:rPr lang="en-US" sz="2200" b="1" i="1" u="none" baseline="0">
                          <a:solidFill>
                            <a:schemeClr val="tx1"/>
                          </a:solidFill>
                        </a:rPr>
                        <a:t>(</a:t>
                      </a:r>
                      <a:r>
                        <a:rPr lang="en-US" sz="2200" b="1" i="1" u="sng" baseline="0">
                          <a:solidFill>
                            <a:schemeClr val="tx1"/>
                          </a:solidFill>
                        </a:rPr>
                        <a:t>SR/</a:t>
                      </a:r>
                      <a:r>
                        <a:rPr lang="en-US" sz="2200" b="1" i="1" u="sng">
                          <a:solidFill>
                            <a:schemeClr val="tx1"/>
                          </a:solidFill>
                        </a:rPr>
                        <a:t>PNP</a:t>
                      </a:r>
                      <a:r>
                        <a:rPr lang="en-US" sz="2200" b="1" i="1" u="none">
                          <a:solidFill>
                            <a:schemeClr val="tx1"/>
                          </a:solidFill>
                        </a:rPr>
                        <a:t>)</a:t>
                      </a:r>
                      <a:endParaRPr lang="en-US" sz="2200" b="1" u="none">
                        <a:solidFill>
                          <a:schemeClr val="tx1"/>
                        </a:solidFill>
                      </a:endParaRPr>
                    </a:p>
                  </a:txBody>
                  <a:tcPr/>
                </a:tc>
                <a:extLst>
                  <a:ext uri="{0D108BD9-81ED-4DB2-BD59-A6C34878D82A}">
                    <a16:rowId xmlns:a16="http://schemas.microsoft.com/office/drawing/2014/main" val="10003"/>
                  </a:ext>
                </a:extLst>
              </a:tr>
              <a:tr h="6050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kern="1200">
                          <a:solidFill>
                            <a:schemeClr val="tx1"/>
                          </a:solidFill>
                          <a:latin typeface="+mn-lt"/>
                          <a:ea typeface="+mn-ea"/>
                          <a:cs typeface="+mn-cs"/>
                        </a:rPr>
                        <a:t>Scribe </a:t>
                      </a:r>
                      <a:r>
                        <a:rPr lang="en-US" sz="2200" b="0" kern="1200">
                          <a:solidFill>
                            <a:schemeClr val="tx1"/>
                          </a:solidFill>
                          <a:latin typeface="+mn-lt"/>
                          <a:ea typeface="+mn-ea"/>
                          <a:cs typeface="+mn-cs"/>
                        </a:rPr>
                        <a:t>for Math and STE </a:t>
                      </a:r>
                      <a:r>
                        <a:rPr lang="en-US" sz="2200" b="1" i="1" u="none" baseline="0">
                          <a:solidFill>
                            <a:schemeClr val="tx1"/>
                          </a:solidFill>
                        </a:rPr>
                        <a:t>(</a:t>
                      </a:r>
                      <a:r>
                        <a:rPr lang="en-US" sz="2200" b="1" i="1" u="sng" baseline="0">
                          <a:solidFill>
                            <a:schemeClr val="tx1"/>
                          </a:solidFill>
                        </a:rPr>
                        <a:t>SR/</a:t>
                      </a:r>
                      <a:r>
                        <a:rPr lang="en-US" sz="2200" b="1" i="1" u="sng">
                          <a:solidFill>
                            <a:schemeClr val="tx1"/>
                          </a:solidFill>
                        </a:rPr>
                        <a:t>PNP</a:t>
                      </a:r>
                      <a:r>
                        <a:rPr lang="en-US" sz="2200" b="1" i="1" u="none">
                          <a:solidFill>
                            <a:schemeClr val="tx1"/>
                          </a:solidFill>
                        </a:rPr>
                        <a:t>)</a:t>
                      </a:r>
                      <a:endParaRPr lang="en-US" sz="2200" b="1" u="none">
                        <a:solidFill>
                          <a:schemeClr val="tx1"/>
                        </a:solidFill>
                      </a:endParaRPr>
                    </a:p>
                  </a:txBody>
                  <a:tcPr/>
                </a:tc>
                <a:extLst>
                  <a:ext uri="{0D108BD9-81ED-4DB2-BD59-A6C34878D82A}">
                    <a16:rowId xmlns:a16="http://schemas.microsoft.com/office/drawing/2014/main" val="10004"/>
                  </a:ext>
                </a:extLst>
              </a:tr>
              <a:tr h="939697">
                <a:tc>
                  <a:txBody>
                    <a:bodyPr/>
                    <a:lstStyle/>
                    <a:p>
                      <a:pPr algn="ctr"/>
                      <a:r>
                        <a:rPr lang="en-US" sz="2200" b="1" kern="1200">
                          <a:solidFill>
                            <a:schemeClr val="tx1"/>
                          </a:solidFill>
                          <a:latin typeface="+mn-lt"/>
                          <a:ea typeface="+mn-ea"/>
                          <a:cs typeface="+mn-cs"/>
                        </a:rPr>
                        <a:t>Grade 10</a:t>
                      </a:r>
                      <a:r>
                        <a:rPr lang="en-US" sz="2200" kern="1200">
                          <a:solidFill>
                            <a:schemeClr val="tx1"/>
                          </a:solidFill>
                          <a:latin typeface="+mn-lt"/>
                          <a:ea typeface="+mn-ea"/>
                          <a:cs typeface="+mn-cs"/>
                        </a:rPr>
                        <a:t> </a:t>
                      </a:r>
                      <a:r>
                        <a:rPr lang="en-US" sz="2200" b="1" kern="1200">
                          <a:solidFill>
                            <a:schemeClr val="tx1"/>
                          </a:solidFill>
                          <a:latin typeface="+mn-lt"/>
                          <a:ea typeface="+mn-ea"/>
                          <a:cs typeface="+mn-cs"/>
                        </a:rPr>
                        <a:t>Spanish/English Mathematics Test/Retest and High School Science</a:t>
                      </a:r>
                    </a:p>
                    <a:p>
                      <a:pPr marL="0" marR="0" indent="0" algn="ctr" defTabSz="914400" rtl="0" eaLnBrk="1" fontAlgn="auto" latinLnBrk="0" hangingPunct="1">
                        <a:lnSpc>
                          <a:spcPct val="100000"/>
                        </a:lnSpc>
                        <a:spcBef>
                          <a:spcPts val="0"/>
                        </a:spcBef>
                        <a:spcAft>
                          <a:spcPts val="0"/>
                        </a:spcAft>
                        <a:buClrTx/>
                        <a:buSzTx/>
                        <a:buFontTx/>
                        <a:buNone/>
                        <a:tabLst/>
                        <a:defRPr/>
                      </a:pPr>
                      <a:r>
                        <a:rPr lang="en-US" sz="2200" b="0" kern="1200">
                          <a:solidFill>
                            <a:schemeClr val="tx1"/>
                          </a:solidFill>
                          <a:latin typeface="+mn-lt"/>
                          <a:ea typeface="+mn-ea"/>
                          <a:cs typeface="+mn-cs"/>
                        </a:rPr>
                        <a:t>if enrolled fewer than 3 years </a:t>
                      </a:r>
                      <a:r>
                        <a:rPr lang="en-US" sz="2200" b="1" i="1" u="none" baseline="0">
                          <a:solidFill>
                            <a:schemeClr val="tx1"/>
                          </a:solidFill>
                        </a:rPr>
                        <a:t>(</a:t>
                      </a:r>
                      <a:r>
                        <a:rPr lang="en-US" sz="2200" b="1" i="1" u="sng" baseline="0">
                          <a:solidFill>
                            <a:schemeClr val="tx1"/>
                          </a:solidFill>
                        </a:rPr>
                        <a:t>SR/</a:t>
                      </a:r>
                      <a:r>
                        <a:rPr lang="en-US" sz="2200" b="1" i="1" u="sng">
                          <a:solidFill>
                            <a:schemeClr val="tx1"/>
                          </a:solidFill>
                        </a:rPr>
                        <a:t>PNP</a:t>
                      </a:r>
                      <a:r>
                        <a:rPr lang="en-US" sz="2200" b="1" i="1" u="none">
                          <a:solidFill>
                            <a:schemeClr val="tx1"/>
                          </a:solidFill>
                        </a:rPr>
                        <a:t>)</a:t>
                      </a:r>
                      <a:endParaRPr lang="en-US" sz="2200" b="1" u="none">
                        <a:solidFill>
                          <a:schemeClr val="tx1"/>
                        </a:solidFill>
                      </a:endParaRPr>
                    </a:p>
                  </a:txBody>
                  <a:tcPr/>
                </a:tc>
                <a:extLst>
                  <a:ext uri="{0D108BD9-81ED-4DB2-BD59-A6C34878D82A}">
                    <a16:rowId xmlns:a16="http://schemas.microsoft.com/office/drawing/2014/main" val="10005"/>
                  </a:ext>
                </a:extLst>
              </a:tr>
              <a:tr h="939697">
                <a:tc>
                  <a:txBody>
                    <a:bodyPr/>
                    <a:lstStyle/>
                    <a:p>
                      <a:pPr algn="ctr"/>
                      <a:r>
                        <a:rPr lang="en-US" sz="2200" b="1" kern="1200">
                          <a:solidFill>
                            <a:schemeClr val="dk1"/>
                          </a:solidFill>
                          <a:latin typeface="+mn-lt"/>
                          <a:ea typeface="+mn-ea"/>
                          <a:cs typeface="+mn-cs"/>
                        </a:rPr>
                        <a:t>Read aloud/repeat/clarify</a:t>
                      </a:r>
                      <a:r>
                        <a:rPr lang="en-US" sz="2200" kern="1200">
                          <a:solidFill>
                            <a:schemeClr val="dk1"/>
                          </a:solidFill>
                          <a:latin typeface="+mn-lt"/>
                          <a:ea typeface="+mn-ea"/>
                          <a:cs typeface="+mn-cs"/>
                        </a:rPr>
                        <a:t> </a:t>
                      </a:r>
                      <a:r>
                        <a:rPr lang="en-US" sz="2200" b="1" kern="1200">
                          <a:solidFill>
                            <a:schemeClr val="dk1"/>
                          </a:solidFill>
                          <a:latin typeface="+mn-lt"/>
                          <a:ea typeface="+mn-ea"/>
                          <a:cs typeface="+mn-cs"/>
                        </a:rPr>
                        <a:t>test </a:t>
                      </a:r>
                      <a:r>
                        <a:rPr lang="en-US" sz="2200" b="1" u="sng" kern="1200">
                          <a:solidFill>
                            <a:schemeClr val="dk1"/>
                          </a:solidFill>
                          <a:latin typeface="+mn-lt"/>
                          <a:ea typeface="+mn-ea"/>
                          <a:cs typeface="+mn-cs"/>
                        </a:rPr>
                        <a:t>directions</a:t>
                      </a:r>
                      <a:r>
                        <a:rPr lang="en-US" sz="2200" b="1" kern="1200">
                          <a:solidFill>
                            <a:schemeClr val="dk1"/>
                          </a:solidFill>
                          <a:latin typeface="+mn-lt"/>
                          <a:ea typeface="+mn-ea"/>
                          <a:cs typeface="+mn-cs"/>
                        </a:rPr>
                        <a:t> in student’s native language, </a:t>
                      </a:r>
                      <a:r>
                        <a:rPr lang="en-US" sz="2200" b="0" kern="1200">
                          <a:solidFill>
                            <a:schemeClr val="dk1"/>
                          </a:solidFill>
                          <a:latin typeface="+mn-lt"/>
                          <a:ea typeface="+mn-ea"/>
                          <a:cs typeface="+mn-cs"/>
                        </a:rPr>
                        <a:t>if native language speaker is available</a:t>
                      </a:r>
                      <a:endParaRPr lang="en-US" sz="2200" b="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41538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a:t>Form-Dependent Accommodations</a:t>
            </a:r>
            <a:endParaRPr lang="en-US"/>
          </a:p>
        </p:txBody>
      </p:sp>
      <p:sp>
        <p:nvSpPr>
          <p:cNvPr id="3" name="Content Placeholder 2"/>
          <p:cNvSpPr>
            <a:spLocks noGrp="1"/>
          </p:cNvSpPr>
          <p:nvPr>
            <p:ph idx="1"/>
          </p:nvPr>
        </p:nvSpPr>
        <p:spPr>
          <a:xfrm>
            <a:off x="0" y="997933"/>
            <a:ext cx="12176501" cy="5723542"/>
          </a:xfrm>
        </p:spPr>
        <p:txBody>
          <a:bodyPr vert="horz" lIns="91440" tIns="45720" rIns="91440" bIns="45720" rtlCol="0" anchor="t">
            <a:normAutofit fontScale="92500" lnSpcReduction="10000"/>
          </a:bodyPr>
          <a:lstStyle/>
          <a:p>
            <a:r>
              <a:rPr lang="en-US" sz="2800"/>
              <a:t>The following form-dependent accommodations are available and must be requested in the student’s SR/PNP:</a:t>
            </a:r>
          </a:p>
          <a:p>
            <a:pPr lvl="1">
              <a:spcAft>
                <a:spcPts val="300"/>
              </a:spcAft>
            </a:pPr>
            <a:r>
              <a:rPr lang="en-US" sz="2600"/>
              <a:t>Computer-based special test forms:</a:t>
            </a:r>
          </a:p>
          <a:p>
            <a:pPr lvl="2">
              <a:spcAft>
                <a:spcPts val="300"/>
              </a:spcAft>
            </a:pPr>
            <a:r>
              <a:rPr lang="en-US" sz="2200">
                <a:latin typeface="Segoe UI"/>
                <a:cs typeface="Segoe UI"/>
              </a:rPr>
              <a:t>Text-to-Speech </a:t>
            </a:r>
          </a:p>
          <a:p>
            <a:pPr lvl="2">
              <a:spcAft>
                <a:spcPts val="300"/>
              </a:spcAft>
            </a:pPr>
            <a:r>
              <a:rPr lang="en-US" sz="2200"/>
              <a:t>ASL</a:t>
            </a:r>
          </a:p>
          <a:p>
            <a:pPr lvl="2">
              <a:spcAft>
                <a:spcPts val="300"/>
              </a:spcAft>
            </a:pPr>
            <a:r>
              <a:rPr lang="en-US" sz="2200">
                <a:latin typeface="Segoe UI"/>
                <a:cs typeface="Segoe UI"/>
              </a:rPr>
              <a:t>Spanish/English </a:t>
            </a:r>
            <a:endParaRPr lang="en-US" sz="2200"/>
          </a:p>
          <a:p>
            <a:pPr lvl="2">
              <a:spcBef>
                <a:spcPts val="0"/>
              </a:spcBef>
              <a:spcAft>
                <a:spcPts val="300"/>
              </a:spcAft>
            </a:pPr>
            <a:r>
              <a:rPr lang="en-US" sz="2200">
                <a:latin typeface="Segoe UI"/>
                <a:cs typeface="Segoe UI"/>
              </a:rPr>
              <a:t>Screen reader (</a:t>
            </a:r>
            <a:r>
              <a:rPr lang="en-US" sz="2200" b="1">
                <a:latin typeface="Segoe UI"/>
                <a:cs typeface="Segoe UI"/>
              </a:rPr>
              <a:t>only for a student who is visually impaired</a:t>
            </a:r>
            <a:r>
              <a:rPr lang="en-US" sz="2200">
                <a:latin typeface="Segoe UI"/>
                <a:cs typeface="Segoe UI"/>
              </a:rPr>
              <a:t>; used in conjunction with a hard-copy Braille test)</a:t>
            </a:r>
          </a:p>
          <a:p>
            <a:pPr lvl="2">
              <a:spcBef>
                <a:spcPts val="0"/>
              </a:spcBef>
              <a:spcAft>
                <a:spcPts val="300"/>
              </a:spcAft>
            </a:pPr>
            <a:r>
              <a:rPr lang="en-US" sz="2200"/>
              <a:t>Compatible Assistive Technology (for student using an AT program that is compatible with the computer-based test) </a:t>
            </a:r>
          </a:p>
          <a:p>
            <a:pPr lvl="3">
              <a:spcBef>
                <a:spcPts val="0"/>
              </a:spcBef>
              <a:spcAft>
                <a:spcPts val="300"/>
              </a:spcAft>
            </a:pPr>
            <a:r>
              <a:rPr lang="en-US" sz="1800"/>
              <a:t>See </a:t>
            </a:r>
            <a:r>
              <a:rPr lang="en-US" sz="1800" b="1">
                <a:hlinkClick r:id="rId3"/>
              </a:rPr>
              <a:t>Guidelines for Using Assistive Technology as an MCAS Test Accommodation </a:t>
            </a:r>
            <a:r>
              <a:rPr lang="en-US" sz="1800"/>
              <a:t>at </a:t>
            </a:r>
            <a:r>
              <a:rPr lang="en-US" sz="1800">
                <a:hlinkClick r:id="rId4"/>
              </a:rPr>
              <a:t>www.doe.mass.edu/mcas/accessibility/</a:t>
            </a:r>
            <a:r>
              <a:rPr lang="en-US" sz="1800"/>
              <a:t> </a:t>
            </a:r>
          </a:p>
          <a:p>
            <a:pPr lvl="2">
              <a:spcBef>
                <a:spcPts val="0"/>
              </a:spcBef>
              <a:spcAft>
                <a:spcPts val="300"/>
              </a:spcAft>
            </a:pPr>
            <a:r>
              <a:rPr lang="en-US" sz="2200"/>
              <a:t>Human read-aloud/human signer</a:t>
            </a:r>
            <a:endParaRPr lang="en-US" sz="2200">
              <a:solidFill>
                <a:schemeClr val="bg1"/>
              </a:solidFill>
            </a:endParaRPr>
          </a:p>
          <a:p>
            <a:pPr lvl="3">
              <a:spcBef>
                <a:spcPts val="0"/>
              </a:spcBef>
              <a:spcAft>
                <a:spcPts val="300"/>
              </a:spcAft>
            </a:pPr>
            <a:endParaRPr lang="en-US" sz="100">
              <a:solidFill>
                <a:schemeClr val="bg1"/>
              </a:solidFill>
            </a:endParaRPr>
          </a:p>
          <a:p>
            <a:pPr lvl="1">
              <a:spcBef>
                <a:spcPts val="0"/>
              </a:spcBef>
              <a:spcAft>
                <a:spcPts val="300"/>
              </a:spcAft>
            </a:pPr>
            <a:r>
              <a:rPr lang="en-US" sz="2600"/>
              <a:t>Paper-based special test forms:</a:t>
            </a:r>
          </a:p>
          <a:p>
            <a:pPr lvl="2">
              <a:spcBef>
                <a:spcPts val="0"/>
              </a:spcBef>
              <a:spcAft>
                <a:spcPts val="300"/>
              </a:spcAft>
            </a:pPr>
            <a:r>
              <a:rPr lang="en-US" sz="2200"/>
              <a:t>Large print</a:t>
            </a:r>
          </a:p>
          <a:p>
            <a:pPr lvl="2">
              <a:spcBef>
                <a:spcPts val="0"/>
              </a:spcBef>
              <a:spcAft>
                <a:spcPts val="300"/>
              </a:spcAft>
            </a:pPr>
            <a:r>
              <a:rPr lang="en-US" sz="2200"/>
              <a:t>Braille</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14</a:t>
            </a:fld>
            <a:endParaRPr lang="zh-CN" altLang="en-US"/>
          </a:p>
        </p:txBody>
      </p:sp>
    </p:spTree>
    <p:extLst>
      <p:ext uri="{BB962C8B-B14F-4D97-AF65-F5344CB8AC3E}">
        <p14:creationId xmlns:p14="http://schemas.microsoft.com/office/powerpoint/2010/main" val="714406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a:t>Assistive Technology (AT)</a:t>
            </a:r>
            <a:endParaRPr lang="en-US"/>
          </a:p>
        </p:txBody>
      </p:sp>
      <p:sp>
        <p:nvSpPr>
          <p:cNvPr id="3" name="Content Placeholder 2"/>
          <p:cNvSpPr>
            <a:spLocks noGrp="1"/>
          </p:cNvSpPr>
          <p:nvPr>
            <p:ph idx="1"/>
          </p:nvPr>
        </p:nvSpPr>
        <p:spPr>
          <a:xfrm>
            <a:off x="567743" y="968830"/>
            <a:ext cx="11370972" cy="5049746"/>
          </a:xfrm>
        </p:spPr>
        <p:txBody>
          <a:bodyPr/>
          <a:lstStyle/>
          <a:p>
            <a:r>
              <a:rPr lang="en-US" sz="2600"/>
              <a:t>Students may use assistive technology (AT) when it is listed in their IEP or 504 plan; for example:</a:t>
            </a:r>
          </a:p>
          <a:p>
            <a:pPr lvl="1"/>
            <a:r>
              <a:rPr lang="en-US" sz="2200"/>
              <a:t>Word prediction software</a:t>
            </a:r>
          </a:p>
          <a:p>
            <a:pPr lvl="1"/>
            <a:r>
              <a:rPr lang="en-US" sz="2200"/>
              <a:t>Speech-to-text programs</a:t>
            </a:r>
          </a:p>
          <a:p>
            <a:pPr lvl="1"/>
            <a:r>
              <a:rPr lang="en-US" sz="2200"/>
              <a:t>Adapted keyboard, mouse, screen magnifier, enlarged screen</a:t>
            </a:r>
          </a:p>
          <a:p>
            <a:r>
              <a:rPr lang="en-US" sz="2600"/>
              <a:t>There are two categories of assistive technology:</a:t>
            </a:r>
          </a:p>
          <a:p>
            <a:pPr lvl="1"/>
            <a:r>
              <a:rPr lang="en-US" sz="2200"/>
              <a:t>Compatible technology that interacts directly with TestNav, the computer-based MCAS testing platform (see the Guidelines for Using AT </a:t>
            </a:r>
            <a:r>
              <a:rPr lang="en-US" sz="2200" err="1"/>
              <a:t>at</a:t>
            </a:r>
            <a:r>
              <a:rPr lang="en-US" sz="2200"/>
              <a:t> </a:t>
            </a:r>
            <a:r>
              <a:rPr lang="en-US" sz="2200">
                <a:hlinkClick r:id="rId3"/>
              </a:rPr>
              <a:t>www.doe.mass.edu/mcas/accessibility/</a:t>
            </a:r>
            <a:r>
              <a:rPr lang="en-US" sz="2200"/>
              <a:t>)</a:t>
            </a:r>
            <a:endParaRPr lang="en-US" sz="100">
              <a:solidFill>
                <a:schemeClr val="bg1"/>
              </a:solidFill>
            </a:endParaRPr>
          </a:p>
          <a:p>
            <a:pPr lvl="1"/>
            <a:r>
              <a:rPr lang="en-US" sz="2200"/>
              <a:t>External technology that does not interact with TestNav</a:t>
            </a:r>
          </a:p>
          <a:p>
            <a:pPr lvl="2"/>
            <a:r>
              <a:rPr lang="en-US" sz="2200"/>
              <a:t>Requires a second computer device that is not directly connected to TestNav</a:t>
            </a:r>
          </a:p>
          <a:p>
            <a:pPr lvl="2"/>
            <a:r>
              <a:rPr lang="en-US" sz="2200"/>
              <a:t>May require test administrator to facilitate transfer of information from external device to computer used for assessment</a:t>
            </a:r>
          </a:p>
          <a:p>
            <a:pPr lvl="2"/>
            <a:r>
              <a:rPr lang="en-US" sz="2200"/>
              <a:t>Internet access must be disabled or monitored closely during testing.</a:t>
            </a:r>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15</a:t>
            </a:fld>
            <a:endParaRPr lang="zh-CN" altLang="en-US"/>
          </a:p>
        </p:txBody>
      </p:sp>
    </p:spTree>
    <p:extLst>
      <p:ext uri="{BB962C8B-B14F-4D97-AF65-F5344CB8AC3E}">
        <p14:creationId xmlns:p14="http://schemas.microsoft.com/office/powerpoint/2010/main" val="1587176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a:t>Test Preparation</a:t>
            </a:r>
            <a:endParaRPr lang="en-US" sz="3600"/>
          </a:p>
        </p:txBody>
      </p:sp>
      <p:sp>
        <p:nvSpPr>
          <p:cNvPr id="3" name="Content Placeholder 2"/>
          <p:cNvSpPr>
            <a:spLocks noGrp="1"/>
          </p:cNvSpPr>
          <p:nvPr>
            <p:ph idx="1"/>
          </p:nvPr>
        </p:nvSpPr>
        <p:spPr/>
        <p:txBody>
          <a:bodyPr/>
          <a:lstStyle/>
          <a:p>
            <a:r>
              <a:rPr lang="en-US" sz="3000"/>
              <a:t>Before testing begins, students should be familiar with features and basic functionality of TestNav, the computer-based testing platform.</a:t>
            </a:r>
          </a:p>
          <a:p>
            <a:r>
              <a:rPr lang="en-US" sz="3000"/>
              <a:t>View the Student Tutorial at </a:t>
            </a:r>
            <a:r>
              <a:rPr lang="en-US" sz="3000">
                <a:hlinkClick r:id="rId3"/>
              </a:rPr>
              <a:t>http://mcas.pearsonsupport.com/student</a:t>
            </a:r>
            <a:endParaRPr lang="en-US" sz="100">
              <a:solidFill>
                <a:schemeClr val="bg1"/>
              </a:solidFill>
            </a:endParaRPr>
          </a:p>
          <a:p>
            <a:r>
              <a:rPr lang="en-US" sz="3000"/>
              <a:t>Take an online practice test using TestNav.</a:t>
            </a:r>
          </a:p>
          <a:p>
            <a:r>
              <a:rPr lang="en-US" sz="3000"/>
              <a:t>Test coordinators should review IEPs, 504 plans, and any forms used to document MCAS accommodations for EL students (sample found on the </a:t>
            </a:r>
            <a:r>
              <a:rPr lang="en-US" sz="3000">
                <a:hlinkClick r:id="rId4"/>
              </a:rPr>
              <a:t>DESE website</a:t>
            </a:r>
            <a:r>
              <a:rPr lang="en-US" sz="3000"/>
              <a:t>). </a:t>
            </a:r>
            <a:r>
              <a:rPr lang="en-US" sz="100">
                <a:solidFill>
                  <a:schemeClr val="bg1"/>
                </a:solidFill>
              </a:rPr>
              <a:t>(http://www.doe.mass.edu/mcas/accessibility/)</a:t>
            </a:r>
          </a:p>
          <a:p>
            <a:pPr marL="457200" lvl="1" indent="0">
              <a:buNone/>
            </a:pPr>
            <a:endParaRPr lang="en-US"/>
          </a:p>
          <a:p>
            <a:pPr marL="457200" lvl="1" indent="0">
              <a:buNone/>
            </a:pPr>
            <a:endParaRPr lang="en-US"/>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16</a:t>
            </a:fld>
            <a:endParaRPr lang="zh-CN" altLang="en-US"/>
          </a:p>
        </p:txBody>
      </p:sp>
    </p:spTree>
    <p:extLst>
      <p:ext uri="{BB962C8B-B14F-4D97-AF65-F5344CB8AC3E}">
        <p14:creationId xmlns:p14="http://schemas.microsoft.com/office/powerpoint/2010/main" val="3634199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a:t>Student Registration/Personal Needs Profile (SR/PNP)</a:t>
            </a:r>
            <a:endParaRPr lang="en-US" sz="3600"/>
          </a:p>
        </p:txBody>
      </p:sp>
      <p:sp>
        <p:nvSpPr>
          <p:cNvPr id="3" name="Content Placeholder 2"/>
          <p:cNvSpPr>
            <a:spLocks noGrp="1"/>
          </p:cNvSpPr>
          <p:nvPr>
            <p:ph idx="1"/>
          </p:nvPr>
        </p:nvSpPr>
        <p:spPr/>
        <p:txBody>
          <a:bodyPr/>
          <a:lstStyle/>
          <a:p>
            <a:pPr>
              <a:lnSpc>
                <a:spcPct val="114000"/>
              </a:lnSpc>
            </a:pPr>
            <a:r>
              <a:rPr lang="en-US"/>
              <a:t>The function of the SR/PNP is to: </a:t>
            </a:r>
          </a:p>
          <a:p>
            <a:pPr lvl="1">
              <a:lnSpc>
                <a:spcPct val="114000"/>
              </a:lnSpc>
            </a:pPr>
            <a:r>
              <a:rPr lang="en-US"/>
              <a:t>enroll students for each test, regardless of computer- or paper-based testing</a:t>
            </a:r>
          </a:p>
          <a:p>
            <a:pPr lvl="1">
              <a:lnSpc>
                <a:spcPct val="114000"/>
              </a:lnSpc>
            </a:pPr>
            <a:r>
              <a:rPr lang="en-US"/>
              <a:t>order special test forms, and</a:t>
            </a:r>
          </a:p>
          <a:p>
            <a:pPr lvl="1">
              <a:lnSpc>
                <a:spcPct val="114000"/>
              </a:lnSpc>
            </a:pPr>
            <a:r>
              <a:rPr lang="en-US"/>
              <a:t>collect information on several selected accommodations.</a:t>
            </a:r>
          </a:p>
          <a:p>
            <a:pPr marL="0" indent="0">
              <a:lnSpc>
                <a:spcPct val="114000"/>
              </a:lnSpc>
              <a:buNone/>
            </a:pPr>
            <a:r>
              <a:rPr lang="en-US"/>
              <a:t>Consult the </a:t>
            </a:r>
            <a:r>
              <a:rPr lang="en-US">
                <a:hlinkClick r:id="rId3"/>
              </a:rPr>
              <a:t>Guide to the Student Registration/Personal Needs Profile (SR/PNP)</a:t>
            </a:r>
            <a:r>
              <a:rPr lang="en-US"/>
              <a:t> and the Student Registration/ Personal Needs Profile </a:t>
            </a:r>
            <a:r>
              <a:rPr lang="en-US">
                <a:hlinkClick r:id="rId4"/>
              </a:rPr>
              <a:t>module</a:t>
            </a:r>
            <a:r>
              <a:rPr lang="en-US"/>
              <a:t> for directions for importing the SR/PNP file. </a:t>
            </a:r>
          </a:p>
          <a:p>
            <a:pPr marL="0" indent="0">
              <a:lnSpc>
                <a:spcPct val="114000"/>
              </a:lnSpc>
              <a:buNone/>
            </a:pPr>
            <a:r>
              <a:rPr lang="en-US" sz="100">
                <a:solidFill>
                  <a:schemeClr val="bg1"/>
                </a:solidFill>
              </a:rPr>
              <a:t>Resource Link URLs:</a:t>
            </a:r>
          </a:p>
          <a:p>
            <a:pPr>
              <a:lnSpc>
                <a:spcPct val="114000"/>
              </a:lnSpc>
              <a:buClr>
                <a:schemeClr val="bg2"/>
              </a:buClr>
            </a:pPr>
            <a:r>
              <a:rPr lang="en-US" sz="100">
                <a:solidFill>
                  <a:schemeClr val="bg1"/>
                </a:solidFill>
              </a:rPr>
              <a:t>Test Administration Guidance: URL: http://mcas.pearsonsupport.com/manuals/</a:t>
            </a:r>
          </a:p>
          <a:p>
            <a:pPr>
              <a:lnSpc>
                <a:spcPct val="114000"/>
              </a:lnSpc>
              <a:buClr>
                <a:schemeClr val="bg2"/>
              </a:buClr>
            </a:pPr>
            <a:r>
              <a:rPr lang="en-US" sz="100">
                <a:solidFill>
                  <a:schemeClr val="bg1"/>
                </a:solidFill>
              </a:rPr>
              <a:t>Pearson Access Next Training Page: URL: http://mcas.pearsonsupport.com/training</a:t>
            </a:r>
          </a:p>
          <a:p>
            <a:pPr>
              <a:lnSpc>
                <a:spcPct val="114000"/>
              </a:lnSpc>
            </a:pPr>
            <a:endParaRPr lang="en-US"/>
          </a:p>
          <a:p>
            <a:pPr marL="0" indent="0">
              <a:lnSpc>
                <a:spcPct val="114000"/>
              </a:lnSpc>
              <a:buNone/>
            </a:pPr>
            <a:r>
              <a:rPr lang="en-US" sz="800">
                <a:solidFill>
                  <a:schemeClr val="bg2"/>
                </a:solidFill>
              </a:rPr>
              <a:t>Slide /</a:t>
            </a:r>
          </a:p>
          <a:p>
            <a:pPr marL="0" indent="0">
              <a:lnSpc>
                <a:spcPct val="114000"/>
              </a:lnSpc>
              <a:buNone/>
            </a:pPr>
            <a:endParaRPr lang="en-US">
              <a:solidFill>
                <a:srgbClr val="000000"/>
              </a:solidFill>
            </a:endParaRPr>
          </a:p>
          <a:p>
            <a:pPr>
              <a:lnSpc>
                <a:spcPct val="114000"/>
              </a:lnSpc>
            </a:pPr>
            <a:endParaRPr lang="en-US"/>
          </a:p>
          <a:p>
            <a:pPr>
              <a:lnSpc>
                <a:spcPct val="114000"/>
              </a:lnSpc>
            </a:pPr>
            <a:endParaRPr lang="en-US"/>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17</a:t>
            </a:fld>
            <a:endParaRPr lang="zh-CN" altLang="en-US"/>
          </a:p>
        </p:txBody>
      </p:sp>
    </p:spTree>
    <p:extLst>
      <p:ext uri="{BB962C8B-B14F-4D97-AF65-F5344CB8AC3E}">
        <p14:creationId xmlns:p14="http://schemas.microsoft.com/office/powerpoint/2010/main" val="2570431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553" y="294473"/>
            <a:ext cx="11370972" cy="472471"/>
          </a:xfrm>
        </p:spPr>
        <p:txBody>
          <a:bodyPr/>
          <a:lstStyle/>
          <a:p>
            <a:pPr>
              <a:lnSpc>
                <a:spcPct val="80000"/>
              </a:lnSpc>
            </a:pPr>
            <a:br>
              <a:rPr lang="en-US" sz="2800" b="1">
                <a:latin typeface="+mj-lt"/>
              </a:rPr>
            </a:br>
            <a:r>
              <a:rPr lang="en-US" sz="3200" b="1">
                <a:latin typeface="+mj-lt"/>
              </a:rPr>
              <a:t>Sample Manage Student Tests Screen (SR/PNP)</a:t>
            </a:r>
            <a:endParaRPr lang="en-US" sz="320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solidFill>
                  <a:schemeClr val="bg2">
                    <a:lumMod val="25000"/>
                  </a:schemeClr>
                </a:solidFill>
              </a:rPr>
              <a:pPr/>
              <a:t>18</a:t>
            </a:fld>
            <a:endParaRPr lang="zh-CN" altLang="en-US">
              <a:solidFill>
                <a:schemeClr val="bg2">
                  <a:lumMod val="25000"/>
                </a:schemeClr>
              </a:solidFill>
            </a:endParaRPr>
          </a:p>
        </p:txBody>
      </p:sp>
      <p:grpSp>
        <p:nvGrpSpPr>
          <p:cNvPr id="7" name="Group 6">
            <a:extLst>
              <a:ext uri="{FF2B5EF4-FFF2-40B4-BE49-F238E27FC236}">
                <a16:creationId xmlns:a16="http://schemas.microsoft.com/office/drawing/2014/main" id="{80E9664E-7E08-4FC9-E263-7565EFBB8697}"/>
              </a:ext>
            </a:extLst>
          </p:cNvPr>
          <p:cNvGrpSpPr/>
          <p:nvPr/>
        </p:nvGrpSpPr>
        <p:grpSpPr>
          <a:xfrm>
            <a:off x="419100" y="1298076"/>
            <a:ext cx="11353800" cy="4845549"/>
            <a:chOff x="-4357603" y="1408769"/>
            <a:chExt cx="12192000" cy="5086849"/>
          </a:xfrm>
        </p:grpSpPr>
        <p:pic>
          <p:nvPicPr>
            <p:cNvPr id="5" name="Picture 4" descr="Screenshot of the Manage Student Test Screen (SR/PNP) with the following choices:&#10;Special Test Forms with a list of Special forms&#10;Selected Accommodations with a list of available accommodations&#10;Accessibility Features with a list of features">
              <a:extLst>
                <a:ext uri="{FF2B5EF4-FFF2-40B4-BE49-F238E27FC236}">
                  <a16:creationId xmlns:a16="http://schemas.microsoft.com/office/drawing/2014/main" id="{E250A73F-CBDF-4FF9-9285-DDD8E796D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603" y="1408769"/>
              <a:ext cx="12192000" cy="5086849"/>
            </a:xfrm>
            <a:prstGeom prst="rect">
              <a:avLst/>
            </a:prstGeom>
          </p:spPr>
        </p:pic>
        <p:sp>
          <p:nvSpPr>
            <p:cNvPr id="6" name="Rectangle 5">
              <a:extLst>
                <a:ext uri="{FF2B5EF4-FFF2-40B4-BE49-F238E27FC236}">
                  <a16:creationId xmlns:a16="http://schemas.microsoft.com/office/drawing/2014/main" id="{AD431E11-12D6-A6E0-E619-923F2AB988A1}"/>
                </a:ext>
              </a:extLst>
            </p:cNvPr>
            <p:cNvSpPr/>
            <p:nvPr/>
          </p:nvSpPr>
          <p:spPr>
            <a:xfrm>
              <a:off x="5271715" y="1765190"/>
              <a:ext cx="2488758" cy="1781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creenshot of the Manage Student Test Screen (SR/PNP) with the following choices:&#10;Special Test Forms with a list of Special forms&#10;Selected Accommodations with a list of available accommodations&#10;Accessibility Features with a list of features">
              <a:extLst>
                <a:ext uri="{FF2B5EF4-FFF2-40B4-BE49-F238E27FC236}">
                  <a16:creationId xmlns:a16="http://schemas.microsoft.com/office/drawing/2014/main" id="{B0E8C8A3-837D-4DC3-0419-6A7FFC1F097B}"/>
                </a:ext>
              </a:extLst>
            </p:cNvPr>
            <p:cNvPicPr>
              <a:picLocks noChangeAspect="1"/>
            </p:cNvPicPr>
            <p:nvPr/>
          </p:nvPicPr>
          <p:blipFill rotWithShape="1">
            <a:blip r:embed="rId3">
              <a:extLst>
                <a:ext uri="{28A0092B-C50C-407E-A947-70E740481C1C}">
                  <a14:useLocalDpi xmlns:a14="http://schemas.microsoft.com/office/drawing/2010/main" val="0"/>
                </a:ext>
              </a:extLst>
            </a:blip>
            <a:srcRect l="78644" t="25350" b="57612"/>
            <a:stretch/>
          </p:blipFill>
          <p:spPr>
            <a:xfrm>
              <a:off x="5230633" y="1765190"/>
              <a:ext cx="2603764" cy="866693"/>
            </a:xfrm>
            <a:prstGeom prst="rect">
              <a:avLst/>
            </a:prstGeom>
          </p:spPr>
        </p:pic>
      </p:grpSp>
    </p:spTree>
    <p:extLst>
      <p:ext uri="{BB962C8B-B14F-4D97-AF65-F5344CB8AC3E}">
        <p14:creationId xmlns:p14="http://schemas.microsoft.com/office/powerpoint/2010/main" val="145437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itle 5"/>
          <p:cNvSpPr>
            <a:spLocks noGrp="1"/>
          </p:cNvSpPr>
          <p:nvPr>
            <p:ph type="title"/>
          </p:nvPr>
        </p:nvSpPr>
        <p:spPr>
          <a:xfrm>
            <a:off x="568325" y="288925"/>
            <a:ext cx="11433175" cy="679450"/>
          </a:xfrm>
        </p:spPr>
        <p:txBody>
          <a:bodyPr/>
          <a:lstStyle/>
          <a:p>
            <a:pPr eaLnBrk="1" hangingPunct="1"/>
            <a:r>
              <a:rPr lang="en-US" altLang="en-US" sz="3600"/>
              <a:t>Resources and Support</a:t>
            </a:r>
          </a:p>
        </p:txBody>
      </p:sp>
      <p:sp>
        <p:nvSpPr>
          <p:cNvPr id="41991" name="Content Placeholder 6"/>
          <p:cNvSpPr>
            <a:spLocks noGrp="1"/>
          </p:cNvSpPr>
          <p:nvPr>
            <p:ph idx="16"/>
          </p:nvPr>
        </p:nvSpPr>
        <p:spPr>
          <a:xfrm>
            <a:off x="294468" y="1368126"/>
            <a:ext cx="11830857" cy="4432599"/>
          </a:xfrm>
        </p:spPr>
        <p:txBody>
          <a:bodyPr/>
          <a:lstStyle/>
          <a:p>
            <a:pPr marL="0" lvl="1" indent="0">
              <a:spcBef>
                <a:spcPts val="600"/>
              </a:spcBef>
              <a:spcAft>
                <a:spcPts val="600"/>
              </a:spcAft>
              <a:buNone/>
            </a:pPr>
            <a:r>
              <a:rPr lang="en-US" sz="3200"/>
              <a:t>MCAS Service Center Support and Assistance:</a:t>
            </a:r>
          </a:p>
          <a:p>
            <a:pPr marL="0" lvl="1" indent="0">
              <a:spcBef>
                <a:spcPts val="600"/>
              </a:spcBef>
              <a:spcAft>
                <a:spcPts val="600"/>
              </a:spcAft>
              <a:buNone/>
            </a:pPr>
            <a:r>
              <a:rPr lang="en-US" altLang="en-US" sz="2800" b="1">
                <a:solidFill>
                  <a:srgbClr val="101D35"/>
                </a:solidFill>
              </a:rPr>
              <a:t>Web: </a:t>
            </a:r>
            <a:r>
              <a:rPr lang="en-US" sz="2800">
                <a:hlinkClick r:id="rId3"/>
              </a:rPr>
              <a:t>mcas.pearsonsupport.com</a:t>
            </a:r>
            <a:r>
              <a:rPr lang="en-US" sz="2800"/>
              <a:t> </a:t>
            </a:r>
          </a:p>
          <a:p>
            <a:pPr marL="0" lvl="1" indent="0">
              <a:spcBef>
                <a:spcPts val="600"/>
              </a:spcBef>
              <a:spcAft>
                <a:spcPts val="600"/>
              </a:spcAft>
              <a:buNone/>
            </a:pPr>
            <a:r>
              <a:rPr lang="en-US" altLang="en-US" sz="2800" b="1">
                <a:solidFill>
                  <a:srgbClr val="101D35"/>
                </a:solidFill>
              </a:rPr>
              <a:t>Phone: </a:t>
            </a:r>
            <a:r>
              <a:rPr lang="en-US" altLang="en-US" sz="2800">
                <a:solidFill>
                  <a:srgbClr val="101D35"/>
                </a:solidFill>
              </a:rPr>
              <a:t>1-800-737-5103</a:t>
            </a:r>
          </a:p>
          <a:p>
            <a:pPr marL="0" lvl="1" indent="0">
              <a:spcBef>
                <a:spcPts val="600"/>
              </a:spcBef>
              <a:spcAft>
                <a:spcPts val="600"/>
              </a:spcAft>
              <a:buNone/>
            </a:pPr>
            <a:endParaRPr lang="en-US" sz="2800"/>
          </a:p>
          <a:p>
            <a:pPr marL="0" lvl="1" indent="0">
              <a:buNone/>
            </a:pPr>
            <a:r>
              <a:rPr lang="en-US" sz="3200"/>
              <a:t>Office of Student Assessment </a:t>
            </a:r>
            <a:r>
              <a:rPr lang="en-US" sz="3000"/>
              <a:t>- </a:t>
            </a:r>
            <a:r>
              <a:rPr lang="en-US" altLang="en-US" sz="3000">
                <a:solidFill>
                  <a:srgbClr val="101D35"/>
                </a:solidFill>
              </a:rPr>
              <a:t>Accessibility and Accommodations</a:t>
            </a:r>
          </a:p>
          <a:p>
            <a:pPr marL="0" lvl="1" indent="0">
              <a:spcBef>
                <a:spcPts val="600"/>
              </a:spcBef>
              <a:spcAft>
                <a:spcPts val="600"/>
              </a:spcAft>
              <a:buNone/>
            </a:pPr>
            <a:r>
              <a:rPr lang="en-US" altLang="en-US" sz="2800" b="1">
                <a:solidFill>
                  <a:srgbClr val="101D35"/>
                </a:solidFill>
              </a:rPr>
              <a:t>Web: </a:t>
            </a:r>
            <a:r>
              <a:rPr lang="en-US" sz="2800">
                <a:hlinkClick r:id="rId4"/>
              </a:rPr>
              <a:t>www.doe.mass.edu/mcas/accessibility/</a:t>
            </a:r>
            <a:r>
              <a:rPr lang="en-US" sz="2800"/>
              <a:t> </a:t>
            </a:r>
            <a:endParaRPr lang="en-US" altLang="en-US" sz="800">
              <a:solidFill>
                <a:schemeClr val="bg1"/>
              </a:solidFill>
            </a:endParaRPr>
          </a:p>
          <a:p>
            <a:pPr marL="0" indent="0" eaLnBrk="1" hangingPunct="1">
              <a:spcBef>
                <a:spcPts val="600"/>
              </a:spcBef>
              <a:spcAft>
                <a:spcPts val="600"/>
              </a:spcAft>
              <a:buNone/>
            </a:pPr>
            <a:r>
              <a:rPr lang="en-US" altLang="en-US" b="1">
                <a:solidFill>
                  <a:srgbClr val="101D35"/>
                </a:solidFill>
              </a:rPr>
              <a:t>Phone: </a:t>
            </a:r>
            <a:r>
              <a:rPr lang="en-US" altLang="en-US">
                <a:solidFill>
                  <a:srgbClr val="101D35"/>
                </a:solidFill>
              </a:rPr>
              <a:t>781-338-3625</a:t>
            </a:r>
          </a:p>
          <a:p>
            <a:pPr marL="0" lvl="1" indent="0">
              <a:spcBef>
                <a:spcPts val="600"/>
              </a:spcBef>
              <a:spcAft>
                <a:spcPts val="600"/>
              </a:spcAft>
              <a:buNone/>
            </a:pPr>
            <a:r>
              <a:rPr lang="en-US" altLang="en-US" sz="2800" b="1">
                <a:solidFill>
                  <a:srgbClr val="101D35"/>
                </a:solidFill>
              </a:rPr>
              <a:t>Email: </a:t>
            </a:r>
            <a:r>
              <a:rPr lang="en-US" sz="2800">
                <a:hlinkClick r:id="rId5"/>
              </a:rPr>
              <a:t>mcas@doe.mass.edu</a:t>
            </a:r>
            <a:endParaRPr lang="en-US" sz="2800"/>
          </a:p>
          <a:p>
            <a:pPr marL="0" indent="0" eaLnBrk="1" hangingPunct="1">
              <a:spcAft>
                <a:spcPct val="0"/>
              </a:spcAft>
              <a:buNone/>
            </a:pPr>
            <a:endParaRPr lang="en-US" altLang="en-US">
              <a:solidFill>
                <a:srgbClr val="101D35"/>
              </a:solidFill>
            </a:endParaRPr>
          </a:p>
          <a:p>
            <a:pPr lvl="1" eaLnBrk="1" hangingPunct="1">
              <a:spcAft>
                <a:spcPct val="0"/>
              </a:spcAft>
            </a:pPr>
            <a:endParaRPr lang="en-US" altLang="en-US">
              <a:solidFill>
                <a:srgbClr val="000000"/>
              </a:solidFill>
            </a:endParaRPr>
          </a:p>
          <a:p>
            <a:pPr eaLnBrk="1" hangingPunct="1">
              <a:spcAft>
                <a:spcPct val="0"/>
              </a:spcAft>
            </a:pPr>
            <a:endParaRPr lang="en-US" altLang="en-US">
              <a:solidFill>
                <a:srgbClr val="101D35"/>
              </a:solidFill>
            </a:endParaRPr>
          </a:p>
          <a:p>
            <a:pPr eaLnBrk="1" hangingPunct="1">
              <a:spcAft>
                <a:spcPct val="0"/>
              </a:spcAft>
            </a:pPr>
            <a:endParaRPr lang="en-US" altLang="en-US">
              <a:solidFill>
                <a:srgbClr val="101D35"/>
              </a:solidFill>
            </a:endParaRPr>
          </a:p>
        </p:txBody>
      </p:sp>
      <p:sp>
        <p:nvSpPr>
          <p:cNvPr id="41986" name="Slide Number Placeholder 1"/>
          <p:cNvSpPr>
            <a:spLocks noGrp="1"/>
          </p:cNvSpPr>
          <p:nvPr>
            <p:ph type="sldNum" sz="quarter" idx="4294967295"/>
          </p:nvPr>
        </p:nvSpPr>
        <p:spPr bwMode="auto">
          <a:noFill/>
          <a:ln>
            <a:miter lim="800000"/>
            <a:headEnd/>
            <a:tailEnd/>
          </a:ln>
        </p:spPr>
        <p:txBody>
          <a:bodyPr/>
          <a:lstStyle/>
          <a:p>
            <a:fld id="{1D7C1E9F-BF46-41F8-A0C8-9626652113E1}" type="slidenum">
              <a:rPr lang="zh-CN" altLang="en-US">
                <a:solidFill>
                  <a:schemeClr val="bg2">
                    <a:lumMod val="25000"/>
                  </a:schemeClr>
                </a:solidFill>
              </a:rPr>
              <a:pPr/>
              <a:t>19</a:t>
            </a:fld>
            <a:endParaRPr lang="zh-CN" altLang="en-US">
              <a:solidFill>
                <a:schemeClr val="bg2">
                  <a:lumMod val="25000"/>
                </a:schemeClr>
              </a:solidFill>
            </a:endParaRPr>
          </a:p>
        </p:txBody>
      </p:sp>
    </p:spTree>
    <p:extLst>
      <p:ext uri="{BB962C8B-B14F-4D97-AF65-F5344CB8AC3E}">
        <p14:creationId xmlns:p14="http://schemas.microsoft.com/office/powerpoint/2010/main" val="595795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Topics </a:t>
            </a:r>
          </a:p>
        </p:txBody>
      </p:sp>
      <p:sp>
        <p:nvSpPr>
          <p:cNvPr id="3" name="Content Placeholder 2"/>
          <p:cNvSpPr>
            <a:spLocks noGrp="1"/>
          </p:cNvSpPr>
          <p:nvPr>
            <p:ph idx="1"/>
          </p:nvPr>
        </p:nvSpPr>
        <p:spPr>
          <a:xfrm>
            <a:off x="567743" y="1137717"/>
            <a:ext cx="11715691" cy="5049746"/>
          </a:xfrm>
        </p:spPr>
        <p:txBody>
          <a:bodyPr vert="horz" lIns="91440" tIns="45720" rIns="91440" bIns="45720" rtlCol="0" anchor="t">
            <a:noAutofit/>
          </a:bodyPr>
          <a:lstStyle/>
          <a:p>
            <a:pPr marL="0" indent="0">
              <a:buNone/>
            </a:pPr>
            <a:r>
              <a:rPr lang="en-US" sz="2400"/>
              <a:t>Overview</a:t>
            </a:r>
          </a:p>
          <a:p>
            <a:pPr marL="0" indent="0">
              <a:buNone/>
            </a:pPr>
            <a:r>
              <a:rPr lang="en-US" sz="2400"/>
              <a:t>Universal Accessibility Features</a:t>
            </a:r>
          </a:p>
          <a:p>
            <a:pPr marL="0" indent="0">
              <a:buNone/>
            </a:pPr>
            <a:r>
              <a:rPr lang="en-US" sz="2400"/>
              <a:t>Designated Accessibility Features</a:t>
            </a:r>
          </a:p>
          <a:p>
            <a:pPr marL="0" indent="0">
              <a:buNone/>
            </a:pPr>
            <a:r>
              <a:rPr lang="en-US" sz="2400"/>
              <a:t>Accommodations for Students with Disabilities</a:t>
            </a:r>
          </a:p>
          <a:p>
            <a:pPr marL="0" indent="0">
              <a:buNone/>
            </a:pPr>
            <a:r>
              <a:rPr lang="en-US" sz="2400"/>
              <a:t>Special Access Accommodations for Students with Disabilities</a:t>
            </a:r>
          </a:p>
          <a:p>
            <a:pPr marL="0" indent="0">
              <a:buNone/>
            </a:pPr>
            <a:r>
              <a:rPr lang="en-US" sz="2400"/>
              <a:t>Accommodations for EL Students</a:t>
            </a:r>
          </a:p>
          <a:p>
            <a:pPr marL="0" indent="0">
              <a:buNone/>
            </a:pPr>
            <a:r>
              <a:rPr lang="en-US" sz="2400"/>
              <a:t>Form-Dependent Accommodations</a:t>
            </a:r>
          </a:p>
          <a:p>
            <a:pPr marL="0" indent="0">
              <a:buNone/>
            </a:pPr>
            <a:r>
              <a:rPr lang="en-US" sz="2400"/>
              <a:t>Assistive Technology</a:t>
            </a:r>
          </a:p>
          <a:p>
            <a:pPr marL="0" indent="0">
              <a:buNone/>
            </a:pPr>
            <a:r>
              <a:rPr lang="en-US" sz="2400"/>
              <a:t>Test Preparation</a:t>
            </a:r>
          </a:p>
          <a:p>
            <a:pPr marL="0" indent="0">
              <a:buNone/>
            </a:pPr>
            <a:r>
              <a:rPr lang="en-US" sz="2400"/>
              <a:t>Student Registration/Personal Needs Profile</a:t>
            </a:r>
          </a:p>
          <a:p>
            <a:pPr marL="0" indent="0">
              <a:buNone/>
            </a:pPr>
            <a:r>
              <a:rPr lang="en-US" sz="2400"/>
              <a:t>Resources</a:t>
            </a:r>
          </a:p>
          <a:p>
            <a:endParaRPr lang="en-US"/>
          </a:p>
          <a:p>
            <a:endParaRPr lang="en-US"/>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a:t>
            </a:fld>
            <a:endParaRPr lang="zh-CN" altLang="en-US"/>
          </a:p>
        </p:txBody>
      </p:sp>
    </p:spTree>
    <p:extLst>
      <p:ext uri="{BB962C8B-B14F-4D97-AF65-F5344CB8AC3E}">
        <p14:creationId xmlns:p14="http://schemas.microsoft.com/office/powerpoint/2010/main" val="565699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Overview of Accessibility and Accommodations for MCAS Tests</a:t>
            </a:r>
          </a:p>
        </p:txBody>
      </p:sp>
      <p:sp>
        <p:nvSpPr>
          <p:cNvPr id="3" name="Content Placeholder 2"/>
          <p:cNvSpPr>
            <a:spLocks noGrp="1"/>
          </p:cNvSpPr>
          <p:nvPr>
            <p:ph idx="1"/>
          </p:nvPr>
        </p:nvSpPr>
        <p:spPr>
          <a:xfrm>
            <a:off x="223024" y="1230403"/>
            <a:ext cx="11715691" cy="5049746"/>
          </a:xfrm>
        </p:spPr>
        <p:txBody>
          <a:bodyPr vert="horz" lIns="91440" tIns="45720" rIns="91440" bIns="45720" rtlCol="0" anchor="t">
            <a:noAutofit/>
          </a:bodyPr>
          <a:lstStyle/>
          <a:p>
            <a:r>
              <a:rPr lang="en-US" sz="2600"/>
              <a:t>See the publication </a:t>
            </a:r>
            <a:r>
              <a:rPr lang="en-US" sz="2600" b="1" i="1"/>
              <a:t>Accessibility and Accommodations Manual </a:t>
            </a:r>
            <a:r>
              <a:rPr lang="en-US" sz="2600"/>
              <a:t>available</a:t>
            </a:r>
            <a:r>
              <a:rPr lang="en-US" sz="2600" b="1" i="1"/>
              <a:t> </a:t>
            </a:r>
            <a:r>
              <a:rPr lang="en-US" sz="2600"/>
              <a:t>at </a:t>
            </a:r>
            <a:r>
              <a:rPr lang="en-US" sz="2600">
                <a:hlinkClick r:id="rId3"/>
              </a:rPr>
              <a:t>www.doe.mass.edu/mcas/accessibility/</a:t>
            </a:r>
            <a:r>
              <a:rPr lang="en-US" sz="2600">
                <a:solidFill>
                  <a:srgbClr val="000000"/>
                </a:solidFill>
              </a:rPr>
              <a:t>.</a:t>
            </a:r>
            <a:endParaRPr lang="en-US" sz="800">
              <a:solidFill>
                <a:srgbClr val="000000"/>
              </a:solidFill>
            </a:endParaRPr>
          </a:p>
          <a:p>
            <a:r>
              <a:rPr lang="en-US" sz="2600">
                <a:latin typeface="Segoe UI"/>
                <a:cs typeface="Segoe UI"/>
              </a:rPr>
              <a:t>All students may use accessibility features </a:t>
            </a:r>
            <a:endParaRPr lang="en-US" sz="2600"/>
          </a:p>
          <a:p>
            <a:pPr lvl="1"/>
            <a:r>
              <a:rPr lang="en-US" sz="2600" b="1" i="1"/>
              <a:t>Universal Accessibility Features </a:t>
            </a:r>
          </a:p>
          <a:p>
            <a:pPr lvl="2"/>
            <a:r>
              <a:rPr lang="en-US" sz="2600"/>
              <a:t>available to all students on computer- and paper-based tests</a:t>
            </a:r>
          </a:p>
          <a:p>
            <a:pPr lvl="1"/>
            <a:r>
              <a:rPr lang="en-US" sz="2600" b="1" i="1"/>
              <a:t>Designated Accessibility Features </a:t>
            </a:r>
          </a:p>
          <a:p>
            <a:pPr lvl="2"/>
            <a:r>
              <a:rPr lang="en-US" sz="2600"/>
              <a:t>can be given to any student at the discretion of the principal</a:t>
            </a:r>
          </a:p>
          <a:p>
            <a:r>
              <a:rPr lang="en-US" sz="2600"/>
              <a:t>Accommodations are available to students with disabilities and English  learners.</a:t>
            </a:r>
          </a:p>
          <a:p>
            <a:r>
              <a:rPr lang="en-US" sz="2600">
                <a:latin typeface="Segoe UI"/>
                <a:cs typeface="Segoe UI"/>
              </a:rPr>
              <a:t>Special Access accommodations are only for students with severe deficits in specific areas and who are receiving intensive support services.</a:t>
            </a:r>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a:t>
            </a:fld>
            <a:endParaRPr lang="zh-CN" altLang="en-US"/>
          </a:p>
        </p:txBody>
      </p:sp>
    </p:spTree>
    <p:extLst>
      <p:ext uri="{BB962C8B-B14F-4D97-AF65-F5344CB8AC3E}">
        <p14:creationId xmlns:p14="http://schemas.microsoft.com/office/powerpoint/2010/main" val="2800466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b="1"/>
              <a:t>Universal Accessibility Features for All Students</a:t>
            </a:r>
            <a:endParaRPr lang="en-US" sz="320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4</a:t>
            </a:fld>
            <a:endParaRPr lang="zh-CN" altLang="en-US"/>
          </a:p>
        </p:txBody>
      </p:sp>
      <p:graphicFrame>
        <p:nvGraphicFramePr>
          <p:cNvPr id="5" name="Table 4"/>
          <p:cNvGraphicFramePr>
            <a:graphicFrameLocks noGrp="1"/>
          </p:cNvGraphicFramePr>
          <p:nvPr>
            <p:extLst>
              <p:ext uri="{D42A27DB-BD31-4B8C-83A1-F6EECF244321}">
                <p14:modId xmlns:p14="http://schemas.microsoft.com/office/powerpoint/2010/main" val="1666497172"/>
              </p:ext>
            </p:extLst>
          </p:nvPr>
        </p:nvGraphicFramePr>
        <p:xfrm>
          <a:off x="693925" y="1133855"/>
          <a:ext cx="10816485" cy="5316411"/>
        </p:xfrm>
        <a:graphic>
          <a:graphicData uri="http://schemas.openxmlformats.org/drawingml/2006/table">
            <a:tbl>
              <a:tblPr firstRow="1" bandRow="1">
                <a:tableStyleId>{5C22544A-7EE6-4342-B048-85BDC9FD1C3A}</a:tableStyleId>
              </a:tblPr>
              <a:tblGrid>
                <a:gridCol w="5295513">
                  <a:extLst>
                    <a:ext uri="{9D8B030D-6E8A-4147-A177-3AD203B41FA5}">
                      <a16:colId xmlns:a16="http://schemas.microsoft.com/office/drawing/2014/main" val="20000"/>
                    </a:ext>
                  </a:extLst>
                </a:gridCol>
                <a:gridCol w="5520972">
                  <a:extLst>
                    <a:ext uri="{9D8B030D-6E8A-4147-A177-3AD203B41FA5}">
                      <a16:colId xmlns:a16="http://schemas.microsoft.com/office/drawing/2014/main" val="20001"/>
                    </a:ext>
                  </a:extLst>
                </a:gridCol>
              </a:tblGrid>
              <a:tr h="325245">
                <a:tc>
                  <a:txBody>
                    <a:bodyPr/>
                    <a:lstStyle/>
                    <a:p>
                      <a:pPr marL="0" marR="0" indent="0" algn="ctr">
                        <a:spcBef>
                          <a:spcPts val="400"/>
                        </a:spcBef>
                        <a:spcAft>
                          <a:spcPts val="0"/>
                        </a:spcAft>
                      </a:pPr>
                      <a:r>
                        <a:rPr lang="en-US" sz="2200" b="1">
                          <a:latin typeface="+mn-lt"/>
                          <a:ea typeface="Times New Roman"/>
                          <a:cs typeface="Times New Roman"/>
                        </a:rPr>
                        <a:t>Computer</a:t>
                      </a:r>
                      <a:endParaRPr lang="en-US" sz="2200">
                        <a:latin typeface="+mn-lt"/>
                        <a:ea typeface="Times New Roman"/>
                        <a:cs typeface="Times New Roman"/>
                      </a:endParaRPr>
                    </a:p>
                  </a:txBody>
                  <a:tcPr marL="50659" marR="50659" marT="0" marB="0" anchor="ctr"/>
                </a:tc>
                <a:tc>
                  <a:txBody>
                    <a:bodyPr/>
                    <a:lstStyle/>
                    <a:p>
                      <a:pPr marL="0" marR="0" indent="0" algn="ctr">
                        <a:spcBef>
                          <a:spcPts val="400"/>
                        </a:spcBef>
                        <a:spcAft>
                          <a:spcPts val="0"/>
                        </a:spcAft>
                      </a:pPr>
                      <a:r>
                        <a:rPr lang="en-US" sz="2200" b="1">
                          <a:latin typeface="+mn-lt"/>
                          <a:ea typeface="Times New Roman"/>
                          <a:cs typeface="Times New Roman"/>
                        </a:rPr>
                        <a:t>Paper</a:t>
                      </a:r>
                      <a:endParaRPr lang="en-US" sz="2200">
                        <a:latin typeface="+mn-lt"/>
                        <a:ea typeface="Times New Roman"/>
                        <a:cs typeface="Times New Roman"/>
                      </a:endParaRPr>
                    </a:p>
                  </a:txBody>
                  <a:tcPr marL="50659" marR="50659" marT="0" marB="0" anchor="ctr"/>
                </a:tc>
                <a:extLst>
                  <a:ext uri="{0D108BD9-81ED-4DB2-BD59-A6C34878D82A}">
                    <a16:rowId xmlns:a16="http://schemas.microsoft.com/office/drawing/2014/main" val="10000"/>
                  </a:ext>
                </a:extLst>
              </a:tr>
              <a:tr h="421939">
                <a:tc>
                  <a:txBody>
                    <a:bodyPr/>
                    <a:lstStyle/>
                    <a:p>
                      <a:pPr marL="0" marR="0" indent="0">
                        <a:lnSpc>
                          <a:spcPct val="90000"/>
                        </a:lnSpc>
                        <a:spcBef>
                          <a:spcPts val="0"/>
                        </a:spcBef>
                        <a:spcAft>
                          <a:spcPts val="0"/>
                        </a:spcAft>
                      </a:pPr>
                      <a:r>
                        <a:rPr lang="en-US" sz="2200" b="0" i="0" u="none">
                          <a:solidFill>
                            <a:schemeClr val="tx1"/>
                          </a:solidFill>
                          <a:latin typeface="+mn-lt"/>
                          <a:ea typeface="Times New Roman"/>
                          <a:cs typeface="Times New Roman"/>
                        </a:rPr>
                        <a:t>Color Contrast</a:t>
                      </a:r>
                      <a:endParaRPr lang="en-US" sz="2200" b="1" i="1" u="sng">
                        <a:solidFill>
                          <a:schemeClr val="tx1"/>
                        </a:solidFill>
                        <a:latin typeface="+mn-lt"/>
                        <a:ea typeface="Times New Roman"/>
                        <a:cs typeface="Times New Roman"/>
                      </a:endParaRPr>
                    </a:p>
                  </a:txBody>
                  <a:tcPr marL="50659" marR="50659" marT="0" marB="0" anchor="ctr"/>
                </a:tc>
                <a:tc>
                  <a:txBody>
                    <a:bodyPr/>
                    <a:lstStyle/>
                    <a:p>
                      <a:pPr marL="0" marR="0" indent="0">
                        <a:lnSpc>
                          <a:spcPct val="90000"/>
                        </a:lnSpc>
                        <a:spcBef>
                          <a:spcPts val="0"/>
                        </a:spcBef>
                        <a:spcAft>
                          <a:spcPts val="0"/>
                        </a:spcAft>
                      </a:pPr>
                      <a:r>
                        <a:rPr lang="en-US" sz="2200" b="0">
                          <a:solidFill>
                            <a:schemeClr val="tx1"/>
                          </a:solidFill>
                          <a:latin typeface="+mn-lt"/>
                          <a:ea typeface="Times New Roman"/>
                          <a:cs typeface="Times New Roman"/>
                        </a:rPr>
                        <a:t>Colored overlays</a:t>
                      </a:r>
                    </a:p>
                  </a:txBody>
                  <a:tcPr marL="50659" marR="50659" marT="0" marB="0" anchor="ctr"/>
                </a:tc>
                <a:extLst>
                  <a:ext uri="{0D108BD9-81ED-4DB2-BD59-A6C34878D82A}">
                    <a16:rowId xmlns:a16="http://schemas.microsoft.com/office/drawing/2014/main" val="10001"/>
                  </a:ext>
                </a:extLst>
              </a:tr>
              <a:tr h="386777">
                <a:tc>
                  <a:txBody>
                    <a:bodyPr/>
                    <a:lstStyle/>
                    <a:p>
                      <a:pPr marL="0" marR="0" indent="0">
                        <a:lnSpc>
                          <a:spcPct val="90000"/>
                        </a:lnSpc>
                        <a:spcBef>
                          <a:spcPts val="0"/>
                        </a:spcBef>
                        <a:spcAft>
                          <a:spcPts val="0"/>
                        </a:spcAft>
                      </a:pPr>
                      <a:r>
                        <a:rPr lang="en-US" sz="2200" b="0">
                          <a:solidFill>
                            <a:schemeClr val="tx1"/>
                          </a:solidFill>
                          <a:latin typeface="+mn-lt"/>
                          <a:ea typeface="Times New Roman"/>
                          <a:cs typeface="Times New Roman"/>
                        </a:rPr>
                        <a:t>Screen magnification/ Zoom tool</a:t>
                      </a:r>
                    </a:p>
                  </a:txBody>
                  <a:tcPr marL="50659" marR="50659" marT="0" marB="0" anchor="ctr"/>
                </a:tc>
                <a:tc>
                  <a:txBody>
                    <a:bodyPr/>
                    <a:lstStyle/>
                    <a:p>
                      <a:pPr marL="0" marR="0" indent="0">
                        <a:lnSpc>
                          <a:spcPct val="90000"/>
                        </a:lnSpc>
                        <a:spcBef>
                          <a:spcPts val="0"/>
                        </a:spcBef>
                        <a:spcAft>
                          <a:spcPts val="0"/>
                        </a:spcAft>
                      </a:pPr>
                      <a:r>
                        <a:rPr lang="en-US" sz="2200" b="0">
                          <a:solidFill>
                            <a:schemeClr val="tx1"/>
                          </a:solidFill>
                          <a:latin typeface="+mn-lt"/>
                          <a:ea typeface="Times New Roman"/>
                          <a:cs typeface="Times New Roman"/>
                        </a:rPr>
                        <a:t>Magnification device</a:t>
                      </a:r>
                    </a:p>
                  </a:txBody>
                  <a:tcPr marL="50659" marR="50659" marT="0" marB="0" anchor="ctr"/>
                </a:tc>
                <a:extLst>
                  <a:ext uri="{0D108BD9-81ED-4DB2-BD59-A6C34878D82A}">
                    <a16:rowId xmlns:a16="http://schemas.microsoft.com/office/drawing/2014/main" val="10002"/>
                  </a:ext>
                </a:extLst>
              </a:tr>
              <a:tr h="386777">
                <a:tc>
                  <a:txBody>
                    <a:bodyPr/>
                    <a:lstStyle/>
                    <a:p>
                      <a:pPr marL="0" lvl="0" indent="0">
                        <a:lnSpc>
                          <a:spcPct val="90000"/>
                        </a:lnSpc>
                        <a:spcBef>
                          <a:spcPts val="0"/>
                        </a:spcBef>
                        <a:spcAft>
                          <a:spcPts val="0"/>
                        </a:spcAft>
                        <a:buNone/>
                      </a:pPr>
                      <a:r>
                        <a:rPr lang="en-US" sz="2200" b="0">
                          <a:solidFill>
                            <a:schemeClr val="tx1"/>
                          </a:solidFill>
                          <a:latin typeface="+mn-lt"/>
                          <a:ea typeface="Times New Roman"/>
                          <a:cs typeface="Times New Roman"/>
                        </a:rPr>
                        <a:t>Notepad</a:t>
                      </a:r>
                    </a:p>
                  </a:txBody>
                  <a:tcPr marL="50659" marR="50659" marT="0" marB="0" anchor="ctr"/>
                </a:tc>
                <a:tc>
                  <a:txBody>
                    <a:bodyPr/>
                    <a:lstStyle/>
                    <a:p>
                      <a:pPr marL="0" lvl="0" indent="0">
                        <a:lnSpc>
                          <a:spcPct val="90000"/>
                        </a:lnSpc>
                        <a:spcBef>
                          <a:spcPts val="0"/>
                        </a:spcBef>
                        <a:spcAft>
                          <a:spcPts val="0"/>
                        </a:spcAft>
                        <a:buNone/>
                      </a:pPr>
                      <a:r>
                        <a:rPr lang="en-US" sz="2200" b="0">
                          <a:solidFill>
                            <a:schemeClr val="tx1"/>
                          </a:solidFill>
                          <a:latin typeface="+mn-lt"/>
                          <a:ea typeface="Times New Roman"/>
                          <a:cs typeface="Times New Roman"/>
                        </a:rPr>
                        <a:t>Scratch paper</a:t>
                      </a:r>
                    </a:p>
                  </a:txBody>
                  <a:tcPr marL="50659" marR="50659" marT="0" marB="0" anchor="ctr"/>
                </a:tc>
                <a:extLst>
                  <a:ext uri="{0D108BD9-81ED-4DB2-BD59-A6C34878D82A}">
                    <a16:rowId xmlns:a16="http://schemas.microsoft.com/office/drawing/2014/main" val="266478815"/>
                  </a:ext>
                </a:extLst>
              </a:tr>
              <a:tr h="386777">
                <a:tc>
                  <a:txBody>
                    <a:bodyPr/>
                    <a:lstStyle/>
                    <a:p>
                      <a:pPr marL="0" marR="0" indent="0">
                        <a:lnSpc>
                          <a:spcPct val="90000"/>
                        </a:lnSpc>
                        <a:spcBef>
                          <a:spcPts val="0"/>
                        </a:spcBef>
                        <a:spcAft>
                          <a:spcPts val="0"/>
                        </a:spcAft>
                      </a:pPr>
                      <a:r>
                        <a:rPr lang="en-US" sz="2200" b="0">
                          <a:solidFill>
                            <a:schemeClr val="tx1"/>
                          </a:solidFill>
                          <a:latin typeface="+mn-lt"/>
                          <a:ea typeface="Times New Roman"/>
                          <a:cs typeface="Times New Roman"/>
                        </a:rPr>
                        <a:t>Line reader tool</a:t>
                      </a:r>
                    </a:p>
                  </a:txBody>
                  <a:tcPr marL="50659" marR="50659" marT="0" marB="0" anchor="ctr"/>
                </a:tc>
                <a:tc>
                  <a:txBody>
                    <a:bodyPr/>
                    <a:lstStyle/>
                    <a:p>
                      <a:pPr marL="0" marR="0" indent="0">
                        <a:lnSpc>
                          <a:spcPct val="90000"/>
                        </a:lnSpc>
                        <a:spcBef>
                          <a:spcPts val="0"/>
                        </a:spcBef>
                        <a:spcAft>
                          <a:spcPts val="0"/>
                        </a:spcAft>
                      </a:pPr>
                      <a:r>
                        <a:rPr lang="en-US" sz="2200" b="0">
                          <a:solidFill>
                            <a:schemeClr val="tx1"/>
                          </a:solidFill>
                          <a:latin typeface="+mn-lt"/>
                          <a:ea typeface="Times New Roman"/>
                          <a:cs typeface="Times New Roman"/>
                        </a:rPr>
                        <a:t>Tracking device/straight edge</a:t>
                      </a:r>
                    </a:p>
                  </a:txBody>
                  <a:tcPr marL="50659" marR="50659" marT="0" marB="0" anchor="ctr"/>
                </a:tc>
                <a:extLst>
                  <a:ext uri="{0D108BD9-81ED-4DB2-BD59-A6C34878D82A}">
                    <a16:rowId xmlns:a16="http://schemas.microsoft.com/office/drawing/2014/main" val="10003"/>
                  </a:ext>
                </a:extLst>
              </a:tr>
              <a:tr h="421939">
                <a:tc>
                  <a:txBody>
                    <a:bodyPr/>
                    <a:lstStyle/>
                    <a:p>
                      <a:pPr marL="0" marR="0" indent="0">
                        <a:lnSpc>
                          <a:spcPct val="90000"/>
                        </a:lnSpc>
                        <a:spcBef>
                          <a:spcPts val="0"/>
                        </a:spcBef>
                        <a:spcAft>
                          <a:spcPts val="0"/>
                        </a:spcAft>
                      </a:pPr>
                      <a:r>
                        <a:rPr lang="en-US" sz="2200" b="0">
                          <a:solidFill>
                            <a:schemeClr val="tx1"/>
                          </a:solidFill>
                          <a:latin typeface="+mn-lt"/>
                          <a:ea typeface="Times New Roman"/>
                          <a:cs typeface="Times New Roman"/>
                        </a:rPr>
                        <a:t>Answer Eliminator</a:t>
                      </a:r>
                    </a:p>
                  </a:txBody>
                  <a:tcPr marL="50659" marR="50659" marT="0" marB="0" anchor="ctr"/>
                </a:tc>
                <a:tc>
                  <a:txBody>
                    <a:bodyPr/>
                    <a:lstStyle/>
                    <a:p>
                      <a:pPr marL="0" marR="0" indent="0">
                        <a:lnSpc>
                          <a:spcPct val="90000"/>
                        </a:lnSpc>
                        <a:spcBef>
                          <a:spcPts val="0"/>
                        </a:spcBef>
                        <a:spcAft>
                          <a:spcPts val="0"/>
                        </a:spcAft>
                      </a:pPr>
                      <a:r>
                        <a:rPr lang="en-US" sz="2200" b="0">
                          <a:solidFill>
                            <a:schemeClr val="tx1"/>
                          </a:solidFill>
                          <a:latin typeface="+mn-lt"/>
                          <a:ea typeface="Times New Roman"/>
                          <a:cs typeface="Times New Roman"/>
                        </a:rPr>
                        <a:t>Use pencil to eliminate answer choices</a:t>
                      </a:r>
                    </a:p>
                  </a:txBody>
                  <a:tcPr marL="50659" marR="50659" marT="0" marB="0" anchor="ctr"/>
                </a:tc>
                <a:extLst>
                  <a:ext uri="{0D108BD9-81ED-4DB2-BD59-A6C34878D82A}">
                    <a16:rowId xmlns:a16="http://schemas.microsoft.com/office/drawing/2014/main" val="10004"/>
                  </a:ext>
                </a:extLst>
              </a:tr>
              <a:tr h="377986">
                <a:tc>
                  <a:txBody>
                    <a:bodyPr/>
                    <a:lstStyle/>
                    <a:p>
                      <a:pPr marL="228600" marR="0" indent="-228600">
                        <a:lnSpc>
                          <a:spcPct val="90000"/>
                        </a:lnSpc>
                        <a:spcBef>
                          <a:spcPts val="0"/>
                        </a:spcBef>
                        <a:spcAft>
                          <a:spcPts val="0"/>
                        </a:spcAft>
                      </a:pPr>
                      <a:r>
                        <a:rPr lang="en-US" sz="2200" b="0" i="0" u="none">
                          <a:latin typeface="+mn-lt"/>
                          <a:ea typeface="Times New Roman"/>
                          <a:cs typeface="Times New Roman"/>
                        </a:rPr>
                        <a:t>Answer Masking</a:t>
                      </a:r>
                      <a:endParaRPr lang="en-US" sz="2200" b="1" i="1" u="sng">
                        <a:latin typeface="+mn-lt"/>
                        <a:ea typeface="Times New Roman"/>
                        <a:cs typeface="Times New Roman"/>
                      </a:endParaRPr>
                    </a:p>
                  </a:txBody>
                  <a:tcPr marL="50659" marR="50659" marT="0" marB="0" anchor="ctr"/>
                </a:tc>
                <a:tc>
                  <a:txBody>
                    <a:bodyPr/>
                    <a:lstStyle/>
                    <a:p>
                      <a:pPr marL="228600" marR="0" indent="-228600" algn="l" defTabSz="914400" rtl="0" eaLnBrk="1" fontAlgn="auto" latinLnBrk="0" hangingPunct="1">
                        <a:lnSpc>
                          <a:spcPct val="90000"/>
                        </a:lnSpc>
                        <a:spcBef>
                          <a:spcPts val="0"/>
                        </a:spcBef>
                        <a:spcAft>
                          <a:spcPts val="0"/>
                        </a:spcAft>
                        <a:buClrTx/>
                        <a:buSzTx/>
                        <a:buFontTx/>
                        <a:buNone/>
                        <a:tabLst/>
                        <a:defRPr/>
                      </a:pPr>
                      <a:r>
                        <a:rPr lang="en-US" sz="2200" b="0">
                          <a:solidFill>
                            <a:schemeClr val="tx1"/>
                          </a:solidFill>
                          <a:latin typeface="+mn-lt"/>
                          <a:ea typeface="Times New Roman"/>
                          <a:cs typeface="Times New Roman"/>
                        </a:rPr>
                        <a:t>Masking using blank card</a:t>
                      </a:r>
                    </a:p>
                  </a:txBody>
                  <a:tcPr marL="50659" marR="50659" marT="0" marB="0" anchor="ctr"/>
                </a:tc>
                <a:extLst>
                  <a:ext uri="{0D108BD9-81ED-4DB2-BD59-A6C34878D82A}">
                    <a16:rowId xmlns:a16="http://schemas.microsoft.com/office/drawing/2014/main" val="10005"/>
                  </a:ext>
                </a:extLst>
              </a:tr>
              <a:tr h="316453">
                <a:tc>
                  <a:txBody>
                    <a:bodyPr/>
                    <a:lstStyle/>
                    <a:p>
                      <a:pPr marL="228600" marR="0" indent="-228600">
                        <a:lnSpc>
                          <a:spcPct val="90000"/>
                        </a:lnSpc>
                        <a:spcBef>
                          <a:spcPts val="0"/>
                        </a:spcBef>
                        <a:spcAft>
                          <a:spcPts val="0"/>
                        </a:spcAft>
                      </a:pPr>
                      <a:r>
                        <a:rPr lang="en-US" sz="2200">
                          <a:latin typeface="+mn-lt"/>
                          <a:ea typeface="Times New Roman"/>
                          <a:cs typeface="Times New Roman"/>
                        </a:rPr>
                        <a:t>Item flag/Bookmark</a:t>
                      </a:r>
                    </a:p>
                  </a:txBody>
                  <a:tcPr marL="50659" marR="50659" marT="0" marB="0" anchor="ctr"/>
                </a:tc>
                <a:tc>
                  <a:txBody>
                    <a:bodyPr/>
                    <a:lstStyle/>
                    <a:p>
                      <a:pPr marL="228600" marR="0" indent="-228600">
                        <a:lnSpc>
                          <a:spcPct val="90000"/>
                        </a:lnSpc>
                        <a:spcBef>
                          <a:spcPts val="0"/>
                        </a:spcBef>
                        <a:spcAft>
                          <a:spcPts val="0"/>
                        </a:spcAft>
                      </a:pPr>
                      <a:r>
                        <a:rPr lang="en-US" sz="2200">
                          <a:solidFill>
                            <a:schemeClr val="tx1"/>
                          </a:solidFill>
                          <a:latin typeface="+mn-lt"/>
                          <a:ea typeface="Times New Roman"/>
                          <a:cs typeface="Times New Roman"/>
                        </a:rPr>
                        <a:t>Place marker</a:t>
                      </a:r>
                    </a:p>
                  </a:txBody>
                  <a:tcPr marL="50659" marR="50659" marT="0" marB="0" anchor="ctr"/>
                </a:tc>
                <a:extLst>
                  <a:ext uri="{0D108BD9-81ED-4DB2-BD59-A6C34878D82A}">
                    <a16:rowId xmlns:a16="http://schemas.microsoft.com/office/drawing/2014/main" val="10006"/>
                  </a:ext>
                </a:extLst>
              </a:tr>
              <a:tr h="316453">
                <a:tc>
                  <a:txBody>
                    <a:bodyPr/>
                    <a:lstStyle/>
                    <a:p>
                      <a:pPr marL="228600" marR="0" indent="-228600">
                        <a:lnSpc>
                          <a:spcPct val="90000"/>
                        </a:lnSpc>
                        <a:spcBef>
                          <a:spcPts val="0"/>
                        </a:spcBef>
                        <a:spcAft>
                          <a:spcPts val="0"/>
                        </a:spcAft>
                      </a:pPr>
                      <a:r>
                        <a:rPr lang="en-US" sz="2200">
                          <a:latin typeface="+mn-lt"/>
                          <a:ea typeface="Times New Roman"/>
                          <a:cs typeface="Times New Roman"/>
                        </a:rPr>
                        <a:t>Enlarged Cursor/Pointer </a:t>
                      </a:r>
                      <a:r>
                        <a:rPr lang="en-US" sz="2200" b="1" i="1" u="sng">
                          <a:solidFill>
                            <a:schemeClr val="tx1"/>
                          </a:solidFill>
                        </a:rPr>
                        <a:t>(SR/PNP)</a:t>
                      </a:r>
                      <a:endParaRPr lang="en-US" sz="2200">
                        <a:latin typeface="+mn-lt"/>
                        <a:ea typeface="Times New Roman"/>
                        <a:cs typeface="Times New Roman"/>
                      </a:endParaRPr>
                    </a:p>
                  </a:txBody>
                  <a:tcPr marL="50659" marR="50659" marT="0" marB="0" anchor="ctr"/>
                </a:tc>
                <a:tc>
                  <a:txBody>
                    <a:bodyPr/>
                    <a:lstStyle/>
                    <a:p>
                      <a:pPr marL="228600" marR="0" indent="-228600">
                        <a:lnSpc>
                          <a:spcPct val="90000"/>
                        </a:lnSpc>
                        <a:spcBef>
                          <a:spcPts val="0"/>
                        </a:spcBef>
                        <a:spcAft>
                          <a:spcPts val="0"/>
                        </a:spcAft>
                      </a:pPr>
                      <a:r>
                        <a:rPr lang="en-US" sz="2200">
                          <a:solidFill>
                            <a:schemeClr val="tx1"/>
                          </a:solidFill>
                          <a:latin typeface="+mn-lt"/>
                          <a:ea typeface="Times New Roman"/>
                          <a:cs typeface="Times New Roman"/>
                        </a:rPr>
                        <a:t>Enlarged pencil/writing instrument</a:t>
                      </a:r>
                    </a:p>
                  </a:txBody>
                  <a:tcPr marL="50659" marR="50659" marT="0" marB="0" anchor="ctr"/>
                </a:tc>
                <a:extLst>
                  <a:ext uri="{0D108BD9-81ED-4DB2-BD59-A6C34878D82A}">
                    <a16:rowId xmlns:a16="http://schemas.microsoft.com/office/drawing/2014/main" val="1393401898"/>
                  </a:ext>
                </a:extLst>
              </a:tr>
              <a:tr h="316453">
                <a:tc gridSpan="2">
                  <a:txBody>
                    <a:bodyPr/>
                    <a:lstStyle/>
                    <a:p>
                      <a:pPr marL="228600" marR="0" indent="-228600" algn="ctr" rtl="0" eaLnBrk="1" fontAlgn="auto" latinLnBrk="0" hangingPunct="1">
                        <a:lnSpc>
                          <a:spcPct val="90000"/>
                        </a:lnSpc>
                        <a:spcBef>
                          <a:spcPts val="0"/>
                        </a:spcBef>
                        <a:spcAft>
                          <a:spcPts val="0"/>
                        </a:spcAft>
                        <a:buClrTx/>
                        <a:buSzTx/>
                        <a:buFontTx/>
                        <a:buNone/>
                      </a:pPr>
                      <a:r>
                        <a:rPr lang="en-US" sz="2200">
                          <a:latin typeface="+mn-lt"/>
                          <a:ea typeface="Times New Roman"/>
                          <a:cs typeface="Times New Roman"/>
                        </a:rPr>
                        <a:t>Highlighter </a:t>
                      </a:r>
                    </a:p>
                  </a:txBody>
                  <a:tcPr marL="52054" marR="52054" marT="0" marB="0" anchor="ctr"/>
                </a:tc>
                <a:tc hMerge="1">
                  <a:txBody>
                    <a:bodyPr/>
                    <a:lstStyle/>
                    <a:p>
                      <a:pPr marL="228600" marR="0" indent="-228600">
                        <a:spcBef>
                          <a:spcPts val="0"/>
                        </a:spcBef>
                        <a:spcAft>
                          <a:spcPts val="400"/>
                        </a:spcAft>
                      </a:pPr>
                      <a:endParaRPr lang="en-US" sz="2200">
                        <a:solidFill>
                          <a:schemeClr val="tx1"/>
                        </a:solidFill>
                        <a:latin typeface="+mn-lt"/>
                        <a:ea typeface="Times New Roman"/>
                        <a:cs typeface="Times New Roman"/>
                      </a:endParaRPr>
                    </a:p>
                  </a:txBody>
                  <a:tcPr marL="52958" marR="52958" marT="0" marB="0" anchor="ctr"/>
                </a:tc>
                <a:extLst>
                  <a:ext uri="{0D108BD9-81ED-4DB2-BD59-A6C34878D82A}">
                    <a16:rowId xmlns:a16="http://schemas.microsoft.com/office/drawing/2014/main" val="10007"/>
                  </a:ext>
                </a:extLst>
              </a:tr>
              <a:tr h="377986">
                <a:tc gridSpan="2">
                  <a:txBody>
                    <a:bodyPr/>
                    <a:lstStyle/>
                    <a:p>
                      <a:pPr marL="0" marR="0" indent="0" algn="ctr">
                        <a:lnSpc>
                          <a:spcPct val="90000"/>
                        </a:lnSpc>
                        <a:spcBef>
                          <a:spcPts val="0"/>
                        </a:spcBef>
                        <a:spcAft>
                          <a:spcPts val="0"/>
                        </a:spcAft>
                      </a:pPr>
                      <a:r>
                        <a:rPr lang="en-US" sz="2200" b="0">
                          <a:latin typeface="+mn-lt"/>
                          <a:ea typeface="Times New Roman"/>
                          <a:cs typeface="Times New Roman"/>
                        </a:rPr>
                        <a:t>Audio aids</a:t>
                      </a:r>
                    </a:p>
                  </a:txBody>
                  <a:tcPr marL="89879" marR="89879" marT="44940" marB="44940" anchor="ctr"/>
                </a:tc>
                <a:tc hMerge="1">
                  <a:txBody>
                    <a:bodyPr/>
                    <a:lstStyle/>
                    <a:p>
                      <a:endParaRPr lang="en-US"/>
                    </a:p>
                  </a:txBody>
                  <a:tcPr/>
                </a:tc>
                <a:extLst>
                  <a:ext uri="{0D108BD9-81ED-4DB2-BD59-A6C34878D82A}">
                    <a16:rowId xmlns:a16="http://schemas.microsoft.com/office/drawing/2014/main" val="10008"/>
                  </a:ext>
                </a:extLst>
              </a:tr>
              <a:tr h="474681">
                <a:tc gridSpan="2">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2200" b="0">
                          <a:latin typeface="+mn-lt"/>
                          <a:ea typeface="Times New Roman"/>
                          <a:cs typeface="Times New Roman"/>
                        </a:rPr>
                        <a:t>Human read-aloud (or sign) </a:t>
                      </a:r>
                      <a:r>
                        <a:rPr lang="en-US" sz="2200" b="0" u="sng">
                          <a:latin typeface="+mn-lt"/>
                          <a:ea typeface="Times New Roman"/>
                          <a:cs typeface="Times New Roman"/>
                        </a:rPr>
                        <a:t>selected words</a:t>
                      </a:r>
                      <a:r>
                        <a:rPr lang="en-US" sz="2200" b="0">
                          <a:latin typeface="+mn-lt"/>
                          <a:ea typeface="Times New Roman"/>
                          <a:cs typeface="Times New Roman"/>
                        </a:rPr>
                        <a:t> on Math</a:t>
                      </a:r>
                      <a:r>
                        <a:rPr lang="en-US" sz="2200" b="0" baseline="0">
                          <a:latin typeface="+mn-lt"/>
                          <a:ea typeface="Times New Roman"/>
                          <a:cs typeface="Times New Roman"/>
                        </a:rPr>
                        <a:t> </a:t>
                      </a:r>
                      <a:r>
                        <a:rPr lang="en-US" sz="2200" b="0">
                          <a:latin typeface="+mn-lt"/>
                          <a:ea typeface="Times New Roman"/>
                          <a:cs typeface="Times New Roman"/>
                        </a:rPr>
                        <a:t>or STE,</a:t>
                      </a:r>
                      <a:r>
                        <a:rPr lang="en-US" sz="2200" b="0" baseline="0">
                          <a:latin typeface="+mn-lt"/>
                          <a:ea typeface="Times New Roman"/>
                          <a:cs typeface="Times New Roman"/>
                        </a:rPr>
                        <a:t> </a:t>
                      </a:r>
                      <a:r>
                        <a:rPr lang="en-US" sz="2200" b="0">
                          <a:latin typeface="+mn-lt"/>
                          <a:ea typeface="Times New Roman"/>
                          <a:cs typeface="Times New Roman"/>
                        </a:rPr>
                        <a:t>as requested by student</a:t>
                      </a:r>
                    </a:p>
                  </a:txBody>
                  <a:tcPr marL="89879" marR="89879" marT="44940" marB="44940" anchor="ctr"/>
                </a:tc>
                <a:tc hMerge="1">
                  <a:txBody>
                    <a:bodyPr/>
                    <a:lstStyle/>
                    <a:p>
                      <a:endParaRPr lang="en-US"/>
                    </a:p>
                  </a:txBody>
                  <a:tcPr/>
                </a:tc>
                <a:extLst>
                  <a:ext uri="{0D108BD9-81ED-4DB2-BD59-A6C34878D82A}">
                    <a16:rowId xmlns:a16="http://schemas.microsoft.com/office/drawing/2014/main" val="10009"/>
                  </a:ext>
                </a:extLst>
              </a:tr>
              <a:tr h="377986">
                <a:tc gridSpan="2">
                  <a:txBody>
                    <a:bodyPr/>
                    <a:lstStyle/>
                    <a:p>
                      <a:pPr marL="0" marR="0" indent="0" algn="ctr">
                        <a:lnSpc>
                          <a:spcPct val="90000"/>
                        </a:lnSpc>
                        <a:spcBef>
                          <a:spcPts val="0"/>
                        </a:spcBef>
                        <a:spcAft>
                          <a:spcPts val="0"/>
                        </a:spcAft>
                      </a:pPr>
                      <a:r>
                        <a:rPr lang="en-US" sz="2200" b="0">
                          <a:latin typeface="+mn-lt"/>
                          <a:ea typeface="Times New Roman"/>
                          <a:cs typeface="Times New Roman"/>
                        </a:rPr>
                        <a:t>Test administrator repeats/clarifies test directions</a:t>
                      </a:r>
                    </a:p>
                  </a:txBody>
                  <a:tcPr marL="89879" marR="89879" marT="44940" marB="44940" anchor="ctr"/>
                </a:tc>
                <a:tc hMerge="1">
                  <a:txBody>
                    <a:bodyPr/>
                    <a:lstStyle/>
                    <a:p>
                      <a:endParaRPr lang="en-US"/>
                    </a:p>
                  </a:txBody>
                  <a:tcPr/>
                </a:tc>
                <a:extLst>
                  <a:ext uri="{0D108BD9-81ED-4DB2-BD59-A6C34878D82A}">
                    <a16:rowId xmlns:a16="http://schemas.microsoft.com/office/drawing/2014/main" val="10010"/>
                  </a:ext>
                </a:extLst>
              </a:tr>
              <a:tr h="377986">
                <a:tc gridSpan="2">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2200" b="0">
                          <a:latin typeface="+mn-lt"/>
                          <a:ea typeface="Times New Roman"/>
                          <a:cs typeface="Times New Roman"/>
                        </a:rPr>
                        <a:t>Test administrator redirects student’s attention to test</a:t>
                      </a:r>
                    </a:p>
                  </a:txBody>
                  <a:tcPr marL="89879" marR="89879" marT="44940" marB="44940" anchor="ctr"/>
                </a:tc>
                <a:tc h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958641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ea typeface="Times New Roman"/>
                <a:cs typeface="Times New Roman"/>
              </a:rPr>
              <a:t>Color Contrast</a:t>
            </a:r>
            <a:endParaRPr lang="en-US" sz="3200"/>
          </a:p>
        </p:txBody>
      </p:sp>
      <p:pic>
        <p:nvPicPr>
          <p:cNvPr id="3" name="Picture 2" descr="Screenshot of dropdown menu to choose 'Change the background and foreground color'.">
            <a:extLst>
              <a:ext uri="{FF2B5EF4-FFF2-40B4-BE49-F238E27FC236}">
                <a16:creationId xmlns:a16="http://schemas.microsoft.com/office/drawing/2014/main" id="{28E6F74A-B574-462D-93C2-94D433A8236C}"/>
              </a:ext>
            </a:extLst>
          </p:cNvPr>
          <p:cNvPicPr>
            <a:picLocks noChangeAspect="1"/>
          </p:cNvPicPr>
          <p:nvPr/>
        </p:nvPicPr>
        <p:blipFill>
          <a:blip r:embed="rId3"/>
          <a:stretch>
            <a:fillRect/>
          </a:stretch>
        </p:blipFill>
        <p:spPr>
          <a:xfrm>
            <a:off x="170874" y="1150921"/>
            <a:ext cx="7318392" cy="3554643"/>
          </a:xfrm>
          <a:prstGeom prst="rect">
            <a:avLst/>
          </a:prstGeom>
        </p:spPr>
      </p:pic>
      <p:pic>
        <p:nvPicPr>
          <p:cNvPr id="15" name="Content Placeholder 14" descr="'Contrast Settings' menu from which to choose the font and background colors.  Options are: Black on White (default), Black on Cream, Black on Light Blue, Black on Light Magenta, White on Black, Yellow on Blue and Gray on Green.&#10;">
            <a:extLst>
              <a:ext uri="{FF2B5EF4-FFF2-40B4-BE49-F238E27FC236}">
                <a16:creationId xmlns:a16="http://schemas.microsoft.com/office/drawing/2014/main" id="{B676658D-F4AE-44C8-9257-C67048D40B85}"/>
              </a:ext>
            </a:extLst>
          </p:cNvPr>
          <p:cNvPicPr>
            <a:picLocks noGrp="1" noChangeAspect="1"/>
          </p:cNvPicPr>
          <p:nvPr>
            <p:ph idx="1"/>
          </p:nvPr>
        </p:nvPicPr>
        <p:blipFill>
          <a:blip r:embed="rId4"/>
          <a:stretch>
            <a:fillRect/>
          </a:stretch>
        </p:blipFill>
        <p:spPr>
          <a:xfrm>
            <a:off x="4547631" y="2903288"/>
            <a:ext cx="7318392" cy="3367617"/>
          </a:xfrm>
          <a:prstGeom prst="rect">
            <a:avLst/>
          </a:prstGeom>
        </p:spPr>
      </p:pic>
      <p:sp>
        <p:nvSpPr>
          <p:cNvPr id="4" name="Slide Number Placeholder 3"/>
          <p:cNvSpPr>
            <a:spLocks noGrp="1"/>
          </p:cNvSpPr>
          <p:nvPr>
            <p:ph type="sldNum" sz="quarter" idx="12"/>
          </p:nvPr>
        </p:nvSpPr>
        <p:spPr/>
        <p:txBody>
          <a:bodyPr/>
          <a:lstStyle/>
          <a:p>
            <a:fld id="{FF27229C-EC7B-4063-A33B-28A5E87E32ED}" type="slidenum">
              <a:rPr lang="zh-CN" altLang="en-US" smtClean="0"/>
              <a:pPr/>
              <a:t>5</a:t>
            </a:fld>
            <a:endParaRPr lang="zh-CN" altLang="en-US"/>
          </a:p>
        </p:txBody>
      </p:sp>
      <p:sp>
        <p:nvSpPr>
          <p:cNvPr id="6" name="Rectangle 5">
            <a:extLst>
              <a:ext uri="{FF2B5EF4-FFF2-40B4-BE49-F238E27FC236}">
                <a16:creationId xmlns:a16="http://schemas.microsoft.com/office/drawing/2014/main" id="{9CB0A8D5-E77E-740C-B0B2-5929DF2393EA}"/>
              </a:ext>
            </a:extLst>
          </p:cNvPr>
          <p:cNvSpPr/>
          <p:nvPr/>
        </p:nvSpPr>
        <p:spPr>
          <a:xfrm>
            <a:off x="4790784" y="1581968"/>
            <a:ext cx="1587577" cy="555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reenshot of dropdown menu to choose 'Change the background and foreground color'.">
            <a:extLst>
              <a:ext uri="{FF2B5EF4-FFF2-40B4-BE49-F238E27FC236}">
                <a16:creationId xmlns:a16="http://schemas.microsoft.com/office/drawing/2014/main" id="{5430D610-3602-4801-28EE-0EC2370CE98F}"/>
              </a:ext>
            </a:extLst>
          </p:cNvPr>
          <p:cNvPicPr>
            <a:picLocks noChangeAspect="1"/>
          </p:cNvPicPr>
          <p:nvPr/>
        </p:nvPicPr>
        <p:blipFill rotWithShape="1">
          <a:blip r:embed="rId3"/>
          <a:srcRect l="62821" t="15414" r="14949" b="69751"/>
          <a:stretch/>
        </p:blipFill>
        <p:spPr>
          <a:xfrm>
            <a:off x="4771149" y="1629482"/>
            <a:ext cx="1626846" cy="527322"/>
          </a:xfrm>
          <a:prstGeom prst="rect">
            <a:avLst/>
          </a:prstGeom>
        </p:spPr>
      </p:pic>
    </p:spTree>
    <p:extLst>
      <p:ext uri="{BB962C8B-B14F-4D97-AF65-F5344CB8AC3E}">
        <p14:creationId xmlns:p14="http://schemas.microsoft.com/office/powerpoint/2010/main" val="3448598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Line Reader</a:t>
            </a:r>
          </a:p>
        </p:txBody>
      </p:sp>
      <p:pic>
        <p:nvPicPr>
          <p:cNvPr id="5" name="Picture 2" descr="Screenshot of dropdown menu to choose 'Show Line Reader Mask'.">
            <a:hlinkClick r:id="rId3" action="ppaction://hlinksldjump"/>
          </p:cNvPr>
          <p:cNvPicPr>
            <a:picLocks noChangeAspect="1" noChangeArrowheads="1"/>
          </p:cNvPicPr>
          <p:nvPr/>
        </p:nvPicPr>
        <p:blipFill>
          <a:blip r:embed="rId4" cstate="print"/>
          <a:srcRect t="13187" b="32497"/>
          <a:stretch>
            <a:fillRect/>
          </a:stretch>
        </p:blipFill>
        <p:spPr bwMode="auto">
          <a:xfrm>
            <a:off x="253593" y="1152208"/>
            <a:ext cx="10687059" cy="2798000"/>
          </a:xfrm>
          <a:prstGeom prst="rect">
            <a:avLst/>
          </a:prstGeom>
          <a:noFill/>
          <a:ln w="9525">
            <a:solidFill>
              <a:schemeClr val="tx2"/>
            </a:solidFill>
            <a:miter lim="800000"/>
            <a:headEnd/>
            <a:tailEnd/>
          </a:ln>
        </p:spPr>
      </p:pic>
      <p:pic>
        <p:nvPicPr>
          <p:cNvPr id="6" name="Picture 2" descr="A screenshot of the line reader in use: a large black rectangle is blocking multiple choice questions B-D and a horizontal window in the top of the rectangle displays question A.  "/>
          <p:cNvPicPr>
            <a:picLocks noChangeAspect="1" noChangeArrowheads="1"/>
          </p:cNvPicPr>
          <p:nvPr/>
        </p:nvPicPr>
        <p:blipFill>
          <a:blip r:embed="rId5" cstate="print"/>
          <a:srcRect t="25054" b="32562"/>
          <a:stretch>
            <a:fillRect/>
          </a:stretch>
        </p:blipFill>
        <p:spPr bwMode="auto">
          <a:xfrm>
            <a:off x="253594" y="3950208"/>
            <a:ext cx="10687058" cy="2094131"/>
          </a:xfrm>
          <a:prstGeom prst="rect">
            <a:avLst/>
          </a:prstGeom>
          <a:noFill/>
          <a:ln w="9525">
            <a:solidFill>
              <a:schemeClr val="tx2"/>
            </a:solidFill>
            <a:miter lim="800000"/>
            <a:headEnd/>
            <a:tailEnd/>
          </a:ln>
        </p:spPr>
      </p:pic>
      <p:sp>
        <p:nvSpPr>
          <p:cNvPr id="4" name="Slide Number Placeholder 3"/>
          <p:cNvSpPr>
            <a:spLocks noGrp="1"/>
          </p:cNvSpPr>
          <p:nvPr>
            <p:ph type="sldNum" sz="quarter" idx="12"/>
          </p:nvPr>
        </p:nvSpPr>
        <p:spPr/>
        <p:txBody>
          <a:bodyPr/>
          <a:lstStyle/>
          <a:p>
            <a:fld id="{FF27229C-EC7B-4063-A33B-28A5E87E32ED}" type="slidenum">
              <a:rPr lang="zh-CN" altLang="en-US" smtClean="0"/>
              <a:pPr/>
              <a:t>6</a:t>
            </a:fld>
            <a:endParaRPr lang="zh-CN" altLang="en-US"/>
          </a:p>
        </p:txBody>
      </p:sp>
      <p:sp>
        <p:nvSpPr>
          <p:cNvPr id="17" name="Rectangle 16">
            <a:extLst>
              <a:ext uri="{FF2B5EF4-FFF2-40B4-BE49-F238E27FC236}">
                <a16:creationId xmlns:a16="http://schemas.microsoft.com/office/drawing/2014/main" id="{603C09C1-9C21-44D2-908A-E82661406D18}"/>
              </a:ext>
            </a:extLst>
          </p:cNvPr>
          <p:cNvSpPr/>
          <p:nvPr/>
        </p:nvSpPr>
        <p:spPr>
          <a:xfrm>
            <a:off x="7581900" y="1701800"/>
            <a:ext cx="2590800"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Screenshot of dropdown menu to choose 'Show Line Reader Mask'.">
            <a:hlinkClick r:id="rId3" action="ppaction://hlinksldjump"/>
            <a:extLst>
              <a:ext uri="{FF2B5EF4-FFF2-40B4-BE49-F238E27FC236}">
                <a16:creationId xmlns:a16="http://schemas.microsoft.com/office/drawing/2014/main" id="{C4F3590E-6052-3DC5-EB13-98ACE5E5A19C}"/>
              </a:ext>
            </a:extLst>
          </p:cNvPr>
          <p:cNvPicPr>
            <a:picLocks noChangeAspect="1" noChangeArrowheads="1"/>
          </p:cNvPicPr>
          <p:nvPr/>
        </p:nvPicPr>
        <p:blipFill rotWithShape="1">
          <a:blip r:embed="rId4" cstate="print"/>
          <a:srcRect l="68632" t="26532" r="7126" b="56447"/>
          <a:stretch/>
        </p:blipFill>
        <p:spPr bwMode="auto">
          <a:xfrm>
            <a:off x="7581900" y="1696757"/>
            <a:ext cx="2590800" cy="876808"/>
          </a:xfrm>
          <a:prstGeom prst="rect">
            <a:avLst/>
          </a:prstGeom>
          <a:noFill/>
          <a:ln w="9525">
            <a:noFill/>
            <a:miter lim="800000"/>
            <a:headEnd/>
            <a:tailEnd/>
          </a:ln>
        </p:spPr>
      </p:pic>
      <p:sp>
        <p:nvSpPr>
          <p:cNvPr id="3" name="Rectangle 2">
            <a:extLst>
              <a:ext uri="{FF2B5EF4-FFF2-40B4-BE49-F238E27FC236}">
                <a16:creationId xmlns:a16="http://schemas.microsoft.com/office/drawing/2014/main" id="{1B1D78E3-3610-45CE-AE90-11FDA25F4C33}"/>
              </a:ext>
            </a:extLst>
          </p:cNvPr>
          <p:cNvSpPr/>
          <p:nvPr/>
        </p:nvSpPr>
        <p:spPr>
          <a:xfrm>
            <a:off x="7581900" y="1696757"/>
            <a:ext cx="2590800" cy="2428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2699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Answer Eliminator</a:t>
            </a:r>
          </a:p>
        </p:txBody>
      </p:sp>
      <p:pic>
        <p:nvPicPr>
          <p:cNvPr id="6" name="Picture 5" descr="Screenshot using the answer eliminator to place a red X over the answer choices.">
            <a:extLst>
              <a:ext uri="{FF2B5EF4-FFF2-40B4-BE49-F238E27FC236}">
                <a16:creationId xmlns:a16="http://schemas.microsoft.com/office/drawing/2014/main" id="{3C00752D-E832-4818-ACA4-AA7CD131F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178" y="2359063"/>
            <a:ext cx="4820705" cy="3264933"/>
          </a:xfrm>
          <a:prstGeom prst="rect">
            <a:avLst/>
          </a:prstGeom>
        </p:spPr>
      </p:pic>
      <p:sp>
        <p:nvSpPr>
          <p:cNvPr id="4" name="Slide Number Placeholder 3"/>
          <p:cNvSpPr>
            <a:spLocks noGrp="1"/>
          </p:cNvSpPr>
          <p:nvPr>
            <p:ph type="sldNum" sz="quarter" idx="12"/>
          </p:nvPr>
        </p:nvSpPr>
        <p:spPr/>
        <p:txBody>
          <a:bodyPr/>
          <a:lstStyle/>
          <a:p>
            <a:fld id="{FF27229C-EC7B-4063-A33B-28A5E87E32ED}" type="slidenum">
              <a:rPr lang="zh-CN" altLang="en-US" smtClean="0"/>
              <a:pPr/>
              <a:t>7</a:t>
            </a:fld>
            <a:endParaRPr lang="zh-CN" altLang="en-US"/>
          </a:p>
        </p:txBody>
      </p:sp>
      <p:pic>
        <p:nvPicPr>
          <p:cNvPr id="5" name="Picture 4">
            <a:extLst>
              <a:ext uri="{FF2B5EF4-FFF2-40B4-BE49-F238E27FC236}">
                <a16:creationId xmlns:a16="http://schemas.microsoft.com/office/drawing/2014/main" id="{266068B1-2F2C-4E26-B332-2F2772A6E3BC}"/>
              </a:ext>
            </a:extLst>
          </p:cNvPr>
          <p:cNvPicPr>
            <a:picLocks noChangeAspect="1"/>
          </p:cNvPicPr>
          <p:nvPr/>
        </p:nvPicPr>
        <p:blipFill>
          <a:blip r:embed="rId4"/>
          <a:stretch>
            <a:fillRect/>
          </a:stretch>
        </p:blipFill>
        <p:spPr>
          <a:xfrm>
            <a:off x="567743" y="1234004"/>
            <a:ext cx="6483052" cy="553979"/>
          </a:xfrm>
          <a:prstGeom prst="rect">
            <a:avLst/>
          </a:prstGeom>
        </p:spPr>
      </p:pic>
      <p:sp>
        <p:nvSpPr>
          <p:cNvPr id="7" name="Rectangle 6">
            <a:extLst>
              <a:ext uri="{FF2B5EF4-FFF2-40B4-BE49-F238E27FC236}">
                <a16:creationId xmlns:a16="http://schemas.microsoft.com/office/drawing/2014/main" id="{BE91F73F-02B0-4674-A599-0E846D57E97E}"/>
              </a:ext>
            </a:extLst>
          </p:cNvPr>
          <p:cNvSpPr/>
          <p:nvPr/>
        </p:nvSpPr>
        <p:spPr>
          <a:xfrm>
            <a:off x="6235547" y="1311007"/>
            <a:ext cx="418641" cy="3855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530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347" y="136525"/>
            <a:ext cx="11205367" cy="982517"/>
          </a:xfrm>
        </p:spPr>
        <p:txBody>
          <a:bodyPr/>
          <a:lstStyle/>
          <a:p>
            <a:pPr>
              <a:lnSpc>
                <a:spcPct val="80000"/>
              </a:lnSpc>
            </a:pPr>
            <a:r>
              <a:rPr lang="en-US" sz="3200" b="1"/>
              <a:t>Designated Accessibility Features for Any Student</a:t>
            </a:r>
            <a:br>
              <a:rPr lang="en-US" sz="3200" b="1"/>
            </a:br>
            <a:r>
              <a:rPr lang="en-US" sz="3200" b="1"/>
              <a:t>at the Principal’s Discretion</a:t>
            </a:r>
            <a:endParaRPr lang="en-US" sz="280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8</a:t>
            </a:fld>
            <a:endParaRPr lang="zh-CN" altLang="en-US"/>
          </a:p>
        </p:txBody>
      </p:sp>
      <p:graphicFrame>
        <p:nvGraphicFramePr>
          <p:cNvPr id="5" name="Table 4"/>
          <p:cNvGraphicFramePr>
            <a:graphicFrameLocks noGrp="1"/>
          </p:cNvGraphicFramePr>
          <p:nvPr>
            <p:extLst>
              <p:ext uri="{D42A27DB-BD31-4B8C-83A1-F6EECF244321}">
                <p14:modId xmlns:p14="http://schemas.microsoft.com/office/powerpoint/2010/main" val="1677320337"/>
              </p:ext>
            </p:extLst>
          </p:nvPr>
        </p:nvGraphicFramePr>
        <p:xfrm>
          <a:off x="733348" y="1316239"/>
          <a:ext cx="10305289" cy="5053336"/>
        </p:xfrm>
        <a:graphic>
          <a:graphicData uri="http://schemas.openxmlformats.org/drawingml/2006/table">
            <a:tbl>
              <a:tblPr firstRow="1" bandRow="1">
                <a:tableStyleId>{5C22544A-7EE6-4342-B048-85BDC9FD1C3A}</a:tableStyleId>
              </a:tblPr>
              <a:tblGrid>
                <a:gridCol w="10305289">
                  <a:extLst>
                    <a:ext uri="{9D8B030D-6E8A-4147-A177-3AD203B41FA5}">
                      <a16:colId xmlns:a16="http://schemas.microsoft.com/office/drawing/2014/main" val="20000"/>
                    </a:ext>
                  </a:extLst>
                </a:gridCol>
              </a:tblGrid>
              <a:tr h="391225">
                <a:tc>
                  <a:txBody>
                    <a:bodyPr/>
                    <a:lstStyle/>
                    <a:p>
                      <a:pPr marL="0" marR="0" indent="0" algn="ctr">
                        <a:spcBef>
                          <a:spcPts val="0"/>
                        </a:spcBef>
                        <a:spcAft>
                          <a:spcPts val="0"/>
                        </a:spcAft>
                      </a:pPr>
                      <a:r>
                        <a:rPr lang="en-US" sz="2400" b="1"/>
                        <a:t>Designated Accessibility Features</a:t>
                      </a:r>
                      <a:endParaRPr lang="en-US" sz="2400">
                        <a:latin typeface="+mn-lt"/>
                        <a:ea typeface="Times New Roman"/>
                        <a:cs typeface="Times New Roman"/>
                      </a:endParaRPr>
                    </a:p>
                  </a:txBody>
                  <a:tcPr marL="68580" marR="68580" marT="0" marB="0" anchor="ctr"/>
                </a:tc>
                <a:extLst>
                  <a:ext uri="{0D108BD9-81ED-4DB2-BD59-A6C34878D82A}">
                    <a16:rowId xmlns:a16="http://schemas.microsoft.com/office/drawing/2014/main" val="10000"/>
                  </a:ext>
                </a:extLst>
              </a:tr>
              <a:tr h="358624">
                <a:tc>
                  <a:txBody>
                    <a:bodyPr/>
                    <a:lstStyle/>
                    <a:p>
                      <a:pPr marL="6350" marR="0" indent="0" algn="ctr">
                        <a:spcBef>
                          <a:spcPts val="0"/>
                        </a:spcBef>
                        <a:spcAft>
                          <a:spcPts val="400"/>
                        </a:spcAft>
                      </a:pPr>
                      <a:r>
                        <a:rPr lang="en-US" sz="2200" b="0">
                          <a:latin typeface="+mn-lt"/>
                          <a:ea typeface="Times New Roman"/>
                          <a:cs typeface="Times New Roman"/>
                        </a:rPr>
                        <a:t>Small group test administration (up to 10 students)</a:t>
                      </a:r>
                    </a:p>
                  </a:txBody>
                  <a:tcPr marL="68580" marR="68580" marT="0" marB="0" anchor="ctr"/>
                </a:tc>
                <a:extLst>
                  <a:ext uri="{0D108BD9-81ED-4DB2-BD59-A6C34878D82A}">
                    <a16:rowId xmlns:a16="http://schemas.microsoft.com/office/drawing/2014/main" val="10001"/>
                  </a:ext>
                </a:extLst>
              </a:tr>
              <a:tr h="358624">
                <a:tc>
                  <a:txBody>
                    <a:bodyPr/>
                    <a:lstStyle/>
                    <a:p>
                      <a:pPr marL="0" marR="0" indent="0" algn="ctr">
                        <a:spcBef>
                          <a:spcPts val="0"/>
                        </a:spcBef>
                        <a:spcAft>
                          <a:spcPts val="400"/>
                        </a:spcAft>
                      </a:pPr>
                      <a:r>
                        <a:rPr lang="en-US" sz="2200" b="0">
                          <a:latin typeface="+mn-lt"/>
                          <a:ea typeface="Times New Roman"/>
                          <a:cs typeface="Times New Roman"/>
                        </a:rPr>
                        <a:t>Individual (one-to-one) test administration</a:t>
                      </a:r>
                    </a:p>
                  </a:txBody>
                  <a:tcPr marL="68580" marR="68580" marT="0" marB="0" anchor="ctr"/>
                </a:tc>
                <a:extLst>
                  <a:ext uri="{0D108BD9-81ED-4DB2-BD59-A6C34878D82A}">
                    <a16:rowId xmlns:a16="http://schemas.microsoft.com/office/drawing/2014/main" val="10002"/>
                  </a:ext>
                </a:extLst>
              </a:tr>
              <a:tr h="358624">
                <a:tc>
                  <a:txBody>
                    <a:bodyPr/>
                    <a:lstStyle/>
                    <a:p>
                      <a:pPr marL="0" marR="0" indent="0" algn="ctr">
                        <a:spcBef>
                          <a:spcPts val="0"/>
                        </a:spcBef>
                        <a:spcAft>
                          <a:spcPts val="400"/>
                        </a:spcAft>
                      </a:pPr>
                      <a:r>
                        <a:rPr lang="en-US" sz="2200" b="0">
                          <a:latin typeface="+mn-lt"/>
                          <a:ea typeface="Times New Roman"/>
                          <a:cs typeface="Times New Roman"/>
                        </a:rPr>
                        <a:t>Frequent supervised breaks</a:t>
                      </a:r>
                    </a:p>
                  </a:txBody>
                  <a:tcPr marL="68580" marR="68580" marT="0" marB="0" anchor="ctr"/>
                </a:tc>
                <a:extLst>
                  <a:ext uri="{0D108BD9-81ED-4DB2-BD59-A6C34878D82A}">
                    <a16:rowId xmlns:a16="http://schemas.microsoft.com/office/drawing/2014/main" val="10003"/>
                  </a:ext>
                </a:extLst>
              </a:tr>
              <a:tr h="358624">
                <a:tc>
                  <a:txBody>
                    <a:bodyPr/>
                    <a:lstStyle/>
                    <a:p>
                      <a:pPr marL="0" marR="0" indent="0" algn="ctr">
                        <a:spcBef>
                          <a:spcPts val="0"/>
                        </a:spcBef>
                        <a:spcAft>
                          <a:spcPts val="400"/>
                        </a:spcAft>
                      </a:pPr>
                      <a:r>
                        <a:rPr lang="en-US" sz="2200" b="0">
                          <a:latin typeface="+mn-lt"/>
                          <a:ea typeface="Times New Roman"/>
                          <a:cs typeface="Times New Roman"/>
                        </a:rPr>
                        <a:t>Test in a separate location</a:t>
                      </a:r>
                    </a:p>
                  </a:txBody>
                  <a:tcPr marL="68580" marR="68580" marT="0" marB="0" anchor="ctr"/>
                </a:tc>
                <a:extLst>
                  <a:ext uri="{0D108BD9-81ED-4DB2-BD59-A6C34878D82A}">
                    <a16:rowId xmlns:a16="http://schemas.microsoft.com/office/drawing/2014/main" val="10004"/>
                  </a:ext>
                </a:extLst>
              </a:tr>
              <a:tr h="358624">
                <a:tc>
                  <a:txBody>
                    <a:bodyPr/>
                    <a:lstStyle/>
                    <a:p>
                      <a:pPr marL="0" marR="0" indent="0" algn="ctr" defTabSz="914400" rtl="0" eaLnBrk="1" fontAlgn="auto" latinLnBrk="0" hangingPunct="1">
                        <a:lnSpc>
                          <a:spcPct val="100000"/>
                        </a:lnSpc>
                        <a:spcBef>
                          <a:spcPts val="0"/>
                        </a:spcBef>
                        <a:spcAft>
                          <a:spcPts val="400"/>
                        </a:spcAft>
                        <a:buClrTx/>
                        <a:buSzTx/>
                        <a:buFontTx/>
                        <a:buNone/>
                        <a:tabLst/>
                        <a:defRPr/>
                      </a:pPr>
                      <a:r>
                        <a:rPr lang="en-US" sz="2200" b="0">
                          <a:latin typeface="+mn-lt"/>
                          <a:ea typeface="Times New Roman"/>
                          <a:cs typeface="Times New Roman"/>
                        </a:rPr>
                        <a:t>Familiar test administrator</a:t>
                      </a:r>
                    </a:p>
                  </a:txBody>
                  <a:tcPr marL="68580" marR="68580" marT="0" marB="0" anchor="ctr"/>
                </a:tc>
                <a:extLst>
                  <a:ext uri="{0D108BD9-81ED-4DB2-BD59-A6C34878D82A}">
                    <a16:rowId xmlns:a16="http://schemas.microsoft.com/office/drawing/2014/main" val="10005"/>
                  </a:ext>
                </a:extLst>
              </a:tr>
              <a:tr h="358624">
                <a:tc>
                  <a:txBody>
                    <a:bodyPr/>
                    <a:lstStyle/>
                    <a:p>
                      <a:pPr marL="0" marR="0" indent="0" algn="ctr">
                        <a:spcBef>
                          <a:spcPts val="0"/>
                        </a:spcBef>
                        <a:spcAft>
                          <a:spcPts val="400"/>
                        </a:spcAft>
                      </a:pPr>
                      <a:r>
                        <a:rPr lang="en-US" sz="2200">
                          <a:latin typeface="+mn-lt"/>
                          <a:ea typeface="Times New Roman"/>
                          <a:cs typeface="Times New Roman"/>
                        </a:rPr>
                        <a:t>Seating in a specified area of room, including study carrel</a:t>
                      </a:r>
                    </a:p>
                  </a:txBody>
                  <a:tcPr marL="68580" marR="68580" marT="0" marB="0" anchor="ctr"/>
                </a:tc>
                <a:extLst>
                  <a:ext uri="{0D108BD9-81ED-4DB2-BD59-A6C34878D82A}">
                    <a16:rowId xmlns:a16="http://schemas.microsoft.com/office/drawing/2014/main" val="10006"/>
                  </a:ext>
                </a:extLst>
              </a:tr>
              <a:tr h="358624">
                <a:tc>
                  <a:txBody>
                    <a:bodyPr/>
                    <a:lstStyle/>
                    <a:p>
                      <a:pPr marL="0" marR="0" indent="0" algn="ctr">
                        <a:spcBef>
                          <a:spcPts val="0"/>
                        </a:spcBef>
                        <a:spcAft>
                          <a:spcPts val="400"/>
                        </a:spcAft>
                      </a:pPr>
                      <a:r>
                        <a:rPr lang="en-US" sz="2200">
                          <a:latin typeface="+mn-lt"/>
                          <a:ea typeface="Times New Roman"/>
                          <a:cs typeface="Times New Roman"/>
                        </a:rPr>
                        <a:t>Adaptive or specialized furniture or lighting </a:t>
                      </a:r>
                    </a:p>
                  </a:txBody>
                  <a:tcPr marL="68580" marR="68580" marT="0" marB="0" anchor="ctr"/>
                </a:tc>
                <a:extLst>
                  <a:ext uri="{0D108BD9-81ED-4DB2-BD59-A6C34878D82A}">
                    <a16:rowId xmlns:a16="http://schemas.microsoft.com/office/drawing/2014/main" val="10007"/>
                  </a:ext>
                </a:extLst>
              </a:tr>
              <a:tr h="358624">
                <a:tc>
                  <a:txBody>
                    <a:bodyPr/>
                    <a:lstStyle/>
                    <a:p>
                      <a:pPr marL="0" marR="0" indent="0" algn="ctr">
                        <a:spcBef>
                          <a:spcPts val="0"/>
                        </a:spcBef>
                        <a:spcAft>
                          <a:spcPts val="400"/>
                        </a:spcAft>
                      </a:pPr>
                      <a:r>
                        <a:rPr lang="en-US" sz="2200">
                          <a:latin typeface="+mn-lt"/>
                          <a:ea typeface="Times New Roman"/>
                          <a:cs typeface="Times New Roman"/>
                        </a:rPr>
                        <a:t>Noise buffer/noise-cancelling earmuffs/headphones (no music)</a:t>
                      </a:r>
                    </a:p>
                  </a:txBody>
                  <a:tcPr marL="68580" marR="68580" marT="0" marB="0" anchor="ctr"/>
                </a:tc>
                <a:extLst>
                  <a:ext uri="{0D108BD9-81ED-4DB2-BD59-A6C34878D82A}">
                    <a16:rowId xmlns:a16="http://schemas.microsoft.com/office/drawing/2014/main" val="10008"/>
                  </a:ext>
                </a:extLst>
              </a:tr>
              <a:tr h="358624">
                <a:tc>
                  <a:txBody>
                    <a:bodyPr/>
                    <a:lstStyle/>
                    <a:p>
                      <a:pPr marL="0" marR="0" indent="0" algn="ctr">
                        <a:spcBef>
                          <a:spcPts val="0"/>
                        </a:spcBef>
                        <a:spcAft>
                          <a:spcPts val="400"/>
                        </a:spcAft>
                      </a:pPr>
                      <a:r>
                        <a:rPr lang="en-US" sz="2200" b="0">
                          <a:latin typeface="+mn-lt"/>
                          <a:ea typeface="Times New Roman"/>
                          <a:cs typeface="Times New Roman"/>
                        </a:rPr>
                        <a:t>Student reads test aloud to self</a:t>
                      </a:r>
                    </a:p>
                  </a:txBody>
                  <a:tcPr marL="68580" marR="68580" marT="0" marB="0" anchor="ctr"/>
                </a:tc>
                <a:extLst>
                  <a:ext uri="{0D108BD9-81ED-4DB2-BD59-A6C34878D82A}">
                    <a16:rowId xmlns:a16="http://schemas.microsoft.com/office/drawing/2014/main" val="10009"/>
                  </a:ext>
                </a:extLst>
              </a:tr>
              <a:tr h="358624">
                <a:tc>
                  <a:txBody>
                    <a:bodyPr/>
                    <a:lstStyle/>
                    <a:p>
                      <a:pPr marL="0" marR="0" indent="0" algn="ctr">
                        <a:spcBef>
                          <a:spcPts val="0"/>
                        </a:spcBef>
                        <a:spcAft>
                          <a:spcPts val="400"/>
                        </a:spcAft>
                      </a:pPr>
                      <a:r>
                        <a:rPr lang="en-US" sz="2200">
                          <a:latin typeface="+mn-lt"/>
                          <a:ea typeface="Times New Roman"/>
                          <a:cs typeface="Times New Roman"/>
                        </a:rPr>
                        <a:t>Specific time of day</a:t>
                      </a:r>
                    </a:p>
                  </a:txBody>
                  <a:tcPr marL="68580" marR="68580" marT="0" marB="0" anchor="ctr"/>
                </a:tc>
                <a:extLst>
                  <a:ext uri="{0D108BD9-81ED-4DB2-BD59-A6C34878D82A}">
                    <a16:rowId xmlns:a16="http://schemas.microsoft.com/office/drawing/2014/main" val="10010"/>
                  </a:ext>
                </a:extLst>
              </a:tr>
              <a:tr h="1075871">
                <a:tc>
                  <a:txBody>
                    <a:bodyPr/>
                    <a:lstStyle/>
                    <a:p>
                      <a:pPr marL="0" marR="0" indent="0" algn="ctr">
                        <a:spcBef>
                          <a:spcPts val="0"/>
                        </a:spcBef>
                        <a:spcAft>
                          <a:spcPts val="400"/>
                        </a:spcAft>
                      </a:pPr>
                      <a:r>
                        <a:rPr lang="en-US" sz="2200" b="0">
                          <a:latin typeface="+mn-lt"/>
                          <a:ea typeface="Times New Roman"/>
                          <a:cs typeface="Times New Roman"/>
                        </a:rPr>
                        <a:t>“Stop Testing” policy: </a:t>
                      </a:r>
                      <a:r>
                        <a:rPr lang="en-US" sz="2200">
                          <a:latin typeface="+mn-lt"/>
                          <a:ea typeface="Times New Roman"/>
                          <a:cs typeface="Times New Roman"/>
                        </a:rPr>
                        <a:t>If student is not responding to test questions after 15</a:t>
                      </a:r>
                      <a:r>
                        <a:rPr lang="en-US" sz="2200">
                          <a:latin typeface="+mn-lt"/>
                          <a:ea typeface="Times New Roman"/>
                          <a:cs typeface="Times New Roman"/>
                          <a:sym typeface="Symbol"/>
                        </a:rPr>
                        <a:t></a:t>
                      </a:r>
                      <a:r>
                        <a:rPr lang="en-US" sz="2200">
                          <a:latin typeface="+mn-lt"/>
                          <a:ea typeface="Times New Roman"/>
                          <a:cs typeface="Times New Roman"/>
                        </a:rPr>
                        <a:t>20 minutes, test administrator may ask if student is finished. If so, collect the student’s test materials.</a:t>
                      </a:r>
                      <a:r>
                        <a:rPr lang="en-US" sz="2200" baseline="0">
                          <a:latin typeface="+mn-lt"/>
                          <a:ea typeface="Times New Roman"/>
                          <a:cs typeface="Times New Roman"/>
                        </a:rPr>
                        <a:t> </a:t>
                      </a:r>
                      <a:r>
                        <a:rPr lang="en-US" sz="2200">
                          <a:latin typeface="+mn-lt"/>
                          <a:ea typeface="Times New Roman"/>
                          <a:cs typeface="Times New Roman"/>
                        </a:rPr>
                        <a:t>Student may sit quietly or be excused.</a:t>
                      </a:r>
                    </a:p>
                  </a:txBody>
                  <a:tcPr marL="68580" marR="68580" marT="0"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153102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a:t>Accommodations for Students with Disabilities</a:t>
            </a:r>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9</a:t>
            </a:fld>
            <a:endParaRPr lang="zh-CN" altLang="en-US"/>
          </a:p>
        </p:txBody>
      </p:sp>
      <p:graphicFrame>
        <p:nvGraphicFramePr>
          <p:cNvPr id="5" name="Table 4"/>
          <p:cNvGraphicFramePr>
            <a:graphicFrameLocks noGrp="1"/>
          </p:cNvGraphicFramePr>
          <p:nvPr>
            <p:extLst>
              <p:ext uri="{D42A27DB-BD31-4B8C-83A1-F6EECF244321}">
                <p14:modId xmlns:p14="http://schemas.microsoft.com/office/powerpoint/2010/main" val="820817848"/>
              </p:ext>
            </p:extLst>
          </p:nvPr>
        </p:nvGraphicFramePr>
        <p:xfrm>
          <a:off x="571863" y="1111302"/>
          <a:ext cx="10683673" cy="5127370"/>
        </p:xfrm>
        <a:graphic>
          <a:graphicData uri="http://schemas.openxmlformats.org/drawingml/2006/table">
            <a:tbl>
              <a:tblPr firstRow="1" bandRow="1">
                <a:tableStyleId>{5C22544A-7EE6-4342-B048-85BDC9FD1C3A}</a:tableStyleId>
              </a:tblPr>
              <a:tblGrid>
                <a:gridCol w="5336647">
                  <a:extLst>
                    <a:ext uri="{9D8B030D-6E8A-4147-A177-3AD203B41FA5}">
                      <a16:colId xmlns:a16="http://schemas.microsoft.com/office/drawing/2014/main" val="20000"/>
                    </a:ext>
                  </a:extLst>
                </a:gridCol>
                <a:gridCol w="5347026">
                  <a:extLst>
                    <a:ext uri="{9D8B030D-6E8A-4147-A177-3AD203B41FA5}">
                      <a16:colId xmlns:a16="http://schemas.microsoft.com/office/drawing/2014/main" val="3107018963"/>
                    </a:ext>
                  </a:extLst>
                </a:gridCol>
              </a:tblGrid>
              <a:tr h="444179">
                <a:tc gridSpan="2">
                  <a:txBody>
                    <a:bodyPr/>
                    <a:lstStyle/>
                    <a:p>
                      <a:pPr algn="ctr"/>
                      <a:r>
                        <a:rPr lang="en-US" sz="2200">
                          <a:solidFill>
                            <a:schemeClr val="bg1"/>
                          </a:solidFill>
                        </a:rPr>
                        <a:t>Test Presentation Accommodations</a:t>
                      </a:r>
                    </a:p>
                  </a:txBody>
                  <a:tcPr/>
                </a:tc>
                <a:tc hMerge="1">
                  <a:txBody>
                    <a:bodyPr/>
                    <a:lstStyle/>
                    <a:p>
                      <a:endParaRPr lang="en-US"/>
                    </a:p>
                  </a:txBody>
                  <a:tcPr/>
                </a:tc>
                <a:extLst>
                  <a:ext uri="{0D108BD9-81ED-4DB2-BD59-A6C34878D82A}">
                    <a16:rowId xmlns:a16="http://schemas.microsoft.com/office/drawing/2014/main" val="10000"/>
                  </a:ext>
                </a:extLst>
              </a:tr>
              <a:tr h="415210">
                <a:tc>
                  <a:txBody>
                    <a:bodyPr/>
                    <a:lstStyle/>
                    <a:p>
                      <a:pPr marL="0" marR="0" indent="0" algn="ctr">
                        <a:spcBef>
                          <a:spcPts val="400"/>
                        </a:spcBef>
                        <a:spcAft>
                          <a:spcPts val="0"/>
                        </a:spcAft>
                      </a:pPr>
                      <a:r>
                        <a:rPr lang="en-US" sz="2200" b="1" i="0">
                          <a:solidFill>
                            <a:schemeClr val="bg1"/>
                          </a:solidFill>
                          <a:latin typeface="+mn-lt"/>
                          <a:ea typeface="Times New Roman"/>
                          <a:cs typeface="Times New Roman"/>
                        </a:rPr>
                        <a:t>Computer</a:t>
                      </a:r>
                      <a:endParaRPr lang="en-US" sz="2200" i="0">
                        <a:solidFill>
                          <a:schemeClr val="bg1"/>
                        </a:solidFill>
                        <a:latin typeface="+mn-lt"/>
                        <a:ea typeface="Times New Roman"/>
                        <a:cs typeface="Times New Roman"/>
                      </a:endParaRPr>
                    </a:p>
                  </a:txBody>
                  <a:tcPr marL="52958" marR="52958" marT="0" marB="0" anchor="ctr">
                    <a:solidFill>
                      <a:schemeClr val="accent1"/>
                    </a:solidFill>
                  </a:tcPr>
                </a:tc>
                <a:tc>
                  <a:txBody>
                    <a:bodyPr/>
                    <a:lstStyle/>
                    <a:p>
                      <a:pPr algn="ctr"/>
                      <a:r>
                        <a:rPr lang="en-US" sz="2200" b="1" i="0">
                          <a:solidFill>
                            <a:schemeClr val="bg1"/>
                          </a:solidFill>
                          <a:latin typeface="+mn-lt"/>
                          <a:ea typeface="Times New Roman"/>
                          <a:cs typeface="Times New Roman"/>
                        </a:rPr>
                        <a:t>Paper</a:t>
                      </a:r>
                      <a:endParaRPr lang="en-US"/>
                    </a:p>
                  </a:txBody>
                  <a:tcPr marL="52958" marR="52958" marT="0" marB="0" anchor="ctr">
                    <a:solidFill>
                      <a:schemeClr val="accent1"/>
                    </a:solidFill>
                  </a:tcPr>
                </a:tc>
                <a:extLst>
                  <a:ext uri="{0D108BD9-81ED-4DB2-BD59-A6C34878D82A}">
                    <a16:rowId xmlns:a16="http://schemas.microsoft.com/office/drawing/2014/main" val="10001"/>
                  </a:ext>
                </a:extLst>
              </a:tr>
              <a:tr h="811110">
                <a:tc>
                  <a:txBody>
                    <a:bodyPr/>
                    <a:lstStyle/>
                    <a:p>
                      <a:pPr algn="l">
                        <a:lnSpc>
                          <a:spcPct val="90000"/>
                        </a:lnSpc>
                      </a:pPr>
                      <a:r>
                        <a:rPr lang="en-US" sz="1800" b="0" i="0" u="none">
                          <a:solidFill>
                            <a:schemeClr val="tx1"/>
                          </a:solidFill>
                        </a:rPr>
                        <a:t>Paper-based test, if unable to use a computer </a:t>
                      </a:r>
                      <a:r>
                        <a:rPr lang="en-US" sz="1800" b="1" i="1" u="none">
                          <a:solidFill>
                            <a:schemeClr val="tx1"/>
                          </a:solidFill>
                        </a:rPr>
                        <a:t>(</a:t>
                      </a:r>
                      <a:r>
                        <a:rPr lang="en-US" sz="1800" b="1" i="1" u="sng">
                          <a:solidFill>
                            <a:schemeClr val="tx1"/>
                          </a:solidFill>
                        </a:rPr>
                        <a:t>SR/PNP</a:t>
                      </a:r>
                      <a:r>
                        <a:rPr lang="en-US" sz="1800" b="1" i="1" u="none">
                          <a:solidFill>
                            <a:schemeClr val="tx1"/>
                          </a:solidFill>
                        </a:rPr>
                        <a:t>)</a:t>
                      </a:r>
                    </a:p>
                  </a:txBody>
                  <a:tcPr anchor="ctr"/>
                </a:tc>
                <a:tc>
                  <a:txBody>
                    <a:bodyPr/>
                    <a:lstStyle/>
                    <a:p>
                      <a:pPr algn="l">
                        <a:lnSpc>
                          <a:spcPct val="90000"/>
                        </a:lnSpc>
                      </a:pPr>
                      <a:r>
                        <a:rPr lang="en-US" sz="1800" b="0" i="0" u="none">
                          <a:solidFill>
                            <a:schemeClr val="tx1"/>
                          </a:solidFill>
                        </a:rPr>
                        <a:t>N/A</a:t>
                      </a:r>
                    </a:p>
                  </a:txBody>
                  <a:tcPr/>
                </a:tc>
                <a:extLst>
                  <a:ext uri="{0D108BD9-81ED-4DB2-BD59-A6C34878D82A}">
                    <a16:rowId xmlns:a16="http://schemas.microsoft.com/office/drawing/2014/main" val="10002"/>
                  </a:ext>
                </a:extLst>
              </a:tr>
              <a:tr h="511771">
                <a:tc>
                  <a:txBody>
                    <a:bodyPr/>
                    <a:lstStyle/>
                    <a:p>
                      <a:pPr algn="l">
                        <a:lnSpc>
                          <a:spcPct val="90000"/>
                        </a:lnSpc>
                      </a:pPr>
                      <a:r>
                        <a:rPr lang="en-US" sz="1800" b="0">
                          <a:solidFill>
                            <a:schemeClr val="tx1"/>
                          </a:solidFill>
                        </a:rPr>
                        <a:t>N/A</a:t>
                      </a:r>
                    </a:p>
                  </a:txBody>
                  <a:tcPr anchor="ct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800" b="0">
                          <a:solidFill>
                            <a:schemeClr val="tx1"/>
                          </a:solidFill>
                        </a:rPr>
                        <a:t>Large print test </a:t>
                      </a:r>
                      <a:r>
                        <a:rPr lang="en-US" sz="1800" b="1" i="1" u="none">
                          <a:solidFill>
                            <a:schemeClr val="tx1"/>
                          </a:solidFill>
                        </a:rPr>
                        <a:t>(</a:t>
                      </a:r>
                      <a:r>
                        <a:rPr lang="en-US" sz="1800" b="1" i="1" u="sng">
                          <a:solidFill>
                            <a:schemeClr val="tx1"/>
                          </a:solidFill>
                        </a:rPr>
                        <a:t>SR/PNP</a:t>
                      </a:r>
                      <a:r>
                        <a:rPr lang="en-US" sz="1800" b="1" i="1" u="none">
                          <a:solidFill>
                            <a:schemeClr val="tx1"/>
                          </a:solidFill>
                        </a:rPr>
                        <a:t>)</a:t>
                      </a:r>
                      <a:endParaRPr lang="en-US" sz="1800" b="1" i="1">
                        <a:solidFill>
                          <a:schemeClr val="tx1"/>
                        </a:solidFill>
                      </a:endParaRPr>
                    </a:p>
                  </a:txBody>
                  <a:tcPr anchor="ctr"/>
                </a:tc>
                <a:extLst>
                  <a:ext uri="{0D108BD9-81ED-4DB2-BD59-A6C34878D82A}">
                    <a16:rowId xmlns:a16="http://schemas.microsoft.com/office/drawing/2014/main" val="10003"/>
                  </a:ext>
                </a:extLst>
              </a:tr>
              <a:tr h="59867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800">
                          <a:solidFill>
                            <a:schemeClr val="tx1"/>
                          </a:solidFill>
                        </a:rPr>
                        <a:t>Screen reader for student who is visually impaired </a:t>
                      </a:r>
                      <a:r>
                        <a:rPr lang="en-US" sz="1800" b="1" i="1" u="none">
                          <a:solidFill>
                            <a:schemeClr val="tx1"/>
                          </a:solidFill>
                        </a:rPr>
                        <a:t>(</a:t>
                      </a:r>
                      <a:r>
                        <a:rPr lang="en-US" sz="1800" b="1" i="1" u="sng">
                          <a:solidFill>
                            <a:schemeClr val="tx1"/>
                          </a:solidFill>
                        </a:rPr>
                        <a:t>SR/PNP</a:t>
                      </a:r>
                      <a:r>
                        <a:rPr lang="en-US" sz="1800" b="1" i="1" u="none">
                          <a:solidFill>
                            <a:schemeClr val="tx1"/>
                          </a:solidFill>
                        </a:rPr>
                        <a:t>)</a:t>
                      </a:r>
                      <a:endParaRPr lang="en-US" sz="1800" b="1" i="1">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chemeClr val="tx1"/>
                          </a:solidFill>
                        </a:rPr>
                        <a:t>Braille test </a:t>
                      </a:r>
                      <a:r>
                        <a:rPr lang="en-US" sz="1800" b="1" i="1" u="none">
                          <a:solidFill>
                            <a:schemeClr val="tx1"/>
                          </a:solidFill>
                        </a:rPr>
                        <a:t>(</a:t>
                      </a:r>
                      <a:r>
                        <a:rPr lang="en-US" sz="1800" b="1" i="1" u="sng">
                          <a:solidFill>
                            <a:schemeClr val="tx1"/>
                          </a:solidFill>
                        </a:rPr>
                        <a:t>SR/PNP</a:t>
                      </a:r>
                      <a:r>
                        <a:rPr lang="en-US" sz="1800" b="1" i="1" u="none">
                          <a:solidFill>
                            <a:schemeClr val="tx1"/>
                          </a:solidFill>
                        </a:rPr>
                        <a:t>)</a:t>
                      </a:r>
                      <a:endParaRPr lang="en-US" sz="1800"/>
                    </a:p>
                  </a:txBody>
                  <a:tcPr anchor="ctr"/>
                </a:tc>
                <a:extLst>
                  <a:ext uri="{0D108BD9-81ED-4DB2-BD59-A6C34878D82A}">
                    <a16:rowId xmlns:a16="http://schemas.microsoft.com/office/drawing/2014/main" val="10004"/>
                  </a:ext>
                </a:extLst>
              </a:tr>
              <a:tr h="704893">
                <a:tc>
                  <a:txBody>
                    <a:bodyPr/>
                    <a:lstStyle/>
                    <a:p>
                      <a:pPr marL="0" marR="0" lvl="0" indent="0" algn="l" rtl="0" eaLnBrk="1" fontAlgn="auto" latinLnBrk="0" hangingPunct="1">
                        <a:lnSpc>
                          <a:spcPct val="90000"/>
                        </a:lnSpc>
                        <a:spcBef>
                          <a:spcPts val="0"/>
                        </a:spcBef>
                        <a:spcAft>
                          <a:spcPts val="0"/>
                        </a:spcAft>
                        <a:buClrTx/>
                        <a:buSzTx/>
                        <a:buFontTx/>
                        <a:buNone/>
                      </a:pPr>
                      <a:r>
                        <a:rPr lang="en-US" sz="1800">
                          <a:solidFill>
                            <a:schemeClr val="tx1"/>
                          </a:solidFill>
                        </a:rPr>
                        <a:t>Text-to-speech for Math and STE, or Human read-aloud for Math and/or STE </a:t>
                      </a:r>
                      <a:r>
                        <a:rPr lang="en-US" sz="1800" b="1" i="1" u="none">
                          <a:solidFill>
                            <a:schemeClr val="tx1"/>
                          </a:solidFill>
                        </a:rPr>
                        <a:t>(</a:t>
                      </a:r>
                      <a:r>
                        <a:rPr lang="en-US" sz="1800" b="1" i="1" u="sng">
                          <a:solidFill>
                            <a:schemeClr val="tx1"/>
                          </a:solidFill>
                        </a:rPr>
                        <a:t>SR/PNP</a:t>
                      </a:r>
                      <a:r>
                        <a:rPr lang="en-US" sz="1800" b="1" i="1" u="none">
                          <a:solidFill>
                            <a:schemeClr val="tx1"/>
                          </a:solidFill>
                        </a:rPr>
                        <a:t>)</a:t>
                      </a:r>
                      <a:endParaRPr lang="en-US" sz="1800">
                        <a:solidFill>
                          <a:schemeClr val="tx1"/>
                        </a:solidFill>
                      </a:endParaRPr>
                    </a:p>
                  </a:txBody>
                  <a:tcPr anchor="ct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800" b="0" u="none">
                          <a:solidFill>
                            <a:schemeClr val="tx1"/>
                          </a:solidFill>
                        </a:rPr>
                        <a:t>Human read-aloud for Math and/or STE</a:t>
                      </a:r>
                      <a:r>
                        <a:rPr lang="en-US" sz="1800" b="0" i="1" u="none">
                          <a:solidFill>
                            <a:schemeClr val="tx1"/>
                          </a:solidFill>
                        </a:rPr>
                        <a:t> </a:t>
                      </a:r>
                      <a:r>
                        <a:rPr lang="en-US" sz="1800" b="1" i="1" u="none">
                          <a:solidFill>
                            <a:schemeClr val="tx1"/>
                          </a:solidFill>
                        </a:rPr>
                        <a:t>(</a:t>
                      </a:r>
                      <a:r>
                        <a:rPr lang="en-US" sz="1800" b="1" i="1" u="sng">
                          <a:solidFill>
                            <a:schemeClr val="tx1"/>
                          </a:solidFill>
                        </a:rPr>
                        <a:t>SR/PNP</a:t>
                      </a:r>
                      <a:r>
                        <a:rPr lang="en-US" sz="1800" b="1" i="1" u="none">
                          <a:solidFill>
                            <a:schemeClr val="tx1"/>
                          </a:solidFill>
                        </a:rPr>
                        <a:t>)</a:t>
                      </a:r>
                      <a:endParaRPr lang="en-US" sz="1800"/>
                    </a:p>
                  </a:txBody>
                  <a:tcPr anchor="ctr"/>
                </a:tc>
                <a:extLst>
                  <a:ext uri="{0D108BD9-81ED-4DB2-BD59-A6C34878D82A}">
                    <a16:rowId xmlns:a16="http://schemas.microsoft.com/office/drawing/2014/main" val="10005"/>
                  </a:ext>
                </a:extLst>
              </a:tr>
              <a:tr h="444179">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800" b="0" kern="1200">
                          <a:solidFill>
                            <a:schemeClr val="tx1"/>
                          </a:solidFill>
                          <a:latin typeface="+mn-lt"/>
                          <a:ea typeface="+mn-ea"/>
                          <a:cs typeface="+mn-cs"/>
                        </a:rPr>
                        <a:t>Human signer for Math, STE, or </a:t>
                      </a:r>
                      <a:r>
                        <a:rPr lang="en-US" sz="1800" b="0" u="sng" kern="1200">
                          <a:solidFill>
                            <a:schemeClr val="tx1"/>
                          </a:solidFill>
                          <a:latin typeface="+mn-lt"/>
                          <a:ea typeface="+mn-ea"/>
                          <a:cs typeface="+mn-cs"/>
                        </a:rPr>
                        <a:t>test questions only</a:t>
                      </a:r>
                      <a:r>
                        <a:rPr lang="en-US" sz="1800" b="0" u="none" kern="1200">
                          <a:solidFill>
                            <a:schemeClr val="tx1"/>
                          </a:solidFill>
                          <a:latin typeface="+mn-lt"/>
                          <a:ea typeface="+mn-ea"/>
                          <a:cs typeface="+mn-cs"/>
                        </a:rPr>
                        <a:t> for ELA </a:t>
                      </a:r>
                      <a:r>
                        <a:rPr lang="en-US" sz="1800" b="1" i="1" u="none">
                          <a:solidFill>
                            <a:schemeClr val="tx1"/>
                          </a:solidFill>
                        </a:rPr>
                        <a:t>(</a:t>
                      </a:r>
                      <a:r>
                        <a:rPr lang="en-US" sz="1800" b="1" i="1" u="sng">
                          <a:solidFill>
                            <a:schemeClr val="tx1"/>
                          </a:solidFill>
                        </a:rPr>
                        <a:t>SR/PNP</a:t>
                      </a:r>
                      <a:r>
                        <a:rPr lang="en-US" sz="1800" b="1" i="1" u="none">
                          <a:solidFill>
                            <a:schemeClr val="tx1"/>
                          </a:solidFill>
                        </a:rPr>
                        <a:t>)</a:t>
                      </a:r>
                      <a:endParaRPr lang="en-US" sz="1800" b="0">
                        <a:solidFill>
                          <a:schemeClr val="tx1"/>
                        </a:solidFill>
                      </a:endParaRPr>
                    </a:p>
                  </a:txBody>
                  <a:tcPr anchor="ctr"/>
                </a:tc>
                <a:tc hMerge="1">
                  <a:txBody>
                    <a:bodyPr/>
                    <a:lstStyle/>
                    <a:p>
                      <a:endParaRPr lang="en-US"/>
                    </a:p>
                  </a:txBody>
                  <a:tcPr/>
                </a:tc>
                <a:extLst>
                  <a:ext uri="{0D108BD9-81ED-4DB2-BD59-A6C34878D82A}">
                    <a16:rowId xmlns:a16="http://schemas.microsoft.com/office/drawing/2014/main" val="10006"/>
                  </a:ext>
                </a:extLst>
              </a:tr>
              <a:tr h="598676">
                <a:tc gridSpan="2">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800">
                          <a:solidFill>
                            <a:schemeClr val="tx1"/>
                          </a:solidFill>
                        </a:rPr>
                        <a:t>Test administrator helps student track test items</a:t>
                      </a:r>
                    </a:p>
                  </a:txBody>
                  <a:tcPr anchor="ctr"/>
                </a:tc>
                <a:tc hMerge="1">
                  <a:txBody>
                    <a:bodyPr/>
                    <a:lstStyle/>
                    <a:p>
                      <a:endParaRPr lang="en-US"/>
                    </a:p>
                  </a:txBody>
                  <a:tcPr/>
                </a:tc>
                <a:extLst>
                  <a:ext uri="{0D108BD9-81ED-4DB2-BD59-A6C34878D82A}">
                    <a16:rowId xmlns:a16="http://schemas.microsoft.com/office/drawing/2014/main" val="10007"/>
                  </a:ext>
                </a:extLst>
              </a:tr>
              <a:tr h="598676">
                <a:tc>
                  <a:txBody>
                    <a:bodyPr/>
                    <a:lstStyle/>
                    <a:p>
                      <a:pPr algn="l">
                        <a:lnSpc>
                          <a:spcPct val="90000"/>
                        </a:lnSpc>
                      </a:pPr>
                      <a:r>
                        <a:rPr lang="en-US" sz="1800">
                          <a:solidFill>
                            <a:schemeClr val="tx1"/>
                          </a:solidFill>
                        </a:rPr>
                        <a:t>ASL Video Test Editions: Grade 10 Math, </a:t>
                      </a:r>
                      <a:br>
                        <a:rPr lang="en-US" sz="1800">
                          <a:solidFill>
                            <a:schemeClr val="tx1"/>
                          </a:solidFill>
                        </a:rPr>
                      </a:br>
                      <a:r>
                        <a:rPr lang="en-US" sz="1800">
                          <a:solidFill>
                            <a:schemeClr val="tx1"/>
                          </a:solidFill>
                        </a:rPr>
                        <a:t>High School Science </a:t>
                      </a:r>
                      <a:r>
                        <a:rPr lang="en-US" sz="1800" b="1" i="1" u="none">
                          <a:solidFill>
                            <a:schemeClr val="tx1"/>
                          </a:solidFill>
                        </a:rPr>
                        <a:t>(</a:t>
                      </a:r>
                      <a:r>
                        <a:rPr lang="en-US" sz="1800" b="1" i="1" u="sng">
                          <a:solidFill>
                            <a:schemeClr val="tx1"/>
                          </a:solidFill>
                        </a:rPr>
                        <a:t>SR/PNP</a:t>
                      </a:r>
                      <a:r>
                        <a:rPr lang="en-US" sz="1800" b="1" i="1" u="none">
                          <a:solidFill>
                            <a:schemeClr val="tx1"/>
                          </a:solidFill>
                        </a:rPr>
                        <a:t>)</a:t>
                      </a:r>
                      <a:endParaRPr lang="en-US" sz="1800">
                        <a:solidFill>
                          <a:schemeClr val="tx1"/>
                        </a:solidFill>
                      </a:endParaRPr>
                    </a:p>
                  </a:txBody>
                  <a:tcPr anchor="ctr"/>
                </a:tc>
                <a:tc>
                  <a:txBody>
                    <a:bodyPr/>
                    <a:lstStyle/>
                    <a:p>
                      <a:pPr algn="l">
                        <a:lnSpc>
                          <a:spcPct val="90000"/>
                        </a:lnSpc>
                      </a:pPr>
                      <a:r>
                        <a:rPr lang="en-US" sz="1800">
                          <a:solidFill>
                            <a:schemeClr val="tx1"/>
                          </a:solidFill>
                        </a:rPr>
                        <a:t>N/A</a:t>
                      </a: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84020701"/>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5FB14DB3FE6C4CA721D3340365D5E8" ma:contentTypeVersion="36" ma:contentTypeDescription="Create a new document." ma:contentTypeScope="" ma:versionID="e25aef6f7a747909e2cef85274f3e893">
  <xsd:schema xmlns:xsd="http://www.w3.org/2001/XMLSchema" xmlns:xs="http://www.w3.org/2001/XMLSchema" xmlns:p="http://schemas.microsoft.com/office/2006/metadata/properties" xmlns:ns2="1d01d358-fb5c-480b-94c0-87be6b23463f" xmlns:ns3="0dca7aa4-7fee-4083-94e1-2adc3ae970bc" targetNamespace="http://schemas.microsoft.com/office/2006/metadata/properties" ma:root="true" ma:fieldsID="066102ec44fe03f6a84d8397e417fd16" ns2:_="" ns3:_="">
    <xsd:import namespace="1d01d358-fb5c-480b-94c0-87be6b23463f"/>
    <xsd:import namespace="0dca7aa4-7fee-4083-94e1-2adc3ae970bc"/>
    <xsd:element name="properties">
      <xsd:complexType>
        <xsd:sequence>
          <xsd:element name="documentManagement">
            <xsd:complexType>
              <xsd:all>
                <xsd:element ref="ns2:Category0" minOccurs="0"/>
                <xsd:element ref="ns2:Category" minOccurs="0"/>
                <xsd:element ref="ns2:Meeting_x0020_Name" minOccurs="0"/>
                <xsd:element ref="ns2:Admin_x0020_Year" minOccurs="0"/>
                <xsd:element ref="ns2:Date" minOccurs="0"/>
                <xsd:element ref="ns2:File_x0020_Status" minOccurs="0"/>
                <xsd:element ref="ns2:Required_x0020_Document"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Metadata" minOccurs="0"/>
                <xsd:element ref="ns2:Archive" minOccurs="0"/>
                <xsd:element ref="ns2:Approval_x0020_Record"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1d358-fb5c-480b-94c0-87be6b23463f" elementFormDefault="qualified">
    <xsd:import namespace="http://schemas.microsoft.com/office/2006/documentManagement/types"/>
    <xsd:import namespace="http://schemas.microsoft.com/office/infopath/2007/PartnerControls"/>
    <xsd:element name="Category0" ma:index="2" nillable="true" ma:displayName="Category" ma:default="To be assigned" ma:format="Dropdown" ma:internalName="Category0">
      <xsd:simpleType>
        <xsd:restriction base="dms:Choice">
          <xsd:enumeration value="Content/ABBI Support"/>
          <xsd:enumeration value="Contracts"/>
          <xsd:enumeration value="Forms"/>
          <xsd:enumeration value="IT Docs"/>
          <xsd:enumeration value="Manuals and Trainings"/>
          <xsd:enumeration value="MCAS Project Documentation"/>
          <xsd:enumeration value="MCAS Support Page"/>
          <xsd:enumeration value="PearsonAccess Next/Test Nav"/>
          <xsd:enumeration value="Psychometrics"/>
          <xsd:enumeration value="Resource Center"/>
          <xsd:enumeration value="Reporting"/>
          <xsd:enumeration value="Scoring"/>
          <xsd:enumeration value="Service Center"/>
          <xsd:enumeration value="System Integration"/>
          <xsd:enumeration value="Team Information"/>
          <xsd:enumeration value="To be assigned"/>
        </xsd:restriction>
      </xsd:simpleType>
    </xsd:element>
    <xsd:element name="Category" ma:index="3" nillable="true" ma:displayName="Document Type" ma:description="Document Type" ma:format="Dropdown" ma:indexed="true" ma:internalName="Category">
      <xsd:simpleType>
        <xsd:restriction base="dms:Choice">
          <xsd:enumeration value="Change Requests"/>
          <xsd:enumeration value="Checklists"/>
          <xsd:enumeration value="Customer Deliverables"/>
          <xsd:enumeration value="Customer Satisfaction Surveys"/>
          <xsd:enumeration value="Lessons Learned"/>
          <xsd:enumeration value="Links"/>
          <xsd:enumeration value="Meeting Minutes"/>
          <xsd:enumeration value="Post Project/Phase End"/>
          <xsd:enumeration value="Presentations"/>
          <xsd:enumeration value="Project Management"/>
          <xsd:enumeration value="Project Specifications"/>
          <xsd:enumeration value="Requirements"/>
          <xsd:enumeration value="Schedules"/>
          <xsd:enumeration value="Scope"/>
          <xsd:enumeration value="Templates"/>
          <xsd:enumeration value="Tools"/>
          <xsd:enumeration value="Tracking"/>
          <xsd:enumeration value="Waivers"/>
          <xsd:enumeration value="Work Instructions"/>
        </xsd:restriction>
      </xsd:simpleType>
    </xsd:element>
    <xsd:element name="Meeting_x0020_Name" ma:index="4" nillable="true" ma:displayName="Meeting Name" ma:format="Dropdown" ma:indexed="true" ma:internalName="Meeting_x0020_Name">
      <xsd:simpleType>
        <xsd:union memberTypes="dms:Text">
          <xsd:simpleType>
            <xsd:restriction base="dms:Choice">
              <xsd:enumeration value="Assistive Technology Web Extension"/>
              <xsd:enumeration value="Content"/>
              <xsd:enumeration value="Cross Functional"/>
              <xsd:enumeration value="Forms"/>
              <xsd:enumeration value="Leadership w/Cognia"/>
              <xsd:enumeration value="Leadership w/DESE"/>
              <xsd:enumeration value="MA Monthly Management Meeting"/>
              <xsd:enumeration value="MCAS and RICAS Internal Team"/>
              <xsd:enumeration value="MCAS Risks and Issues Review"/>
              <xsd:enumeration value="Online Administration and Testing"/>
              <xsd:enumeration value="Production w/Cognia"/>
              <xsd:enumeration value="Production w/DESE"/>
              <xsd:enumeration value="Psychometrics w/Cognia"/>
              <xsd:enumeration value="Psychometrics w/DESE"/>
              <xsd:enumeration value="Remote Proctor Pilot"/>
              <xsd:enumeration value="Reporting w/DESE"/>
              <xsd:enumeration value="RI Monthly Management Meeting"/>
              <xsd:enumeration value="RICAS"/>
              <xsd:enumeration value="SCM Team"/>
              <xsd:enumeration value="Scoring w/Cognia"/>
              <xsd:enumeration value="Scoring w/DESE"/>
              <xsd:enumeration value="Systems Integration"/>
            </xsd:restriction>
          </xsd:simpleType>
        </xsd:union>
      </xsd:simpleType>
    </xsd:element>
    <xsd:element name="Admin_x0020_Year" ma:index="5" nillable="true" ma:displayName="Admin Year" ma:default="2020" ma:internalName="Admin_x0020_Year">
      <xsd:complexType>
        <xsd:complexContent>
          <xsd:extension base="dms:MultiChoice">
            <xsd:sequence>
              <xsd:element name="Value" maxOccurs="unbounded" minOccurs="0" nillable="true">
                <xsd:simpleType>
                  <xsd:restriction base="dms:Choice">
                    <xsd:enumeration value="2019"/>
                    <xsd:enumeration value="2020"/>
                    <xsd:enumeration value="2021"/>
                  </xsd:restriction>
                </xsd:simpleType>
              </xsd:element>
            </xsd:sequence>
          </xsd:extension>
        </xsd:complexContent>
      </xsd:complexType>
    </xsd:element>
    <xsd:element name="Date" ma:index="6" nillable="true" ma:displayName="Date" ma:format="DateOnly" ma:indexed="true" ma:internalName="Date">
      <xsd:simpleType>
        <xsd:restriction base="dms:DateTime"/>
      </xsd:simpleType>
    </xsd:element>
    <xsd:element name="File_x0020_Status" ma:index="7" nillable="true" ma:displayName="File Status" ma:default="Draft" ma:format="Dropdown" ma:internalName="File_x0020_Status">
      <xsd:simpleType>
        <xsd:restriction base="dms:Choice">
          <xsd:enumeration value="Archive"/>
          <xsd:enumeration value="Baselined"/>
          <xsd:enumeration value="Delivered"/>
          <xsd:enumeration value="Draft"/>
        </xsd:restriction>
      </xsd:simpleType>
    </xsd:element>
    <xsd:element name="Required_x0020_Document" ma:index="8" nillable="true" ma:displayName="Required Document" ma:description="PR-00044 Deliverable - this column is draft" ma:format="Dropdown" ma:indexed="true" ma:internalName="Required_x0020_Document">
      <xsd:simpleType>
        <xsd:restriction base="dms:Choice">
          <xsd:enumeration value="Business Requirements Document (BRD)"/>
          <xsd:enumeration value="PR-00003 Risk Management Procedure"/>
          <xsd:enumeration value="Customer Satisfaction Surveys"/>
          <xsd:enumeration value="Lessons Learned"/>
          <xsd:enumeration value="Project Management Plan"/>
        </xsd:restriction>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Metadata" ma:index="17" nillable="true" ma:displayName="MediaServiceMetadata" ma:hidden="true" ma:internalName="MediaServiceMetadata" ma:readOnly="true">
      <xsd:simpleType>
        <xsd:restriction base="dms:Note"/>
      </xsd:simpleType>
    </xsd:element>
    <xsd:element name="Archive" ma:index="21" nillable="true" ma:displayName="Archive" ma:default="0" ma:internalName="Archive">
      <xsd:simpleType>
        <xsd:restriction base="dms:Boolean"/>
      </xsd:simpleType>
    </xsd:element>
    <xsd:element name="Approval_x0020_Record" ma:index="22" nillable="true" ma:displayName="Approval Record" ma:default="0" ma:description="BRD approvals, emails, documented customer approvals etc." ma:internalName="Approval_x0020_Record">
      <xsd:simpleType>
        <xsd:restriction base="dms:Boolean"/>
      </xsd:simpleType>
    </xsd:element>
    <xsd:element name="MediaServiceDateTaken" ma:index="25" nillable="true" ma:displayName="MediaServiceDateTaken" ma:hidden="true" ma:internalName="MediaServiceDateTaken" ma:readOnly="true">
      <xsd:simpleType>
        <xsd:restriction base="dms:Text"/>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ca7aa4-7fee-4083-94e1-2adc3ae970b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9" nillable="true" ma:displayName="Taxonomy Catch All Column" ma:hidden="true" ma:list="{45c7d4eb-f99c-41c4-8537-a09014e06515}" ma:internalName="TaxCatchAll" ma:showField="CatchAllData" ma:web="0dca7aa4-7fee-4083-94e1-2adc3ae970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d01d358-fb5c-480b-94c0-87be6b23463f">
      <Terms xmlns="http://schemas.microsoft.com/office/infopath/2007/PartnerControls"/>
    </lcf76f155ced4ddcb4097134ff3c332f>
    <TaxCatchAll xmlns="0dca7aa4-7fee-4083-94e1-2adc3ae970bc" xsi:nil="true"/>
    <SharedWithUsers xmlns="0dca7aa4-7fee-4083-94e1-2adc3ae970bc">
      <UserInfo>
        <DisplayName>Cullen, Shannon (DESE)</DisplayName>
        <AccountId>17</AccountId>
        <AccountType/>
      </UserInfo>
      <UserInfo>
        <DisplayName>Pelychaty, Robert (DESE)</DisplayName>
        <AccountId>38</AccountId>
        <AccountType/>
      </UserInfo>
      <UserInfo>
        <DisplayName>Zalk, Jodie (DESE)</DisplayName>
        <AccountId>18</AccountId>
        <AccountType/>
      </UserInfo>
    </SharedWithUsers>
    <File_x0020_Status xmlns="1d01d358-fb5c-480b-94c0-87be6b23463f">Draft</File_x0020_Status>
    <Admin_x0020_Year xmlns="1d01d358-fb5c-480b-94c0-87be6b23463f">
      <Value>2020</Value>
    </Admin_x0020_Year>
    <Required_x0020_Document xmlns="1d01d358-fb5c-480b-94c0-87be6b23463f" xsi:nil="true"/>
    <Approval_x0020_Record xmlns="1d01d358-fb5c-480b-94c0-87be6b23463f">false</Approval_x0020_Record>
    <Category0 xmlns="1d01d358-fb5c-480b-94c0-87be6b23463f">To be assigned</Category0>
    <Date xmlns="1d01d358-fb5c-480b-94c0-87be6b23463f" xsi:nil="true"/>
    <Meeting_x0020_Name xmlns="1d01d358-fb5c-480b-94c0-87be6b23463f" xsi:nil="true"/>
    <Category xmlns="1d01d358-fb5c-480b-94c0-87be6b23463f" xsi:nil="true"/>
    <Archive xmlns="1d01d358-fb5c-480b-94c0-87be6b23463f">false</Archive>
  </documentManagement>
</p:properties>
</file>

<file path=customXml/itemProps1.xml><?xml version="1.0" encoding="utf-8"?>
<ds:datastoreItem xmlns:ds="http://schemas.openxmlformats.org/officeDocument/2006/customXml" ds:itemID="{111660C5-65AE-44DB-80D8-B1B6951D008A}">
  <ds:schemaRefs>
    <ds:schemaRef ds:uri="http://schemas.microsoft.com/sharepoint/v3/contenttype/forms"/>
  </ds:schemaRefs>
</ds:datastoreItem>
</file>

<file path=customXml/itemProps2.xml><?xml version="1.0" encoding="utf-8"?>
<ds:datastoreItem xmlns:ds="http://schemas.openxmlformats.org/officeDocument/2006/customXml" ds:itemID="{C908AC57-6B1D-489E-9979-09B98053B5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01d358-fb5c-480b-94c0-87be6b23463f"/>
    <ds:schemaRef ds:uri="0dca7aa4-7fee-4083-94e1-2adc3ae970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673B21-D3BD-42D1-870A-8BE1C995C97D}">
  <ds:schemaRef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e77133ba-eec1-4d51-86ef-7b6d23495175"/>
    <ds:schemaRef ds:uri="http://schemas.microsoft.com/office/2006/documentManagement/types"/>
    <ds:schemaRef ds:uri="049449a1-970d-4061-91c8-87f7c4621d9d"/>
    <ds:schemaRef ds:uri="http://www.w3.org/XML/1998/namespace"/>
    <ds:schemaRef ds:uri="http://purl.org/dc/dcmitype/"/>
    <ds:schemaRef ds:uri="1d01d358-fb5c-480b-94c0-87be6b23463f"/>
    <ds:schemaRef ds:uri="0dca7aa4-7fee-4083-94e1-2adc3ae970bc"/>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12</TotalTime>
  <Words>4219</Words>
  <Application>Microsoft Office PowerPoint</Application>
  <PresentationFormat>Widescreen</PresentationFormat>
  <Paragraphs>258</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ESE​​</vt:lpstr>
      <vt:lpstr>Accessibility and Accommodations </vt:lpstr>
      <vt:lpstr>Topics </vt:lpstr>
      <vt:lpstr>Overview of Accessibility and Accommodations for MCAS Tests</vt:lpstr>
      <vt:lpstr>Universal Accessibility Features for All Students</vt:lpstr>
      <vt:lpstr>Color Contrast</vt:lpstr>
      <vt:lpstr>Line Reader</vt:lpstr>
      <vt:lpstr>Answer Eliminator</vt:lpstr>
      <vt:lpstr>Designated Accessibility Features for Any Student at the Principal’s Discretion</vt:lpstr>
      <vt:lpstr>Accommodations for Students with Disabilities</vt:lpstr>
      <vt:lpstr>Text-to-Speech</vt:lpstr>
      <vt:lpstr>Accommodations for Students with Disabilities (Continued)</vt:lpstr>
      <vt:lpstr>Special Access Accommodations for Students with Disabilities   </vt:lpstr>
      <vt:lpstr>Accommodations for English Learners (EL)</vt:lpstr>
      <vt:lpstr>Form-Dependent Accommodations</vt:lpstr>
      <vt:lpstr>Assistive Technology (AT)</vt:lpstr>
      <vt:lpstr>Test Preparation</vt:lpstr>
      <vt:lpstr>Student Registration/Personal Needs Profile (SR/PNP)</vt:lpstr>
      <vt:lpstr> Sample Manage Student Tests Screen (SR/PNP)</vt:lpstr>
      <vt:lpstr>Resources and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MCAS Accessibility and Accommodations</dc:title>
  <dc:creator>Pelychaty, Robert</dc:creator>
  <cp:lastModifiedBy>Cullen, Shannon (DESE)</cp:lastModifiedBy>
  <cp:revision>4</cp:revision>
  <cp:lastPrinted>2017-08-07T14:46:10Z</cp:lastPrinted>
  <dcterms:created xsi:type="dcterms:W3CDTF">2018-05-29T14:34:56Z</dcterms:created>
  <dcterms:modified xsi:type="dcterms:W3CDTF">2023-11-30T20:22:44Z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0x010100D75FB14DB3FE6C4CA721D3340365D5E8</vt:lpwstr>
  </property>
  <property fmtid="{D5CDD505-2E9C-101B-9397-08002B2CF9AE}" pid="3" name="File Status">
    <vt:lpwstr>Draft</vt:lpwstr>
  </property>
  <property fmtid="{D5CDD505-2E9C-101B-9397-08002B2CF9AE}" pid="4" name="Archive">
    <vt:bool>false</vt:bool>
  </property>
  <property fmtid="{D5CDD505-2E9C-101B-9397-08002B2CF9AE}" pid="5" name="Category0">
    <vt:lpwstr>To be assigned</vt:lpwstr>
  </property>
  <property fmtid="{D5CDD505-2E9C-101B-9397-08002B2CF9AE}" pid="6" name="Approval Record">
    <vt:bool>false</vt:bool>
  </property>
  <property fmtid="{D5CDD505-2E9C-101B-9397-08002B2CF9AE}" pid="7" name="Admin Year">
    <vt:lpwstr>;#2020;#</vt:lpwstr>
  </property>
  <property fmtid="{D5CDD505-2E9C-101B-9397-08002B2CF9AE}" pid="8" name="MediaServiceImageTags">
    <vt:lpwstr/>
  </property>
</Properties>
</file>