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368" r:id="rId3"/>
    <p:sldId id="369" r:id="rId4"/>
    <p:sldId id="257" r:id="rId5"/>
    <p:sldId id="260" r:id="rId6"/>
    <p:sldId id="349" r:id="rId7"/>
    <p:sldId id="370" r:id="rId8"/>
    <p:sldId id="352" r:id="rId9"/>
    <p:sldId id="282" r:id="rId10"/>
    <p:sldId id="284" r:id="rId11"/>
    <p:sldId id="350" r:id="rId12"/>
    <p:sldId id="383" r:id="rId13"/>
    <p:sldId id="371" r:id="rId14"/>
    <p:sldId id="372" r:id="rId15"/>
    <p:sldId id="357" r:id="rId16"/>
    <p:sldId id="294" r:id="rId17"/>
    <p:sldId id="353" r:id="rId18"/>
    <p:sldId id="287" r:id="rId19"/>
    <p:sldId id="306" r:id="rId20"/>
    <p:sldId id="375" r:id="rId21"/>
    <p:sldId id="301" r:id="rId22"/>
    <p:sldId id="302" r:id="rId23"/>
    <p:sldId id="303" r:id="rId24"/>
    <p:sldId id="307" r:id="rId25"/>
    <p:sldId id="308" r:id="rId26"/>
    <p:sldId id="376" r:id="rId27"/>
    <p:sldId id="384" r:id="rId28"/>
    <p:sldId id="309" r:id="rId29"/>
    <p:sldId id="310" r:id="rId30"/>
    <p:sldId id="299" r:id="rId31"/>
    <p:sldId id="360" r:id="rId32"/>
    <p:sldId id="295" r:id="rId33"/>
    <p:sldId id="283" r:id="rId34"/>
    <p:sldId id="380" r:id="rId35"/>
    <p:sldId id="373" r:id="rId36"/>
    <p:sldId id="355" r:id="rId37"/>
    <p:sldId id="362" r:id="rId38"/>
    <p:sldId id="516" r:id="rId39"/>
    <p:sldId id="517" r:id="rId40"/>
    <p:sldId id="285" r:id="rId41"/>
    <p:sldId id="358" r:id="rId42"/>
    <p:sldId id="359" r:id="rId43"/>
    <p:sldId id="393" r:id="rId44"/>
    <p:sldId id="515" r:id="rId45"/>
    <p:sldId id="518" r:id="rId46"/>
    <p:sldId id="334" r:id="rId4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68"/>
            <p14:sldId id="369"/>
            <p14:sldId id="257"/>
            <p14:sldId id="260"/>
            <p14:sldId id="349"/>
            <p14:sldId id="370"/>
            <p14:sldId id="352"/>
            <p14:sldId id="282"/>
            <p14:sldId id="284"/>
            <p14:sldId id="350"/>
            <p14:sldId id="383"/>
            <p14:sldId id="371"/>
            <p14:sldId id="372"/>
            <p14:sldId id="357"/>
            <p14:sldId id="294"/>
            <p14:sldId id="353"/>
            <p14:sldId id="287"/>
            <p14:sldId id="306"/>
            <p14:sldId id="375"/>
            <p14:sldId id="301"/>
            <p14:sldId id="302"/>
            <p14:sldId id="303"/>
            <p14:sldId id="307"/>
            <p14:sldId id="308"/>
            <p14:sldId id="376"/>
            <p14:sldId id="384"/>
            <p14:sldId id="309"/>
            <p14:sldId id="310"/>
            <p14:sldId id="299"/>
            <p14:sldId id="360"/>
            <p14:sldId id="295"/>
            <p14:sldId id="283"/>
            <p14:sldId id="380"/>
            <p14:sldId id="373"/>
            <p14:sldId id="355"/>
            <p14:sldId id="362"/>
            <p14:sldId id="516"/>
            <p14:sldId id="517"/>
            <p14:sldId id="285"/>
            <p14:sldId id="358"/>
            <p14:sldId id="359"/>
            <p14:sldId id="393"/>
            <p14:sldId id="515"/>
            <p14:sldId id="518"/>
            <p14:sldId id="334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ychaty, Robert" initials="PR" lastIdx="15" clrIdx="0">
    <p:extLst>
      <p:ext uri="{19B8F6BF-5375-455C-9EA6-DF929625EA0E}">
        <p15:presenceInfo xmlns:p15="http://schemas.microsoft.com/office/powerpoint/2012/main" userId="S-1-5-21-875326689-928589111-1252796590-18778" providerId="AD"/>
      </p:ext>
    </p:extLst>
  </p:cmAuthor>
  <p:cmAuthor id="2" name="Wiener, Daniel J" initials="WDJ" lastIdx="1" clrIdx="1">
    <p:extLst>
      <p:ext uri="{19B8F6BF-5375-455C-9EA6-DF929625EA0E}">
        <p15:presenceInfo xmlns:p15="http://schemas.microsoft.com/office/powerpoint/2012/main" userId="S-1-5-21-875326689-928589111-1252796590-2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E7E8EB"/>
    <a:srgbClr val="CCCED4"/>
    <a:srgbClr val="000000"/>
    <a:srgbClr val="CDF2FF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45" autoAdjust="0"/>
    <p:restoredTop sz="87730" autoAdjust="0"/>
  </p:normalViewPr>
  <p:slideViewPr>
    <p:cSldViewPr snapToGrid="0">
      <p:cViewPr varScale="1">
        <p:scale>
          <a:sx n="106" d="100"/>
          <a:sy n="106" d="100"/>
        </p:scale>
        <p:origin x="78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4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18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top box.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4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Sentence being read is highlighted in yellow.</a:t>
            </a:r>
            <a:r>
              <a:rPr lang="en-US" baseline="0" dirty="0"/>
              <a:t> </a:t>
            </a:r>
            <a:r>
              <a:rPr lang="en-US" dirty="0"/>
              <a:t>Word read aloud is highlighted</a:t>
            </a:r>
            <a:r>
              <a:rPr lang="en-US" baseline="0" dirty="0"/>
              <a:t> in blue.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6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7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59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2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23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3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03095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8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8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84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9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6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22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PNP intended to: order special test forms</a:t>
            </a:r>
            <a:r>
              <a:rPr lang="en-US" baseline="0" dirty="0"/>
              <a:t> (paper), order computer-based forms with certain built-in tools and supports, and to document use of selected accommodations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1/14/2019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/organiz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ibilit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www.doe.mass.edu/mcas/training.html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easuredprogress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mcas@doe.mass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596948"/>
            <a:ext cx="6678954" cy="1656272"/>
          </a:xfrm>
        </p:spPr>
        <p:txBody>
          <a:bodyPr/>
          <a:lstStyle/>
          <a:p>
            <a:br>
              <a:rPr lang="en-US" sz="4400" dirty="0">
                <a:latin typeface="Segoe SemiBold" panose="020B0703040204020203" pitchFamily="34" charset="0"/>
              </a:rPr>
            </a:br>
            <a:r>
              <a:rPr lang="en-US" sz="4400" dirty="0">
                <a:latin typeface="Segoe SemiBold" panose="020B0703040204020203" pitchFamily="34" charset="0"/>
              </a:rPr>
              <a:t>MCAS Accessibility and Accommodations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655" y="3039580"/>
            <a:ext cx="6673586" cy="12177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endParaRPr lang="en-US" altLang="zh-CN" sz="320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altLang="zh-CN" sz="3200" dirty="0"/>
              <a:t>For All Grades, with a Focus on High School Tests/Retests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17388" y="4718311"/>
            <a:ext cx="6774611" cy="12177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lang="zh-CN" altLang="en-US" sz="2400" kern="1200" baseline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</a:pPr>
            <a:r>
              <a:rPr lang="en-US" sz="2200" dirty="0">
                <a:solidFill>
                  <a:srgbClr val="000000"/>
                </a:solidFill>
                <a:latin typeface="+mn-lt"/>
              </a:rPr>
              <a:t>January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and Notable? </a:t>
            </a:r>
            <a:r>
              <a:rPr lang="en-US" i="1" dirty="0"/>
              <a:t>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27" y="1199136"/>
            <a:ext cx="12046884" cy="5639906"/>
          </a:xfrm>
          <a:solidFill>
            <a:schemeClr val="bg1"/>
          </a:solidFill>
        </p:spPr>
        <p:txBody>
          <a:bodyPr/>
          <a:lstStyle/>
          <a:p>
            <a:r>
              <a:rPr lang="en-US" sz="2600" b="1" dirty="0"/>
              <a:t>Individualized graphic organizers </a:t>
            </a:r>
            <a:r>
              <a:rPr lang="en-US" sz="2600" dirty="0"/>
              <a:t>(that contain text) and </a:t>
            </a:r>
            <a:r>
              <a:rPr lang="en-US" sz="2600" b="1" dirty="0"/>
              <a:t>customized reference sheets </a:t>
            </a:r>
            <a:r>
              <a:rPr lang="en-US" sz="2600" u="sng" dirty="0"/>
              <a:t>may no longer be used</a:t>
            </a:r>
            <a:r>
              <a:rPr lang="en-US" sz="2600" dirty="0"/>
              <a:t> on next-generation ELA and mathematics tests. 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Instead, only </a:t>
            </a:r>
            <a:r>
              <a:rPr lang="en-US" sz="2400" b="1" dirty="0"/>
              <a:t>supplemental mathematics reference sheets </a:t>
            </a:r>
            <a:r>
              <a:rPr lang="en-US" sz="2400" dirty="0"/>
              <a:t>and </a:t>
            </a:r>
            <a:r>
              <a:rPr lang="en-US" sz="2400" b="1" dirty="0"/>
              <a:t>ELA graphic organizers</a:t>
            </a:r>
            <a:r>
              <a:rPr lang="en-US" sz="2400" dirty="0"/>
              <a:t> pre-approved by DESE may be used for next-gen tests, available at: </a:t>
            </a:r>
            <a:r>
              <a:rPr lang="en-US" sz="2400" dirty="0">
                <a:hlinkClick r:id="rId3"/>
              </a:rPr>
              <a:t>www.doe.mass.edu/mcas/accessibility/organizers/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Students taking </a:t>
            </a:r>
            <a:r>
              <a:rPr lang="en-US" sz="2400" b="1" dirty="0"/>
              <a:t>legacy retests </a:t>
            </a:r>
            <a:r>
              <a:rPr lang="en-US" sz="2400" dirty="0"/>
              <a:t>and </a:t>
            </a:r>
            <a:r>
              <a:rPr lang="en-US" sz="2400" b="1" dirty="0"/>
              <a:t>high school STE tests </a:t>
            </a:r>
            <a:r>
              <a:rPr lang="en-US" sz="2400" dirty="0"/>
              <a:t>may continue to use individualized reference sheets and organizers, if approved by DESE.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Transition to </a:t>
            </a:r>
            <a:r>
              <a:rPr lang="en-US" sz="2400" b="1" dirty="0"/>
              <a:t>Unified English Braille (UEB) </a:t>
            </a:r>
            <a:r>
              <a:rPr lang="en-US" sz="2400" dirty="0"/>
              <a:t>from English Braille American Edition (EBAE) and Nemeth Code will continue for 2018–19.</a:t>
            </a:r>
          </a:p>
          <a:p>
            <a:pPr lvl="1">
              <a:spcAft>
                <a:spcPts val="400"/>
              </a:spcAft>
            </a:pPr>
            <a:r>
              <a:rPr lang="en-US" sz="2400" dirty="0"/>
              <a:t>All MCAS tests in grades 3–8 will be given in UEB. </a:t>
            </a:r>
          </a:p>
          <a:p>
            <a:pPr lvl="1"/>
            <a:r>
              <a:rPr lang="en-US" sz="2400" dirty="0"/>
              <a:t>High school tests will continue to be administered in EBAE with Nemeth Code  until spring 2020, when they will transition to UEB.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472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What’s New and Notable? </a:t>
            </a:r>
            <a:r>
              <a:rPr lang="en-US" i="1" dirty="0"/>
              <a:t>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62" y="1161579"/>
            <a:ext cx="11675058" cy="50497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03B6A">
                    <a:lumMod val="50000"/>
                  </a:srgbClr>
                </a:solidFill>
                <a:hlinkClick r:id="rId3"/>
              </a:rPr>
              <a:t>Accessibility and Accommodations Manual for the 2018‒2019 MCAS Tests/Retests</a:t>
            </a:r>
            <a:r>
              <a:rPr lang="en-US" sz="2800" dirty="0">
                <a:solidFill>
                  <a:srgbClr val="203B6A">
                    <a:lumMod val="50000"/>
                  </a:srgbClr>
                </a:solidFill>
              </a:rPr>
              <a:t> contains policy information for MCAS testing in </a:t>
            </a:r>
            <a:r>
              <a:rPr lang="en-US" sz="2800" b="1" dirty="0">
                <a:solidFill>
                  <a:srgbClr val="203B6A">
                    <a:lumMod val="50000"/>
                  </a:srgbClr>
                </a:solidFill>
              </a:rPr>
              <a:t>all </a:t>
            </a:r>
            <a:r>
              <a:rPr lang="en-US" sz="2800" dirty="0">
                <a:solidFill>
                  <a:srgbClr val="203B6A">
                    <a:lumMod val="50000"/>
                  </a:srgbClr>
                </a:solidFill>
              </a:rPr>
              <a:t>grades.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03B6A">
                    <a:lumMod val="50000"/>
                  </a:srgbClr>
                </a:solidFill>
              </a:rPr>
              <a:t>Next-generation accessibility and accommodations policies now include:</a:t>
            </a:r>
          </a:p>
          <a:p>
            <a:pPr lvl="1"/>
            <a:r>
              <a:rPr lang="en-US" sz="2600" b="1" dirty="0">
                <a:solidFill>
                  <a:srgbClr val="203B6A">
                    <a:lumMod val="50000"/>
                  </a:srgbClr>
                </a:solidFill>
              </a:rPr>
              <a:t>High school </a:t>
            </a:r>
            <a:r>
              <a:rPr lang="en-US" sz="2600" dirty="0">
                <a:solidFill>
                  <a:srgbClr val="203B6A">
                    <a:lumMod val="50000"/>
                  </a:srgbClr>
                </a:solidFill>
              </a:rPr>
              <a:t>tests and retests</a:t>
            </a:r>
          </a:p>
          <a:p>
            <a:pPr lvl="1"/>
            <a:r>
              <a:rPr lang="en-US" sz="2600" b="1" dirty="0">
                <a:solidFill>
                  <a:srgbClr val="203B6A">
                    <a:lumMod val="50000"/>
                  </a:srgbClr>
                </a:solidFill>
              </a:rPr>
              <a:t>English learners </a:t>
            </a:r>
            <a:r>
              <a:rPr lang="en-US" sz="2600" dirty="0">
                <a:solidFill>
                  <a:srgbClr val="203B6A">
                    <a:lumMod val="50000"/>
                  </a:srgbClr>
                </a:solidFill>
              </a:rPr>
              <a:t>who</a:t>
            </a:r>
            <a:r>
              <a:rPr lang="en-US" sz="2600" b="1" dirty="0">
                <a:solidFill>
                  <a:srgbClr val="203B6A">
                    <a:lumMod val="50000"/>
                  </a:srgbClr>
                </a:solidFill>
              </a:rPr>
              <a:t> </a:t>
            </a:r>
            <a:r>
              <a:rPr lang="en-US" sz="2600" dirty="0">
                <a:solidFill>
                  <a:srgbClr val="203B6A">
                    <a:lumMod val="50000"/>
                  </a:srgbClr>
                </a:solidFill>
              </a:rPr>
              <a:t>are now eligible to receive certain accommodations</a:t>
            </a:r>
          </a:p>
          <a:p>
            <a:pPr lvl="1"/>
            <a:r>
              <a:rPr lang="en-US" sz="2600" b="1" dirty="0">
                <a:solidFill>
                  <a:srgbClr val="203B6A">
                    <a:lumMod val="50000"/>
                  </a:srgbClr>
                </a:solidFill>
              </a:rPr>
              <a:t>Accessibility features </a:t>
            </a:r>
            <a:r>
              <a:rPr lang="en-US" sz="2600" dirty="0">
                <a:solidFill>
                  <a:srgbClr val="203B6A">
                    <a:lumMod val="50000"/>
                  </a:srgbClr>
                </a:solidFill>
              </a:rPr>
              <a:t>for all students.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82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Decisions Needed Before Testing in Spring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38" y="1060859"/>
            <a:ext cx="11745382" cy="5747008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Team members should review MCAS accessibility and accommodations policies (</a:t>
            </a:r>
            <a:r>
              <a:rPr lang="en-US" sz="2800" dirty="0">
                <a:hlinkClick r:id="rId3"/>
              </a:rPr>
              <a:t>www.doe.mass.edu/mcas/accessibility</a:t>
            </a:r>
            <a:r>
              <a:rPr lang="en-US" sz="2800" dirty="0"/>
              <a:t>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Important decisions needed </a:t>
            </a:r>
            <a:r>
              <a:rPr lang="en-US" sz="2800" dirty="0"/>
              <a:t>for each student with a disability:</a:t>
            </a:r>
          </a:p>
          <a:p>
            <a:pPr marL="747713" lvl="1" indent="-406400">
              <a:spcAft>
                <a:spcPts val="300"/>
              </a:spcAft>
              <a:buFont typeface="+mj-lt"/>
              <a:buAutoNum type="arabicPeriod"/>
            </a:pPr>
            <a:r>
              <a:rPr lang="en-US" sz="2400" dirty="0"/>
              <a:t>Does student need a paper-based test (PBT) as an accommodation? </a:t>
            </a:r>
          </a:p>
          <a:p>
            <a:pPr marL="1139825" lvl="2" indent="-287338">
              <a:spcAft>
                <a:spcPts val="300"/>
              </a:spcAft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If “unable to take computer-based test due to a disability,” list PBT as an accommodation in IEP or 504 Plan.</a:t>
            </a:r>
          </a:p>
          <a:p>
            <a:pPr marL="1139825" lvl="2" indent="-287338">
              <a:spcAft>
                <a:spcPts val="300"/>
              </a:spcAft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Students who previously needed accommodations for </a:t>
            </a:r>
            <a:r>
              <a:rPr lang="en-US" sz="2200" b="1" dirty="0"/>
              <a:t>typed response</a:t>
            </a:r>
            <a:r>
              <a:rPr lang="en-US" sz="2200" dirty="0"/>
              <a:t>, </a:t>
            </a:r>
            <a:r>
              <a:rPr lang="en-US" sz="2200" b="1" dirty="0"/>
              <a:t>large print</a:t>
            </a:r>
            <a:r>
              <a:rPr lang="en-US" sz="2200" dirty="0"/>
              <a:t>, </a:t>
            </a:r>
            <a:r>
              <a:rPr lang="en-US" sz="2200" b="1" dirty="0"/>
              <a:t>answers written in test booklet</a:t>
            </a:r>
            <a:r>
              <a:rPr lang="en-US" sz="2200" dirty="0"/>
              <a:t>, or </a:t>
            </a:r>
            <a:r>
              <a:rPr lang="en-US" sz="2200" b="1" dirty="0"/>
              <a:t>assistance tracking placement of responses </a:t>
            </a:r>
            <a:r>
              <a:rPr lang="en-US" sz="2200" dirty="0"/>
              <a:t>may be better-suited for computer-based tests.</a:t>
            </a:r>
          </a:p>
          <a:p>
            <a:pPr marL="747713" lvl="1" indent="-406400">
              <a:spcAft>
                <a:spcPts val="300"/>
              </a:spcAft>
              <a:buFont typeface="+mj-lt"/>
              <a:buAutoNum type="arabicPeriod"/>
            </a:pPr>
            <a:r>
              <a:rPr lang="en-US" sz="2400" dirty="0"/>
              <a:t>If taking a computer-based test (CBT), which features and accommodations are needed? Determine whether previous MCAS accommodations are still needed? </a:t>
            </a:r>
          </a:p>
          <a:p>
            <a:pPr marL="747713" lvl="1" indent="-406400">
              <a:spcAft>
                <a:spcPts val="300"/>
              </a:spcAft>
              <a:buFont typeface="+mj-lt"/>
              <a:buAutoNum type="arabicPeriod"/>
            </a:pPr>
            <a:r>
              <a:rPr lang="en-US" sz="2400" dirty="0"/>
              <a:t>For read-aloud, can student use </a:t>
            </a:r>
            <a:r>
              <a:rPr lang="en-US" sz="2400" b="1" dirty="0"/>
              <a:t>text-to-speech</a:t>
            </a:r>
            <a:r>
              <a:rPr lang="en-US" sz="2400" dirty="0"/>
              <a:t> (TTS) with headphones, or needs a </a:t>
            </a:r>
            <a:r>
              <a:rPr lang="en-US" sz="2400" b="1" dirty="0"/>
              <a:t>human reader</a:t>
            </a:r>
            <a:r>
              <a:rPr lang="en-US" sz="2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2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Learner (EL) Accommodations –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22" y="1037232"/>
            <a:ext cx="11837618" cy="53191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ELs are required to participate in all MCAS tests scheduled for their grade,  with </a:t>
            </a:r>
            <a:r>
              <a:rPr lang="en-US" sz="2600" b="1" dirty="0"/>
              <a:t>one exception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First-year ELs are </a:t>
            </a:r>
            <a:r>
              <a:rPr lang="en-US" sz="2400" b="1" dirty="0"/>
              <a:t>not required </a:t>
            </a:r>
            <a:r>
              <a:rPr lang="en-US" sz="2400" dirty="0"/>
              <a:t>to take the MCAS ELA test, but </a:t>
            </a:r>
            <a:r>
              <a:rPr lang="en-US" sz="2400" b="1" dirty="0"/>
              <a:t>may </a:t>
            </a:r>
            <a:r>
              <a:rPr lang="en-US" sz="2400" dirty="0"/>
              <a:t>participate.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First-year EL students are those who enrolled in U.S. schools after March 1, 2018, and who are reported for the first time in June 2018 SIMS or later.</a:t>
            </a:r>
          </a:p>
          <a:p>
            <a:r>
              <a:rPr lang="en-US" sz="2600" b="1" dirty="0"/>
              <a:t>EL Accommodations are available to all ELs</a:t>
            </a:r>
          </a:p>
          <a:p>
            <a:r>
              <a:rPr lang="en-US" sz="2600" dirty="0"/>
              <a:t> Adults familiar with the student should meet to:</a:t>
            </a:r>
          </a:p>
          <a:p>
            <a:pPr marL="630238" lvl="1"/>
            <a:r>
              <a:rPr lang="en-US" sz="2400" dirty="0"/>
              <a:t>consider EL students’ language needs, learning characteristics, and preferences.</a:t>
            </a:r>
          </a:p>
          <a:p>
            <a:pPr marL="630238" lvl="1"/>
            <a:r>
              <a:rPr lang="en-US" sz="2400" dirty="0"/>
              <a:t>review available accessibility features and accommodations for ELs.</a:t>
            </a:r>
          </a:p>
          <a:p>
            <a:pPr marL="630238" lvl="1"/>
            <a:r>
              <a:rPr lang="en-US" sz="2400" dirty="0"/>
              <a:t>select and document the accessibility features and accommodations that will be provided to the student on MCAS tests.</a:t>
            </a:r>
          </a:p>
          <a:p>
            <a:pPr marL="914400" lvl="2"/>
            <a:r>
              <a:rPr lang="en-US" sz="2300" dirty="0"/>
              <a:t>Sample form provided in Appendix B of </a:t>
            </a:r>
            <a:r>
              <a:rPr lang="en-US" sz="2300" dirty="0">
                <a:hlinkClick r:id="rId3"/>
              </a:rPr>
              <a:t>Accessibility and Accommodations Manual</a:t>
            </a:r>
            <a:r>
              <a:rPr lang="en-US" sz="2300" dirty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55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48892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Student Registration/Personal Needs Profile (SR/PNP)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4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288925"/>
            <a:ext cx="11370972" cy="679905"/>
          </a:xfrm>
        </p:spPr>
        <p:txBody>
          <a:bodyPr/>
          <a:lstStyle/>
          <a:p>
            <a:r>
              <a:rPr lang="en-US" dirty="0"/>
              <a:t>What is the Student Registration/Personal Needs Profile  (SR/PNP)?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78887"/>
            <a:ext cx="11370972" cy="55425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A collection system for student-level test data, including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student demographic information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registration for specific tests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information on </a:t>
            </a:r>
            <a:r>
              <a:rPr lang="en-US" sz="2400" b="1" dirty="0"/>
              <a:t>selected accommodations </a:t>
            </a:r>
            <a:r>
              <a:rPr lang="en-US" sz="2400" dirty="0"/>
              <a:t>that a student used during testing (Note: Information can be changed until the end of testing)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Used as the basis for initial shipment of test materials to schools, including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Student ID Labels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Test Administration Manuals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Paper-based test materials (if needed) and special test editions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Accurate SR/PNP reporting is important! It will determine initial order shipment to your school, provide a record of students tested, and the accommodations they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722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72720"/>
            <a:ext cx="11165840" cy="898526"/>
          </a:xfrm>
        </p:spPr>
        <p:txBody>
          <a:bodyPr>
            <a:noAutofit/>
          </a:bodyPr>
          <a:lstStyle/>
          <a:p>
            <a:r>
              <a:rPr lang="en-US" b="1" dirty="0"/>
              <a:t>Student Registration/Personal Needs Profile (SR/PNP)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" y="1103289"/>
            <a:ext cx="11633200" cy="5562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DESE will upload student demographic information to school and district DropBoxes on January 28, including selected accommodations used by students in </a:t>
            </a:r>
            <a:r>
              <a:rPr lang="en-US" sz="2800" b="1" dirty="0">
                <a:cs typeface="Calibri" panose="020F0502020204030204" pitchFamily="34" charset="0"/>
              </a:rPr>
              <a:t>grades 4–10</a:t>
            </a:r>
            <a:r>
              <a:rPr lang="en-US" sz="2800" b="1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Schools will </a:t>
            </a:r>
            <a:r>
              <a:rPr lang="en-US" sz="2800" b="1" dirty="0"/>
              <a:t>verify/update </a:t>
            </a:r>
            <a:r>
              <a:rPr lang="en-US" sz="2800" dirty="0"/>
              <a:t>this information, and register students for upcoming tests:</a:t>
            </a:r>
          </a:p>
          <a:p>
            <a:pPr marL="701675" lvl="1" indent="-342900">
              <a:spcBef>
                <a:spcPts val="0"/>
              </a:spcBef>
            </a:pPr>
            <a:r>
              <a:rPr lang="en-US" sz="2400" dirty="0"/>
              <a:t>Add students enrolled after October SIMS.</a:t>
            </a:r>
          </a:p>
          <a:p>
            <a:pPr marL="701675" lvl="1" indent="-342900">
              <a:spcBef>
                <a:spcPts val="0"/>
              </a:spcBef>
            </a:pPr>
            <a:r>
              <a:rPr lang="en-US" sz="2400" dirty="0">
                <a:cs typeface="Calibri" panose="020F0502020204030204" pitchFamily="34" charset="0"/>
              </a:rPr>
              <a:t>Update selected accommodations.</a:t>
            </a:r>
          </a:p>
          <a:p>
            <a:pPr marL="701675" lvl="1" indent="-342900">
              <a:spcBef>
                <a:spcPts val="0"/>
              </a:spcBef>
            </a:pPr>
            <a:r>
              <a:rPr lang="en-US" sz="2400" dirty="0">
                <a:cs typeface="Calibri" panose="020F0502020204030204" pitchFamily="34" charset="0"/>
              </a:rPr>
              <a:t>Add accommodations for grade 3 and high school students, </a:t>
            </a:r>
          </a:p>
          <a:p>
            <a:pPr marL="701675" lvl="1" indent="-342900">
              <a:spcBef>
                <a:spcPts val="0"/>
              </a:spcBef>
            </a:pPr>
            <a:r>
              <a:rPr lang="en-US" sz="2400" dirty="0">
                <a:cs typeface="Calibri" panose="020F0502020204030204" pitchFamily="34" charset="0"/>
              </a:rPr>
              <a:t>Request </a:t>
            </a:r>
            <a:r>
              <a:rPr lang="en-US" sz="2400" dirty="0"/>
              <a:t>paper-based tests, large-print, text-to-speech, Braille, etc.</a:t>
            </a:r>
            <a:endParaRPr lang="en-US" sz="2400" dirty="0">
              <a:cs typeface="Calibri" panose="020F0502020204030204" pitchFamily="34" charset="0"/>
            </a:endParaRPr>
          </a:p>
          <a:p>
            <a:pPr marL="701675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Import file to Pearson Access Next (PAN)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Additional SR/PNP training will be offered on Jan. 24, 10-11:30 a.m.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18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65703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146107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Accessibility and Accommodations</a:t>
            </a:r>
          </a:p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(Including New Policies for Students in High School)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Accessibility Features and Accommodations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62" y="1215322"/>
            <a:ext cx="11542978" cy="5505677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Accessibility and Accommodations Manual</a:t>
            </a:r>
            <a:r>
              <a:rPr lang="en-US" sz="2800" dirty="0"/>
              <a:t> for list of:</a:t>
            </a:r>
            <a:endParaRPr lang="en-US" sz="2800" b="1" dirty="0"/>
          </a:p>
          <a:p>
            <a:pPr lvl="0"/>
            <a:r>
              <a:rPr lang="en-US" sz="2800" b="1" dirty="0"/>
              <a:t>Universal Accessibility Features</a:t>
            </a:r>
            <a:r>
              <a:rPr lang="en-US" sz="2800" b="1" i="1" dirty="0"/>
              <a:t> </a:t>
            </a:r>
            <a:r>
              <a:rPr lang="en-US" sz="2800" dirty="0"/>
              <a:t>(UF): Available to </a:t>
            </a:r>
            <a:r>
              <a:rPr lang="en-US" sz="2800" i="1" dirty="0"/>
              <a:t>all</a:t>
            </a:r>
            <a:r>
              <a:rPr lang="en-US" sz="2800" dirty="0"/>
              <a:t> students, for computer-based tests or paper-based equivalent (pp. 3</a:t>
            </a:r>
            <a:r>
              <a:rPr lang="en-US" sz="28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5).</a:t>
            </a:r>
          </a:p>
          <a:p>
            <a:pPr lvl="0"/>
            <a:r>
              <a:rPr lang="en-US" sz="2800" b="1" dirty="0"/>
              <a:t>Designated Accessibility Features</a:t>
            </a:r>
            <a:r>
              <a:rPr lang="en-US" sz="2800" i="1" dirty="0"/>
              <a:t> </a:t>
            </a:r>
            <a:r>
              <a:rPr lang="en-US" sz="2800" dirty="0"/>
              <a:t>(DF): Flexible test administration procedures available to </a:t>
            </a:r>
            <a:r>
              <a:rPr lang="en-US" sz="2800" i="1" dirty="0"/>
              <a:t>any</a:t>
            </a:r>
            <a:r>
              <a:rPr lang="en-US" sz="2800" dirty="0"/>
              <a:t> student, at the discretion of principal (p. 5). </a:t>
            </a:r>
          </a:p>
          <a:p>
            <a:pPr marL="568325" lvl="1" indent="-284163"/>
            <a:r>
              <a:rPr lang="en-US" sz="2600" dirty="0"/>
              <a:t>Includes changes in test setting, group size, seating, scheduling</a:t>
            </a:r>
          </a:p>
          <a:p>
            <a:pPr lvl="0"/>
            <a:r>
              <a:rPr lang="en-US" sz="2800" b="1" dirty="0"/>
              <a:t>Accommodations</a:t>
            </a:r>
            <a:r>
              <a:rPr lang="en-US" sz="2800" dirty="0"/>
              <a:t> (A): Specific supports available </a:t>
            </a:r>
            <a:r>
              <a:rPr lang="en-US" sz="2800" i="1" dirty="0"/>
              <a:t>only</a:t>
            </a:r>
            <a:r>
              <a:rPr lang="en-US" sz="2800" dirty="0"/>
              <a:t> to students with disabilities and English learners </a:t>
            </a:r>
          </a:p>
          <a:p>
            <a:pPr lvl="0"/>
            <a:r>
              <a:rPr lang="en-US" sz="2800" b="1" dirty="0"/>
              <a:t>Special Access Accommodations</a:t>
            </a:r>
            <a:r>
              <a:rPr lang="en-US" sz="2800" dirty="0"/>
              <a:t> (SAs): Formerly called </a:t>
            </a:r>
            <a:r>
              <a:rPr lang="en-US" sz="2800" i="1" dirty="0"/>
              <a:t>nonstandard accommodations</a:t>
            </a:r>
            <a:r>
              <a:rPr lang="en-US" sz="2800" dirty="0"/>
              <a:t>, these may be provided to students who meet certain guidelines and criteria (see pp. 20</a:t>
            </a:r>
            <a:r>
              <a:rPr lang="en-US" sz="28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24).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34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Universal Accessibility Features (UF) for all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05428"/>
              </p:ext>
            </p:extLst>
          </p:nvPr>
        </p:nvGraphicFramePr>
        <p:xfrm>
          <a:off x="957329" y="1066265"/>
          <a:ext cx="10591800" cy="550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2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16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9">
                <a:tc gridSpan="2"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Highlighter 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2" action="ppaction://hlinksldjump"/>
                        </a:rPr>
                        <a:t>Change background/font color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Colored overlays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Screen magnification/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Zoom tool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Magnification  device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3" action="ppaction://hlinksldjump"/>
                        </a:rPr>
                        <a:t>Line reader tool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Tracking device/straight edge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Answer Eliminator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Use pencil to eliminate answer choices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3787954264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hlinkClick r:id="rId4" action="ppaction://hlinksldjump"/>
                        </a:rPr>
                        <a:t>Answer Masking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Mask using blank card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9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Item flag/bookmark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Place marker</a:t>
                      </a: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169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Audio aids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1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Human read-aloud (or sign) </a:t>
                      </a:r>
                      <a:r>
                        <a:rPr lang="en-US" sz="2200" b="1" u="sng" dirty="0">
                          <a:latin typeface="+mn-lt"/>
                          <a:ea typeface="Times New Roman"/>
                          <a:cs typeface="Times New Roman"/>
                        </a:rPr>
                        <a:t>selected words</a:t>
                      </a: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 on Math</a:t>
                      </a:r>
                      <a:r>
                        <a:rPr lang="en-US" sz="2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or STE, as requested by student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169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Repeat/clarify test directions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1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Test admin redirects student’s attention to test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68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Dan Wiener, Administrator of Inclusive Assessment</a:t>
            </a:r>
          </a:p>
          <a:p>
            <a:r>
              <a:rPr lang="en-US" dirty="0"/>
              <a:t>Robert Pelychaty, Accommodations and Appeals Coordinator</a:t>
            </a:r>
          </a:p>
          <a:p>
            <a:r>
              <a:rPr lang="en-US" dirty="0"/>
              <a:t>Jodie Zalk, Test Administration Coordinator</a:t>
            </a:r>
          </a:p>
          <a:p>
            <a:r>
              <a:rPr lang="en-US" dirty="0"/>
              <a:t>Liz Pennington, Pearson Project Manager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185-97CB-44E3-AB43-049A70E20D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6000" dirty="0"/>
              <a:t>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294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t="13187" r="439" b="43029"/>
          <a:stretch>
            <a:fillRect/>
          </a:stretch>
        </p:blipFill>
        <p:spPr bwMode="auto">
          <a:xfrm>
            <a:off x="1661159" y="874931"/>
            <a:ext cx="9784623" cy="22932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t="13187" b="19330"/>
          <a:stretch>
            <a:fillRect/>
          </a:stretch>
        </p:blipFill>
        <p:spPr bwMode="auto">
          <a:xfrm>
            <a:off x="1661159" y="3505200"/>
            <a:ext cx="9784623" cy="312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22860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Georgia" pitchFamily="18" charset="0"/>
                <a:ea typeface="Times New Roman"/>
                <a:cs typeface="Times New Roman"/>
              </a:rPr>
              <a:t>Change background/font color</a:t>
            </a:r>
          </a:p>
        </p:txBody>
      </p:sp>
    </p:spTree>
    <p:extLst>
      <p:ext uri="{BB962C8B-B14F-4D97-AF65-F5344CB8AC3E}">
        <p14:creationId xmlns:p14="http://schemas.microsoft.com/office/powerpoint/2010/main" val="1392013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t="13187" b="32497"/>
          <a:stretch>
            <a:fillRect/>
          </a:stretch>
        </p:blipFill>
        <p:spPr bwMode="auto">
          <a:xfrm>
            <a:off x="1752600" y="990600"/>
            <a:ext cx="8686800" cy="2514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38400" y="22860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Georgia" pitchFamily="18" charset="0"/>
                <a:ea typeface="Times New Roman"/>
                <a:cs typeface="Times New Roman"/>
              </a:rPr>
              <a:t>Line Reader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25054" b="32562"/>
          <a:stretch>
            <a:fillRect/>
          </a:stretch>
        </p:blipFill>
        <p:spPr bwMode="auto">
          <a:xfrm>
            <a:off x="1828800" y="4343400"/>
            <a:ext cx="8433604" cy="190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9843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14912"/>
          <a:stretch>
            <a:fillRect/>
          </a:stretch>
        </p:blipFill>
        <p:spPr bwMode="auto">
          <a:xfrm>
            <a:off x="1676400" y="1236856"/>
            <a:ext cx="8778240" cy="47829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34427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Georgia" pitchFamily="18" charset="0"/>
                <a:ea typeface="Times New Roman"/>
                <a:cs typeface="Times New Roman"/>
              </a:rPr>
              <a:t>Answer Eliminator</a:t>
            </a:r>
          </a:p>
        </p:txBody>
      </p:sp>
    </p:spTree>
    <p:extLst>
      <p:ext uri="{BB962C8B-B14F-4D97-AF65-F5344CB8AC3E}">
        <p14:creationId xmlns:p14="http://schemas.microsoft.com/office/powerpoint/2010/main" val="306038635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Designated Accessibility Features (DF) for any student,                 at principal’s discretion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69594"/>
              </p:ext>
            </p:extLst>
          </p:nvPr>
        </p:nvGraphicFramePr>
        <p:xfrm>
          <a:off x="447040" y="1153141"/>
          <a:ext cx="10607040" cy="55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93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/>
                        <a:t>Computer</a:t>
                      </a:r>
                      <a:r>
                        <a:rPr lang="en-US" sz="2200" b="1" baseline="0" dirty="0"/>
                        <a:t> or 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Small group test administration (up to 10 students)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Individual (one-to-one) test 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Frequent supervised breaks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Test in separate location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Seating in a specified area of room, including study carrel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Adaptive or specialized furniture or lighting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Noise buffer/noise-cancelling earmuffs/headphones (no music)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Familiar test administrator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Student reads test aloud to self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Specific time of day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237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“Stop Testing” policy: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If student is not responding to test questions after 15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20 minutes, test administrator may ask if student is finished. If so, collect the student’s test materials. Student may sit quietly or be excused.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5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Accommodations for Students with Disabilities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80977"/>
              </p:ext>
            </p:extLst>
          </p:nvPr>
        </p:nvGraphicFramePr>
        <p:xfrm>
          <a:off x="472295" y="1375613"/>
          <a:ext cx="11294592" cy="506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3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Presentation Accommodations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9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Paper test</a:t>
                      </a:r>
                      <a:r>
                        <a:rPr lang="en-US" sz="2200" dirty="0"/>
                        <a:t>, if unable to use computer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N/A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4">
                <a:tc>
                  <a:txBody>
                    <a:bodyPr/>
                    <a:lstStyle/>
                    <a:p>
                      <a:r>
                        <a:rPr lang="en-US" sz="2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Large print test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07">
                <a:tc>
                  <a:txBody>
                    <a:bodyPr/>
                    <a:lstStyle/>
                    <a:p>
                      <a:r>
                        <a:rPr lang="en-US" sz="2200" dirty="0"/>
                        <a:t>Screen reader for student who is blind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Braille test (</a:t>
                      </a:r>
                      <a:r>
                        <a:rPr lang="en-US" sz="2200" b="1" dirty="0"/>
                        <a:t>NEW: </a:t>
                      </a:r>
                      <a:r>
                        <a:rPr lang="en-US" sz="2200" dirty="0"/>
                        <a:t>UEB in grades 3-8;     EBAE and Nemeth Code in high school)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507">
                <a:tc>
                  <a:txBody>
                    <a:bodyPr/>
                    <a:lstStyle/>
                    <a:p>
                      <a:r>
                        <a:rPr lang="en-US" sz="2200" b="1" dirty="0">
                          <a:hlinkClick r:id="rId2" action="ppaction://hlinksldjump"/>
                        </a:rPr>
                        <a:t>Text-to-speech</a:t>
                      </a:r>
                      <a:r>
                        <a:rPr lang="en-US" sz="2200" b="1" dirty="0"/>
                        <a:t>/Human read-aloud for Math, STE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Human read-aloud for Math, STE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3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Human signer for Math, STE, and </a:t>
                      </a:r>
                      <a:r>
                        <a:rPr lang="en-US" sz="2200" u="sng" dirty="0"/>
                        <a:t>test questions</a:t>
                      </a:r>
                      <a:r>
                        <a:rPr lang="en-US" sz="2200" dirty="0"/>
                        <a:t> only for ELA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Test administrator helps student track test items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506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6000" dirty="0"/>
              <a:t>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01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72720" y="1445741"/>
            <a:ext cx="11689767" cy="4605764"/>
            <a:chOff x="228600" y="1447800"/>
            <a:chExt cx="8503920" cy="2812726"/>
          </a:xfrm>
        </p:grpSpPr>
        <p:pic>
          <p:nvPicPr>
            <p:cNvPr id="9218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13187" b="27706"/>
            <a:stretch>
              <a:fillRect/>
            </a:stretch>
          </p:blipFill>
          <p:spPr bwMode="auto">
            <a:xfrm>
              <a:off x="228600" y="1447800"/>
              <a:ext cx="8503920" cy="281272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202476" y="2650225"/>
              <a:ext cx="1404573" cy="24375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Play and Stop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09800" y="34427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Georgia" pitchFamily="18" charset="0"/>
                <a:ea typeface="Times New Roman"/>
                <a:cs typeface="Times New Roman"/>
              </a:rPr>
              <a:t>Text-to-Speech</a:t>
            </a:r>
          </a:p>
        </p:txBody>
      </p:sp>
      <p:sp>
        <p:nvSpPr>
          <p:cNvPr id="13" name="Right Arrow 12"/>
          <p:cNvSpPr/>
          <p:nvPr/>
        </p:nvSpPr>
        <p:spPr>
          <a:xfrm rot="636667">
            <a:off x="10356325" y="3562179"/>
            <a:ext cx="918474" cy="208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5D7B7-1A66-4516-840B-A41BD2AE2FB4}"/>
              </a:ext>
            </a:extLst>
          </p:cNvPr>
          <p:cNvSpPr txBox="1"/>
          <p:nvPr/>
        </p:nvSpPr>
        <p:spPr>
          <a:xfrm>
            <a:off x="8068966" y="3927584"/>
            <a:ext cx="231093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“Click-to-Hear”</a:t>
            </a:r>
          </a:p>
          <a:p>
            <a:pPr algn="ctr"/>
            <a:r>
              <a:rPr lang="en-US" b="1" dirty="0"/>
              <a:t>(starts reading </a:t>
            </a:r>
          </a:p>
          <a:p>
            <a:pPr algn="ctr"/>
            <a:r>
              <a:rPr lang="en-US" b="1" dirty="0"/>
              <a:t>at specified point)</a:t>
            </a:r>
          </a:p>
        </p:txBody>
      </p:sp>
      <p:sp>
        <p:nvSpPr>
          <p:cNvPr id="10" name="Right Arrow 12">
            <a:extLst>
              <a:ext uri="{FF2B5EF4-FFF2-40B4-BE49-F238E27FC236}">
                <a16:creationId xmlns:a16="http://schemas.microsoft.com/office/drawing/2014/main" id="{60889101-1D13-4E74-B2DF-666B712B4992}"/>
              </a:ext>
            </a:extLst>
          </p:cNvPr>
          <p:cNvSpPr/>
          <p:nvPr/>
        </p:nvSpPr>
        <p:spPr>
          <a:xfrm rot="21374475">
            <a:off x="10393471" y="4192972"/>
            <a:ext cx="914535" cy="226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D267CD62-9655-4096-AB13-542D83638679}"/>
              </a:ext>
            </a:extLst>
          </p:cNvPr>
          <p:cNvSpPr/>
          <p:nvPr/>
        </p:nvSpPr>
        <p:spPr>
          <a:xfrm rot="20684471">
            <a:off x="10349378" y="4805253"/>
            <a:ext cx="950579" cy="21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758FE-1FCD-48C7-88AD-6DC31578323B}"/>
              </a:ext>
            </a:extLst>
          </p:cNvPr>
          <p:cNvSpPr txBox="1"/>
          <p:nvPr/>
        </p:nvSpPr>
        <p:spPr>
          <a:xfrm>
            <a:off x="8048368" y="4930564"/>
            <a:ext cx="23109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Read-aloud Speed</a:t>
            </a:r>
          </a:p>
        </p:txBody>
      </p:sp>
    </p:spTree>
    <p:extLst>
      <p:ext uri="{BB962C8B-B14F-4D97-AF65-F5344CB8AC3E}">
        <p14:creationId xmlns:p14="http://schemas.microsoft.com/office/powerpoint/2010/main" val="34116205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Accommodations for Students with Disabilities </a:t>
            </a:r>
            <a:r>
              <a:rPr lang="en-US" sz="2800" b="1" i="1" dirty="0"/>
              <a:t>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30</a:t>
            </a: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5559"/>
              </p:ext>
            </p:extLst>
          </p:nvPr>
        </p:nvGraphicFramePr>
        <p:xfrm>
          <a:off x="567743" y="1132970"/>
          <a:ext cx="10668000" cy="522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017">
                  <a:extLst>
                    <a:ext uri="{9D8B030D-6E8A-4147-A177-3AD203B41FA5}">
                      <a16:colId xmlns:a16="http://schemas.microsoft.com/office/drawing/2014/main" val="22791325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Response Accommodations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Pre-Approved ELA graphic organizer or Math/STE reference sheet for next</a:t>
                      </a:r>
                      <a:r>
                        <a:rPr lang="en-US" sz="2200" b="1" baseline="0" dirty="0"/>
                        <a:t>-gen Math and ELA tests</a:t>
                      </a:r>
                      <a:r>
                        <a:rPr lang="en-US" sz="2200" b="1" dirty="0"/>
                        <a:t> </a:t>
                      </a:r>
                      <a:r>
                        <a:rPr lang="en-US" sz="2000" b="0" dirty="0">
                          <a:sym typeface="Symbol"/>
                        </a:rPr>
                        <a:t>(only those </a:t>
                      </a:r>
                      <a:r>
                        <a:rPr lang="en-US" sz="2000" b="0" dirty="0"/>
                        <a:t>created by DESE or individualized</a:t>
                      </a:r>
                      <a:r>
                        <a:rPr lang="en-US" sz="2000" b="0" baseline="0" dirty="0"/>
                        <a:t> for STE or legacy retests)</a:t>
                      </a:r>
                      <a:r>
                        <a:rPr lang="en-US" sz="2200" b="0" dirty="0"/>
                        <a:t> </a:t>
                      </a:r>
                      <a:r>
                        <a:rPr lang="en-US" sz="2200" b="0" i="1" dirty="0">
                          <a:solidFill>
                            <a:srgbClr val="FF0000"/>
                          </a:solidFill>
                        </a:rPr>
                        <a:t>(SR/PNP)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Human scribe</a:t>
                      </a:r>
                      <a:r>
                        <a:rPr lang="en-US" sz="2200" dirty="0"/>
                        <a:t> or external speech-to-text device for Math/STE</a:t>
                      </a:r>
                    </a:p>
                    <a:p>
                      <a:pPr algn="ctr"/>
                      <a:r>
                        <a:rPr lang="en-US" sz="2200" dirty="0"/>
                        <a:t>(Note: 504 plan needed for fractured writing arm)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Answers recorded in test booklet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Typed responses </a:t>
                      </a:r>
                    </a:p>
                    <a:p>
                      <a:r>
                        <a:rPr lang="en-US" sz="2200" b="0" dirty="0"/>
                        <a:t>(No transcription necessary)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Responses recorded (audio or video), then transcribed by student during playback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placement of test responses 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Braille writer, note-taker, or refreshable Braille display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209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Special Access </a:t>
            </a:r>
            <a:r>
              <a:rPr lang="en-US" b="1" dirty="0"/>
              <a:t>Accommodations for Students with Disabilities  </a:t>
            </a:r>
            <a:r>
              <a:rPr lang="en-US" sz="2800" b="1" dirty="0"/>
              <a:t>(formerly called </a:t>
            </a:r>
            <a:r>
              <a:rPr lang="en-US" sz="2800" b="1" i="1" dirty="0"/>
              <a:t>Nonstandard Accommodations</a:t>
            </a:r>
            <a:r>
              <a:rPr lang="en-US" sz="2800" b="1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86889"/>
              </p:ext>
            </p:extLst>
          </p:nvPr>
        </p:nvGraphicFramePr>
        <p:xfrm>
          <a:off x="1356523" y="1386678"/>
          <a:ext cx="9540240" cy="444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613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Computer and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283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for ELA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3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Signing the ELA reading passages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28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responses (or speech-to-text device)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ELA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9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Calculator or other mathematics tool,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device,</a:t>
                      </a:r>
                      <a:r>
                        <a:rPr lang="en-US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manipulatives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non-calculator session of Math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283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Spell-checker for ELA 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(Note: Spell-checker is available to </a:t>
                      </a:r>
                      <a:r>
                        <a:rPr lang="en-US" sz="2200" b="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students for STE)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88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 prediction for ELA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6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68325" y="288925"/>
            <a:ext cx="11369675" cy="679450"/>
          </a:xfrm>
        </p:spPr>
        <p:txBody>
          <a:bodyPr/>
          <a:lstStyle/>
          <a:p>
            <a:pPr eaLnBrk="1" hangingPunct="1"/>
            <a:r>
              <a:rPr lang="en-US" altLang="en-US" dirty="0"/>
              <a:t>Logistics for This Session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26656" y="1185862"/>
            <a:ext cx="11765344" cy="4953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Questions may be asked at any time using the </a:t>
            </a:r>
            <a:r>
              <a:rPr lang="en-US" sz="2800" b="1" dirty="0"/>
              <a:t>Questions               </a:t>
            </a:r>
            <a:r>
              <a:rPr lang="en-US" sz="2800" dirty="0"/>
              <a:t>feature on the GoToWebinar screen.  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Questions about a specific student should be sent by                            email to </a:t>
            </a:r>
            <a:r>
              <a:rPr lang="en-US" sz="2600" dirty="0">
                <a:hlinkClick r:id="rId2"/>
              </a:rPr>
              <a:t>mcas@doe.mass.edu</a:t>
            </a:r>
            <a:r>
              <a:rPr lang="en-US" sz="2600" dirty="0"/>
              <a:t>. 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We will attempt to answer all questions asked during the                      session; after the session, all questions will be answered                                 and emailed out to participants.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This session is being recorded and will be available online in about one week at: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600" dirty="0"/>
              <a:t>MCAS Resource Center ― </a:t>
            </a:r>
            <a:r>
              <a:rPr lang="en-US" sz="2600" dirty="0">
                <a:hlinkClick r:id="rId3"/>
              </a:rPr>
              <a:t>mcas.pearsonsupport.com/training</a:t>
            </a:r>
            <a:r>
              <a:rPr lang="en-US" sz="2600" dirty="0"/>
              <a:t> 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In the section entitled “Training Sessions Previously Offered This School Year”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91FEBE-B40B-4287-9ED9-0252245D3D1E}" type="slidenum">
              <a:rPr lang="en-US" altLang="en-US"/>
              <a:pPr/>
              <a:t>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E1A51-BE0F-4A1C-9A6D-37A3E20E6F7E}"/>
              </a:ext>
            </a:extLst>
          </p:cNvPr>
          <p:cNvPicPr/>
          <p:nvPr/>
        </p:nvPicPr>
        <p:blipFill rotWithShape="1">
          <a:blip r:embed="rId4"/>
          <a:srcRect l="76736" t="2856" b="34946"/>
          <a:stretch/>
        </p:blipFill>
        <p:spPr bwMode="auto">
          <a:xfrm>
            <a:off x="9829800" y="1185862"/>
            <a:ext cx="2108200" cy="3055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A7FCE5-B619-40D1-8DF6-385E25713082}"/>
              </a:ext>
            </a:extLst>
          </p:cNvPr>
          <p:cNvSpPr/>
          <p:nvPr/>
        </p:nvSpPr>
        <p:spPr>
          <a:xfrm>
            <a:off x="10007600" y="2760133"/>
            <a:ext cx="2006600" cy="11684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08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Spell-checker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604" y="1535402"/>
            <a:ext cx="8291197" cy="45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504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Providing </a:t>
            </a:r>
            <a:r>
              <a:rPr lang="en-US" i="1" dirty="0"/>
              <a:t>Special Access Accommodations </a:t>
            </a:r>
            <a:r>
              <a:rPr lang="en-US" dirty="0"/>
              <a:t>(SAs)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SAs may be provided only to a limited number of students who:</a:t>
            </a:r>
          </a:p>
          <a:p>
            <a:pPr lvl="1">
              <a:spcBef>
                <a:spcPts val="1200"/>
              </a:spcBef>
            </a:pPr>
            <a:r>
              <a:rPr lang="en-US" sz="2700" dirty="0"/>
              <a:t>are virtually unable to decode, calculate, write, or spell; AND</a:t>
            </a:r>
          </a:p>
          <a:p>
            <a:pPr lvl="1">
              <a:spcBef>
                <a:spcPts val="1200"/>
              </a:spcBef>
            </a:pPr>
            <a:r>
              <a:rPr lang="en-US" sz="2700" dirty="0"/>
              <a:t>receive ongoing intervention for these skills.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SAs may not be provided if student is simply performing “below grade level.”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Scores may be invalidated if ineligible students are provided SAs.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Use of SAs will be reported with a notation on</a:t>
            </a:r>
          </a:p>
          <a:p>
            <a:pPr lvl="1">
              <a:spcBef>
                <a:spcPts val="1200"/>
              </a:spcBef>
            </a:pPr>
            <a:r>
              <a:rPr lang="en-US" sz="2700" dirty="0"/>
              <a:t>Parent/Guardian Reports </a:t>
            </a:r>
          </a:p>
          <a:p>
            <a:pPr lvl="1">
              <a:spcBef>
                <a:spcPts val="1200"/>
              </a:spcBef>
            </a:pPr>
            <a:r>
              <a:rPr lang="en-US" sz="2700" dirty="0"/>
              <a:t>School and District Rosters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647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Accommodations Available for English Learners (ELs)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50035"/>
              </p:ext>
            </p:extLst>
          </p:nvPr>
        </p:nvGraphicFramePr>
        <p:xfrm>
          <a:off x="639392" y="1230659"/>
          <a:ext cx="10714408" cy="4880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Computer and Paper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Bilingual Word-to-Word Dictionary or Glossary</a:t>
                      </a:r>
                      <a:endParaRPr lang="en-US" sz="22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solidFill>
                            <a:schemeClr val="tx1"/>
                          </a:solidFill>
                        </a:rPr>
                        <a:t>Paper-based Test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47632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 (in English)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589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10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English/Spanish Mathematics Test or Retest,</a:t>
                      </a:r>
                    </a:p>
                    <a:p>
                      <a:pPr algn="ctr"/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enrolled fewer than 3 years </a:t>
                      </a:r>
                      <a:r>
                        <a:rPr lang="en-US" sz="22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(SR/PNP)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589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aloud/repeat/clarify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</a:t>
                      </a:r>
                      <a:r>
                        <a:rPr lang="en-US" sz="2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directions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student’s native language,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native language speaker is available</a:t>
                      </a:r>
                      <a:endParaRPr 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“Stop testing” policy</a:t>
                      </a:r>
                      <a:endParaRPr lang="en-US" sz="2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7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Accommodated Test Forms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034" y="1058516"/>
            <a:ext cx="11863565" cy="50497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000" dirty="0"/>
              <a:t>Accommodated </a:t>
            </a:r>
            <a:r>
              <a:rPr lang="en-US" sz="3000" b="1" dirty="0"/>
              <a:t>computer-based </a:t>
            </a:r>
            <a:r>
              <a:rPr lang="en-US" sz="3000" dirty="0"/>
              <a:t>test forms available: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text-to-speech (read aloud digitally)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screen reader (for students with visual impairments </a:t>
            </a:r>
            <a:r>
              <a:rPr lang="en-US" sz="2400" i="1" dirty="0"/>
              <a:t>only</a:t>
            </a:r>
            <a:r>
              <a:rPr lang="en-US" sz="2400" dirty="0"/>
              <a:t>, requires software e.g., JAWS or NVDA)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compatible assistive technology editions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ASL video (embedded onscreen―grade 10 mathematics only).</a:t>
            </a:r>
          </a:p>
          <a:p>
            <a:r>
              <a:rPr lang="en-US" sz="3000" dirty="0"/>
              <a:t>Accommodated </a:t>
            </a:r>
            <a:r>
              <a:rPr lang="en-US" sz="3000" b="1" dirty="0"/>
              <a:t>paper-based</a:t>
            </a:r>
            <a:r>
              <a:rPr lang="en-US" sz="3000" dirty="0"/>
              <a:t> test forms available:</a:t>
            </a:r>
          </a:p>
          <a:p>
            <a:pPr lvl="1"/>
            <a:r>
              <a:rPr lang="en-US" sz="2400" dirty="0"/>
              <a:t>Large-print</a:t>
            </a:r>
          </a:p>
          <a:p>
            <a:pPr lvl="1"/>
            <a:r>
              <a:rPr lang="en-US" sz="2400" dirty="0"/>
              <a:t>Braille</a:t>
            </a:r>
          </a:p>
          <a:p>
            <a:pPr lvl="1"/>
            <a:r>
              <a:rPr lang="en-US" sz="2400" dirty="0"/>
              <a:t>Kurzweil (retests and high school STE tests only).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8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Assistive Technology (AT)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31" y="1099778"/>
            <a:ext cx="11925099" cy="5049746"/>
          </a:xfrm>
        </p:spPr>
        <p:txBody>
          <a:bodyPr/>
          <a:lstStyle/>
          <a:p>
            <a:r>
              <a:rPr lang="en-US" sz="2600" dirty="0"/>
              <a:t>Students may use assistive technology (AT) if listed in their IEP or 504 plan:</a:t>
            </a:r>
          </a:p>
          <a:p>
            <a:pPr lvl="1"/>
            <a:r>
              <a:rPr lang="en-US" sz="2400" dirty="0"/>
              <a:t>Word prediction software</a:t>
            </a:r>
          </a:p>
          <a:p>
            <a:pPr lvl="1"/>
            <a:r>
              <a:rPr lang="en-US" sz="2400" dirty="0"/>
              <a:t>Speech-to-text programs</a:t>
            </a:r>
          </a:p>
          <a:p>
            <a:pPr lvl="1"/>
            <a:r>
              <a:rPr lang="en-US" sz="2400" dirty="0"/>
              <a:t>Adapted keyboard, mouse, large-format screen monitor, etc.</a:t>
            </a:r>
          </a:p>
          <a:p>
            <a:r>
              <a:rPr lang="en-US" sz="2600" dirty="0"/>
              <a:t>There are two categories of assistive technology for MCAS testing:</a:t>
            </a:r>
          </a:p>
          <a:p>
            <a:pPr lvl="1"/>
            <a:r>
              <a:rPr lang="en-US" sz="2400" b="1" dirty="0"/>
              <a:t>Compatible</a:t>
            </a:r>
            <a:r>
              <a:rPr lang="en-US" sz="2400" dirty="0"/>
              <a:t> </a:t>
            </a:r>
            <a:r>
              <a:rPr lang="en-US" sz="2400" b="1" dirty="0"/>
              <a:t>technology </a:t>
            </a:r>
            <a:r>
              <a:rPr lang="en-US" sz="2400" dirty="0"/>
              <a:t>that </a:t>
            </a:r>
            <a:r>
              <a:rPr lang="en-US" sz="2400" b="1" dirty="0"/>
              <a:t>interacts directly with TestNav</a:t>
            </a:r>
            <a:r>
              <a:rPr lang="en-US" sz="2400" dirty="0"/>
              <a:t>, the computer-based MCAS testing platform</a:t>
            </a:r>
          </a:p>
          <a:p>
            <a:pPr lvl="1"/>
            <a:r>
              <a:rPr lang="en-US" sz="2400" b="1" dirty="0"/>
              <a:t>External</a:t>
            </a:r>
            <a:r>
              <a:rPr lang="en-US" sz="2400" dirty="0"/>
              <a:t> technology that </a:t>
            </a:r>
            <a:r>
              <a:rPr lang="en-US" sz="2400" b="1" dirty="0"/>
              <a:t>does not interact with TestNav</a:t>
            </a:r>
          </a:p>
          <a:p>
            <a:pPr lvl="2"/>
            <a:r>
              <a:rPr lang="en-US" sz="2200" dirty="0"/>
              <a:t>Requires use of a second computer that is not directly connected to TestNav</a:t>
            </a:r>
          </a:p>
          <a:p>
            <a:pPr lvl="2"/>
            <a:r>
              <a:rPr lang="en-US" sz="2200" dirty="0"/>
              <a:t>May require test administrator to facilitate transfer of responses from external device to device used for assessment</a:t>
            </a:r>
          </a:p>
          <a:p>
            <a:pPr lvl="2"/>
            <a:r>
              <a:rPr lang="en-US" sz="2200" dirty="0"/>
              <a:t>Internet access must be disabled or restricted (e.g., kiosk mode) and student must be monitored closely during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99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65703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05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139929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Preparing for Test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3629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Test Administration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968954"/>
            <a:ext cx="11370972" cy="51575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Review IEPs, 504 plans, and PAM Appendix B.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Prepare a list/spreadsheet for test scheduling (strongly encouraged):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Order </a:t>
            </a:r>
            <a:r>
              <a:rPr lang="en-US" sz="2800" b="1" dirty="0"/>
              <a:t>additional </a:t>
            </a:r>
            <a:r>
              <a:rPr lang="en-US" sz="2800" dirty="0"/>
              <a:t>accommodated test editions, as needed.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/>
              <a:t>For legacy March retest and STE tests:</a:t>
            </a:r>
            <a:r>
              <a:rPr lang="en-US" sz="2800" dirty="0"/>
              <a:t> submit individualized graphic organizers and reference sheets to DESE for approval, if previously approved before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07452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04776"/>
              </p:ext>
            </p:extLst>
          </p:nvPr>
        </p:nvGraphicFramePr>
        <p:xfrm>
          <a:off x="681104" y="2207293"/>
          <a:ext cx="1087120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36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2391">
                <a:tc>
                  <a:txBody>
                    <a:bodyPr/>
                    <a:lstStyle/>
                    <a:p>
                      <a:r>
                        <a:rPr lang="en-US" sz="2200" dirty="0"/>
                        <a:t>Student Name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Grade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Subject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TA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dirty="0"/>
                        <a:t>Name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Room #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Accommodation(s)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391">
                <a:tc>
                  <a:txBody>
                    <a:bodyPr/>
                    <a:lstStyle/>
                    <a:p>
                      <a:r>
                        <a:rPr lang="en-US" sz="2200" dirty="0"/>
                        <a:t>Buster Scruggs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Math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Mr. Rogers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208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68275" indent="-168275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Human Read-aloud</a:t>
                      </a:r>
                    </a:p>
                    <a:p>
                      <a:pPr marL="168275" indent="-168275">
                        <a:buFont typeface="Arial" pitchFamily="34" charset="0"/>
                        <a:buChar char="•"/>
                      </a:pPr>
                      <a:r>
                        <a:rPr lang="en-US" sz="2200" dirty="0"/>
                        <a:t>Scribe</a:t>
                      </a:r>
                    </a:p>
                    <a:p>
                      <a:pPr marL="168275" indent="-168275">
                        <a:buFont typeface="Arial" pitchFamily="34" charset="0"/>
                        <a:buChar char="•"/>
                      </a:pPr>
                      <a:r>
                        <a:rPr lang="en-US" sz="2200" baseline="0" dirty="0"/>
                        <a:t>Reference sheet</a:t>
                      </a:r>
                      <a:endParaRPr lang="en-US" sz="22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34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Test Administration (</a:t>
            </a:r>
            <a:r>
              <a:rPr lang="en-US" i="1" dirty="0"/>
              <a:t>continued…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66010"/>
            <a:ext cx="11370972" cy="504974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Document accommodations for English Learners (ELs).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</a:t>
            </a:r>
            <a:r>
              <a:rPr lang="en-US" i="1" dirty="0"/>
              <a:t>Documentation of MCAS Accommodations for an EL Student</a:t>
            </a:r>
            <a:r>
              <a:rPr lang="en-US" dirty="0"/>
              <a:t> Appendix B of </a:t>
            </a:r>
            <a:r>
              <a:rPr lang="en-US" dirty="0">
                <a:hlinkClick r:id="rId2"/>
              </a:rPr>
              <a:t>Accessibility and Accommodation Manual</a:t>
            </a:r>
            <a:r>
              <a:rPr lang="en-US" dirty="0"/>
              <a:t>; </a:t>
            </a:r>
            <a:r>
              <a:rPr lang="en-US" b="1" dirty="0"/>
              <a:t>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a locally developed form for this purpose.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training to those who will provide accommodations.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Test administrators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Paraprofessionals and substitutes, as needed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Develop plan to monitor testing accommodations for students who require 1:1 test administration (human read-aloud, scribe).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07452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5807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D6EA-25DD-4E3C-ABF7-4206933D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 for </a:t>
            </a:r>
            <a:r>
              <a:rPr lang="en-US" u="sng" dirty="0"/>
              <a:t>Computer-Based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F53AD-7388-4A5E-A53C-1F5D491EA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3" y="1149123"/>
            <a:ext cx="11370972" cy="5049746"/>
          </a:xfrm>
        </p:spPr>
        <p:txBody>
          <a:bodyPr/>
          <a:lstStyle/>
          <a:p>
            <a:r>
              <a:rPr lang="en-US" sz="2600" dirty="0"/>
              <a:t>Test administrators who provide Human Read-Aloud and Human Signer accommodations will </a:t>
            </a:r>
            <a:r>
              <a:rPr lang="en-US" sz="2600" b="1" dirty="0"/>
              <a:t>use their own computer </a:t>
            </a:r>
            <a:r>
              <a:rPr lang="en-US" sz="2600" dirty="0"/>
              <a:t>and </a:t>
            </a:r>
            <a:r>
              <a:rPr lang="en-US" sz="2600" b="1" dirty="0"/>
              <a:t>print their own </a:t>
            </a:r>
            <a:r>
              <a:rPr lang="en-US" sz="2600" b="1" u="sng" dirty="0"/>
              <a:t>proctor testing ticket</a:t>
            </a:r>
            <a:r>
              <a:rPr lang="en-US" sz="2600" b="1" dirty="0"/>
              <a:t> </a:t>
            </a:r>
            <a:r>
              <a:rPr lang="en-US" sz="2600" dirty="0"/>
              <a:t>to access a “test administrator” edition of the test. </a:t>
            </a:r>
          </a:p>
          <a:p>
            <a:pPr lvl="1"/>
            <a:r>
              <a:rPr lang="en-US" sz="2400" dirty="0"/>
              <a:t>A separate PAN Session must be created.</a:t>
            </a:r>
          </a:p>
          <a:p>
            <a:pPr lvl="1"/>
            <a:r>
              <a:rPr lang="en-US" sz="2400" dirty="0"/>
              <a:t>Students will use their own student testing ticket to log into their test. </a:t>
            </a:r>
          </a:p>
          <a:p>
            <a:pPr lvl="1"/>
            <a:r>
              <a:rPr lang="en-US" sz="2400" b="1" dirty="0"/>
              <a:t>Do not confuse </a:t>
            </a:r>
            <a:r>
              <a:rPr lang="en-US" sz="2400" dirty="0"/>
              <a:t>student’s testing ticket with proctor testing ticket.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3CF5A-16C5-4F8B-856C-AA75F575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CE4CB-8300-4BF4-8AB2-E1FCC1F3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514" y="3782881"/>
            <a:ext cx="7951414" cy="27861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B4DE8DA-ED31-4FED-816C-C64442B85134}"/>
              </a:ext>
            </a:extLst>
          </p:cNvPr>
          <p:cNvSpPr/>
          <p:nvPr/>
        </p:nvSpPr>
        <p:spPr>
          <a:xfrm>
            <a:off x="1680014" y="3954238"/>
            <a:ext cx="571500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CE1-A0E1-4B86-B40C-4D6546B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Reminders for Paper-Based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0980-A3B9-47DB-A224-8CFEF23D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Review and follow </a:t>
            </a:r>
            <a:r>
              <a:rPr lang="en-US" sz="2800" b="1" dirty="0"/>
              <a:t>Special Instructions </a:t>
            </a:r>
            <a:r>
              <a:rPr lang="en-US" sz="2800" dirty="0"/>
              <a:t>included with special test forms (e.g., Braille, large-print) to avoid scoring and other problems.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Large-print, Braille, and other responses on special paper must be transcribed into standard booklet, and included with original in </a:t>
            </a:r>
            <a:r>
              <a:rPr lang="en-US" sz="2800" b="1" dirty="0"/>
              <a:t>Special Handling Envelope.</a:t>
            </a:r>
          </a:p>
          <a:p>
            <a:r>
              <a:rPr lang="en-US" sz="2800" dirty="0"/>
              <a:t>Typed responses: </a:t>
            </a:r>
          </a:p>
          <a:p>
            <a:pPr lvl="1"/>
            <a:r>
              <a:rPr lang="en-US" sz="2400" dirty="0"/>
              <a:t>Only 1 item response per page.</a:t>
            </a:r>
          </a:p>
          <a:p>
            <a:pPr lvl="1"/>
            <a:r>
              <a:rPr lang="en-US" sz="2400" dirty="0"/>
              <a:t>Each response must consist of no more than 1 page. </a:t>
            </a:r>
          </a:p>
          <a:p>
            <a:pPr lvl="1"/>
            <a:r>
              <a:rPr lang="en-US" sz="2400" dirty="0"/>
              <a:t>Each page must include all parts of each item (i.e., a., b., c., d…etc.).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5F83B-E3C5-4902-8923-CF4088C7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6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/>
          <p:nvPr/>
        </p:nvSpPr>
        <p:spPr>
          <a:xfrm>
            <a:off x="1" y="3190714"/>
            <a:ext cx="2769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61064" y="652816"/>
            <a:ext cx="9130936" cy="809458"/>
            <a:chOff x="3061064" y="188784"/>
            <a:chExt cx="9130936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4023361" y="188784"/>
              <a:ext cx="8168639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Participation Requirements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 What’s New and Notable?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061062" y="3110799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81D714-3905-427B-B5F8-783DEB3D0A2D}"/>
              </a:ext>
            </a:extLst>
          </p:cNvPr>
          <p:cNvSpPr/>
          <p:nvPr/>
        </p:nvSpPr>
        <p:spPr>
          <a:xfrm>
            <a:off x="3061061" y="4335544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63333" y="5566136"/>
            <a:ext cx="8839202" cy="809459"/>
            <a:chOff x="3063333" y="5566136"/>
            <a:chExt cx="8839202" cy="809459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3333" y="5566136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05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7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21125" y="5616923"/>
              <a:ext cx="7981410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</a:rPr>
                <a:t>Preparing for Test Administration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99508" y="2955940"/>
            <a:ext cx="7720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Student Registration/Personal Needs Profile (SR/PNP)</a:t>
            </a:r>
            <a:endParaRPr lang="en-US" sz="3600" dirty="0"/>
          </a:p>
        </p:txBody>
      </p:sp>
      <p:sp>
        <p:nvSpPr>
          <p:cNvPr id="25" name="文本框 8">
            <a:extLst>
              <a:ext uri="{FF2B5EF4-FFF2-40B4-BE49-F238E27FC236}">
                <a16:creationId xmlns:a16="http://schemas.microsoft.com/office/drawing/2014/main" id="{73115394-DBAC-4972-899F-89A1E17FA883}"/>
              </a:ext>
            </a:extLst>
          </p:cNvPr>
          <p:cNvSpPr txBox="1"/>
          <p:nvPr/>
        </p:nvSpPr>
        <p:spPr>
          <a:xfrm>
            <a:off x="3918853" y="4429670"/>
            <a:ext cx="8168639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endParaRPr lang="zh-CN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1270" y="4418151"/>
            <a:ext cx="772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Accessibility and Accommodations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Reminder to provide these to </a:t>
            </a:r>
            <a:r>
              <a:rPr lang="en-US" sz="3200" i="1" dirty="0"/>
              <a:t>all </a:t>
            </a:r>
            <a:r>
              <a:rPr lang="en-US" sz="3200" dirty="0"/>
              <a:t>students during testing…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2" y="1165633"/>
            <a:ext cx="11525519" cy="504974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Provide </a:t>
            </a:r>
            <a:r>
              <a:rPr lang="en-US" sz="2800" b="1" dirty="0"/>
              <a:t>all students </a:t>
            </a:r>
            <a:r>
              <a:rPr lang="en-US" sz="2800" dirty="0"/>
              <a:t>with the following during testing: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Untimed test sessions</a:t>
            </a:r>
          </a:p>
          <a:p>
            <a:pPr lvl="1">
              <a:spcBef>
                <a:spcPts val="1200"/>
              </a:spcBef>
            </a:pPr>
            <a:r>
              <a:rPr lang="en-US" sz="2600" u="sng" dirty="0"/>
              <a:t>Blank</a:t>
            </a:r>
            <a:r>
              <a:rPr lang="en-US" sz="2600" dirty="0"/>
              <a:t> scratch paper (including blank, lined, or graph paper)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Assistance from test administrator, as needed, to navigate the computer-based testing platform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Plus, the appropriate accommodations materials to </a:t>
            </a:r>
            <a:r>
              <a:rPr lang="en-US" sz="2800" b="1" dirty="0"/>
              <a:t>students who have these listed in their IEP or 504 plan</a:t>
            </a:r>
            <a:r>
              <a:rPr lang="en-US" sz="2800" dirty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Special (accommodated) test edition, either for CBT or PBT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Calculator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Graphic organizer/Mathematics or Science reference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64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Testing Irregularities – Use of Prohibited Materials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2" y="1002649"/>
            <a:ext cx="11857148" cy="55664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800" dirty="0"/>
              <a:t>Please report use of the following to the Department as soon as possible: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/>
              <a:t>Cell phones or other unauthorized devices in the testing room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/>
              <a:t>English-language dictionary or thesaurus on any next-gen MCAS test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Dictionaries are allowed </a:t>
            </a:r>
            <a:r>
              <a:rPr lang="en-US" sz="2400" u="sng" dirty="0"/>
              <a:t>only</a:t>
            </a:r>
            <a:r>
              <a:rPr lang="en-US" sz="2400" dirty="0"/>
              <a:t> for the legacy ELA Composition retest.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Bilingual word-to-word dictionaries are allowed for all ELs/former ELs.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/>
              <a:t>Unapproved Math reference sheet or ELA graphic organizer, including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sz="2400" dirty="0"/>
              <a:t>Modifications to a DESE-approved supplemental reference sheets/ELA organizer for next-generation MCAS tests.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600" dirty="0"/>
              <a:t>Use of a </a:t>
            </a:r>
            <a:r>
              <a:rPr lang="en-US" sz="2600" b="1" dirty="0"/>
              <a:t>calculator </a:t>
            </a:r>
            <a:r>
              <a:rPr lang="en-US" sz="2600" dirty="0"/>
              <a:t>on the </a:t>
            </a:r>
            <a:r>
              <a:rPr lang="en-US" sz="2600" u="sng" dirty="0"/>
              <a:t>non</a:t>
            </a:r>
            <a:r>
              <a:rPr lang="en-US" sz="2600" dirty="0"/>
              <a:t>-calculator session of Mathematics test,                or </a:t>
            </a:r>
            <a:r>
              <a:rPr lang="en-US" sz="2600" b="1" dirty="0"/>
              <a:t>read-aloud</a:t>
            </a:r>
            <a:r>
              <a:rPr lang="en-US" sz="2600" dirty="0"/>
              <a:t> or </a:t>
            </a:r>
            <a:r>
              <a:rPr lang="en-US" sz="2600" b="1" dirty="0"/>
              <a:t>spell-checker </a:t>
            </a:r>
            <a:r>
              <a:rPr lang="en-US" sz="2600" dirty="0"/>
              <a:t>on the ELA test, for student who does </a:t>
            </a:r>
            <a:r>
              <a:rPr lang="en-US" sz="2600" u="sng" dirty="0"/>
              <a:t>not</a:t>
            </a:r>
            <a:r>
              <a:rPr lang="en-US" sz="2600" dirty="0"/>
              <a:t> have this accommodation listed in an IEP or 504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3391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 </a:t>
            </a:r>
            <a:r>
              <a:rPr lang="en-US" sz="3200" dirty="0"/>
              <a:t>Student</a:t>
            </a:r>
            <a:r>
              <a:rPr lang="en-US" dirty="0"/>
              <a:t> Refuses an Accommodation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41959"/>
            <a:ext cx="11370972" cy="5049746"/>
          </a:xfrm>
        </p:spPr>
        <p:txBody>
          <a:bodyPr/>
          <a:lstStyle/>
          <a:p>
            <a:r>
              <a:rPr lang="en-US" sz="2600" dirty="0"/>
              <a:t>Document the student’s refusal in writing; keep in student’s file.</a:t>
            </a:r>
          </a:p>
          <a:p>
            <a:pPr lvl="1"/>
            <a:r>
              <a:rPr lang="en-US" sz="2400" dirty="0"/>
              <a:t>Sample refusal form — available in Accessibility and Accommodations Manual appendix, at </a:t>
            </a:r>
            <a:r>
              <a:rPr lang="en-US" sz="2400" dirty="0">
                <a:hlinkClick r:id="rId2"/>
              </a:rPr>
              <a:t>www.doe.mass.edu/mcas/accessibility/</a:t>
            </a:r>
            <a:endParaRPr lang="en-US" sz="2400" dirty="0"/>
          </a:p>
          <a:p>
            <a:pPr lvl="1"/>
            <a:r>
              <a:rPr lang="en-US" sz="2400" dirty="0"/>
              <a:t>Do </a:t>
            </a:r>
            <a:r>
              <a:rPr lang="en-US" sz="2400" u="sng" dirty="0"/>
              <a:t>not</a:t>
            </a:r>
            <a:r>
              <a:rPr lang="en-US" sz="2400" dirty="0"/>
              <a:t> ask student to sign any forms.</a:t>
            </a:r>
          </a:p>
          <a:p>
            <a:r>
              <a:rPr lang="en-US" sz="2600" dirty="0"/>
              <a:t>Continue to make accommodation available, if needed, for remainder of test administration.</a:t>
            </a:r>
          </a:p>
          <a:p>
            <a:r>
              <a:rPr lang="en-US" sz="2600" dirty="0"/>
              <a:t>Update information in student’s SR/PNP, if an accommodation was entered incorrectly or was not used.</a:t>
            </a:r>
          </a:p>
          <a:p>
            <a:r>
              <a:rPr lang="en-US" sz="2600" dirty="0"/>
              <a:t>Notify parent/guardian of student’s refusal.</a:t>
            </a:r>
          </a:p>
          <a:p>
            <a:r>
              <a:rPr lang="en-US" sz="2600" dirty="0"/>
              <a:t>Amend IEP/504 plan for future testing.</a:t>
            </a:r>
          </a:p>
          <a:p>
            <a:pPr lvl="1"/>
            <a:r>
              <a:rPr lang="en-US" sz="2400" dirty="0"/>
              <a:t>If appropriate, list the accommodation in the IEP/504 plan “as requested by student,” or remove it.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065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48D4-6DF5-4B4D-B6F7-00CE7C76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73D0-8F1B-4D5C-8B8D-D0CD559B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sessions are listed at </a:t>
            </a:r>
            <a:r>
              <a:rPr lang="en-US" dirty="0">
                <a:hlinkClick r:id="rId2"/>
              </a:rPr>
              <a:t>www.doe.mass.edu/mcas/training.html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Links to register will be posted on this page approximately one month before each session.</a:t>
            </a:r>
          </a:p>
          <a:p>
            <a:r>
              <a:rPr lang="en-US" dirty="0"/>
              <a:t>After each session is delivered, it will be posted at </a:t>
            </a:r>
            <a:r>
              <a:rPr lang="en-US" dirty="0">
                <a:hlinkClick r:id="rId3"/>
              </a:rPr>
              <a:t>mcas.pearsonsupport.com/training/</a:t>
            </a:r>
            <a:r>
              <a:rPr lang="en-US" dirty="0"/>
              <a:t> in approximately one week.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68268-1799-4471-9DD2-F5E86008D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566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44</a:t>
            </a:fld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35429" y="2189408"/>
            <a:ext cx="5706064" cy="3870198"/>
          </a:xfrm>
        </p:spPr>
        <p:txBody>
          <a:bodyPr/>
          <a:lstStyle/>
          <a:p>
            <a:r>
              <a:rPr lang="en-US" dirty="0"/>
              <a:t>Questions on logistics and technology (e.g., PearsonAccess Next, SR/PNP, TestNav)</a:t>
            </a:r>
            <a:br>
              <a:rPr lang="en-US" dirty="0"/>
            </a:br>
            <a:endParaRPr lang="en-US" sz="1200" dirty="0"/>
          </a:p>
          <a:p>
            <a:pPr lvl="1" indent="-341313"/>
            <a:r>
              <a:rPr lang="en-US" b="1" dirty="0"/>
              <a:t>Web: </a:t>
            </a:r>
            <a:r>
              <a:rPr lang="en-US" dirty="0">
                <a:hlinkClick r:id="rId2"/>
              </a:rPr>
              <a:t>mcas.pearsonsupport.com</a:t>
            </a:r>
            <a:r>
              <a:rPr lang="en-US" dirty="0"/>
              <a:t> </a:t>
            </a:r>
          </a:p>
          <a:p>
            <a:pPr lvl="1" indent="-341313"/>
            <a:r>
              <a:rPr lang="en-US" b="1" dirty="0"/>
              <a:t>Email: </a:t>
            </a:r>
            <a:r>
              <a:rPr lang="en-US" sz="2300" dirty="0">
                <a:hlinkClick r:id="rId3"/>
              </a:rPr>
              <a:t>mcas@measuredprogress.org</a:t>
            </a:r>
            <a:endParaRPr lang="en-US" sz="2300" dirty="0"/>
          </a:p>
          <a:p>
            <a:pPr lvl="1" indent="-341313"/>
            <a:r>
              <a:rPr lang="en-US" b="1" dirty="0"/>
              <a:t>Phone: </a:t>
            </a:r>
            <a:r>
              <a:rPr lang="en-US" dirty="0"/>
              <a:t>800-737-5103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MCAS Service Center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DESE Office of Student Assessment Services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and Phone Support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245473" y="2204358"/>
            <a:ext cx="5778205" cy="3800657"/>
          </a:xfrm>
        </p:spPr>
        <p:txBody>
          <a:bodyPr/>
          <a:lstStyle/>
          <a:p>
            <a:r>
              <a:rPr lang="en-US" dirty="0"/>
              <a:t>Policy questions (e.g., student participation, accommodations) </a:t>
            </a:r>
            <a:br>
              <a:rPr lang="en-US" dirty="0"/>
            </a:br>
            <a:endParaRPr lang="en-US" sz="1200" dirty="0"/>
          </a:p>
          <a:p>
            <a:pPr lvl="1" indent="-341313"/>
            <a:r>
              <a:rPr lang="en-US" b="1" dirty="0"/>
              <a:t>Web: </a:t>
            </a:r>
            <a:r>
              <a:rPr lang="en-US" dirty="0">
                <a:hlinkClick r:id="rId4"/>
              </a:rPr>
              <a:t>www.doe.mass.edu/mcas</a:t>
            </a:r>
            <a:r>
              <a:rPr lang="en-US" dirty="0"/>
              <a:t> </a:t>
            </a:r>
            <a:endParaRPr lang="en-US" sz="2200" dirty="0"/>
          </a:p>
          <a:p>
            <a:pPr lvl="1" indent="-341313"/>
            <a:r>
              <a:rPr lang="en-US" b="1" dirty="0"/>
              <a:t>Email: </a:t>
            </a:r>
            <a:r>
              <a:rPr lang="en-US" dirty="0">
                <a:hlinkClick r:id="rId5"/>
              </a:rPr>
              <a:t>mcas@doe.mass.edu</a:t>
            </a:r>
            <a:endParaRPr lang="en-US" dirty="0"/>
          </a:p>
          <a:p>
            <a:pPr lvl="1" indent="-341313"/>
            <a:r>
              <a:rPr lang="en-US" b="1" dirty="0"/>
              <a:t>Phone: </a:t>
            </a:r>
            <a:r>
              <a:rPr lang="en-US" dirty="0"/>
              <a:t>781-338-3625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5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9114139" cy="4890698"/>
          </a:xfrm>
        </p:spPr>
        <p:txBody>
          <a:bodyPr anchor="ctr"/>
          <a:lstStyle/>
          <a:p>
            <a:pPr algn="ctr">
              <a:buNone/>
            </a:pPr>
            <a:r>
              <a:rPr lang="en-US" sz="6000" dirty="0"/>
              <a:t>Questions &amp; Answers</a:t>
            </a:r>
          </a:p>
          <a:p>
            <a:pPr algn="ctr">
              <a:buNone/>
            </a:pPr>
            <a:r>
              <a:rPr lang="en-US" sz="4800" dirty="0"/>
              <a:t>(Use the “Questions” feature </a:t>
            </a:r>
            <a:br>
              <a:rPr lang="en-US" sz="4800" dirty="0"/>
            </a:br>
            <a:r>
              <a:rPr lang="en-US" sz="4800" dirty="0"/>
              <a:t>to ask questions.)</a:t>
            </a:r>
          </a:p>
          <a:p>
            <a:pPr algn="ctr">
              <a:buNone/>
            </a:pP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BB597-AE0F-4199-91FC-0A62B16692D8}"/>
              </a:ext>
            </a:extLst>
          </p:cNvPr>
          <p:cNvPicPr/>
          <p:nvPr/>
        </p:nvPicPr>
        <p:blipFill rotWithShape="1">
          <a:blip r:embed="rId2"/>
          <a:srcRect l="76736" t="2856" b="34946"/>
          <a:stretch/>
        </p:blipFill>
        <p:spPr bwMode="auto">
          <a:xfrm>
            <a:off x="9681882" y="1654819"/>
            <a:ext cx="2108200" cy="3055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928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0" y="96349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781-338-3625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  <a:hlinkClick r:id="rId4"/>
              </a:rPr>
              <a:t>mcas@doe.mass.edu</a:t>
            </a:r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146153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The Office of Student Assessment Services </a:t>
            </a:r>
            <a:endParaRPr lang="zh-CN" altLang="en-US" sz="24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Participation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Participation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publicly-funded students must participate in the MCAS assessments required for their grade.</a:t>
            </a:r>
          </a:p>
          <a:p>
            <a:pPr lvl="1"/>
            <a:r>
              <a:rPr lang="en-US" b="1" dirty="0"/>
              <a:t>All eligible students have the right </a:t>
            </a:r>
            <a:r>
              <a:rPr lang="en-US" dirty="0"/>
              <a:t>to participate in high school retests (March 4–8)</a:t>
            </a:r>
          </a:p>
          <a:p>
            <a:r>
              <a:rPr lang="en-US" dirty="0"/>
              <a:t>MCAS participation includes students with disabilities (SWDs) and English learners (ELs).</a:t>
            </a:r>
          </a:p>
          <a:p>
            <a:r>
              <a:rPr lang="en-US" dirty="0"/>
              <a:t>Participation ensures that all students receive instruction based on the MA Curriculum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6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Decision-Making Guidelines for Students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491072"/>
          </a:xfrm>
        </p:spPr>
        <p:txBody>
          <a:bodyPr/>
          <a:lstStyle/>
          <a:p>
            <a:r>
              <a:rPr lang="en-US" dirty="0"/>
              <a:t>IEP teams determine </a:t>
            </a:r>
            <a:r>
              <a:rPr lang="en-US" i="1" dirty="0"/>
              <a:t>how</a:t>
            </a:r>
            <a:r>
              <a:rPr lang="en-US" dirty="0"/>
              <a:t>, not whether, SWDs will participate in MCAS.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IEPs and 504 plans must list assessment decisions, including accommodations and alternate assessments.</a:t>
            </a:r>
          </a:p>
          <a:p>
            <a:r>
              <a:rPr lang="en-US" dirty="0"/>
              <a:t>See the publication </a:t>
            </a:r>
            <a:r>
              <a:rPr lang="en-US" b="1" i="1" dirty="0"/>
              <a:t>Accessibility and Accommodations Manual </a:t>
            </a:r>
            <a:r>
              <a:rPr lang="en-US" dirty="0"/>
              <a:t>available at </a:t>
            </a:r>
            <a:r>
              <a:rPr lang="en-US" dirty="0">
                <a:hlinkClick r:id="rId2"/>
              </a:rPr>
              <a:t>www.doe.mass.edu/mcas/accessibility/.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04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/>
          <p:nvPr/>
        </p:nvSpPr>
        <p:spPr>
          <a:xfrm>
            <a:off x="2257426" y="1967876"/>
            <a:ext cx="9801224" cy="20002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</a:rPr>
              <a:t>What’s New and Notable?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What’s New and Notable?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1972" y="1230403"/>
            <a:ext cx="11731483" cy="504974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/>
              <a:t>Virtually all students in grades 3–8 and 10 are expected to take </a:t>
            </a:r>
            <a:r>
              <a:rPr lang="en-US" sz="3000" b="1" dirty="0"/>
              <a:t>computer-based tests </a:t>
            </a:r>
            <a:r>
              <a:rPr lang="en-US" sz="3000" dirty="0"/>
              <a:t>in Spring 2019.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000" dirty="0"/>
              <a:t>In spring 2019, computer-based MCAS tests will be administered to students in </a:t>
            </a:r>
            <a:r>
              <a:rPr lang="en-US" sz="3000" b="1" dirty="0"/>
              <a:t>grade 10</a:t>
            </a:r>
            <a:r>
              <a:rPr lang="en-US" sz="3000" dirty="0"/>
              <a:t> for the first time in </a:t>
            </a:r>
            <a:r>
              <a:rPr lang="en-US" sz="3000" b="1" dirty="0"/>
              <a:t>ELA and Mathematics</a:t>
            </a:r>
            <a:r>
              <a:rPr lang="en-US" sz="3000" dirty="0"/>
              <a:t>. </a:t>
            </a:r>
          </a:p>
          <a:p>
            <a:pPr marL="630238" lvl="1"/>
            <a:r>
              <a:rPr lang="en-US" sz="2600" dirty="0"/>
              <a:t>Next-generation tests measure the </a:t>
            </a:r>
            <a:r>
              <a:rPr lang="en-US" sz="2600" b="1" dirty="0"/>
              <a:t>2017 curriculum frameworks</a:t>
            </a:r>
            <a:r>
              <a:rPr lang="en-US" sz="2600" dirty="0"/>
              <a:t>.</a:t>
            </a:r>
          </a:p>
          <a:p>
            <a:pPr marL="122238"/>
            <a:r>
              <a:rPr lang="en-US" sz="3000" b="1" dirty="0"/>
              <a:t>Paper-based tests </a:t>
            </a:r>
            <a:r>
              <a:rPr lang="en-US" sz="3000" dirty="0"/>
              <a:t>are available as an accommodation for students with disabilities who are unable to test on a computer (if listed in IEP/504 plan)</a:t>
            </a:r>
          </a:p>
          <a:p>
            <a:pPr marL="630238" lvl="1"/>
            <a:r>
              <a:rPr lang="en-US" sz="2600" dirty="0"/>
              <a:t>This year, </a:t>
            </a:r>
            <a:r>
              <a:rPr lang="en-US" sz="2600" b="1" dirty="0"/>
              <a:t>high school STE </a:t>
            </a:r>
            <a:r>
              <a:rPr lang="en-US" sz="2600" dirty="0"/>
              <a:t>and </a:t>
            </a:r>
            <a:r>
              <a:rPr lang="en-US" sz="2600" b="1" dirty="0"/>
              <a:t>all retests </a:t>
            </a:r>
            <a:r>
              <a:rPr lang="en-US" sz="2600" dirty="0"/>
              <a:t>offered only on paper.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37843</TotalTime>
  <Words>3162</Words>
  <Application>Microsoft Office PowerPoint</Application>
  <PresentationFormat>Widescreen</PresentationFormat>
  <Paragraphs>387</Paragraphs>
  <Slides>46</Slides>
  <Notes>16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等线</vt:lpstr>
      <vt:lpstr>Arial</vt:lpstr>
      <vt:lpstr>Courier New</vt:lpstr>
      <vt:lpstr>Georgia</vt:lpstr>
      <vt:lpstr>Segoe</vt:lpstr>
      <vt:lpstr>Segoe SemiBold</vt:lpstr>
      <vt:lpstr>Segoe UI</vt:lpstr>
      <vt:lpstr>Segoe UI Semibold</vt:lpstr>
      <vt:lpstr>Wingdings</vt:lpstr>
      <vt:lpstr>ESE​​</vt:lpstr>
      <vt:lpstr> MCAS Accessibility and Accommodations</vt:lpstr>
      <vt:lpstr>Presenters</vt:lpstr>
      <vt:lpstr>Logistics for This Session</vt:lpstr>
      <vt:lpstr>PowerPoint Presentation</vt:lpstr>
      <vt:lpstr>PowerPoint Presentation</vt:lpstr>
      <vt:lpstr>MCAS Participation Requirements </vt:lpstr>
      <vt:lpstr>Decision-Making Guidelines for Students with Disabilities</vt:lpstr>
      <vt:lpstr>PowerPoint Presentation</vt:lpstr>
      <vt:lpstr>What’s New and Notable?</vt:lpstr>
      <vt:lpstr>What’s New and Notable? (Continued…)</vt:lpstr>
      <vt:lpstr>What’s New and Notable? (Continued…)</vt:lpstr>
      <vt:lpstr>Team Decisions Needed Before Testing in Spring 2019</vt:lpstr>
      <vt:lpstr>English Learner (EL) Accommodations – Guidelines</vt:lpstr>
      <vt:lpstr>PowerPoint Presentation</vt:lpstr>
      <vt:lpstr>What is the Student Registration/Personal Needs Profile  (SR/PNP)?</vt:lpstr>
      <vt:lpstr>Student Registration/Personal Needs Profile (SR/PNP) Process</vt:lpstr>
      <vt:lpstr>PowerPoint Presentation</vt:lpstr>
      <vt:lpstr>Accessibility Features and Accommodations</vt:lpstr>
      <vt:lpstr>Universal Accessibility Features (UF) for all students</vt:lpstr>
      <vt:lpstr>PowerPoint Presentation</vt:lpstr>
      <vt:lpstr>PowerPoint Presentation</vt:lpstr>
      <vt:lpstr>PowerPoint Presentation</vt:lpstr>
      <vt:lpstr>PowerPoint Presentation</vt:lpstr>
      <vt:lpstr>Designated Accessibility Features (DF) for any student,                 at principal’s discretion</vt:lpstr>
      <vt:lpstr>Accommodations for Students with Disabilities</vt:lpstr>
      <vt:lpstr>PowerPoint Presentation</vt:lpstr>
      <vt:lpstr>PowerPoint Presentation</vt:lpstr>
      <vt:lpstr>Accommodations for Students with Disabilities (Continued)</vt:lpstr>
      <vt:lpstr>Special Access Accommodations for Students with Disabilities  (formerly called Nonstandard Accommodations)</vt:lpstr>
      <vt:lpstr>Spell-checker</vt:lpstr>
      <vt:lpstr>Criteria for Providing Special Access Accommodations (SAs)</vt:lpstr>
      <vt:lpstr>Accommodations Available for English Learners (ELs)</vt:lpstr>
      <vt:lpstr>Accommodated Test Forms</vt:lpstr>
      <vt:lpstr>Assistive Technology (AT)</vt:lpstr>
      <vt:lpstr>PowerPoint Presentation</vt:lpstr>
      <vt:lpstr>Preparing for Test Administration </vt:lpstr>
      <vt:lpstr>Preparing for Test Administration (continued…) </vt:lpstr>
      <vt:lpstr>Important Reminder for Computer-Based Testing</vt:lpstr>
      <vt:lpstr>Important Reminders for Paper-Based Testing</vt:lpstr>
      <vt:lpstr>Reminder to provide these to all students during testing…</vt:lpstr>
      <vt:lpstr>Testing Irregularities – Use of Prohibited Materials </vt:lpstr>
      <vt:lpstr>If a Student Refuses an Accommodation </vt:lpstr>
      <vt:lpstr>Upcoming Training Sessions</vt:lpstr>
      <vt:lpstr>Email and Phone Support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Administrators Overview</dc:title>
  <dc:creator>Wiener, Daniel J</dc:creator>
  <cp:lastModifiedBy>Zalk, Jodie</cp:lastModifiedBy>
  <cp:revision>175</cp:revision>
  <cp:lastPrinted>2018-08-21T17:17:08Z</cp:lastPrinted>
  <dcterms:created xsi:type="dcterms:W3CDTF">2018-08-20T16:55:43Z</dcterms:created>
  <dcterms:modified xsi:type="dcterms:W3CDTF">2019-01-14T22:58:27Z</dcterms:modified>
</cp:coreProperties>
</file>