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8" r:id="rId1"/>
  </p:sldMasterIdLst>
  <p:notesMasterIdLst>
    <p:notesMasterId r:id="rId21"/>
  </p:notesMasterIdLst>
  <p:handoutMasterIdLst>
    <p:handoutMasterId r:id="rId22"/>
  </p:handoutMasterIdLst>
  <p:sldIdLst>
    <p:sldId id="431" r:id="rId2"/>
    <p:sldId id="496" r:id="rId3"/>
    <p:sldId id="468" r:id="rId4"/>
    <p:sldId id="470" r:id="rId5"/>
    <p:sldId id="489" r:id="rId6"/>
    <p:sldId id="492" r:id="rId7"/>
    <p:sldId id="488" r:id="rId8"/>
    <p:sldId id="471" r:id="rId9"/>
    <p:sldId id="472" r:id="rId10"/>
    <p:sldId id="490" r:id="rId11"/>
    <p:sldId id="473" r:id="rId12"/>
    <p:sldId id="474" r:id="rId13"/>
    <p:sldId id="475" r:id="rId14"/>
    <p:sldId id="501" r:id="rId15"/>
    <p:sldId id="502" r:id="rId16"/>
    <p:sldId id="500" r:id="rId17"/>
    <p:sldId id="491" r:id="rId18"/>
    <p:sldId id="505" r:id="rId19"/>
    <p:sldId id="503" r:id="rId2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kelly" initials="BK" lastIdx="13" clrIdx="0"/>
  <p:cmAuthor id="1" name="Dan Wiener" initials="WDJ" lastIdx="1" clrIdx="1"/>
  <p:cmAuthor id="2" name="Dahn, LeAnn E" initials="LED" lastIdx="7" clrIdx="2">
    <p:extLst>
      <p:ext uri="{19B8F6BF-5375-455C-9EA6-DF929625EA0E}">
        <p15:presenceInfo xmlns:p15="http://schemas.microsoft.com/office/powerpoint/2012/main" userId="Dahn, LeAnn 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AFE"/>
    <a:srgbClr val="D6DDFE"/>
    <a:srgbClr val="EDEAFC"/>
    <a:srgbClr val="DEE2FA"/>
    <a:srgbClr val="0000FF"/>
    <a:srgbClr val="8A8BA1"/>
    <a:srgbClr val="3333CC"/>
    <a:srgbClr val="CCD2F8"/>
    <a:srgbClr val="0D1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69" autoAdjust="0"/>
    <p:restoredTop sz="81009" autoAdjust="0"/>
  </p:normalViewPr>
  <p:slideViewPr>
    <p:cSldViewPr>
      <p:cViewPr varScale="1">
        <p:scale>
          <a:sx n="59" d="100"/>
          <a:sy n="59" d="100"/>
        </p:scale>
        <p:origin x="1050" y="60"/>
      </p:cViewPr>
      <p:guideLst>
        <p:guide orient="horz" pos="2160"/>
        <p:guide pos="3168"/>
      </p:guideLst>
    </p:cSldViewPr>
  </p:slideViewPr>
  <p:notesTextViewPr>
    <p:cViewPr>
      <p:scale>
        <a:sx n="100" d="100"/>
        <a:sy n="100" d="100"/>
      </p:scale>
      <p:origin x="0" y="0"/>
    </p:cViewPr>
  </p:notesTextViewPr>
  <p:sorterViewPr>
    <p:cViewPr>
      <p:scale>
        <a:sx n="80" d="100"/>
        <a:sy n="80" d="100"/>
      </p:scale>
      <p:origin x="0" y="11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938AE5D3-7EC3-498C-8A93-D1F55A96F4C1}" type="datetimeFigureOut">
              <a:rPr lang="en-US" smtClean="0"/>
              <a:pPr/>
              <a:t>9/28/2017</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r>
              <a:rPr lang="en-US"/>
              <a:t>Massachusetts Department of Elementary and Secondary Education</a:t>
            </a: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B0820B25-C917-4208-BDDF-C72B78E7CCFD}" type="slidenum">
              <a:rPr lang="en-US" smtClean="0"/>
              <a:pPr/>
              <a:t>‹#›</a:t>
            </a:fld>
            <a:endParaRPr lang="en-US"/>
          </a:p>
        </p:txBody>
      </p:sp>
    </p:spTree>
    <p:extLst>
      <p:ext uri="{BB962C8B-B14F-4D97-AF65-F5344CB8AC3E}">
        <p14:creationId xmlns:p14="http://schemas.microsoft.com/office/powerpoint/2010/main" val="4856118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0063F597-CE17-476A-A5CB-91589ED997B7}" type="datetimeFigureOut">
              <a:rPr lang="en-US" smtClean="0"/>
              <a:pPr/>
              <a:t>9/28/2017</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r>
              <a:rPr lang="en-US"/>
              <a:t>Massachusetts Department of Elementary and Secondary Education</a:t>
            </a: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45724FF-A098-4B60-9000-6891DF0985A5}" type="slidenum">
              <a:rPr lang="en-US" smtClean="0"/>
              <a:pPr/>
              <a:t>‹#›</a:t>
            </a:fld>
            <a:endParaRPr lang="en-US"/>
          </a:p>
        </p:txBody>
      </p:sp>
    </p:spTree>
    <p:extLst>
      <p:ext uri="{BB962C8B-B14F-4D97-AF65-F5344CB8AC3E}">
        <p14:creationId xmlns:p14="http://schemas.microsoft.com/office/powerpoint/2010/main" val="34700118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This module presents an overview of the Accessibility and Accommodations policies for the next generation MCAS tests for students in grades 3 through 8. Please listen carefully to this information, since there are important features that are available to all students. We will also discuss accommodations that are available only to certain students, like students with disabilities or English learners. These policies are intended to help all students participate fairly and effectively in the Next Generation MCAS tests. </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6148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what the text-to-speech feature looks like on the computer-based test. The sentence being read aloud is highlighted in yellow; the word being read aloud at the moment is highlighted in blue. The student can control the speed and the volume of the speaking voice using the control icons shown on the display. It is important for students to become familiar with the look and feel of this accommodation before testing begins, if they plan to use it on the test. We strongly encourage students who need this accommodation to take practice tests using the text-to-speech accommodation so they will be familiar with how the text-to-speech accommodation works. </a:t>
            </a:r>
            <a:endParaRPr lang="en-US" dirty="0">
              <a:effectLst/>
            </a:endParaRP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a:p>
        </p:txBody>
      </p:sp>
    </p:spTree>
    <p:extLst>
      <p:ext uri="{BB962C8B-B14F-4D97-AF65-F5344CB8AC3E}">
        <p14:creationId xmlns:p14="http://schemas.microsoft.com/office/powerpoint/2010/main" val="78429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Response Accommodations change the way in which a student with a disability responds to test questions. For example, typed responses are allowed on the paper-based test; and a scribe can write down the answers dictated by the student.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response accommodation is to allow a student with a disability to use a specific approved graphic organizer for the ELA test; or an approved supplemental mathematics reference sheet to answer questions on the mathematics test. Only graphic organizers and reference sheets that have been developed by the Massachusetts Department of Elementary and Secondary Education may be used, and only by a student with a disability who has this accommodation listed in their IEP or 504 plan. It is not permissible to add any text or graphics to these approved ELA graphic organizers or supplemental mathematics reference sheets, but schools are permitted to remove any graphics or text from the existing sheets; or they can use an ELA graphic organizer of their choosing as long as it does not contain any text. Department-approved graphic organizers and reference sheets may be downloaded from the site shown on this table, and have been designed especially to assist students in responding to questions on the next-generation MCAS tests. Schools may no longer submit their own individualized mathematics reference sheets or ELA graphic organizers for Department approval. However, it is possible for a school to request approval for the use of a customized STE reference sheet, which must be submitted for approval prior to testing. The use of this accommodation is collected in each student’s PNP.</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11</a:t>
            </a:fld>
            <a:endParaRPr lang="en-US"/>
          </a:p>
        </p:txBody>
      </p:sp>
    </p:spTree>
    <p:extLst>
      <p:ext uri="{BB962C8B-B14F-4D97-AF65-F5344CB8AC3E}">
        <p14:creationId xmlns:p14="http://schemas.microsoft.com/office/powerpoint/2010/main" val="124332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Special Access Accommodations, formerly known as “nonstandard accommodations,” are used by a small number of students with disabilities on specific MCAS tests. They are called “special access” because they change part of what the test is designed to measure, and therefore should be used only by a very small number of students who meet certain guidelines. Eligibility to receive these accommodations is limited to students who are severely limited or prevented from performing the skill in question; such as a student who is virtually unable to calculate, write, read, or spell. Teams must carefully review the criteria described for each special access accommodation listed in the Accessibility and Accommodations Manual before designating these for students, and may consult with Department staff beforehand.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Special Access Accommodations must be included in the student’s Personal Needs Profile, or PNP. </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12</a:t>
            </a:fld>
            <a:endParaRPr lang="en-US"/>
          </a:p>
        </p:txBody>
      </p:sp>
    </p:spTree>
    <p:extLst>
      <p:ext uri="{BB962C8B-B14F-4D97-AF65-F5344CB8AC3E}">
        <p14:creationId xmlns:p14="http://schemas.microsoft.com/office/powerpoint/2010/main" val="431229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accommodations listed in this table are intended for students who were reported as English language learners in the Student Information Management System (or SIMS). First-year ELLs with low levels of English proficiency may take a paper-test, instead of a computer-based test, if they are unfamiliar with the use of technology. Several other accommodations are allowed for English learners, and the use of approved bilingual word-to-word dictionaries is also allowed for </a:t>
            </a:r>
            <a:r>
              <a:rPr lang="en-US" sz="1200" b="1" kern="1200" dirty="0">
                <a:solidFill>
                  <a:schemeClr val="tx1"/>
                </a:solidFill>
                <a:effectLst/>
                <a:latin typeface="+mn-lt"/>
                <a:ea typeface="+mn-ea"/>
                <a:cs typeface="+mn-cs"/>
              </a:rPr>
              <a:t>former</a:t>
            </a:r>
            <a:r>
              <a:rPr lang="en-US" sz="1200" kern="1200" dirty="0">
                <a:solidFill>
                  <a:schemeClr val="tx1"/>
                </a:solidFill>
                <a:effectLst/>
                <a:latin typeface="+mn-lt"/>
                <a:ea typeface="+mn-ea"/>
                <a:cs typeface="+mn-cs"/>
              </a:rPr>
              <a:t> ELLs.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take a minute to review this list of accommodations available to ELLs, whether they have a disability or not.</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13</a:t>
            </a:fld>
            <a:endParaRPr lang="en-US"/>
          </a:p>
        </p:txBody>
      </p:sp>
    </p:spTree>
    <p:extLst>
      <p:ext uri="{BB962C8B-B14F-4D97-AF65-F5344CB8AC3E}">
        <p14:creationId xmlns:p14="http://schemas.microsoft.com/office/powerpoint/2010/main" val="3624518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special test forms listed on this slide are available as accommodations for students with disabilities. Please take a minute to review the list of accommodated forms.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computer-based tests, in grades three through eight, text-to-speech screen reader, and Assistive Technology forms are available.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paper-based tests, in grades three through eight, large print and Braille forms are available. Please note that Unified English Braille tests will replace European Braille American Edition tests in grades 3 through 5.</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14</a:t>
            </a:fld>
            <a:endParaRPr lang="en-US"/>
          </a:p>
        </p:txBody>
      </p:sp>
    </p:spTree>
    <p:extLst>
      <p:ext uri="{BB962C8B-B14F-4D97-AF65-F5344CB8AC3E}">
        <p14:creationId xmlns:p14="http://schemas.microsoft.com/office/powerpoint/2010/main" val="927678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Students with disabilities may use their familiar assistive technology to participate in next-generation MCAS tests if the specific technology is already listed in the student’s IEP or 504 plan. Assistive technology can include word prediction or speech-to-text programs; adaptive keyboards or mouse; and screen enlargement devices.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two kinds of assistive technology that can be used to take the test. One is an assistive technology program that is </a:t>
            </a:r>
            <a:r>
              <a:rPr lang="en-US" sz="1200" b="1" kern="1200" dirty="0">
                <a:solidFill>
                  <a:schemeClr val="tx1"/>
                </a:solidFill>
                <a:effectLst/>
                <a:latin typeface="+mn-lt"/>
                <a:ea typeface="+mn-ea"/>
                <a:cs typeface="+mn-cs"/>
              </a:rPr>
              <a:t>compatible</a:t>
            </a:r>
            <a:r>
              <a:rPr lang="en-US" sz="1200" kern="1200" dirty="0">
                <a:solidFill>
                  <a:schemeClr val="tx1"/>
                </a:solidFill>
                <a:effectLst/>
                <a:latin typeface="+mn-lt"/>
                <a:ea typeface="+mn-ea"/>
                <a:cs typeface="+mn-cs"/>
              </a:rPr>
              <a:t> with TestNav, the computer testing platform. Compatible programs are those that function within TestNav during the computer-based test. In that case, “Assistive Technology” must be requested in the PNP to ensure that the correct form of the test is provided to the student. A list of compatible assistive technology programs is listed on the “</a:t>
            </a:r>
            <a:r>
              <a:rPr lang="en-US" sz="1200" i="1" kern="1200" dirty="0">
                <a:solidFill>
                  <a:schemeClr val="tx1"/>
                </a:solidFill>
                <a:effectLst/>
                <a:latin typeface="+mn-lt"/>
                <a:ea typeface="+mn-ea"/>
                <a:cs typeface="+mn-cs"/>
              </a:rPr>
              <a:t>Guidelines for Using Assistive Technology as an MCAS Test Accommodation” </a:t>
            </a:r>
            <a:r>
              <a:rPr lang="en-US" sz="1200" kern="1200" dirty="0">
                <a:solidFill>
                  <a:schemeClr val="tx1"/>
                </a:solidFill>
                <a:effectLst/>
                <a:latin typeface="+mn-lt"/>
                <a:ea typeface="+mn-ea"/>
                <a:cs typeface="+mn-cs"/>
              </a:rPr>
              <a:t>available on the Department’s website.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assistive technology programs may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be compatible with TestNav and are therefore considered external technology that does not interact with TestNav. These will require another nearby computer station that includes the assistive technology program or device that is not connected to the computer that uses TestNav. A test administrator may need to help the student transfer the information from the additional computer to the actual computer-based test. Schools should plan in advance for test administrations that will use assistive technology, and try these out beforehand using practice tests. It will also be important to make sure the student using assistive technology cannot access the Internet during testing. </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15</a:t>
            </a:fld>
            <a:endParaRPr lang="en-US"/>
          </a:p>
        </p:txBody>
      </p:sp>
    </p:spTree>
    <p:extLst>
      <p:ext uri="{BB962C8B-B14F-4D97-AF65-F5344CB8AC3E}">
        <p14:creationId xmlns:p14="http://schemas.microsoft.com/office/powerpoint/2010/main" val="3132934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Test preparation is an important part of performing well on the next-generation MCAS tests, particularly on the computer-based test. Educators should plan time to allow students to become familiar with the basic operation of the computer-based testing platform, called “TestNav.”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way to prepare students, is to view the Student Tutorial on the mcas.pearsonsupport.com web page. The Student Tutorial provides students with an interactive experience on how to use the various tools, screens, and commands in TestNav.</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way to prepare students for the test is to have them take practice tests. The online practice tests will expose students to the types of test questions that will be asked on the next-generation MCAS tests.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sure that students’ accommodations are documented in their IEPs and 504 plans, and that the test coordinator is aware of which students will receive which accommodations on the day of the test. Tests results may be invalidated if students receive the incorrect accommodation, or if they do not receive the accommodations listed in their plan.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important to document accommodations for English language learners. You can use the sample “Documentation of MCAS Accommodations for an ELL Student” found in the appendix of the Accessibility and Accommodations Manual. </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16</a:t>
            </a:fld>
            <a:endParaRPr lang="en-US"/>
          </a:p>
        </p:txBody>
      </p:sp>
    </p:spTree>
    <p:extLst>
      <p:ext uri="{BB962C8B-B14F-4D97-AF65-F5344CB8AC3E}">
        <p14:creationId xmlns:p14="http://schemas.microsoft.com/office/powerpoint/2010/main" val="2005430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An online student registration system is used to register students for the next-generation MCAS, including an accommodation tracking system called the Personal Needs Profile, or PNP. This system is used for enrolling students for computer- and paper-based tests, for requesting accommodated test forms, and for reporting the use of certain selected accommodations.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More information on the process for reviewing and revising student information in the PNP is found in the </a:t>
            </a:r>
            <a:r>
              <a:rPr lang="en-US" sz="1200" b="1" i="1" kern="1200" dirty="0">
                <a:solidFill>
                  <a:schemeClr val="tx1"/>
                </a:solidFill>
                <a:effectLst/>
                <a:latin typeface="+mn-lt"/>
                <a:ea typeface="+mn-ea"/>
                <a:cs typeface="+mn-cs"/>
              </a:rPr>
              <a:t>Guide to the Student Registration/Personal Needs Profile (SR/PNP) </a:t>
            </a:r>
            <a:r>
              <a:rPr lang="en-US" sz="1200" kern="1200" dirty="0">
                <a:solidFill>
                  <a:schemeClr val="tx1"/>
                </a:solidFill>
                <a:effectLst/>
                <a:latin typeface="+mn-lt"/>
                <a:ea typeface="+mn-ea"/>
                <a:cs typeface="+mn-cs"/>
              </a:rPr>
              <a:t>at mcas.pearsonsupport.com/manuals/ under the “Test Admin Guidance” drop-down or the </a:t>
            </a:r>
            <a:r>
              <a:rPr lang="en-US" sz="1200" i="1" kern="1200" dirty="0">
                <a:solidFill>
                  <a:schemeClr val="tx1"/>
                </a:solidFill>
                <a:effectLst/>
                <a:latin typeface="+mn-lt"/>
                <a:ea typeface="+mn-ea"/>
                <a:cs typeface="+mn-cs"/>
              </a:rPr>
              <a:t>Student Registration/Personal Needs Profile</a:t>
            </a:r>
            <a:r>
              <a:rPr lang="en-US" sz="1200" kern="1200" dirty="0">
                <a:solidFill>
                  <a:schemeClr val="tx1"/>
                </a:solidFill>
                <a:effectLst/>
                <a:latin typeface="+mn-lt"/>
                <a:ea typeface="+mn-ea"/>
                <a:cs typeface="+mn-cs"/>
              </a:rPr>
              <a:t> training module found at mcas.pearsonsupport.com/training/.</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17</a:t>
            </a:fld>
            <a:endParaRPr lang="en-US"/>
          </a:p>
        </p:txBody>
      </p:sp>
    </p:spTree>
    <p:extLst>
      <p:ext uri="{BB962C8B-B14F-4D97-AF65-F5344CB8AC3E}">
        <p14:creationId xmlns:p14="http://schemas.microsoft.com/office/powerpoint/2010/main" val="281719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Shown here is an example of the Manage Student Test screen which is part of the Student Registration/Personal Needs Profile, or SR/PNP. Schools can use the Manage Student Test screen to change or add an accommodation, request a special test form, or activate an accessibility feature for a student. The Manage Student Test screen may vary depending on the test. For example, the Calculation Device accommodation would only appear on the screen for the Mathematics 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Check the list of features and accommodations carefully, and refer to the document entitled </a:t>
            </a:r>
            <a:r>
              <a:rPr lang="en-US" sz="1200" i="1" kern="1200" dirty="0">
                <a:solidFill>
                  <a:schemeClr val="tx1"/>
                </a:solidFill>
                <a:effectLst/>
                <a:latin typeface="+mn-lt"/>
                <a:ea typeface="+mn-ea"/>
                <a:cs typeface="+mn-cs"/>
              </a:rPr>
              <a:t>Guide to the Student Registration/Personal Needs Profile (SR/PNP) </a:t>
            </a:r>
            <a:r>
              <a:rPr lang="en-US" sz="1200" kern="1200" dirty="0">
                <a:solidFill>
                  <a:schemeClr val="tx1"/>
                </a:solidFill>
                <a:effectLst/>
                <a:latin typeface="+mn-lt"/>
                <a:ea typeface="+mn-ea"/>
                <a:cs typeface="+mn-cs"/>
              </a:rPr>
              <a:t>for information on how to access and complete the Manage Student Test screen.</a:t>
            </a:r>
            <a:endParaRPr lang="en-US" b="0"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18</a:t>
            </a:fld>
            <a:endParaRPr lang="en-US"/>
          </a:p>
        </p:txBody>
      </p:sp>
    </p:spTree>
    <p:extLst>
      <p:ext uri="{BB962C8B-B14F-4D97-AF65-F5344CB8AC3E}">
        <p14:creationId xmlns:p14="http://schemas.microsoft.com/office/powerpoint/2010/main" val="3677759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latin typeface="+mn-lt"/>
                <a:ea typeface="+mn-ea"/>
                <a:cs typeface="+mn-cs"/>
              </a:rPr>
              <a:t>Thank you for taking the time to view this module.</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Please use the available resources at mcas.pearsonsupport.com and on the Department’s MCAS Accessibility and Accommodations web page for additional information and assistance. </a:t>
            </a:r>
            <a:r>
              <a:rPr lang="en-US" sz="1200" kern="1200" dirty="0">
                <a:solidFill>
                  <a:schemeClr val="tx1"/>
                </a:solidFill>
                <a:latin typeface="+mn-lt"/>
                <a:ea typeface="+mn-ea"/>
                <a:cs typeface="+mn-cs"/>
              </a:rPr>
              <a:t>  </a:t>
            </a:r>
          </a:p>
          <a:p>
            <a:endParaRPr lang="en-US" baseline="0" dirty="0"/>
          </a:p>
          <a:p>
            <a:endParaRPr lang="en-US" baseline="0" dirty="0"/>
          </a:p>
          <a:p>
            <a:endParaRPr lang="en-US" baseline="0" dirty="0"/>
          </a:p>
          <a:p>
            <a:endParaRPr lang="en-US" baseline="0"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19</a:t>
            </a:fld>
            <a:endParaRPr lang="en-US"/>
          </a:p>
        </p:txBody>
      </p:sp>
    </p:spTree>
    <p:extLst>
      <p:ext uri="{BB962C8B-B14F-4D97-AF65-F5344CB8AC3E}">
        <p14:creationId xmlns:p14="http://schemas.microsoft.com/office/powerpoint/2010/main" val="3815305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 addition to viewing this module, please review the updated version of the MCAS Accessibility and Accommodations policy manual available at the URL shown on your screen</a:t>
            </a:r>
            <a:r>
              <a:rPr lang="en-US" sz="1200" i="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accessibility features are available to all students. Some of these are </a:t>
            </a:r>
            <a:r>
              <a:rPr lang="en-US" sz="1200" b="1" kern="1200" dirty="0">
                <a:solidFill>
                  <a:schemeClr val="tx1"/>
                </a:solidFill>
                <a:effectLst/>
                <a:latin typeface="+mn-lt"/>
                <a:ea typeface="+mn-ea"/>
                <a:cs typeface="+mn-cs"/>
              </a:rPr>
              <a:t>Universal Accessibility Features </a:t>
            </a:r>
            <a:r>
              <a:rPr lang="en-US" sz="1200" kern="1200" dirty="0">
                <a:solidFill>
                  <a:schemeClr val="tx1"/>
                </a:solidFill>
                <a:effectLst/>
                <a:latin typeface="+mn-lt"/>
                <a:ea typeface="+mn-ea"/>
                <a:cs typeface="+mn-cs"/>
              </a:rPr>
              <a:t>that are either built into the computer-based system or provided by a test administrator. Others are called </a:t>
            </a:r>
            <a:r>
              <a:rPr lang="en-US" sz="1200" b="1" kern="1200" dirty="0">
                <a:solidFill>
                  <a:schemeClr val="tx1"/>
                </a:solidFill>
                <a:effectLst/>
                <a:latin typeface="+mn-lt"/>
                <a:ea typeface="+mn-ea"/>
                <a:cs typeface="+mn-cs"/>
              </a:rPr>
              <a:t>Designated Accessibility Features </a:t>
            </a:r>
            <a:r>
              <a:rPr lang="en-US" sz="1200" kern="1200" dirty="0">
                <a:solidFill>
                  <a:schemeClr val="tx1"/>
                </a:solidFill>
                <a:effectLst/>
                <a:latin typeface="+mn-lt"/>
                <a:ea typeface="+mn-ea"/>
                <a:cs typeface="+mn-cs"/>
              </a:rPr>
              <a:t>which allow the principal to determine whether a student should have flexibility in their test setting, group size, or scheduling of the test. Some </a:t>
            </a:r>
            <a:r>
              <a:rPr lang="en-US" sz="1200" b="1" kern="1200" dirty="0">
                <a:solidFill>
                  <a:schemeClr val="tx1"/>
                </a:solidFill>
                <a:effectLst/>
                <a:latin typeface="+mn-lt"/>
                <a:ea typeface="+mn-ea"/>
                <a:cs typeface="+mn-cs"/>
              </a:rPr>
              <a:t>accommodations </a:t>
            </a:r>
            <a:r>
              <a:rPr lang="en-US" sz="1200" kern="1200" dirty="0">
                <a:solidFill>
                  <a:schemeClr val="tx1"/>
                </a:solidFill>
                <a:effectLst/>
                <a:latin typeface="+mn-lt"/>
                <a:ea typeface="+mn-ea"/>
                <a:cs typeface="+mn-cs"/>
              </a:rPr>
              <a:t>are available only to students with disabilities, while others are available only to English learners. </a:t>
            </a:r>
            <a:r>
              <a:rPr lang="en-US" sz="1200" b="1" kern="1200" dirty="0">
                <a:solidFill>
                  <a:schemeClr val="tx1"/>
                </a:solidFill>
                <a:effectLst/>
                <a:latin typeface="+mn-lt"/>
                <a:ea typeface="+mn-ea"/>
                <a:cs typeface="+mn-cs"/>
              </a:rPr>
              <a:t>Special Access Accommodations, </a:t>
            </a:r>
            <a:r>
              <a:rPr lang="en-US" sz="1200" kern="1200" dirty="0">
                <a:solidFill>
                  <a:schemeClr val="tx1"/>
                </a:solidFill>
                <a:effectLst/>
                <a:latin typeface="+mn-lt"/>
                <a:ea typeface="+mn-ea"/>
                <a:cs typeface="+mn-cs"/>
              </a:rPr>
              <a:t>previously called “nonstandard accommodations,” are available only to a small number of students with disabilities who meet certain guidelines to receive them. All of these will be described shortly.</a:t>
            </a:r>
          </a:p>
        </p:txBody>
      </p:sp>
      <p:sp>
        <p:nvSpPr>
          <p:cNvPr id="4" name="Footer Placeholder 3"/>
          <p:cNvSpPr>
            <a:spLocks noGrp="1"/>
          </p:cNvSpPr>
          <p:nvPr>
            <p:ph type="ftr" sz="quarter" idx="10"/>
          </p:nvPr>
        </p:nvSpPr>
        <p:spPr/>
        <p:txBody>
          <a:bodyPr/>
          <a:lstStyle/>
          <a:p>
            <a:r>
              <a:rPr lang="en-US" dirty="0"/>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2</a:t>
            </a:fld>
            <a:endParaRPr lang="en-US" dirty="0"/>
          </a:p>
        </p:txBody>
      </p:sp>
    </p:spTree>
    <p:extLst>
      <p:ext uri="{BB962C8B-B14F-4D97-AF65-F5344CB8AC3E}">
        <p14:creationId xmlns:p14="http://schemas.microsoft.com/office/powerpoint/2010/main" val="133931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There are four notable accessibility policies to be aware of:</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First,</a:t>
            </a:r>
            <a:r>
              <a:rPr lang="en-US" sz="1200" kern="1200" dirty="0">
                <a:solidFill>
                  <a:schemeClr val="tx1"/>
                </a:solidFill>
                <a:effectLst/>
                <a:latin typeface="+mn-lt"/>
                <a:ea typeface="+mn-ea"/>
                <a:cs typeface="+mn-cs"/>
              </a:rPr>
              <a:t> the list of accommodations and accommodation numbers for grades 3-8 MCAS tests are different from the previous MCAS; </a:t>
            </a:r>
            <a:r>
              <a:rPr lang="en-US" sz="1200" b="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many accommodations on previous MCAS tests are now called “accessibility features” and are available to </a:t>
            </a:r>
            <a:r>
              <a:rPr lang="en-US" sz="1200" b="1" kern="1200" dirty="0">
                <a:solidFill>
                  <a:schemeClr val="tx1"/>
                </a:solidFill>
                <a:effectLst/>
                <a:latin typeface="+mn-lt"/>
                <a:ea typeface="+mn-ea"/>
                <a:cs typeface="+mn-cs"/>
              </a:rPr>
              <a:t>all </a:t>
            </a:r>
            <a:r>
              <a:rPr lang="en-US" sz="1200" kern="1200" dirty="0">
                <a:solidFill>
                  <a:schemeClr val="tx1"/>
                </a:solidFill>
                <a:effectLst/>
                <a:latin typeface="+mn-lt"/>
                <a:ea typeface="+mn-ea"/>
                <a:cs typeface="+mn-cs"/>
              </a:rPr>
              <a:t>students. Accessibility features may differ depending on whether a student is taking a computer- or paper-based test; </a:t>
            </a:r>
            <a:r>
              <a:rPr lang="en-US" sz="1200" b="1" kern="1200" dirty="0">
                <a:solidFill>
                  <a:schemeClr val="tx1"/>
                </a:solidFill>
                <a:effectLst/>
                <a:latin typeface="+mn-lt"/>
                <a:ea typeface="+mn-ea"/>
                <a:cs typeface="+mn-cs"/>
              </a:rPr>
              <a:t>third</a:t>
            </a:r>
            <a:r>
              <a:rPr lang="en-US" sz="1200" kern="1200" dirty="0">
                <a:solidFill>
                  <a:schemeClr val="tx1"/>
                </a:solidFill>
                <a:effectLst/>
                <a:latin typeface="+mn-lt"/>
                <a:ea typeface="+mn-ea"/>
                <a:cs typeface="+mn-cs"/>
              </a:rPr>
              <a:t>, an expanded set of accommodations is now available for students who are English learners; and </a:t>
            </a:r>
            <a:r>
              <a:rPr lang="en-US" sz="1200" b="1" kern="1200" dirty="0">
                <a:solidFill>
                  <a:schemeClr val="tx1"/>
                </a:solidFill>
                <a:effectLst/>
                <a:latin typeface="+mn-lt"/>
                <a:ea typeface="+mn-ea"/>
                <a:cs typeface="+mn-cs"/>
              </a:rPr>
              <a:t>fourth</a:t>
            </a:r>
            <a:r>
              <a:rPr lang="en-US" sz="1200" kern="1200" dirty="0">
                <a:solidFill>
                  <a:schemeClr val="tx1"/>
                </a:solidFill>
                <a:effectLst/>
                <a:latin typeface="+mn-lt"/>
                <a:ea typeface="+mn-ea"/>
                <a:cs typeface="+mn-cs"/>
              </a:rPr>
              <a:t>, the grades 5 and 8 Science Technology and Engineering tests are now available on the computer-based testing platform, with new accessibility features and accommodations such as text-to-speech. Please note that the Kurzweil test editions will no longer be available for grades 5 and 8 Science Technology and Engineering.</a:t>
            </a:r>
            <a:endParaRPr lang="en-US" baseline="0"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a:p>
        </p:txBody>
      </p:sp>
    </p:spTree>
    <p:extLst>
      <p:ext uri="{BB962C8B-B14F-4D97-AF65-F5344CB8AC3E}">
        <p14:creationId xmlns:p14="http://schemas.microsoft.com/office/powerpoint/2010/main" val="104596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Universal Accessibility Features</a:t>
            </a:r>
            <a:r>
              <a:rPr lang="en-US" sz="1200" kern="1200" dirty="0">
                <a:solidFill>
                  <a:schemeClr val="tx1"/>
                </a:solidFill>
                <a:effectLst/>
                <a:latin typeface="+mn-lt"/>
                <a:ea typeface="+mn-ea"/>
                <a:cs typeface="+mn-cs"/>
              </a:rPr>
              <a:t> shown on this screen are available to any student who needs them, depending on whether they are taking the computer- or paper-based test. There are two column headers on this table: Computer and Paper. On the left side, “Computer” is used to show the features that are available to students taking the computer-based tests using the TestNav platform. The “Paper” column on the right shows the equivalent accessibility feature for students taking the paper-based test.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of these universal accessibility features is described in the Accessibility and Accommodations policy manual. We will describe a few of them to you now.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“Answer Eliminator,” allows students to cross out answer options they think are incorrect on the computer-based test. “Answer Masking” allows a student to read a line of text or an answer option while blocking out the rest of the question or the other answer options.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“Human read-aloud (or sign) selected words” allows a test administrator to read aloud or sign a selected word or phrase to any student on the Mathematics or Science and Technology/Engineering tests, as requested by the student. For example, a student taking the Mathematics MCAS test is allowed to raise his or her hand and ask the test administrator to read aloud an unfamiliar word. The test administrator would then quietly read the word to the student without disturbing the other students taking the test. No definitions can be given; only the pronunciation is allowed. Test administrators may also redirect the student’s attention back to the test, if he or she has lost their focus or is engaging in an unrelated activity. Take a moment to review this list of Universal Accessibility Features and determine if you’d like to review any of these more closely in the Accessibility and Accommodations Manual.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also be aware that certain selected features and accommodations marked with the letters “PNP” mean that this must be documented in the student’s Personal Needs Profile (PNP), which we’ll discuss later in this module.</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a:p>
        </p:txBody>
      </p:sp>
    </p:spTree>
    <p:extLst>
      <p:ext uri="{BB962C8B-B14F-4D97-AF65-F5344CB8AC3E}">
        <p14:creationId xmlns:p14="http://schemas.microsoft.com/office/powerpoint/2010/main" val="397685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an example of how the “Alternative background and font color” accessibility feature is used. The student can change the color of the computer screen to match any of the combinations shown in the dropdown menu. There are seven color settings that can be set or reset by the student. This feature can benefit students with visual disabilities, but must be designated in the student’s Personal Needs Profile so it will be available to the student when he or she takes the computer-based test. </a:t>
            </a:r>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5</a:t>
            </a:fld>
            <a:endParaRPr lang="en-US"/>
          </a:p>
        </p:txBody>
      </p:sp>
    </p:spTree>
    <p:extLst>
      <p:ext uri="{BB962C8B-B14F-4D97-AF65-F5344CB8AC3E}">
        <p14:creationId xmlns:p14="http://schemas.microsoft.com/office/powerpoint/2010/main" val="12190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“Line Reader Tool” looks like this. It’s a gray box with a clear window that allows the student to focus on one line of text at a time and limit distractions from surrounding text. A student may turn it on and off by selecting the icon shown on the screen. The student can adjust the size of the box and the width and height of the reading line, and can move the line reader to different parts of the screen.</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6</a:t>
            </a:fld>
            <a:endParaRPr lang="en-US"/>
          </a:p>
        </p:txBody>
      </p:sp>
    </p:spTree>
    <p:extLst>
      <p:ext uri="{BB962C8B-B14F-4D97-AF65-F5344CB8AC3E}">
        <p14:creationId xmlns:p14="http://schemas.microsoft.com/office/powerpoint/2010/main" val="382396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Answer Eliminator looks like this. Students can use the icon on the screen to turn the answer eliminator on and off. Students can “X” out the answer options they believe are incorrect. This tool helps students keep track of which answers they thought were wrong and to narrow down the list of reasonable responses. Students taking the paper-based test can also use an “X” to cross out answer options in the test booklet that they believe are incorrect. </a:t>
            </a:r>
            <a:endParaRPr lang="en-US" dirty="0"/>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a:p>
        </p:txBody>
      </p:sp>
    </p:spTree>
    <p:extLst>
      <p:ext uri="{BB962C8B-B14F-4D97-AF65-F5344CB8AC3E}">
        <p14:creationId xmlns:p14="http://schemas.microsoft.com/office/powerpoint/2010/main" val="116264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Next, we’ll briefly review the list of </a:t>
            </a:r>
            <a:r>
              <a:rPr lang="en-US" sz="1200" b="1" kern="1200" dirty="0">
                <a:solidFill>
                  <a:schemeClr val="tx1"/>
                </a:solidFill>
                <a:effectLst/>
                <a:latin typeface="+mn-lt"/>
                <a:ea typeface="+mn-ea"/>
                <a:cs typeface="+mn-cs"/>
              </a:rPr>
              <a:t>Designated Accessibility Features</a:t>
            </a:r>
            <a:r>
              <a:rPr lang="en-US" sz="1200" kern="1200" dirty="0">
                <a:solidFill>
                  <a:schemeClr val="tx1"/>
                </a:solidFill>
                <a:effectLst/>
                <a:latin typeface="+mn-lt"/>
                <a:ea typeface="+mn-ea"/>
                <a:cs typeface="+mn-cs"/>
              </a:rPr>
              <a:t>. These features were available in the past only as accommodations for students with disabilities. Now, these features are available to </a:t>
            </a:r>
            <a:r>
              <a:rPr lang="en-US" sz="1200" b="1" kern="1200" dirty="0">
                <a:solidFill>
                  <a:schemeClr val="tx1"/>
                </a:solidFill>
                <a:effectLst/>
                <a:latin typeface="+mn-lt"/>
                <a:ea typeface="+mn-ea"/>
                <a:cs typeface="+mn-cs"/>
              </a:rPr>
              <a:t>any student</a:t>
            </a:r>
            <a:r>
              <a:rPr lang="en-US" sz="1200" kern="1200" dirty="0">
                <a:solidFill>
                  <a:schemeClr val="tx1"/>
                </a:solidFill>
                <a:effectLst/>
                <a:latin typeface="+mn-lt"/>
                <a:ea typeface="+mn-ea"/>
                <a:cs typeface="+mn-cs"/>
              </a:rPr>
              <a:t>, if the principal or his or her designee gives their approval. Most of these features determine </a:t>
            </a:r>
            <a:r>
              <a:rPr lang="en-US" sz="1200" b="1" kern="1200" dirty="0">
                <a:solidFill>
                  <a:schemeClr val="tx1"/>
                </a:solidFill>
                <a:effectLst/>
                <a:latin typeface="+mn-lt"/>
                <a:ea typeface="+mn-ea"/>
                <a:cs typeface="+mn-cs"/>
              </a:rPr>
              <a:t>where, with whom, and when students will be tested</a:t>
            </a:r>
            <a:r>
              <a:rPr lang="en-US" sz="1200" kern="1200" dirty="0">
                <a:solidFill>
                  <a:schemeClr val="tx1"/>
                </a:solidFill>
                <a:effectLst/>
                <a:latin typeface="+mn-lt"/>
                <a:ea typeface="+mn-ea"/>
                <a:cs typeface="+mn-cs"/>
              </a:rPr>
              <a:t>, as well as some other considerations. Please note the state’s “Stop Testing Policy,” which may be especially helpful when testing first-year English learners and some special education students.</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8</a:t>
            </a:fld>
            <a:endParaRPr lang="en-US"/>
          </a:p>
        </p:txBody>
      </p:sp>
    </p:spTree>
    <p:extLst>
      <p:ext uri="{BB962C8B-B14F-4D97-AF65-F5344CB8AC3E}">
        <p14:creationId xmlns:p14="http://schemas.microsoft.com/office/powerpoint/2010/main" val="243340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Accommodations</a:t>
            </a:r>
            <a:r>
              <a:rPr lang="en-US" sz="1200" kern="1200" dirty="0">
                <a:solidFill>
                  <a:schemeClr val="tx1"/>
                </a:solidFill>
                <a:effectLst/>
                <a:latin typeface="+mn-lt"/>
                <a:ea typeface="+mn-ea"/>
                <a:cs typeface="+mn-cs"/>
              </a:rPr>
              <a:t> listed here are available only to students with disabilities. This slide describes some different ways in which the MCAS test can be presented to the student. The left-hand column shows accommodations for students with disabilities who are taking the computer-based tests; the column on the right shows the equivalent accommodation on the paper-based test. Accommodations that include the “PNP” designation must be listed in the student’s Personal Needs Profile (or PNP). Accommodations must be listed in the student’s IEP or 504 plan to ensure that he or she receives the accommodations to which they are entitled.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Students who are unable to take a computer-based test due to the effects of their disability may take a paper-based test instead, as an accommodation, if this is listed in their IEP or 504 plan.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“text-to-speech” accommodation will allow a student to listen with headphones to a computer-based version of the test read aloud. The “human read-aloud” is the comparable accommodation for a student taking the paper-based test who needs the test read aloud. Be aware that reading aloud the ELA test is a “special access” accommodation that will be discussed later.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“screen reader” is intended for use only by students who are blind or have visual impairments and already use a screen reader program such as JAWS or NVDA. The Braille test is an equivalent accommodation for a student who is blind and cannot take the computer-based test. </a:t>
            </a:r>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9</a:t>
            </a:fld>
            <a:endParaRPr lang="en-US"/>
          </a:p>
        </p:txBody>
      </p:sp>
    </p:spTree>
    <p:extLst>
      <p:ext uri="{BB962C8B-B14F-4D97-AF65-F5344CB8AC3E}">
        <p14:creationId xmlns:p14="http://schemas.microsoft.com/office/powerpoint/2010/main" val="443441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5867400" y="-381000"/>
            <a:ext cx="3505200" cy="7745744"/>
          </a:xfrm>
          <a:prstGeom prst="rect">
            <a:avLst/>
          </a:prstGeom>
        </p:spPr>
      </p:pic>
      <p:sp>
        <p:nvSpPr>
          <p:cNvPr id="9" name="Title 1"/>
          <p:cNvSpPr>
            <a:spLocks noGrp="1"/>
          </p:cNvSpPr>
          <p:nvPr>
            <p:ph type="ctrTitle"/>
          </p:nvPr>
        </p:nvSpPr>
        <p:spPr>
          <a:xfrm>
            <a:off x="533400" y="990601"/>
            <a:ext cx="7772400" cy="1905000"/>
          </a:xfrm>
        </p:spPr>
        <p:txBody>
          <a:bodyPr anchor="b" anchorCtr="0"/>
          <a:lstStyle>
            <a:lvl1pPr algn="l">
              <a:defRPr/>
            </a:lvl1pPr>
          </a:lstStyle>
          <a:p>
            <a:r>
              <a:rPr lang="en-US"/>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533400" y="5753100"/>
            <a:ext cx="2714625" cy="6477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B31CE43-016E-449F-9706-26248BFC54AD}" type="datetime1">
              <a:rPr lang="en-US" smtClean="0"/>
              <a:pPr/>
              <a:t>9/28/2017</a:t>
            </a:fld>
            <a:endParaRPr lang="en-US" dirty="0"/>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dirty="0"/>
          </a:p>
        </p:txBody>
      </p:sp>
      <p:sp>
        <p:nvSpPr>
          <p:cNvPr id="10" name="Footer Placeholder 9"/>
          <p:cNvSpPr>
            <a:spLocks noGrp="1"/>
          </p:cNvSpPr>
          <p:nvPr>
            <p:ph type="ftr" sz="quarter" idx="12"/>
          </p:nvPr>
        </p:nvSpPr>
        <p:spPr/>
        <p:txBody>
          <a:bodyPr/>
          <a:lstStyle>
            <a:lvl1pPr>
              <a:defRPr sz="1100"/>
            </a:lvl1pPr>
          </a:lstStyle>
          <a:p>
            <a:r>
              <a:rPr lang="en-US"/>
              <a:t>Massachusetts Department of Elementary and Secondary Education</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85800" y="612775"/>
            <a:ext cx="76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9/28/2017</a:t>
            </a:fld>
            <a:endParaRPr lang="en-US"/>
          </a:p>
        </p:txBody>
      </p:sp>
      <p:sp>
        <p:nvSpPr>
          <p:cNvPr id="6" name="Footer Placeholder 5"/>
          <p:cNvSpPr>
            <a:spLocks noGrp="1"/>
          </p:cNvSpPr>
          <p:nvPr>
            <p:ph type="ftr" sz="quarter" idx="11"/>
          </p:nvPr>
        </p:nvSpPr>
        <p:spPr/>
        <p:txBody>
          <a:bodyPr/>
          <a:lstStyle/>
          <a:p>
            <a:r>
              <a:rPr lang="en-US"/>
              <a:t>Massachusetts Department of Elementary and Secondary Education</a:t>
            </a:r>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5A307-C7D7-48DF-9A27-B47F9B671EC5}" type="datetime1">
              <a:rPr lang="en-US" smtClean="0"/>
              <a:pPr/>
              <a:t>9/28/2017</a:t>
            </a:fld>
            <a:endParaRPr lang="en-US"/>
          </a:p>
        </p:txBody>
      </p:sp>
      <p:sp>
        <p:nvSpPr>
          <p:cNvPr id="5" name="Footer Placeholder 4"/>
          <p:cNvSpPr>
            <a:spLocks noGrp="1"/>
          </p:cNvSpPr>
          <p:nvPr>
            <p:ph type="ftr" sz="quarter" idx="11"/>
          </p:nvPr>
        </p:nvSpPr>
        <p:spPr/>
        <p:txBody>
          <a:bodyPr/>
          <a:lstStyle/>
          <a:p>
            <a:r>
              <a:rPr lang="en-US"/>
              <a:t>Massachusetts Department of Elementary and Secondary Education</a:t>
            </a:r>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FE243-CC59-4617-A96F-54AAA96641C8}" type="datetime1">
              <a:rPr lang="en-US" smtClean="0"/>
              <a:pPr/>
              <a:t>9/28/2017</a:t>
            </a:fld>
            <a:endParaRPr lang="en-US"/>
          </a:p>
        </p:txBody>
      </p:sp>
      <p:sp>
        <p:nvSpPr>
          <p:cNvPr id="5" name="Footer Placeholder 4"/>
          <p:cNvSpPr>
            <a:spLocks noGrp="1"/>
          </p:cNvSpPr>
          <p:nvPr>
            <p:ph type="ftr" sz="quarter" idx="11"/>
          </p:nvPr>
        </p:nvSpPr>
        <p:spPr/>
        <p:txBody>
          <a:bodyPr/>
          <a:lstStyle/>
          <a:p>
            <a:r>
              <a:rPr lang="en-US"/>
              <a:t>Massachusetts Department of Elementary and Secondary Education</a:t>
            </a:r>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73FCE0-82CF-4805-9DFB-E2B0729D46AD}" type="datetime1">
              <a:rPr lang="en-US" smtClean="0"/>
              <a:pPr/>
              <a:t>9/28/2017</a:t>
            </a:fld>
            <a:endParaRPr lang="en-US"/>
          </a:p>
        </p:txBody>
      </p:sp>
      <p:sp>
        <p:nvSpPr>
          <p:cNvPr id="6" name="Slide Number Placeholder 5"/>
          <p:cNvSpPr>
            <a:spLocks noGrp="1"/>
          </p:cNvSpPr>
          <p:nvPr>
            <p:ph type="sldNum" sz="quarter" idx="12"/>
          </p:nvPr>
        </p:nvSpPr>
        <p:spPr>
          <a:xfrm>
            <a:off x="8458200" y="5257800"/>
            <a:ext cx="533400" cy="457200"/>
          </a:xfrm>
        </p:spPr>
        <p:txBody>
          <a:bodyPr/>
          <a:lstStyle>
            <a:lvl1pPr algn="ctr">
              <a:defRPr b="1">
                <a:solidFill>
                  <a:schemeClr val="tx1">
                    <a:lumMod val="60000"/>
                    <a:lumOff val="40000"/>
                  </a:schemeClr>
                </a:solidFill>
              </a:defRPr>
            </a:lvl1pPr>
          </a:lstStyle>
          <a:p>
            <a:fld id="{BD26C40E-487C-40A4-A841-8174FD7B7142}" type="slidenum">
              <a:rPr lang="en-US" smtClean="0"/>
              <a:pPr/>
              <a:t>‹#›</a:t>
            </a:fld>
            <a:endParaRPr lang="en-US" dirty="0"/>
          </a:p>
        </p:txBody>
      </p:sp>
      <p:sp>
        <p:nvSpPr>
          <p:cNvPr id="7" name="Slide Number Placeholder 3"/>
          <p:cNvSpPr txBox="1">
            <a:spLocks/>
          </p:cNvSpPr>
          <p:nvPr userDrawn="1"/>
        </p:nvSpPr>
        <p:spPr>
          <a:xfrm>
            <a:off x="8458200" y="5257800"/>
            <a:ext cx="533400" cy="457200"/>
          </a:xfrm>
          <a:prstGeom prst="rect">
            <a:avLst/>
          </a:prstGeom>
        </p:spPr>
        <p:txBody>
          <a:bodyPr vert="horz" lIns="91440" tIns="45720" rIns="91440" bIns="45720" rtlCol="0" anchor="ctr"/>
          <a:lstStyle>
            <a:lvl1pPr algn="ctr">
              <a:defRPr sz="1400" b="1">
                <a:solidFill>
                  <a:schemeClr val="tx1">
                    <a:lumMod val="60000"/>
                    <a:lumOff val="4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D26C40E-487C-40A4-A841-8174FD7B7142}" type="slidenum">
              <a:rPr kumimoji="0" lang="en-US" sz="1400" b="1" i="0" u="none" strike="noStrike" kern="1200" cap="none" spc="0" normalizeH="0" baseline="0" noProof="0" smtClean="0">
                <a:ln>
                  <a:noFill/>
                </a:ln>
                <a:solidFill>
                  <a:schemeClr val="tx1">
                    <a:lumMod val="60000"/>
                    <a:lumOff val="4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tx1">
                  <a:lumMod val="60000"/>
                  <a:lumOff val="40000"/>
                </a:schemeClr>
              </a:solidFill>
              <a:effectLst/>
              <a:uLnTx/>
              <a:uFillTx/>
              <a:latin typeface="+mn-lt"/>
              <a:ea typeface="+mn-ea"/>
              <a:cs typeface="+mn-cs"/>
            </a:endParaRPr>
          </a:p>
        </p:txBody>
      </p:sp>
      <p:sp>
        <p:nvSpPr>
          <p:cNvPr id="8" name="Footer Placeholder 3"/>
          <p:cNvSpPr>
            <a:spLocks noGrp="1"/>
          </p:cNvSpPr>
          <p:nvPr userDrawn="1">
            <p:ph type="ftr" sz="quarter" idx="11"/>
          </p:nvPr>
        </p:nvSpPr>
        <p:spPr>
          <a:xfrm>
            <a:off x="3124200" y="6264275"/>
            <a:ext cx="5410200" cy="365125"/>
          </a:xfrm>
        </p:spPr>
        <p:txBody>
          <a:bodyPr/>
          <a:lstStyle/>
          <a:p>
            <a:r>
              <a:rPr lang="en-US" dirty="0"/>
              <a:t>Massachusetts Department of Elementary and Secondary Education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5F4F7B-0081-4992-B1AA-BA7A5348C1F1}" type="datetime1">
              <a:rPr lang="en-US" smtClean="0"/>
              <a:pPr/>
              <a:t>9/28/2017</a:t>
            </a:fld>
            <a:endParaRPr lang="en-US" dirty="0"/>
          </a:p>
        </p:txBody>
      </p:sp>
      <p:sp>
        <p:nvSpPr>
          <p:cNvPr id="4" name="Footer Placeholder 3"/>
          <p:cNvSpPr>
            <a:spLocks noGrp="1"/>
          </p:cNvSpPr>
          <p:nvPr>
            <p:ph type="ftr" sz="quarter" idx="11"/>
          </p:nvPr>
        </p:nvSpPr>
        <p:spPr/>
        <p:txBody>
          <a:bodyPr/>
          <a:lstStyle/>
          <a:p>
            <a:r>
              <a:rPr lang="en-US"/>
              <a:t>Massachusetts Department of Elementary and Secondary Education</a:t>
            </a:r>
            <a:endParaRPr lang="en-US" dirty="0"/>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dirty="0"/>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2" descr="Master-Logo_sans starguy 695x338_color.jpg"/>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6895187" y="1828800"/>
            <a:ext cx="2248812" cy="5029200"/>
          </a:xfrm>
          <a:prstGeom prst="rect">
            <a:avLst/>
          </a:prstGeom>
        </p:spPr>
      </p:pic>
      <p:sp>
        <p:nvSpPr>
          <p:cNvPr id="10" name="Title 1"/>
          <p:cNvSpPr>
            <a:spLocks noGrp="1"/>
          </p:cNvSpPr>
          <p:nvPr>
            <p:ph type="title"/>
          </p:nvPr>
        </p:nvSpPr>
        <p:spPr>
          <a:xfrm>
            <a:off x="685800" y="2209800"/>
            <a:ext cx="6781800" cy="2895600"/>
          </a:xfrm>
        </p:spPr>
        <p:txBody>
          <a:bodyPr anchor="b" anchorCtr="0">
            <a:noAutofit/>
          </a:bodyPr>
          <a:lstStyle>
            <a:lvl1pPr algn="l">
              <a:defRPr lang="en-US" sz="4400" kern="1200">
                <a:solidFill>
                  <a:schemeClr val="tx1"/>
                </a:solidFill>
                <a:latin typeface="+mj-lt"/>
                <a:ea typeface="+mj-ea"/>
                <a:cs typeface="+mj-cs"/>
              </a:defRPr>
            </a:lvl1pPr>
          </a:lstStyle>
          <a:p>
            <a:r>
              <a:rPr lang="en-US"/>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Content Placeholder 12"/>
          <p:cNvSpPr>
            <a:spLocks noGrp="1"/>
          </p:cNvSpPr>
          <p:nvPr>
            <p:ph sz="quarter" idx="10"/>
          </p:nvPr>
        </p:nvSpPr>
        <p:spPr>
          <a:xfrm>
            <a:off x="685800" y="381000"/>
            <a:ext cx="6781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Master-Logo_sans starguy 695x338_color.jpg"/>
          <p:cNvPicPr>
            <a:picLocks noChangeAspect="1"/>
          </p:cNvPicPr>
          <p:nvPr userDrawn="1"/>
        </p:nvPicPr>
        <p:blipFill>
          <a:blip r:embed="rId3" cstate="print"/>
          <a:srcRect/>
          <a:stretch>
            <a:fillRect/>
          </a:stretch>
        </p:blipFill>
        <p:spPr bwMode="auto">
          <a:xfrm>
            <a:off x="4800600" y="6019800"/>
            <a:ext cx="2514600" cy="599975"/>
          </a:xfrm>
          <a:prstGeom prst="rect">
            <a:avLst/>
          </a:prstGeom>
          <a:noFill/>
          <a:ln w="9525">
            <a:noFill/>
            <a:miter lim="800000"/>
            <a:headEnd/>
            <a:tailEnd/>
          </a:ln>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8B71EE-B44A-4B18-9AB0-96D87421065F}" type="datetime1">
              <a:rPr lang="en-US" smtClean="0"/>
              <a:pPr/>
              <a:t>9/28/2017</a:t>
            </a:fld>
            <a:endParaRPr lang="en-US"/>
          </a:p>
        </p:txBody>
      </p:sp>
      <p:sp>
        <p:nvSpPr>
          <p:cNvPr id="6" name="Footer Placeholder 5"/>
          <p:cNvSpPr>
            <a:spLocks noGrp="1"/>
          </p:cNvSpPr>
          <p:nvPr>
            <p:ph type="ftr" sz="quarter" idx="11"/>
          </p:nvPr>
        </p:nvSpPr>
        <p:spPr/>
        <p:txBody>
          <a:bodyPr/>
          <a:lstStyle/>
          <a:p>
            <a:r>
              <a:rPr lang="en-US"/>
              <a:t>Massachusetts Department of Elementary and Secondary Education</a:t>
            </a:r>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D7733-F36D-4647-94D7-3A813009224E}" type="datetime1">
              <a:rPr lang="en-US" smtClean="0"/>
              <a:pPr/>
              <a:t>9/28/2017</a:t>
            </a:fld>
            <a:endParaRPr lang="en-US"/>
          </a:p>
        </p:txBody>
      </p:sp>
      <p:sp>
        <p:nvSpPr>
          <p:cNvPr id="8" name="Footer Placeholder 7"/>
          <p:cNvSpPr>
            <a:spLocks noGrp="1"/>
          </p:cNvSpPr>
          <p:nvPr>
            <p:ph type="ftr" sz="quarter" idx="11"/>
          </p:nvPr>
        </p:nvSpPr>
        <p:spPr/>
        <p:txBody>
          <a:bodyPr/>
          <a:lstStyle/>
          <a:p>
            <a:r>
              <a:rPr lang="en-US"/>
              <a:t>Massachusetts Department of Elementary and Secondary Education</a:t>
            </a:r>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BA47D-CCBB-410C-ABA0-8A0D02B57B23}" type="datetime1">
              <a:rPr lang="en-US" smtClean="0"/>
              <a:pPr/>
              <a:t>9/28/2017</a:t>
            </a:fld>
            <a:endParaRPr lang="en-US"/>
          </a:p>
        </p:txBody>
      </p:sp>
      <p:sp>
        <p:nvSpPr>
          <p:cNvPr id="4" name="Footer Placeholder 3"/>
          <p:cNvSpPr>
            <a:spLocks noGrp="1"/>
          </p:cNvSpPr>
          <p:nvPr>
            <p:ph type="ftr" sz="quarter" idx="11"/>
          </p:nvPr>
        </p:nvSpPr>
        <p:spPr/>
        <p:txBody>
          <a:bodyPr/>
          <a:lstStyle/>
          <a:p>
            <a:r>
              <a:rPr lang="en-US"/>
              <a:t>Massachusetts Department of Elementary and Secondary Education</a:t>
            </a:r>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0" y="5257800"/>
            <a:ext cx="533400" cy="457200"/>
          </a:xfrm>
        </p:spPr>
        <p:txBody>
          <a:bodyPr/>
          <a:lstStyle>
            <a:lvl1pPr algn="ctr">
              <a:defRPr sz="1400" b="1">
                <a:solidFill>
                  <a:schemeClr val="tx1">
                    <a:lumMod val="60000"/>
                    <a:lumOff val="40000"/>
                  </a:schemeClr>
                </a:solidFill>
                <a:latin typeface="+mn-lt"/>
              </a:defRPr>
            </a:lvl1pPr>
          </a:lstStyle>
          <a:p>
            <a:fld id="{BD26C40E-487C-40A4-A841-8174FD7B7142}" type="slidenum">
              <a:rPr lang="en-US" smtClean="0"/>
              <a:pPr/>
              <a:t>‹#›</a:t>
            </a:fld>
            <a:endParaRPr lang="en-US" dirty="0"/>
          </a:p>
        </p:txBody>
      </p:sp>
      <p:sp>
        <p:nvSpPr>
          <p:cNvPr id="5" name="Slide Number Placeholder 3"/>
          <p:cNvSpPr txBox="1">
            <a:spLocks noGrp="1"/>
          </p:cNvSpPr>
          <p:nvPr userDrawn="1"/>
        </p:nvSpPr>
        <p:spPr bwMode="auto">
          <a:xfrm>
            <a:off x="6996752" y="5334000"/>
            <a:ext cx="1905000" cy="457200"/>
          </a:xfrm>
          <a:prstGeom prst="rect">
            <a:avLst/>
          </a:prstGeom>
          <a:noFill/>
          <a:ln>
            <a:miter lim="800000"/>
            <a:headEnd/>
            <a:tailEnd/>
          </a:ln>
        </p:spPr>
        <p:txBody>
          <a:bodyPr/>
          <a:lstStyle/>
          <a:p>
            <a:pPr algn="r">
              <a:lnSpc>
                <a:spcPct val="100000"/>
              </a:lnSpc>
              <a:spcBef>
                <a:spcPct val="0"/>
              </a:spcBef>
              <a:buClrTx/>
              <a:buFontTx/>
              <a:buNone/>
              <a:defRPr/>
            </a:pPr>
            <a:fld id="{954A697B-D993-4409-97ED-37D24263E92B}" type="slidenum">
              <a:rPr lang="en-US" sz="1400" b="1">
                <a:solidFill>
                  <a:srgbClr val="0000FF"/>
                </a:solidFill>
                <a:latin typeface="+mn-lt"/>
              </a:rPr>
              <a:pPr algn="r">
                <a:lnSpc>
                  <a:spcPct val="100000"/>
                </a:lnSpc>
                <a:spcBef>
                  <a:spcPct val="0"/>
                </a:spcBef>
                <a:buClrTx/>
                <a:buFontTx/>
                <a:buNone/>
                <a:defRPr/>
              </a:pPr>
              <a:t>‹#›</a:t>
            </a:fld>
            <a:endParaRPr lang="en-US" sz="1400" b="1" dirty="0">
              <a:solidFill>
                <a:srgbClr val="0000FF"/>
              </a:solidFill>
              <a:latin typeface="+mn-lt"/>
            </a:endParaRPr>
          </a:p>
        </p:txBody>
      </p:sp>
      <p:sp>
        <p:nvSpPr>
          <p:cNvPr id="6" name="Footer Placeholder 4"/>
          <p:cNvSpPr>
            <a:spLocks noGrp="1"/>
          </p:cNvSpPr>
          <p:nvPr>
            <p:ph type="ftr" sz="quarter" idx="11"/>
          </p:nvPr>
        </p:nvSpPr>
        <p:spPr>
          <a:xfrm>
            <a:off x="3124200" y="6356350"/>
            <a:ext cx="5410200" cy="365125"/>
          </a:xfrm>
        </p:spPr>
        <p:txBody>
          <a:bodyPr/>
          <a:lstStyle>
            <a:lvl1pPr>
              <a:defRPr>
                <a:solidFill>
                  <a:schemeClr val="tx1"/>
                </a:solidFill>
              </a:defRPr>
            </a:lvl1pPr>
          </a:lstStyle>
          <a:p>
            <a:r>
              <a:rPr lang="en-US" dirty="0"/>
              <a:t>Massachusetts Department of Elementary and Secondary Education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8258088" y="4953000"/>
            <a:ext cx="914400" cy="1905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24000"/>
            <a:ext cx="7924800" cy="4602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9/28/2017</a:t>
            </a:fld>
            <a:endParaRPr lang="en-US" dirty="0"/>
          </a:p>
        </p:txBody>
      </p:sp>
      <p:sp>
        <p:nvSpPr>
          <p:cNvPr id="5" name="Footer Placeholder 4"/>
          <p:cNvSpPr>
            <a:spLocks noGrp="1"/>
          </p:cNvSpPr>
          <p:nvPr>
            <p:ph type="ftr" sz="quarter" idx="3"/>
          </p:nvPr>
        </p:nvSpPr>
        <p:spPr>
          <a:xfrm>
            <a:off x="3124200" y="6356350"/>
            <a:ext cx="5410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Massachusetts Department of Elementary and Secondary Education</a:t>
            </a:r>
            <a:endParaRPr lang="en-US" dirty="0"/>
          </a:p>
        </p:txBody>
      </p:sp>
      <p:sp>
        <p:nvSpPr>
          <p:cNvPr id="6" name="Slide Number Placeholder 5"/>
          <p:cNvSpPr>
            <a:spLocks noGrp="1"/>
          </p:cNvSpPr>
          <p:nvPr>
            <p:ph type="sldNum" sz="quarter" idx="4"/>
          </p:nvPr>
        </p:nvSpPr>
        <p:spPr>
          <a:xfrm>
            <a:off x="8486688"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www.doe.mass.edu/mcas/accessibility/organizer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mcas.pearsonsupport.com/manua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mcas.pearsonsupport.com/train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www.mcas.pearsonsupport.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mcas@doe.mass.edu" TargetMode="External"/><Relationship Id="rId4" Type="http://schemas.openxmlformats.org/officeDocument/2006/relationships/hyperlink" Target="http://www.doe.mass.edu/mcas/accessibilit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doe.mass.edu/mcas/accessibility/"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467600" cy="3505200"/>
          </a:xfrm>
        </p:spPr>
        <p:txBody>
          <a:bodyPr/>
          <a:lstStyle/>
          <a:p>
            <a:pPr algn="ctr">
              <a:spcAft>
                <a:spcPts val="1800"/>
              </a:spcAft>
            </a:pPr>
            <a:r>
              <a:rPr lang="en-US" sz="4000" b="1" i="1" dirty="0">
                <a:effectLst>
                  <a:outerShdw blurRad="38100" dist="38100" dir="2700000" algn="tl">
                    <a:srgbClr val="000000">
                      <a:alpha val="43137"/>
                    </a:srgbClr>
                  </a:outerShdw>
                </a:effectLst>
              </a:rPr>
              <a:t>MCAS Accessibility and Accommodations</a:t>
            </a:r>
            <a:br>
              <a:rPr lang="en-US" sz="40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for Students in Grades 3</a:t>
            </a:r>
            <a:r>
              <a:rPr lang="en-US" sz="4000" b="1" i="1" dirty="0">
                <a:effectLst>
                  <a:outerShdw blurRad="38100" dist="38100" dir="2700000" algn="tl">
                    <a:srgbClr val="000000">
                      <a:alpha val="43137"/>
                    </a:srgbClr>
                  </a:outerShdw>
                </a:effectLst>
                <a:sym typeface="Symbol"/>
              </a:rPr>
              <a:t>8</a:t>
            </a:r>
            <a:endParaRPr lang="en-US" sz="3200" b="1" i="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228600" y="1752600"/>
            <a:ext cx="8503920" cy="3886200"/>
            <a:chOff x="228600" y="1447800"/>
            <a:chExt cx="8503920" cy="2812726"/>
          </a:xfrm>
        </p:grpSpPr>
        <p:pic>
          <p:nvPicPr>
            <p:cNvPr id="9218" name="Picture 2">
              <a:hlinkClick r:id="rId3" action="ppaction://hlinksldjump"/>
            </p:cNvPr>
            <p:cNvPicPr>
              <a:picLocks noChangeAspect="1" noChangeArrowheads="1"/>
            </p:cNvPicPr>
            <p:nvPr/>
          </p:nvPicPr>
          <p:blipFill>
            <a:blip r:embed="rId4" cstate="print"/>
            <a:srcRect t="13187" b="27706"/>
            <a:stretch>
              <a:fillRect/>
            </a:stretch>
          </p:blipFill>
          <p:spPr bwMode="auto">
            <a:xfrm>
              <a:off x="228600" y="1447800"/>
              <a:ext cx="8503920" cy="2812726"/>
            </a:xfrm>
            <a:prstGeom prst="rect">
              <a:avLst/>
            </a:prstGeom>
            <a:noFill/>
            <a:ln w="9525">
              <a:solidFill>
                <a:schemeClr val="tx2"/>
              </a:solidFill>
              <a:miter lim="800000"/>
              <a:headEnd/>
              <a:tailEnd/>
            </a:ln>
          </p:spPr>
        </p:pic>
        <p:sp>
          <p:nvSpPr>
            <p:cNvPr id="6" name="TextBox 5"/>
            <p:cNvSpPr txBox="1"/>
            <p:nvPr/>
          </p:nvSpPr>
          <p:spPr>
            <a:xfrm>
              <a:off x="5943600" y="2927831"/>
              <a:ext cx="1447800" cy="297544"/>
            </a:xfrm>
            <a:prstGeom prst="rect">
              <a:avLst/>
            </a:prstGeom>
            <a:noFill/>
            <a:ln>
              <a:solidFill>
                <a:schemeClr val="tx2"/>
              </a:solidFill>
            </a:ln>
          </p:spPr>
          <p:txBody>
            <a:bodyPr wrap="square" rtlCol="0">
              <a:spAutoFit/>
            </a:bodyPr>
            <a:lstStyle/>
            <a:p>
              <a:r>
                <a:rPr lang="en-US" sz="1600" dirty="0"/>
                <a:t>Control Icons</a:t>
              </a:r>
            </a:p>
          </p:txBody>
        </p:sp>
      </p:grpSp>
      <p:sp>
        <p:nvSpPr>
          <p:cNvPr id="9" name="TextBox 8"/>
          <p:cNvSpPr txBox="1"/>
          <p:nvPr/>
        </p:nvSpPr>
        <p:spPr>
          <a:xfrm>
            <a:off x="685800" y="344269"/>
            <a:ext cx="7620000" cy="707886"/>
          </a:xfrm>
          <a:prstGeom prst="rect">
            <a:avLst/>
          </a:prstGeom>
          <a:noFill/>
        </p:spPr>
        <p:txBody>
          <a:bodyPr wrap="square" rtlCol="0">
            <a:spAutoFit/>
          </a:bodyPr>
          <a:lstStyle/>
          <a:p>
            <a:pPr algn="ctr"/>
            <a:r>
              <a:rPr lang="en-US" sz="4000" b="1" dirty="0">
                <a:solidFill>
                  <a:schemeClr val="tx2"/>
                </a:solidFill>
                <a:latin typeface="Georgia" pitchFamily="18" charset="0"/>
                <a:ea typeface="Times New Roman"/>
                <a:cs typeface="Times New Roman"/>
              </a:rPr>
              <a:t>Text-to-Speech</a:t>
            </a:r>
          </a:p>
        </p:txBody>
      </p:sp>
      <p:sp>
        <p:nvSpPr>
          <p:cNvPr id="13" name="Right Arrow 12"/>
          <p:cNvSpPr/>
          <p:nvPr/>
        </p:nvSpPr>
        <p:spPr>
          <a:xfrm>
            <a:off x="7467600" y="3886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noAutofit/>
          </a:bodyPr>
          <a:lstStyle/>
          <a:p>
            <a:r>
              <a:rPr lang="en-US" sz="3600" b="1" dirty="0"/>
              <a:t>Accommodations for Students with Disabilities </a:t>
            </a:r>
            <a:r>
              <a:rPr lang="en-US" sz="3200" b="1" i="1" dirty="0"/>
              <a:t>(Continued)</a:t>
            </a:r>
            <a:endParaRPr lang="en-US" sz="3600" i="1" dirty="0"/>
          </a:p>
        </p:txBody>
      </p:sp>
      <p:sp>
        <p:nvSpPr>
          <p:cNvPr id="3" name="Footer Placeholder 2"/>
          <p:cNvSpPr>
            <a:spLocks noGrp="1"/>
          </p:cNvSpPr>
          <p:nvPr>
            <p:ph type="ftr" sz="quarter" idx="11"/>
          </p:nvPr>
        </p:nvSpPr>
        <p:spPr/>
        <p:txBody>
          <a:bodyPr/>
          <a:lstStyle/>
          <a:p>
            <a:r>
              <a:rPr lang="en-US"/>
              <a:t>Massachusetts Department of Elementary and Secondary Education</a:t>
            </a:r>
          </a:p>
        </p:txBody>
      </p:sp>
      <p:sp>
        <p:nvSpPr>
          <p:cNvPr id="4" name="Slide Number Placeholder 3"/>
          <p:cNvSpPr>
            <a:spLocks noGrp="1"/>
          </p:cNvSpPr>
          <p:nvPr>
            <p:ph type="sldNum" sz="quarter" idx="12"/>
          </p:nvPr>
        </p:nvSpPr>
        <p:spPr/>
        <p:txBody>
          <a:bodyPr/>
          <a:lstStyle/>
          <a:p>
            <a:fld id="{BD26C40E-487C-40A4-A841-8174FD7B7142}" type="slidenum">
              <a:rPr lang="en-US" smtClean="0"/>
              <a:pPr/>
              <a:t>11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9797729"/>
              </p:ext>
            </p:extLst>
          </p:nvPr>
        </p:nvGraphicFramePr>
        <p:xfrm>
          <a:off x="304800" y="1447800"/>
          <a:ext cx="8610600" cy="5224956"/>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876800">
                  <a:extLst>
                    <a:ext uri="{9D8B030D-6E8A-4147-A177-3AD203B41FA5}">
                      <a16:colId xmlns:a16="http://schemas.microsoft.com/office/drawing/2014/main" val="20001"/>
                    </a:ext>
                  </a:extLst>
                </a:gridCol>
              </a:tblGrid>
              <a:tr h="381000">
                <a:tc gridSpan="2">
                  <a:txBody>
                    <a:bodyPr/>
                    <a:lstStyle/>
                    <a:p>
                      <a:pPr algn="ctr"/>
                      <a:r>
                        <a:rPr lang="en-US" sz="2200" dirty="0">
                          <a:solidFill>
                            <a:schemeClr val="bg1"/>
                          </a:solidFill>
                        </a:rPr>
                        <a:t>Response Accommodations</a:t>
                      </a:r>
                    </a:p>
                  </a:txBody>
                  <a:tcPr/>
                </a:tc>
                <a:tc hMerge="1">
                  <a:txBody>
                    <a:bodyPr/>
                    <a:lstStyle/>
                    <a:p>
                      <a:endParaRPr lang="en-US"/>
                    </a:p>
                  </a:txBody>
                  <a:tcPr/>
                </a:tc>
                <a:extLst>
                  <a:ext uri="{0D108BD9-81ED-4DB2-BD59-A6C34878D82A}">
                    <a16:rowId xmlns:a16="http://schemas.microsoft.com/office/drawing/2014/main" val="10000"/>
                  </a:ext>
                </a:extLst>
              </a:tr>
              <a:tr h="411480">
                <a:tc>
                  <a:txBody>
                    <a:bodyPr/>
                    <a:lstStyle/>
                    <a:p>
                      <a:pPr marL="0" marR="0" indent="0" algn="ctr">
                        <a:spcBef>
                          <a:spcPts val="400"/>
                        </a:spcBef>
                        <a:spcAft>
                          <a:spcPts val="0"/>
                        </a:spcAft>
                      </a:pPr>
                      <a:r>
                        <a:rPr lang="en-US" sz="2200" b="1" i="0" dirty="0">
                          <a:solidFill>
                            <a:schemeClr val="bg1"/>
                          </a:solidFill>
                          <a:latin typeface="+mn-lt"/>
                          <a:ea typeface="Times New Roman"/>
                          <a:cs typeface="Times New Roman"/>
                        </a:rPr>
                        <a:t>Computer-Based</a:t>
                      </a:r>
                      <a:endParaRPr lang="en-US" sz="2200" i="0" dirty="0">
                        <a:solidFill>
                          <a:schemeClr val="bg1"/>
                        </a:solidFill>
                        <a:latin typeface="+mn-lt"/>
                        <a:ea typeface="Times New Roman"/>
                        <a:cs typeface="Times New Roman"/>
                      </a:endParaRPr>
                    </a:p>
                  </a:txBody>
                  <a:tcPr marL="52958" marR="52958" marT="0" marB="0" anchor="ctr">
                    <a:solidFill>
                      <a:schemeClr val="accent1"/>
                    </a:solidFill>
                  </a:tcPr>
                </a:tc>
                <a:tc>
                  <a:txBody>
                    <a:bodyPr/>
                    <a:lstStyle/>
                    <a:p>
                      <a:pPr marL="0" marR="0" indent="0" algn="ctr">
                        <a:spcBef>
                          <a:spcPts val="400"/>
                        </a:spcBef>
                        <a:spcAft>
                          <a:spcPts val="0"/>
                        </a:spcAft>
                      </a:pPr>
                      <a:r>
                        <a:rPr lang="en-US" sz="2200" b="1" i="0" dirty="0">
                          <a:solidFill>
                            <a:schemeClr val="bg1"/>
                          </a:solidFill>
                          <a:latin typeface="+mn-lt"/>
                          <a:ea typeface="Times New Roman"/>
                          <a:cs typeface="Times New Roman"/>
                        </a:rPr>
                        <a:t>Paper-Based</a:t>
                      </a:r>
                      <a:endParaRPr lang="en-US" sz="2200" i="0" dirty="0">
                        <a:solidFill>
                          <a:schemeClr val="bg1"/>
                        </a:solidFill>
                        <a:latin typeface="+mn-lt"/>
                        <a:ea typeface="Times New Roman"/>
                        <a:cs typeface="Times New Roman"/>
                      </a:endParaRPr>
                    </a:p>
                  </a:txBody>
                  <a:tcPr marL="52958" marR="52958" marT="0" marB="0" anchor="ctr">
                    <a:solidFill>
                      <a:schemeClr val="accent1"/>
                    </a:solidFill>
                  </a:tcPr>
                </a:tc>
                <a:extLst>
                  <a:ext uri="{0D108BD9-81ED-4DB2-BD59-A6C34878D82A}">
                    <a16:rowId xmlns:a16="http://schemas.microsoft.com/office/drawing/2014/main" val="10001"/>
                  </a:ext>
                </a:extLst>
              </a:tr>
              <a:tr h="435076">
                <a:tc gridSpan="2">
                  <a:txBody>
                    <a:bodyPr/>
                    <a:lstStyle/>
                    <a:p>
                      <a:pPr algn="ctr">
                        <a:lnSpc>
                          <a:spcPct val="90000"/>
                        </a:lnSpc>
                      </a:pPr>
                      <a:r>
                        <a:rPr lang="en-US" sz="2200" b="0" i="0" u="none" dirty="0">
                          <a:solidFill>
                            <a:schemeClr val="tx1"/>
                          </a:solidFill>
                        </a:rPr>
                        <a:t>Approved ELA graphic organizer or Math/STE</a:t>
                      </a:r>
                      <a:r>
                        <a:rPr lang="en-US" sz="2200" b="0" i="0" u="none" baseline="0" dirty="0">
                          <a:solidFill>
                            <a:schemeClr val="tx1"/>
                          </a:solidFill>
                        </a:rPr>
                        <a:t> </a:t>
                      </a:r>
                      <a:r>
                        <a:rPr lang="en-US" sz="2200" b="0" i="0" u="none" dirty="0">
                          <a:solidFill>
                            <a:schemeClr val="tx1"/>
                          </a:solidFill>
                        </a:rPr>
                        <a:t>reference sheet                            </a:t>
                      </a:r>
                      <a:r>
                        <a:rPr lang="en-US" sz="2000" b="0" i="0" u="none" dirty="0">
                          <a:solidFill>
                            <a:schemeClr val="tx1"/>
                          </a:solidFill>
                          <a:sym typeface="Symbol"/>
                        </a:rPr>
                        <a:t>(only those </a:t>
                      </a:r>
                      <a:r>
                        <a:rPr lang="en-US" sz="2000" b="0" i="0" u="none" dirty="0">
                          <a:solidFill>
                            <a:schemeClr val="tx1"/>
                          </a:solidFill>
                        </a:rPr>
                        <a:t>developed by ESE for Math</a:t>
                      </a:r>
                      <a:r>
                        <a:rPr lang="en-US" sz="2000" b="0" i="0" u="none" baseline="0" dirty="0">
                          <a:solidFill>
                            <a:schemeClr val="tx1"/>
                          </a:solidFill>
                        </a:rPr>
                        <a:t> and ELA</a:t>
                      </a:r>
                      <a:r>
                        <a:rPr lang="en-US" sz="2000" b="0" i="0" u="none" dirty="0">
                          <a:solidFill>
                            <a:schemeClr val="tx1"/>
                          </a:solidFill>
                        </a:rPr>
                        <a:t>)</a:t>
                      </a:r>
                      <a:r>
                        <a:rPr lang="en-US" sz="2200" b="0" i="0" u="none" baseline="0" dirty="0">
                          <a:solidFill>
                            <a:schemeClr val="tx1"/>
                          </a:solidFill>
                        </a:rPr>
                        <a:t> </a:t>
                      </a:r>
                      <a:r>
                        <a:rPr lang="en-US" sz="2200" b="0" i="0" u="none" dirty="0">
                          <a:solidFill>
                            <a:schemeClr val="tx1"/>
                          </a:solidFill>
                        </a:rPr>
                        <a:t> </a:t>
                      </a:r>
                      <a:r>
                        <a:rPr lang="en-US" sz="2200" b="0" i="0" u="none" dirty="0">
                          <a:solidFill>
                            <a:schemeClr val="tx1"/>
                          </a:solidFill>
                          <a:hlinkClick r:id="rId3"/>
                        </a:rPr>
                        <a:t>www.doe.mass.edu/mcas/accessibility/organizers/</a:t>
                      </a:r>
                      <a:r>
                        <a:rPr lang="en-US" sz="2200" b="0" i="0" u="none" dirty="0">
                          <a:solidFill>
                            <a:schemeClr val="tx1"/>
                          </a:solidFill>
                        </a:rPr>
                        <a:t>)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p>
                  </a:txBody>
                  <a:tcPr/>
                </a:tc>
                <a:tc hMerge="1">
                  <a:txBody>
                    <a:bodyPr/>
                    <a:lstStyle/>
                    <a:p>
                      <a:endParaRPr lang="en-US"/>
                    </a:p>
                  </a:txBody>
                  <a:tcPr/>
                </a:tc>
                <a:extLst>
                  <a:ext uri="{0D108BD9-81ED-4DB2-BD59-A6C34878D82A}">
                    <a16:rowId xmlns:a16="http://schemas.microsoft.com/office/drawing/2014/main" val="10002"/>
                  </a:ext>
                </a:extLst>
              </a:tr>
              <a:tr h="435076">
                <a:tc gridSpan="2">
                  <a:txBody>
                    <a:bodyPr/>
                    <a:lstStyle/>
                    <a:p>
                      <a:pPr algn="ctr">
                        <a:lnSpc>
                          <a:spcPct val="90000"/>
                        </a:lnSpc>
                      </a:pPr>
                      <a:r>
                        <a:rPr lang="en-US" sz="2200" b="0" u="none" dirty="0">
                          <a:solidFill>
                            <a:schemeClr val="tx1"/>
                          </a:solidFill>
                        </a:rPr>
                        <a:t>Human scribe </a:t>
                      </a:r>
                      <a:r>
                        <a:rPr lang="en-US" sz="2200" dirty="0">
                          <a:solidFill>
                            <a:schemeClr val="tx1"/>
                          </a:solidFill>
                        </a:rPr>
                        <a:t>or external speech-to-text device for Math/STE</a:t>
                      </a:r>
                    </a:p>
                    <a:p>
                      <a:pPr algn="ctr">
                        <a:lnSpc>
                          <a:spcPct val="90000"/>
                        </a:lnSpc>
                      </a:pPr>
                      <a:r>
                        <a:rPr lang="en-US" sz="2200" dirty="0">
                          <a:solidFill>
                            <a:schemeClr val="tx1"/>
                          </a:solidFill>
                        </a:rPr>
                        <a:t>(Note: 504 plan needed for fractured writing arm) </a:t>
                      </a:r>
                      <a:r>
                        <a:rPr lang="en-US" sz="2200" i="1"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dirty="0">
                        <a:solidFill>
                          <a:schemeClr val="tx1"/>
                        </a:solidFill>
                      </a:endParaRPr>
                    </a:p>
                  </a:txBody>
                  <a:tcPr/>
                </a:tc>
                <a:tc hMerge="1">
                  <a:txBody>
                    <a:bodyPr/>
                    <a:lstStyle/>
                    <a:p>
                      <a:endParaRPr lang="en-US"/>
                    </a:p>
                  </a:txBody>
                  <a:tcPr/>
                </a:tc>
                <a:extLst>
                  <a:ext uri="{0D108BD9-81ED-4DB2-BD59-A6C34878D82A}">
                    <a16:rowId xmlns:a16="http://schemas.microsoft.com/office/drawing/2014/main" val="10003"/>
                  </a:ext>
                </a:extLst>
              </a:tr>
              <a:tr h="435076">
                <a:tc>
                  <a:txBody>
                    <a:bodyPr/>
                    <a:lstStyle/>
                    <a:p>
                      <a:pPr algn="ctr">
                        <a:lnSpc>
                          <a:spcPct val="90000"/>
                        </a:lnSpc>
                      </a:pPr>
                      <a:r>
                        <a:rPr lang="en-US" sz="2200" dirty="0">
                          <a:solidFill>
                            <a:schemeClr val="tx1"/>
                          </a:solidFill>
                        </a:rPr>
                        <a:t>N/A</a:t>
                      </a:r>
                    </a:p>
                  </a:txBody>
                  <a:tcPr/>
                </a:tc>
                <a:tc>
                  <a:txBody>
                    <a:bodyPr/>
                    <a:lstStyle/>
                    <a:p>
                      <a:pPr>
                        <a:lnSpc>
                          <a:spcPct val="90000"/>
                        </a:lnSpc>
                      </a:pPr>
                      <a:r>
                        <a:rPr lang="en-US" sz="2200" b="0" dirty="0">
                          <a:solidFill>
                            <a:schemeClr val="tx1"/>
                          </a:solidFill>
                        </a:rPr>
                        <a:t>Answers recorded in test booklet</a:t>
                      </a:r>
                    </a:p>
                  </a:txBody>
                  <a:tcPr/>
                </a:tc>
                <a:extLst>
                  <a:ext uri="{0D108BD9-81ED-4DB2-BD59-A6C34878D82A}">
                    <a16:rowId xmlns:a16="http://schemas.microsoft.com/office/drawing/2014/main" val="10004"/>
                  </a:ext>
                </a:extLst>
              </a:tr>
              <a:tr h="435076">
                <a:tc>
                  <a:txBody>
                    <a:bodyPr/>
                    <a:lstStyle/>
                    <a:p>
                      <a:pPr algn="ctr">
                        <a:lnSpc>
                          <a:spcPct val="90000"/>
                        </a:lnSpc>
                      </a:pPr>
                      <a:r>
                        <a:rPr lang="en-US" sz="2200" dirty="0">
                          <a:solidFill>
                            <a:schemeClr val="tx1"/>
                          </a:solidFill>
                        </a:rPr>
                        <a:t>N/A</a:t>
                      </a:r>
                    </a:p>
                  </a:txBody>
                  <a:tcPr/>
                </a:tc>
                <a:tc>
                  <a:txBody>
                    <a:bodyPr/>
                    <a:lstStyle/>
                    <a:p>
                      <a:pPr>
                        <a:lnSpc>
                          <a:spcPct val="90000"/>
                        </a:lnSpc>
                      </a:pPr>
                      <a:r>
                        <a:rPr lang="en-US" sz="2200" b="0" u="none" dirty="0">
                          <a:solidFill>
                            <a:schemeClr val="tx1"/>
                          </a:solidFill>
                        </a:rPr>
                        <a:t>Typed responses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0" u="none" dirty="0">
                        <a:solidFill>
                          <a:schemeClr val="tx1"/>
                        </a:solidFill>
                      </a:endParaRPr>
                    </a:p>
                    <a:p>
                      <a:pPr>
                        <a:lnSpc>
                          <a:spcPct val="90000"/>
                        </a:lnSpc>
                      </a:pPr>
                      <a:r>
                        <a:rPr lang="en-US" sz="2200" b="0" dirty="0">
                          <a:solidFill>
                            <a:schemeClr val="tx1"/>
                          </a:solidFill>
                        </a:rPr>
                        <a:t>(No transcription necessary)</a:t>
                      </a:r>
                    </a:p>
                  </a:txBody>
                  <a:tcPr/>
                </a:tc>
                <a:extLst>
                  <a:ext uri="{0D108BD9-81ED-4DB2-BD59-A6C34878D82A}">
                    <a16:rowId xmlns:a16="http://schemas.microsoft.com/office/drawing/2014/main" val="10005"/>
                  </a:ext>
                </a:extLst>
              </a:tr>
              <a:tr h="435076">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b="0" kern="1200" dirty="0">
                          <a:solidFill>
                            <a:schemeClr val="tx1"/>
                          </a:solidFill>
                          <a:latin typeface="+mn-lt"/>
                          <a:ea typeface="+mn-ea"/>
                          <a:cs typeface="+mn-cs"/>
                        </a:rPr>
                        <a:t>Monitor placement of test responses </a:t>
                      </a:r>
                      <a:endParaRPr lang="en-US" sz="2200" b="0" dirty="0">
                        <a:solidFill>
                          <a:schemeClr val="tx1"/>
                        </a:solidFill>
                      </a:endParaRPr>
                    </a:p>
                  </a:txBody>
                  <a:tcPr/>
                </a:tc>
                <a:tc hMerge="1">
                  <a:txBody>
                    <a:bodyPr/>
                    <a:lstStyle/>
                    <a:p>
                      <a:endParaRPr lang="en-US"/>
                    </a:p>
                  </a:txBody>
                  <a:tcPr/>
                </a:tc>
                <a:extLst>
                  <a:ext uri="{0D108BD9-81ED-4DB2-BD59-A6C34878D82A}">
                    <a16:rowId xmlns:a16="http://schemas.microsoft.com/office/drawing/2014/main" val="10006"/>
                  </a:ext>
                </a:extLst>
              </a:tr>
              <a:tr h="435076">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2200" dirty="0">
                          <a:solidFill>
                            <a:schemeClr val="tx1"/>
                          </a:solidFill>
                        </a:rPr>
                        <a:t>Responses recorded (audio or video), then transcribed by student during playback</a:t>
                      </a:r>
                    </a:p>
                  </a:txBody>
                  <a:tcPr/>
                </a:tc>
                <a:tc hMerge="1">
                  <a:txBody>
                    <a:bodyPr/>
                    <a:lstStyle/>
                    <a:p>
                      <a:endParaRPr lang="en-US"/>
                    </a:p>
                  </a:txBody>
                  <a:tcPr/>
                </a:tc>
                <a:extLst>
                  <a:ext uri="{0D108BD9-81ED-4DB2-BD59-A6C34878D82A}">
                    <a16:rowId xmlns:a16="http://schemas.microsoft.com/office/drawing/2014/main" val="10007"/>
                  </a:ext>
                </a:extLst>
              </a:tr>
              <a:tr h="435076">
                <a:tc gridSpan="2">
                  <a:txBody>
                    <a:bodyPr/>
                    <a:lstStyle/>
                    <a:p>
                      <a:pPr algn="ctr">
                        <a:lnSpc>
                          <a:spcPct val="90000"/>
                        </a:lnSpc>
                      </a:pPr>
                      <a:r>
                        <a:rPr lang="en-US" sz="2200" dirty="0">
                          <a:solidFill>
                            <a:schemeClr val="tx1"/>
                          </a:solidFill>
                        </a:rPr>
                        <a:t>Braille writer, note-taker, or refreshable Braille display</a:t>
                      </a:r>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noAutofit/>
          </a:bodyPr>
          <a:lstStyle/>
          <a:p>
            <a:r>
              <a:rPr lang="en-US" sz="3600" b="1" i="1" dirty="0"/>
              <a:t>Special Access </a:t>
            </a:r>
            <a:r>
              <a:rPr lang="en-US" sz="3600" b="1" dirty="0"/>
              <a:t>Accommodations for Students with Disabilities</a:t>
            </a:r>
            <a:br>
              <a:rPr lang="en-US" sz="3600" b="1" dirty="0"/>
            </a:br>
            <a:r>
              <a:rPr lang="en-US" sz="2800" b="1" dirty="0"/>
              <a:t>(formerly called </a:t>
            </a:r>
            <a:r>
              <a:rPr lang="en-US" sz="2800" b="1" i="1" dirty="0"/>
              <a:t>Nonstandard</a:t>
            </a:r>
            <a:r>
              <a:rPr lang="en-US" sz="2800" b="1" dirty="0"/>
              <a:t>)</a:t>
            </a:r>
            <a:endParaRPr lang="en-US" sz="3200" dirty="0"/>
          </a:p>
        </p:txBody>
      </p:sp>
      <p:sp>
        <p:nvSpPr>
          <p:cNvPr id="3" name="Footer Placeholder 2"/>
          <p:cNvSpPr>
            <a:spLocks noGrp="1"/>
          </p:cNvSpPr>
          <p:nvPr>
            <p:ph type="ftr" sz="quarter" idx="11"/>
          </p:nvPr>
        </p:nvSpPr>
        <p:spPr/>
        <p:txBody>
          <a:bodyPr/>
          <a:lstStyle/>
          <a:p>
            <a:r>
              <a:rPr lang="en-US"/>
              <a:t>Massachusetts Department of Elementary and Secondary Education</a:t>
            </a:r>
          </a:p>
        </p:txBody>
      </p:sp>
      <p:graphicFrame>
        <p:nvGraphicFramePr>
          <p:cNvPr id="5" name="Table 4"/>
          <p:cNvGraphicFramePr>
            <a:graphicFrameLocks noGrp="1"/>
          </p:cNvGraphicFramePr>
          <p:nvPr/>
        </p:nvGraphicFramePr>
        <p:xfrm>
          <a:off x="685800" y="1752599"/>
          <a:ext cx="7772400" cy="4801004"/>
        </p:xfrm>
        <a:graphic>
          <a:graphicData uri="http://schemas.openxmlformats.org/drawingml/2006/table">
            <a:tbl>
              <a:tblPr firstRow="1" bandRow="1">
                <a:tableStyleId>{5C22544A-7EE6-4342-B048-85BDC9FD1C3A}</a:tableStyleId>
              </a:tblPr>
              <a:tblGrid>
                <a:gridCol w="7772400">
                  <a:extLst>
                    <a:ext uri="{9D8B030D-6E8A-4147-A177-3AD203B41FA5}">
                      <a16:colId xmlns:a16="http://schemas.microsoft.com/office/drawing/2014/main" val="20000"/>
                    </a:ext>
                  </a:extLst>
                </a:gridCol>
              </a:tblGrid>
              <a:tr h="484283">
                <a:tc>
                  <a:txBody>
                    <a:bodyPr/>
                    <a:lstStyle/>
                    <a:p>
                      <a:pPr algn="ctr">
                        <a:spcBef>
                          <a:spcPts val="400"/>
                        </a:spcBef>
                        <a:spcAft>
                          <a:spcPts val="400"/>
                        </a:spcAft>
                      </a:pPr>
                      <a:r>
                        <a:rPr lang="en-US" sz="2200" i="0" dirty="0">
                          <a:solidFill>
                            <a:schemeClr val="bg1"/>
                          </a:solidFill>
                        </a:rPr>
                        <a:t>Special Access Accommodations</a:t>
                      </a:r>
                    </a:p>
                  </a:txBody>
                  <a:tcPr/>
                </a:tc>
                <a:extLst>
                  <a:ext uri="{0D108BD9-81ED-4DB2-BD59-A6C34878D82A}">
                    <a16:rowId xmlns:a16="http://schemas.microsoft.com/office/drawing/2014/main" val="10000"/>
                  </a:ext>
                </a:extLst>
              </a:tr>
              <a:tr h="484283">
                <a:tc>
                  <a:txBody>
                    <a:bodyPr/>
                    <a:lstStyle/>
                    <a:p>
                      <a:pPr algn="ctr">
                        <a:spcBef>
                          <a:spcPts val="400"/>
                        </a:spcBef>
                        <a:spcAft>
                          <a:spcPts val="400"/>
                        </a:spcAft>
                      </a:pPr>
                      <a:r>
                        <a:rPr lang="en-US" sz="2200" b="1" dirty="0">
                          <a:solidFill>
                            <a:schemeClr val="bg1"/>
                          </a:solidFill>
                        </a:rPr>
                        <a:t>Computer and Paper</a:t>
                      </a:r>
                    </a:p>
                  </a:txBody>
                  <a:tcPr>
                    <a:solidFill>
                      <a:schemeClr val="accent1"/>
                    </a:solidFill>
                  </a:tcPr>
                </a:tc>
                <a:extLst>
                  <a:ext uri="{0D108BD9-81ED-4DB2-BD59-A6C34878D82A}">
                    <a16:rowId xmlns:a16="http://schemas.microsoft.com/office/drawing/2014/main" val="10001"/>
                  </a:ext>
                </a:extLst>
              </a:tr>
              <a:tr h="484283">
                <a:tc>
                  <a:txBody>
                    <a:bodyPr/>
                    <a:lstStyle/>
                    <a:p>
                      <a:pPr algn="ctr">
                        <a:spcBef>
                          <a:spcPts val="400"/>
                        </a:spcBef>
                        <a:spcAft>
                          <a:spcPts val="400"/>
                        </a:spcAft>
                      </a:pPr>
                      <a:r>
                        <a:rPr lang="en-US" sz="2200" b="0" kern="1200" dirty="0">
                          <a:solidFill>
                            <a:schemeClr val="dk1"/>
                          </a:solidFill>
                          <a:latin typeface="+mn-lt"/>
                          <a:ea typeface="+mn-ea"/>
                          <a:cs typeface="+mn-cs"/>
                        </a:rPr>
                        <a:t>Text-to-speech/Human reader for ELA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0" dirty="0"/>
                    </a:p>
                  </a:txBody>
                  <a:tcPr/>
                </a:tc>
                <a:extLst>
                  <a:ext uri="{0D108BD9-81ED-4DB2-BD59-A6C34878D82A}">
                    <a16:rowId xmlns:a16="http://schemas.microsoft.com/office/drawing/2014/main" val="10002"/>
                  </a:ext>
                </a:extLst>
              </a:tr>
              <a:tr h="484283">
                <a:tc>
                  <a:txBody>
                    <a:bodyPr/>
                    <a:lstStyle/>
                    <a:p>
                      <a:pPr algn="ctr">
                        <a:spcBef>
                          <a:spcPts val="400"/>
                        </a:spcBef>
                        <a:spcAft>
                          <a:spcPts val="400"/>
                        </a:spcAft>
                      </a:pPr>
                      <a:r>
                        <a:rPr lang="en-US" sz="2200" b="0" kern="1200" dirty="0">
                          <a:solidFill>
                            <a:schemeClr val="dk1"/>
                          </a:solidFill>
                          <a:latin typeface="+mn-lt"/>
                          <a:ea typeface="+mn-ea"/>
                          <a:cs typeface="+mn-cs"/>
                        </a:rPr>
                        <a:t>Signing the ELA reading passages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0" dirty="0"/>
                    </a:p>
                  </a:txBody>
                  <a:tcPr/>
                </a:tc>
                <a:extLst>
                  <a:ext uri="{0D108BD9-81ED-4DB2-BD59-A6C34878D82A}">
                    <a16:rowId xmlns:a16="http://schemas.microsoft.com/office/drawing/2014/main" val="10003"/>
                  </a:ext>
                </a:extLst>
              </a:tr>
              <a:tr h="762000">
                <a:tc>
                  <a:txBody>
                    <a:bodyPr/>
                    <a:lstStyle/>
                    <a:p>
                      <a:pPr algn="ctr">
                        <a:spcBef>
                          <a:spcPts val="0"/>
                        </a:spcBef>
                        <a:spcAft>
                          <a:spcPts val="0"/>
                        </a:spcAft>
                      </a:pPr>
                      <a:r>
                        <a:rPr lang="en-US" sz="2200" b="0" kern="1200" dirty="0">
                          <a:solidFill>
                            <a:schemeClr val="dk1"/>
                          </a:solidFill>
                          <a:latin typeface="+mn-lt"/>
                          <a:ea typeface="+mn-ea"/>
                          <a:cs typeface="+mn-cs"/>
                        </a:rPr>
                        <a:t>Scribe responses (or speech-to-text device) </a:t>
                      </a:r>
                    </a:p>
                    <a:p>
                      <a:pPr algn="ctr">
                        <a:spcBef>
                          <a:spcPts val="0"/>
                        </a:spcBef>
                        <a:spcAft>
                          <a:spcPts val="0"/>
                        </a:spcAft>
                      </a:pPr>
                      <a:r>
                        <a:rPr lang="en-US" sz="2200" b="0" kern="1200" dirty="0">
                          <a:solidFill>
                            <a:schemeClr val="dk1"/>
                          </a:solidFill>
                          <a:latin typeface="+mn-lt"/>
                          <a:ea typeface="+mn-ea"/>
                          <a:cs typeface="+mn-cs"/>
                        </a:rPr>
                        <a:t>for ELA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0" dirty="0"/>
                    </a:p>
                  </a:txBody>
                  <a:tcPr/>
                </a:tc>
                <a:extLst>
                  <a:ext uri="{0D108BD9-81ED-4DB2-BD59-A6C34878D82A}">
                    <a16:rowId xmlns:a16="http://schemas.microsoft.com/office/drawing/2014/main" val="10004"/>
                  </a:ext>
                </a:extLst>
              </a:tr>
              <a:tr h="778985">
                <a:tc>
                  <a:txBody>
                    <a:bodyPr/>
                    <a:lstStyle/>
                    <a:p>
                      <a:pPr algn="ctr">
                        <a:lnSpc>
                          <a:spcPct val="100000"/>
                        </a:lnSpc>
                        <a:spcBef>
                          <a:spcPts val="400"/>
                        </a:spcBef>
                        <a:spcAft>
                          <a:spcPts val="0"/>
                        </a:spcAft>
                      </a:pPr>
                      <a:r>
                        <a:rPr lang="en-US" sz="2200" b="0" kern="1200" dirty="0">
                          <a:solidFill>
                            <a:schemeClr val="dk1"/>
                          </a:solidFill>
                          <a:latin typeface="+mn-lt"/>
                          <a:ea typeface="+mn-ea"/>
                          <a:cs typeface="+mn-cs"/>
                        </a:rPr>
                        <a:t>Calculator or mathematics </a:t>
                      </a:r>
                      <a:r>
                        <a:rPr lang="en-US" sz="2200" b="0" kern="1200" baseline="0" dirty="0" err="1">
                          <a:solidFill>
                            <a:schemeClr val="dk1"/>
                          </a:solidFill>
                          <a:latin typeface="+mn-lt"/>
                          <a:ea typeface="+mn-ea"/>
                          <a:cs typeface="+mn-cs"/>
                        </a:rPr>
                        <a:t>manipulatives</a:t>
                      </a:r>
                      <a:r>
                        <a:rPr lang="en-US" sz="2200" b="0" kern="1200" baseline="0" dirty="0">
                          <a:solidFill>
                            <a:schemeClr val="dk1"/>
                          </a:solidFill>
                          <a:latin typeface="+mn-lt"/>
                          <a:ea typeface="+mn-ea"/>
                          <a:cs typeface="+mn-cs"/>
                        </a:rPr>
                        <a:t> </a:t>
                      </a:r>
                      <a:r>
                        <a:rPr lang="en-US" sz="2200" b="0" kern="1200" dirty="0">
                          <a:solidFill>
                            <a:schemeClr val="dk1"/>
                          </a:solidFill>
                          <a:latin typeface="+mn-lt"/>
                          <a:ea typeface="+mn-ea"/>
                          <a:cs typeface="+mn-cs"/>
                        </a:rPr>
                        <a:t>on non-calculator session of Math or grades 5 and 8</a:t>
                      </a:r>
                      <a:r>
                        <a:rPr lang="en-US" sz="2200" b="0" kern="1200" baseline="0" dirty="0">
                          <a:solidFill>
                            <a:schemeClr val="dk1"/>
                          </a:solidFill>
                          <a:latin typeface="+mn-lt"/>
                          <a:ea typeface="+mn-ea"/>
                          <a:cs typeface="+mn-cs"/>
                        </a:rPr>
                        <a:t> </a:t>
                      </a:r>
                      <a:r>
                        <a:rPr lang="en-US" sz="2200" b="0" kern="1200" dirty="0">
                          <a:solidFill>
                            <a:schemeClr val="dk1"/>
                          </a:solidFill>
                          <a:latin typeface="+mn-lt"/>
                          <a:ea typeface="+mn-ea"/>
                          <a:cs typeface="+mn-cs"/>
                        </a:rPr>
                        <a:t>STE tests</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0" dirty="0"/>
                    </a:p>
                  </a:txBody>
                  <a:tcPr/>
                </a:tc>
                <a:extLst>
                  <a:ext uri="{0D108BD9-81ED-4DB2-BD59-A6C34878D82A}">
                    <a16:rowId xmlns:a16="http://schemas.microsoft.com/office/drawing/2014/main" val="10005"/>
                  </a:ext>
                </a:extLst>
              </a:tr>
              <a:tr h="762000">
                <a:tc>
                  <a:txBody>
                    <a:bodyPr/>
                    <a:lstStyle/>
                    <a:p>
                      <a:pPr algn="ctr">
                        <a:spcBef>
                          <a:spcPts val="400"/>
                        </a:spcBef>
                        <a:spcAft>
                          <a:spcPts val="400"/>
                        </a:spcAft>
                      </a:pPr>
                      <a:r>
                        <a:rPr lang="en-US" sz="2200" b="0" kern="1200" dirty="0">
                          <a:solidFill>
                            <a:schemeClr val="dk1"/>
                          </a:solidFill>
                          <a:latin typeface="+mn-lt"/>
                          <a:ea typeface="+mn-ea"/>
                          <a:cs typeface="+mn-cs"/>
                        </a:rPr>
                        <a:t>Spell-checker for ELA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 </a:t>
                      </a:r>
                      <a:r>
                        <a:rPr lang="en-US" sz="2200" b="0" kern="1200" dirty="0">
                          <a:solidFill>
                            <a:schemeClr val="dk1"/>
                          </a:solidFill>
                          <a:latin typeface="+mn-lt"/>
                          <a:ea typeface="+mn-ea"/>
                          <a:cs typeface="+mn-cs"/>
                        </a:rPr>
                        <a:t>(</a:t>
                      </a:r>
                      <a:r>
                        <a:rPr lang="en-US" sz="2200" b="1" kern="1200" dirty="0">
                          <a:solidFill>
                            <a:schemeClr val="dk1"/>
                          </a:solidFill>
                          <a:latin typeface="+mn-lt"/>
                          <a:ea typeface="+mn-ea"/>
                          <a:cs typeface="+mn-cs"/>
                        </a:rPr>
                        <a:t>Note:</a:t>
                      </a:r>
                      <a:r>
                        <a:rPr lang="en-US" sz="2200" b="0" kern="1200" dirty="0">
                          <a:solidFill>
                            <a:schemeClr val="dk1"/>
                          </a:solidFill>
                          <a:latin typeface="+mn-lt"/>
                          <a:ea typeface="+mn-ea"/>
                          <a:cs typeface="+mn-cs"/>
                        </a:rPr>
                        <a:t> automatic accessibility </a:t>
                      </a:r>
                      <a:r>
                        <a:rPr lang="en-US" sz="2200" b="0" kern="1200" baseline="0" dirty="0">
                          <a:solidFill>
                            <a:schemeClr val="dk1"/>
                          </a:solidFill>
                          <a:latin typeface="+mn-lt"/>
                          <a:ea typeface="+mn-ea"/>
                          <a:cs typeface="+mn-cs"/>
                        </a:rPr>
                        <a:t>feature</a:t>
                      </a:r>
                      <a:r>
                        <a:rPr lang="en-US" sz="2200" b="0" kern="1200" dirty="0">
                          <a:solidFill>
                            <a:schemeClr val="dk1"/>
                          </a:solidFill>
                          <a:latin typeface="+mn-lt"/>
                          <a:ea typeface="+mn-ea"/>
                          <a:cs typeface="+mn-cs"/>
                        </a:rPr>
                        <a:t> for </a:t>
                      </a:r>
                      <a:r>
                        <a:rPr lang="en-US" sz="2200" b="0" u="none" kern="1200" dirty="0">
                          <a:solidFill>
                            <a:schemeClr val="dk1"/>
                          </a:solidFill>
                          <a:latin typeface="+mn-lt"/>
                          <a:ea typeface="+mn-ea"/>
                          <a:cs typeface="+mn-cs"/>
                        </a:rPr>
                        <a:t>grades</a:t>
                      </a:r>
                      <a:r>
                        <a:rPr lang="en-US" sz="2200" b="0" u="none" kern="1200" baseline="0" dirty="0">
                          <a:solidFill>
                            <a:schemeClr val="dk1"/>
                          </a:solidFill>
                          <a:latin typeface="+mn-lt"/>
                          <a:ea typeface="+mn-ea"/>
                          <a:cs typeface="+mn-cs"/>
                        </a:rPr>
                        <a:t> 5 &amp; 8 </a:t>
                      </a:r>
                      <a:r>
                        <a:rPr lang="en-US" sz="2200" b="0" u="none" kern="1200" dirty="0">
                          <a:solidFill>
                            <a:schemeClr val="dk1"/>
                          </a:solidFill>
                          <a:latin typeface="+mn-lt"/>
                          <a:ea typeface="+mn-ea"/>
                          <a:cs typeface="+mn-cs"/>
                        </a:rPr>
                        <a:t>STE tests</a:t>
                      </a:r>
                      <a:r>
                        <a:rPr lang="en-US" sz="2200" b="0" kern="1200" dirty="0">
                          <a:solidFill>
                            <a:schemeClr val="dk1"/>
                          </a:solidFill>
                          <a:latin typeface="+mn-lt"/>
                          <a:ea typeface="+mn-ea"/>
                          <a:cs typeface="+mn-cs"/>
                        </a:rPr>
                        <a:t>, but not Math, in 2018)</a:t>
                      </a:r>
                      <a:endParaRPr lang="en-US" sz="2200" b="0" dirty="0"/>
                    </a:p>
                  </a:txBody>
                  <a:tcPr/>
                </a:tc>
                <a:extLst>
                  <a:ext uri="{0D108BD9-81ED-4DB2-BD59-A6C34878D82A}">
                    <a16:rowId xmlns:a16="http://schemas.microsoft.com/office/drawing/2014/main" val="10006"/>
                  </a:ext>
                </a:extLst>
              </a:tr>
              <a:tr h="560887">
                <a:tc>
                  <a:txBody>
                    <a:bodyPr/>
                    <a:lstStyle/>
                    <a:p>
                      <a:pPr algn="ctr">
                        <a:spcBef>
                          <a:spcPts val="400"/>
                        </a:spcBef>
                        <a:spcAft>
                          <a:spcPts val="400"/>
                        </a:spcAft>
                      </a:pPr>
                      <a:r>
                        <a:rPr lang="en-US" sz="2200" b="0" kern="1200" dirty="0">
                          <a:solidFill>
                            <a:schemeClr val="dk1"/>
                          </a:solidFill>
                          <a:latin typeface="+mn-lt"/>
                          <a:ea typeface="+mn-ea"/>
                          <a:cs typeface="+mn-cs"/>
                        </a:rPr>
                        <a:t>Word prediction for ELA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0" dirty="0"/>
                    </a:p>
                  </a:txBody>
                  <a:tcPr/>
                </a:tc>
                <a:extLst>
                  <a:ext uri="{0D108BD9-81ED-4DB2-BD59-A6C34878D82A}">
                    <a16:rowId xmlns:a16="http://schemas.microsoft.com/office/drawing/2014/main" val="10007"/>
                  </a:ext>
                </a:extLst>
              </a:tr>
            </a:tbl>
          </a:graphicData>
        </a:graphic>
      </p:graphicFrame>
      <p:sp>
        <p:nvSpPr>
          <p:cNvPr id="6" name="Slide Number Placeholder 3"/>
          <p:cNvSpPr txBox="1">
            <a:spLocks/>
          </p:cNvSpPr>
          <p:nvPr/>
        </p:nvSpPr>
        <p:spPr>
          <a:xfrm>
            <a:off x="8458200" y="5257800"/>
            <a:ext cx="533400" cy="457200"/>
          </a:xfrm>
          <a:prstGeom prst="rect">
            <a:avLst/>
          </a:prstGeom>
        </p:spPr>
        <p:txBody>
          <a:bodyPr vert="horz" lIns="91440" tIns="45720" rIns="91440" bIns="45720" rtlCol="0" anchor="ctr"/>
          <a:lstStyle>
            <a:lvl1pPr algn="ctr">
              <a:defRPr sz="1400" b="1">
                <a:solidFill>
                  <a:schemeClr val="tx1">
                    <a:lumMod val="60000"/>
                    <a:lumOff val="4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D26C40E-487C-40A4-A841-8174FD7B7142}" type="slidenum">
              <a:rPr kumimoji="0" lang="en-US" sz="1400" b="1" i="0" u="none" strike="noStrike" kern="1200" cap="none" spc="0" normalizeH="0" baseline="0" noProof="0" smtClean="0">
                <a:ln>
                  <a:noFill/>
                </a:ln>
                <a:solidFill>
                  <a:schemeClr val="tx1">
                    <a:lumMod val="60000"/>
                    <a:lumOff val="4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schemeClr val="tx1">
                  <a:lumMod val="60000"/>
                  <a:lumOff val="40000"/>
                </a:schemeClr>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noAutofit/>
          </a:bodyPr>
          <a:lstStyle/>
          <a:p>
            <a:r>
              <a:rPr lang="en-US" sz="4000" b="1" dirty="0"/>
              <a:t>Accommodations for ELLs (EL)</a:t>
            </a:r>
          </a:p>
        </p:txBody>
      </p:sp>
      <p:sp>
        <p:nvSpPr>
          <p:cNvPr id="3" name="Footer Placeholder 2"/>
          <p:cNvSpPr>
            <a:spLocks noGrp="1"/>
          </p:cNvSpPr>
          <p:nvPr>
            <p:ph type="ftr" sz="quarter" idx="11"/>
          </p:nvPr>
        </p:nvSpPr>
        <p:spPr/>
        <p:txBody>
          <a:bodyPr/>
          <a:lstStyle/>
          <a:p>
            <a:r>
              <a:rPr lang="en-US"/>
              <a:t>Massachusetts Department of Elementary and Secondary Education</a:t>
            </a:r>
          </a:p>
        </p:txBody>
      </p:sp>
      <p:sp>
        <p:nvSpPr>
          <p:cNvPr id="4" name="Slide Number Placeholder 3"/>
          <p:cNvSpPr>
            <a:spLocks noGrp="1"/>
          </p:cNvSpPr>
          <p:nvPr>
            <p:ph type="sldNum" sz="quarter" idx="12"/>
          </p:nvPr>
        </p:nvSpPr>
        <p:spPr/>
        <p:txBody>
          <a:bodyPr/>
          <a:lstStyle/>
          <a:p>
            <a:fld id="{BD26C40E-487C-40A4-A841-8174FD7B7142}" type="slidenum">
              <a:rPr lang="en-US" smtClean="0"/>
              <a:pPr/>
              <a:t>13</a:t>
            </a:fld>
            <a:endParaRPr lang="en-US"/>
          </a:p>
        </p:txBody>
      </p:sp>
      <p:graphicFrame>
        <p:nvGraphicFramePr>
          <p:cNvPr id="6" name="Table 5"/>
          <p:cNvGraphicFramePr>
            <a:graphicFrameLocks noGrp="1"/>
          </p:cNvGraphicFramePr>
          <p:nvPr/>
        </p:nvGraphicFramePr>
        <p:xfrm>
          <a:off x="152400" y="1038024"/>
          <a:ext cx="8839200" cy="4162680"/>
        </p:xfrm>
        <a:graphic>
          <a:graphicData uri="http://schemas.openxmlformats.org/drawingml/2006/table">
            <a:tbl>
              <a:tblPr firstRow="1" bandRow="1">
                <a:tableStyleId>{5C22544A-7EE6-4342-B048-85BDC9FD1C3A}</a:tableStyleId>
              </a:tblPr>
              <a:tblGrid>
                <a:gridCol w="8839200">
                  <a:extLst>
                    <a:ext uri="{9D8B030D-6E8A-4147-A177-3AD203B41FA5}">
                      <a16:colId xmlns:a16="http://schemas.microsoft.com/office/drawing/2014/main" val="20000"/>
                    </a:ext>
                  </a:extLst>
                </a:gridCol>
              </a:tblGrid>
              <a:tr h="457200">
                <a:tc>
                  <a:txBody>
                    <a:bodyPr/>
                    <a:lstStyle/>
                    <a:p>
                      <a:pPr algn="ctr"/>
                      <a:r>
                        <a:rPr lang="en-US" sz="2200" dirty="0">
                          <a:solidFill>
                            <a:schemeClr val="bg1"/>
                          </a:solidFill>
                        </a:rPr>
                        <a:t>ELL Accommodations</a:t>
                      </a:r>
                    </a:p>
                  </a:txBody>
                  <a:tcPr/>
                </a:tc>
                <a:extLst>
                  <a:ext uri="{0D108BD9-81ED-4DB2-BD59-A6C34878D82A}">
                    <a16:rowId xmlns:a16="http://schemas.microsoft.com/office/drawing/2014/main" val="10000"/>
                  </a:ext>
                </a:extLst>
              </a:tr>
              <a:tr h="895296">
                <a:tc>
                  <a:txBody>
                    <a:bodyPr/>
                    <a:lstStyle/>
                    <a:p>
                      <a:pPr algn="ctr"/>
                      <a:r>
                        <a:rPr lang="en-US" sz="2200" b="1" u="none" dirty="0">
                          <a:solidFill>
                            <a:schemeClr val="tx1"/>
                          </a:solidFill>
                        </a:rPr>
                        <a:t>Paper-based test</a:t>
                      </a:r>
                      <a:r>
                        <a:rPr lang="en-US" sz="2200" b="0" i="1" u="none" baseline="0" dirty="0">
                          <a:solidFill>
                            <a:schemeClr val="tx1"/>
                          </a:solidFill>
                        </a:rPr>
                        <a:t> (</a:t>
                      </a:r>
                      <a:r>
                        <a:rPr lang="en-US" sz="2200" b="0" i="1" u="sng" dirty="0">
                          <a:solidFill>
                            <a:schemeClr val="tx1"/>
                          </a:solidFill>
                        </a:rPr>
                        <a:t>PNP</a:t>
                      </a:r>
                      <a:r>
                        <a:rPr lang="en-US" sz="2200" b="0" i="1" u="none" dirty="0">
                          <a:solidFill>
                            <a:schemeClr val="tx1"/>
                          </a:solidFill>
                        </a:rPr>
                        <a:t>)</a:t>
                      </a:r>
                      <a:endParaRPr lang="en-US" sz="2200" b="1" u="none" dirty="0">
                        <a:solidFill>
                          <a:schemeClr val="tx1"/>
                        </a:solidFill>
                      </a:endParaRPr>
                    </a:p>
                    <a:p>
                      <a:pPr algn="ctr"/>
                      <a:r>
                        <a:rPr lang="en-US" sz="2200" b="0" u="none" dirty="0">
                          <a:solidFill>
                            <a:schemeClr val="tx1"/>
                          </a:solidFill>
                        </a:rPr>
                        <a:t>(only for</a:t>
                      </a:r>
                      <a:r>
                        <a:rPr lang="en-US" sz="2200" b="0" u="none" baseline="0" dirty="0">
                          <a:solidFill>
                            <a:schemeClr val="tx1"/>
                          </a:solidFill>
                        </a:rPr>
                        <a:t> a</a:t>
                      </a:r>
                      <a:r>
                        <a:rPr lang="en-US" sz="2200" b="0" u="none" dirty="0">
                          <a:solidFill>
                            <a:schemeClr val="tx1"/>
                          </a:solidFill>
                        </a:rPr>
                        <a:t> first-year ELL who is unfamiliar with technology)</a:t>
                      </a:r>
                    </a:p>
                  </a:txBody>
                  <a:tcPr/>
                </a:tc>
                <a:extLst>
                  <a:ext uri="{0D108BD9-81ED-4DB2-BD59-A6C34878D82A}">
                    <a16:rowId xmlns:a16="http://schemas.microsoft.com/office/drawing/2014/main" val="10001"/>
                  </a:ext>
                </a:extLst>
              </a:tr>
              <a:tr h="576444">
                <a:tc>
                  <a:txBody>
                    <a:bodyPr/>
                    <a:lstStyle/>
                    <a:p>
                      <a:pPr algn="ctr"/>
                      <a:r>
                        <a:rPr lang="en-US" sz="2200" b="1" u="none" kern="1200" dirty="0">
                          <a:solidFill>
                            <a:schemeClr val="tx1"/>
                          </a:solidFill>
                          <a:latin typeface="+mn-lt"/>
                          <a:ea typeface="+mn-ea"/>
                          <a:cs typeface="+mn-cs"/>
                        </a:rPr>
                        <a:t>Approved Bilingual Word-to-Word Dictionary or Glossary</a:t>
                      </a:r>
                      <a:endParaRPr lang="en-US" sz="2200" u="none" dirty="0">
                        <a:solidFill>
                          <a:schemeClr val="tx1"/>
                        </a:solidFill>
                      </a:endParaRPr>
                    </a:p>
                  </a:txBody>
                  <a:tcPr/>
                </a:tc>
                <a:extLst>
                  <a:ext uri="{0D108BD9-81ED-4DB2-BD59-A6C34878D82A}">
                    <a16:rowId xmlns:a16="http://schemas.microsoft.com/office/drawing/2014/main" val="10002"/>
                  </a:ext>
                </a:extLst>
              </a:tr>
              <a:tr h="5764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mn-lt"/>
                          <a:ea typeface="+mn-ea"/>
                          <a:cs typeface="+mn-cs"/>
                        </a:rPr>
                        <a:t>Text-to-speech/human reader </a:t>
                      </a:r>
                      <a:r>
                        <a:rPr lang="en-US" sz="2200" b="0" kern="1200" dirty="0">
                          <a:solidFill>
                            <a:schemeClr val="tx1"/>
                          </a:solidFill>
                          <a:latin typeface="+mn-lt"/>
                          <a:ea typeface="+mn-ea"/>
                          <a:cs typeface="+mn-cs"/>
                        </a:rPr>
                        <a:t>for Math and STE (in English) </a:t>
                      </a:r>
                      <a:r>
                        <a:rPr lang="en-US" sz="2200" b="0" i="1" u="none" baseline="0"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1" u="none" dirty="0">
                        <a:solidFill>
                          <a:schemeClr val="tx1"/>
                        </a:solidFill>
                      </a:endParaRPr>
                    </a:p>
                  </a:txBody>
                  <a:tcPr/>
                </a:tc>
                <a:extLst>
                  <a:ext uri="{0D108BD9-81ED-4DB2-BD59-A6C34878D82A}">
                    <a16:rowId xmlns:a16="http://schemas.microsoft.com/office/drawing/2014/main" val="10003"/>
                  </a:ext>
                </a:extLst>
              </a:tr>
              <a:tr h="5764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tx1"/>
                          </a:solidFill>
                          <a:latin typeface="+mn-lt"/>
                          <a:ea typeface="+mn-ea"/>
                          <a:cs typeface="+mn-cs"/>
                        </a:rPr>
                        <a:t>Scribe </a:t>
                      </a:r>
                      <a:r>
                        <a:rPr lang="en-US" sz="2200" b="0" kern="1200" dirty="0">
                          <a:solidFill>
                            <a:schemeClr val="tx1"/>
                          </a:solidFill>
                          <a:latin typeface="+mn-lt"/>
                          <a:ea typeface="+mn-ea"/>
                          <a:cs typeface="+mn-cs"/>
                        </a:rPr>
                        <a:t>for Math and STE </a:t>
                      </a:r>
                      <a:r>
                        <a:rPr lang="en-US" sz="2200" b="0" i="1" u="none" baseline="0"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1" u="none" dirty="0">
                        <a:solidFill>
                          <a:schemeClr val="tx1"/>
                        </a:solidFill>
                      </a:endParaRPr>
                    </a:p>
                  </a:txBody>
                  <a:tcPr/>
                </a:tc>
                <a:extLst>
                  <a:ext uri="{0D108BD9-81ED-4DB2-BD59-A6C34878D82A}">
                    <a16:rowId xmlns:a16="http://schemas.microsoft.com/office/drawing/2014/main" val="10004"/>
                  </a:ext>
                </a:extLst>
              </a:tr>
              <a:tr h="895296">
                <a:tc>
                  <a:txBody>
                    <a:bodyPr/>
                    <a:lstStyle/>
                    <a:p>
                      <a:pPr algn="ctr"/>
                      <a:r>
                        <a:rPr lang="en-US" sz="2200" b="1" kern="1200" dirty="0">
                          <a:solidFill>
                            <a:schemeClr val="dk1"/>
                          </a:solidFill>
                          <a:latin typeface="+mn-lt"/>
                          <a:ea typeface="+mn-ea"/>
                          <a:cs typeface="+mn-cs"/>
                        </a:rPr>
                        <a:t>Read aloud/repeat/clarify</a:t>
                      </a:r>
                      <a:r>
                        <a:rPr lang="en-US" sz="2200" kern="1200" dirty="0">
                          <a:solidFill>
                            <a:schemeClr val="dk1"/>
                          </a:solidFill>
                          <a:latin typeface="+mn-lt"/>
                          <a:ea typeface="+mn-ea"/>
                          <a:cs typeface="+mn-cs"/>
                        </a:rPr>
                        <a:t> </a:t>
                      </a:r>
                      <a:r>
                        <a:rPr lang="en-US" sz="2200" b="1" kern="1200" dirty="0">
                          <a:solidFill>
                            <a:schemeClr val="dk1"/>
                          </a:solidFill>
                          <a:latin typeface="+mn-lt"/>
                          <a:ea typeface="+mn-ea"/>
                          <a:cs typeface="+mn-cs"/>
                        </a:rPr>
                        <a:t>test </a:t>
                      </a:r>
                      <a:r>
                        <a:rPr lang="en-US" sz="2200" b="1" u="sng" kern="1200" dirty="0">
                          <a:solidFill>
                            <a:schemeClr val="dk1"/>
                          </a:solidFill>
                          <a:latin typeface="+mn-lt"/>
                          <a:ea typeface="+mn-ea"/>
                          <a:cs typeface="+mn-cs"/>
                        </a:rPr>
                        <a:t>directions</a:t>
                      </a:r>
                      <a:r>
                        <a:rPr lang="en-US" sz="2200" b="1" kern="1200" dirty="0">
                          <a:solidFill>
                            <a:schemeClr val="dk1"/>
                          </a:solidFill>
                          <a:latin typeface="+mn-lt"/>
                          <a:ea typeface="+mn-ea"/>
                          <a:cs typeface="+mn-cs"/>
                        </a:rPr>
                        <a:t> in student’s native language, </a:t>
                      </a:r>
                      <a:r>
                        <a:rPr lang="en-US" sz="2200" b="0" kern="1200" dirty="0">
                          <a:solidFill>
                            <a:schemeClr val="dk1"/>
                          </a:solidFill>
                          <a:latin typeface="+mn-lt"/>
                          <a:ea typeface="+mn-ea"/>
                          <a:cs typeface="+mn-cs"/>
                        </a:rPr>
                        <a:t>if native language speaker is available</a:t>
                      </a:r>
                      <a:endParaRPr lang="en-US" sz="2200" b="0"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914400"/>
          </a:xfrm>
        </p:spPr>
        <p:txBody>
          <a:bodyPr>
            <a:noAutofit/>
          </a:bodyPr>
          <a:lstStyle/>
          <a:p>
            <a:r>
              <a:rPr lang="en-US" sz="3600" b="1" dirty="0"/>
              <a:t>Special (Accommodated) Test Forms</a:t>
            </a:r>
          </a:p>
        </p:txBody>
      </p:sp>
      <p:sp>
        <p:nvSpPr>
          <p:cNvPr id="3" name="Content Placeholder 2"/>
          <p:cNvSpPr>
            <a:spLocks noGrp="1"/>
          </p:cNvSpPr>
          <p:nvPr>
            <p:ph idx="1"/>
          </p:nvPr>
        </p:nvSpPr>
        <p:spPr>
          <a:xfrm>
            <a:off x="152400" y="990600"/>
            <a:ext cx="8763000" cy="5791200"/>
          </a:xfrm>
        </p:spPr>
        <p:txBody>
          <a:bodyPr>
            <a:noAutofit/>
          </a:bodyPr>
          <a:lstStyle/>
          <a:p>
            <a:r>
              <a:rPr lang="en-US" sz="2600" dirty="0"/>
              <a:t>The following test forms are available as an accommodation for grades 3</a:t>
            </a:r>
            <a:r>
              <a:rPr lang="en-US" sz="2600" dirty="0">
                <a:sym typeface="Symbol"/>
              </a:rPr>
              <a:t>8 </a:t>
            </a:r>
            <a:r>
              <a:rPr lang="en-US" sz="2600" dirty="0"/>
              <a:t>and must be requested in the student’s Personal Needs Profile (PNP):</a:t>
            </a:r>
          </a:p>
          <a:p>
            <a:pPr lvl="1">
              <a:buClr>
                <a:srgbClr val="0000FF"/>
              </a:buClr>
              <a:buFont typeface="Wingdings 2" pitchFamily="18" charset="2"/>
              <a:buChar char=""/>
            </a:pPr>
            <a:r>
              <a:rPr lang="en-US" sz="2600" dirty="0"/>
              <a:t>Computer-based test</a:t>
            </a:r>
          </a:p>
          <a:p>
            <a:pPr marL="1036638" lvl="2" indent="-290513"/>
            <a:r>
              <a:rPr lang="en-US" sz="2400" dirty="0"/>
              <a:t>Text-to-Speech (digital read-aloud, requiring headphones)</a:t>
            </a:r>
          </a:p>
          <a:p>
            <a:pPr marL="1036638" lvl="2" indent="-290513"/>
            <a:r>
              <a:rPr lang="en-US" sz="2400" dirty="0"/>
              <a:t>Screen reader (for a student who is blind or visually impaired; used in conjunction with a hard-copy Braille test)</a:t>
            </a:r>
          </a:p>
          <a:p>
            <a:pPr marL="1036638" lvl="2" indent="-290513"/>
            <a:r>
              <a:rPr lang="en-US" sz="2400" dirty="0"/>
              <a:t>Compatible Assistive Technology </a:t>
            </a:r>
            <a:r>
              <a:rPr lang="en-US" i="1" dirty="0"/>
              <a:t>(see </a:t>
            </a:r>
            <a:r>
              <a:rPr lang="en-US" i="1" dirty="0">
                <a:hlinkClick r:id="rId3"/>
              </a:rPr>
              <a:t>Guidelines for Using Assistive Technology as an MCAS Test Accommodation</a:t>
            </a:r>
            <a:r>
              <a:rPr lang="en-US" i="1" dirty="0"/>
              <a:t>)</a:t>
            </a:r>
            <a:endParaRPr lang="en-US" sz="2400" i="1" dirty="0"/>
          </a:p>
          <a:p>
            <a:pPr lvl="1">
              <a:buClr>
                <a:srgbClr val="0000FF"/>
              </a:buClr>
              <a:buFont typeface="Wingdings 2" pitchFamily="18" charset="2"/>
              <a:buChar char=""/>
            </a:pPr>
            <a:r>
              <a:rPr lang="en-US" sz="2600" dirty="0"/>
              <a:t>Paper-based test</a:t>
            </a:r>
          </a:p>
          <a:p>
            <a:pPr marL="1036638" lvl="2" indent="-290513"/>
            <a:r>
              <a:rPr lang="en-US" sz="2400" dirty="0"/>
              <a:t>Large print</a:t>
            </a:r>
            <a:endParaRPr lang="en-US" sz="2400" dirty="0">
              <a:solidFill>
                <a:srgbClr val="FF0000"/>
              </a:solidFill>
            </a:endParaRPr>
          </a:p>
          <a:p>
            <a:pPr marL="1036638" lvl="2" indent="-290513"/>
            <a:r>
              <a:rPr lang="en-US" sz="2400" dirty="0"/>
              <a:t>Braille (UEB in grades 3</a:t>
            </a:r>
            <a:r>
              <a:rPr lang="en-US" sz="2400" dirty="0">
                <a:sym typeface="Symbol"/>
              </a:rPr>
              <a:t>5; EBAE in all other grades)</a:t>
            </a:r>
            <a:endParaRPr lang="en-US" sz="24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924800" cy="990600"/>
          </a:xfrm>
        </p:spPr>
        <p:txBody>
          <a:bodyPr>
            <a:normAutofit/>
          </a:bodyPr>
          <a:lstStyle/>
          <a:p>
            <a:r>
              <a:rPr lang="en-US" sz="4000" b="1" dirty="0"/>
              <a:t>Assistive Technology (AT)</a:t>
            </a:r>
          </a:p>
        </p:txBody>
      </p:sp>
      <p:sp>
        <p:nvSpPr>
          <p:cNvPr id="3" name="Content Placeholder 2"/>
          <p:cNvSpPr>
            <a:spLocks noGrp="1"/>
          </p:cNvSpPr>
          <p:nvPr>
            <p:ph idx="1"/>
          </p:nvPr>
        </p:nvSpPr>
        <p:spPr>
          <a:xfrm>
            <a:off x="152400" y="838200"/>
            <a:ext cx="8763000" cy="5791200"/>
          </a:xfrm>
        </p:spPr>
        <p:txBody>
          <a:bodyPr>
            <a:noAutofit/>
          </a:bodyPr>
          <a:lstStyle/>
          <a:p>
            <a:r>
              <a:rPr lang="en-US" sz="2400" dirty="0"/>
              <a:t>Students may use assistive technology (AT), when it is listed in their IEP or 504 plan; for example:</a:t>
            </a:r>
          </a:p>
          <a:p>
            <a:pPr lvl="1">
              <a:spcBef>
                <a:spcPts val="0"/>
              </a:spcBef>
              <a:buClr>
                <a:srgbClr val="0000FF"/>
              </a:buClr>
              <a:buFont typeface="Wingdings 2" pitchFamily="18" charset="2"/>
              <a:buChar char=""/>
            </a:pPr>
            <a:r>
              <a:rPr lang="en-US" sz="2000" dirty="0"/>
              <a:t>Word prediction software</a:t>
            </a:r>
          </a:p>
          <a:p>
            <a:pPr lvl="1">
              <a:spcBef>
                <a:spcPts val="0"/>
              </a:spcBef>
              <a:buClr>
                <a:srgbClr val="0000FF"/>
              </a:buClr>
              <a:buFont typeface="Wingdings 2" pitchFamily="18" charset="2"/>
              <a:buChar char=""/>
            </a:pPr>
            <a:r>
              <a:rPr lang="en-US" sz="2000" dirty="0"/>
              <a:t>Speech-to-text programs</a:t>
            </a:r>
          </a:p>
          <a:p>
            <a:pPr lvl="1">
              <a:spcBef>
                <a:spcPts val="0"/>
              </a:spcBef>
              <a:buClr>
                <a:srgbClr val="0000FF"/>
              </a:buClr>
              <a:buFont typeface="Wingdings 2" pitchFamily="18" charset="2"/>
              <a:buChar char=""/>
            </a:pPr>
            <a:r>
              <a:rPr lang="en-US" sz="2000" dirty="0"/>
              <a:t>Adapted keyboard, mouse, screen enlargement</a:t>
            </a:r>
          </a:p>
          <a:p>
            <a:r>
              <a:rPr lang="en-US" sz="2400" dirty="0"/>
              <a:t>There are two categories of assistive technology:</a:t>
            </a:r>
          </a:p>
          <a:p>
            <a:pPr lvl="1">
              <a:buClr>
                <a:srgbClr val="0000FF"/>
              </a:buClr>
              <a:buFont typeface="Wingdings 2" pitchFamily="18" charset="2"/>
              <a:buChar char=""/>
            </a:pPr>
            <a:r>
              <a:rPr lang="en-US" sz="2000" b="1" dirty="0"/>
              <a:t>Compatible technology </a:t>
            </a:r>
            <a:r>
              <a:rPr lang="en-US" sz="2000" dirty="0"/>
              <a:t>that interacts directly with </a:t>
            </a:r>
            <a:r>
              <a:rPr lang="en-US" sz="2000" dirty="0" err="1"/>
              <a:t>TestNav</a:t>
            </a:r>
            <a:r>
              <a:rPr lang="en-US" sz="2000" dirty="0"/>
              <a:t>, the computer-based MCAS testing platform.</a:t>
            </a:r>
          </a:p>
          <a:p>
            <a:pPr lvl="1">
              <a:buClr>
                <a:srgbClr val="0000FF"/>
              </a:buClr>
              <a:buFont typeface="Wingdings 2" pitchFamily="18" charset="2"/>
              <a:buChar char=""/>
            </a:pPr>
            <a:r>
              <a:rPr lang="en-US" sz="2000" b="1" dirty="0"/>
              <a:t>External technology </a:t>
            </a:r>
            <a:r>
              <a:rPr lang="en-US" sz="2000" dirty="0"/>
              <a:t>that does not interact with TestNav</a:t>
            </a:r>
          </a:p>
          <a:p>
            <a:pPr marL="1266825" lvl="2" indent="-352425"/>
            <a:r>
              <a:rPr lang="en-US" dirty="0"/>
              <a:t>Requires a second computer station not directly connected to </a:t>
            </a:r>
            <a:r>
              <a:rPr lang="en-US" dirty="0" err="1"/>
              <a:t>TestNav</a:t>
            </a:r>
            <a:endParaRPr lang="en-US" dirty="0"/>
          </a:p>
          <a:p>
            <a:pPr marL="1266825" lvl="2" indent="-352425"/>
            <a:r>
              <a:rPr lang="en-US" dirty="0"/>
              <a:t>May require test administrator to facilitate transfer of information from external station to computer used for assessment.</a:t>
            </a:r>
          </a:p>
          <a:p>
            <a:r>
              <a:rPr lang="en-US" sz="2400" dirty="0"/>
              <a:t>Internet access should be disabled or restricted during testing.</a:t>
            </a:r>
          </a:p>
        </p:txBody>
      </p:sp>
      <p:sp>
        <p:nvSpPr>
          <p:cNvPr id="5" name="Footer Placeholder 4"/>
          <p:cNvSpPr>
            <a:spLocks noGrp="1"/>
          </p:cNvSpPr>
          <p:nvPr>
            <p:ph type="ftr" sz="quarter" idx="11"/>
          </p:nvPr>
        </p:nvSpPr>
        <p:spPr/>
        <p:txBody>
          <a:bodyPr/>
          <a:lstStyle/>
          <a:p>
            <a:r>
              <a:rPr lang="en-US" dirty="0"/>
              <a:t>Massachusetts Department of Elementary and Secondary Education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Test Preparation</a:t>
            </a:r>
          </a:p>
        </p:txBody>
      </p:sp>
      <p:sp>
        <p:nvSpPr>
          <p:cNvPr id="3" name="Content Placeholder 2"/>
          <p:cNvSpPr>
            <a:spLocks noGrp="1"/>
          </p:cNvSpPr>
          <p:nvPr>
            <p:ph idx="1"/>
          </p:nvPr>
        </p:nvSpPr>
        <p:spPr>
          <a:xfrm>
            <a:off x="228600" y="1295400"/>
            <a:ext cx="8839200" cy="5334000"/>
          </a:xfrm>
        </p:spPr>
        <p:txBody>
          <a:bodyPr>
            <a:normAutofit lnSpcReduction="10000"/>
          </a:bodyPr>
          <a:lstStyle/>
          <a:p>
            <a:pPr>
              <a:lnSpc>
                <a:spcPct val="110000"/>
              </a:lnSpc>
            </a:pPr>
            <a:r>
              <a:rPr lang="en-US" dirty="0"/>
              <a:t>Students should become familiar with features and basic functionality of </a:t>
            </a:r>
            <a:r>
              <a:rPr lang="en-US" dirty="0" err="1"/>
              <a:t>TestNav</a:t>
            </a:r>
            <a:r>
              <a:rPr lang="en-US" dirty="0"/>
              <a:t>, the computer-based testing platform.</a:t>
            </a:r>
          </a:p>
          <a:p>
            <a:pPr>
              <a:lnSpc>
                <a:spcPct val="110000"/>
              </a:lnSpc>
            </a:pPr>
            <a:r>
              <a:rPr lang="en-US" dirty="0"/>
              <a:t>View student tutorials at mcas.pearsonsupport.com</a:t>
            </a:r>
          </a:p>
          <a:p>
            <a:pPr>
              <a:lnSpc>
                <a:spcPct val="110000"/>
              </a:lnSpc>
            </a:pPr>
            <a:r>
              <a:rPr lang="en-US" dirty="0"/>
              <a:t>Take online practice tests prior to test administration on </a:t>
            </a:r>
            <a:r>
              <a:rPr lang="en-US" dirty="0" err="1"/>
              <a:t>TestNav</a:t>
            </a:r>
            <a:r>
              <a:rPr lang="en-US" dirty="0"/>
              <a:t>.</a:t>
            </a:r>
          </a:p>
          <a:p>
            <a:pPr>
              <a:lnSpc>
                <a:spcPct val="110000"/>
              </a:lnSpc>
            </a:pPr>
            <a:r>
              <a:rPr lang="en-US" dirty="0"/>
              <a:t>Test coordinator should review IEPs, 504 plans, and any forms used to document MCAS accommodations for ELL students (sample found in the </a:t>
            </a:r>
            <a:r>
              <a:rPr lang="en-US" i="1" dirty="0">
                <a:hlinkClick r:id="rId3"/>
              </a:rPr>
              <a:t>Accessibility and Accommodations Manual</a:t>
            </a:r>
            <a:r>
              <a:rPr lang="en-US" dirty="0"/>
              <a:t>)</a:t>
            </a:r>
            <a:r>
              <a:rPr lang="en-US" i="1" dirty="0"/>
              <a:t>.</a:t>
            </a:r>
          </a:p>
          <a:p>
            <a:pPr lvl="1">
              <a:lnSpc>
                <a:spcPct val="110000"/>
              </a:lnSpc>
              <a:buClr>
                <a:srgbClr val="0000FF"/>
              </a:buClr>
              <a:buFont typeface="Wingdings 2" pitchFamily="18" charset="2"/>
              <a:buChar char=""/>
            </a:pPr>
            <a:r>
              <a:rPr lang="en-US" dirty="0"/>
              <a:t>Schedule testing for these students accordingly.</a:t>
            </a:r>
          </a:p>
          <a:p>
            <a:pPr>
              <a:lnSpc>
                <a:spcPct val="110000"/>
              </a:lnSpc>
              <a:buClr>
                <a:srgbClr val="0000FF"/>
              </a:buClr>
              <a:buFont typeface="Wingdings 2" pitchFamily="18" charset="2"/>
              <a:buChar char=""/>
            </a:pPr>
            <a:endParaRPr lang="en-US" dirty="0"/>
          </a:p>
          <a:p>
            <a:pPr>
              <a:lnSpc>
                <a:spcPct val="110000"/>
              </a:lnSpc>
              <a:buNone/>
            </a:pPr>
            <a:endParaRPr lang="en-US" dirty="0"/>
          </a:p>
        </p:txBody>
      </p:sp>
      <p:sp>
        <p:nvSpPr>
          <p:cNvPr id="5" name="Footer Placeholder 4"/>
          <p:cNvSpPr>
            <a:spLocks noGrp="1"/>
          </p:cNvSpPr>
          <p:nvPr>
            <p:ph type="ftr" sz="quarter" idx="11"/>
          </p:nvPr>
        </p:nvSpPr>
        <p:spPr/>
        <p:txBody>
          <a:bodyPr/>
          <a:lstStyle/>
          <a:p>
            <a:r>
              <a:rPr lang="en-US"/>
              <a:t>Massachusetts Department of Elementary and Secondary Education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1143000"/>
          </a:xfrm>
        </p:spPr>
        <p:txBody>
          <a:bodyPr>
            <a:noAutofit/>
          </a:bodyPr>
          <a:lstStyle/>
          <a:p>
            <a:r>
              <a:rPr lang="en-US" sz="3600" b="1" dirty="0"/>
              <a:t>Student Registration/</a:t>
            </a:r>
            <a:br>
              <a:rPr lang="en-US" sz="3600" b="1" dirty="0"/>
            </a:br>
            <a:r>
              <a:rPr lang="en-US" sz="3600" b="1" dirty="0"/>
              <a:t>Personal Needs Profile (SR/PNP)</a:t>
            </a:r>
          </a:p>
        </p:txBody>
      </p:sp>
      <p:sp>
        <p:nvSpPr>
          <p:cNvPr id="3" name="Content Placeholder 2"/>
          <p:cNvSpPr>
            <a:spLocks noGrp="1"/>
          </p:cNvSpPr>
          <p:nvPr>
            <p:ph idx="1"/>
          </p:nvPr>
        </p:nvSpPr>
        <p:spPr>
          <a:xfrm>
            <a:off x="152400" y="1295400"/>
            <a:ext cx="8839200" cy="5410200"/>
          </a:xfrm>
        </p:spPr>
        <p:txBody>
          <a:bodyPr>
            <a:noAutofit/>
          </a:bodyPr>
          <a:lstStyle/>
          <a:p>
            <a:pPr>
              <a:spcBef>
                <a:spcPts val="0"/>
              </a:spcBef>
              <a:spcAft>
                <a:spcPts val="600"/>
              </a:spcAft>
            </a:pPr>
            <a:r>
              <a:rPr lang="en-US" sz="2600" dirty="0"/>
              <a:t>The function of the SR/PNP is to: </a:t>
            </a:r>
          </a:p>
          <a:p>
            <a:pPr lvl="1">
              <a:spcBef>
                <a:spcPts val="0"/>
              </a:spcBef>
              <a:spcAft>
                <a:spcPts val="600"/>
              </a:spcAft>
              <a:buClr>
                <a:srgbClr val="0000FF"/>
              </a:buClr>
              <a:buFont typeface="Wingdings 2" pitchFamily="18" charset="2"/>
              <a:buChar char=""/>
            </a:pPr>
            <a:r>
              <a:rPr lang="en-US" dirty="0"/>
              <a:t>enroll students for each test, regardless of computer- or paper-based testing</a:t>
            </a:r>
          </a:p>
          <a:p>
            <a:pPr lvl="1">
              <a:spcBef>
                <a:spcPts val="0"/>
              </a:spcBef>
              <a:spcAft>
                <a:spcPts val="600"/>
              </a:spcAft>
              <a:buClr>
                <a:srgbClr val="0000FF"/>
              </a:buClr>
              <a:buFont typeface="Wingdings 2" pitchFamily="18" charset="2"/>
              <a:buChar char=""/>
            </a:pPr>
            <a:r>
              <a:rPr lang="en-US" dirty="0"/>
              <a:t>order special test forms, and</a:t>
            </a:r>
          </a:p>
          <a:p>
            <a:pPr lvl="1">
              <a:spcBef>
                <a:spcPts val="0"/>
              </a:spcBef>
              <a:spcAft>
                <a:spcPts val="600"/>
              </a:spcAft>
              <a:buClr>
                <a:srgbClr val="0000FF"/>
              </a:buClr>
              <a:buFont typeface="Wingdings 2" pitchFamily="18" charset="2"/>
              <a:buChar char=""/>
            </a:pPr>
            <a:r>
              <a:rPr lang="en-US" dirty="0"/>
              <a:t>collect information on </a:t>
            </a:r>
            <a:r>
              <a:rPr lang="en-US" u="sng" dirty="0"/>
              <a:t>selected</a:t>
            </a:r>
            <a:r>
              <a:rPr lang="en-US" dirty="0"/>
              <a:t> accommodations.</a:t>
            </a:r>
          </a:p>
          <a:p>
            <a:pPr marL="238125">
              <a:spcBef>
                <a:spcPts val="0"/>
              </a:spcBef>
              <a:spcAft>
                <a:spcPts val="600"/>
              </a:spcAft>
              <a:buFont typeface="Wingdings 2" pitchFamily="18" charset="2"/>
              <a:buChar char="ê"/>
            </a:pPr>
            <a:r>
              <a:rPr lang="en-US" dirty="0">
                <a:cs typeface="Calibri" panose="020F0502020204030204" pitchFamily="34" charset="0"/>
              </a:rPr>
              <a:t>Consult the </a:t>
            </a:r>
            <a:r>
              <a:rPr lang="en-US" i="1" dirty="0">
                <a:cs typeface="Calibri" panose="020F0502020204030204" pitchFamily="34" charset="0"/>
                <a:hlinkClick r:id="rId3"/>
              </a:rPr>
              <a:t>Guide to the Student Registration/Personal Needs Profile (SR/PNP) </a:t>
            </a:r>
            <a:r>
              <a:rPr lang="en-US" dirty="0">
                <a:cs typeface="Calibri" panose="020F0502020204030204" pitchFamily="34" charset="0"/>
              </a:rPr>
              <a:t>and the </a:t>
            </a:r>
            <a:r>
              <a:rPr lang="en-US" dirty="0">
                <a:cs typeface="Calibri" panose="020F0502020204030204" pitchFamily="34" charset="0"/>
                <a:hlinkClick r:id="rId4"/>
              </a:rPr>
              <a:t>Student Registration/Personal Needs Profile module</a:t>
            </a:r>
            <a:r>
              <a:rPr lang="en-US" dirty="0"/>
              <a:t> </a:t>
            </a:r>
            <a:r>
              <a:rPr lang="en-US" dirty="0">
                <a:cs typeface="Calibri" panose="020F0502020204030204" pitchFamily="34" charset="0"/>
              </a:rPr>
              <a:t>for this year’s process and directions for importing the SR/PNP file.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8600" y="76200"/>
            <a:ext cx="8763000" cy="838200"/>
          </a:xfrm>
          <a:prstGeom prst="rect">
            <a:avLst/>
          </a:prstGeom>
        </p:spPr>
        <p:txBody>
          <a:bodyPr vert="horz" lIns="91440" tIns="45720" rIns="91440" bIns="45720" rtlCol="0" anchor="ctr">
            <a:noAutofit/>
          </a:bodyPr>
          <a:lstStyle/>
          <a:p>
            <a:pPr lvl="0">
              <a:spcBef>
                <a:spcPct val="0"/>
              </a:spcBef>
              <a:defRPr/>
            </a:pPr>
            <a:r>
              <a:rPr kumimoji="0" lang="en-US" sz="3200" b="1" i="0" u="none" strike="noStrike" kern="1200" cap="none" spc="0" normalizeH="0" baseline="0" noProof="0" dirty="0">
                <a:ln>
                  <a:noFill/>
                </a:ln>
                <a:solidFill>
                  <a:schemeClr val="tx1"/>
                </a:solidFill>
                <a:effectLst/>
                <a:uLnTx/>
                <a:uFillTx/>
                <a:latin typeface="Georgia" pitchFamily="18" charset="0"/>
                <a:ea typeface="+mj-ea"/>
                <a:cs typeface="+mj-cs"/>
              </a:rPr>
              <a:t>SR/PNP:</a:t>
            </a:r>
            <a:r>
              <a:rPr kumimoji="0" lang="en-US" sz="3200" b="1" i="0" u="none" strike="noStrike" kern="1200" cap="none" spc="0" normalizeH="0" noProof="0" dirty="0">
                <a:ln>
                  <a:noFill/>
                </a:ln>
                <a:solidFill>
                  <a:schemeClr val="tx1"/>
                </a:solidFill>
                <a:effectLst/>
                <a:uLnTx/>
                <a:uFillTx/>
                <a:latin typeface="Georgia" pitchFamily="18" charset="0"/>
                <a:ea typeface="+mj-ea"/>
                <a:cs typeface="+mj-cs"/>
              </a:rPr>
              <a:t> </a:t>
            </a:r>
            <a:r>
              <a:rPr lang="en-US" sz="3200" b="1" dirty="0">
                <a:latin typeface="Georgia" pitchFamily="18" charset="0"/>
              </a:rPr>
              <a:t>Request Special Forms and </a:t>
            </a:r>
            <a:r>
              <a:rPr kumimoji="0" lang="en-US" sz="3200" b="1" i="0" u="none" strike="noStrike" kern="1200" cap="none" spc="0" normalizeH="0" noProof="0" dirty="0">
                <a:ln>
                  <a:noFill/>
                </a:ln>
                <a:solidFill>
                  <a:schemeClr val="tx1"/>
                </a:solidFill>
                <a:effectLst/>
                <a:uLnTx/>
                <a:uFillTx/>
                <a:latin typeface="Georgia" pitchFamily="18" charset="0"/>
                <a:ea typeface="+mj-ea"/>
                <a:cs typeface="+mj-cs"/>
              </a:rPr>
              <a:t>Report Selected </a:t>
            </a:r>
            <a:r>
              <a:rPr kumimoji="0" lang="en-US" sz="3200" b="1" i="0" u="none" strike="noStrike" kern="1200" cap="none" spc="0" normalizeH="0" baseline="0" noProof="0" dirty="0">
                <a:ln>
                  <a:noFill/>
                </a:ln>
                <a:solidFill>
                  <a:schemeClr val="tx1"/>
                </a:solidFill>
                <a:effectLst/>
                <a:uLnTx/>
                <a:uFillTx/>
                <a:latin typeface="Georgia" pitchFamily="18" charset="0"/>
                <a:ea typeface="+mj-ea"/>
                <a:cs typeface="+mj-cs"/>
              </a:rPr>
              <a:t>Accommodations </a:t>
            </a:r>
          </a:p>
        </p:txBody>
      </p:sp>
      <p:sp>
        <p:nvSpPr>
          <p:cNvPr id="16" name="Subtitle 2">
            <a:extLst>
              <a:ext uri="{FF2B5EF4-FFF2-40B4-BE49-F238E27FC236}">
                <a16:creationId xmlns:a16="http://schemas.microsoft.com/office/drawing/2014/main" id="{FDED6BDB-E7B1-45ED-B591-759365967D11}"/>
              </a:ext>
            </a:extLst>
          </p:cNvPr>
          <p:cNvSpPr txBox="1">
            <a:spLocks/>
          </p:cNvSpPr>
          <p:nvPr/>
        </p:nvSpPr>
        <p:spPr bwMode="auto">
          <a:xfrm>
            <a:off x="145439" y="1066801"/>
            <a:ext cx="2856922" cy="2057400"/>
          </a:xfrm>
          <a:prstGeom prst="rect">
            <a:avLst/>
          </a:prstGeom>
          <a:solidFill>
            <a:srgbClr val="E6EAFE"/>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9pPr>
          </a:lstStyle>
          <a:p>
            <a:pPr marR="0" lvl="0" algn="ctr" defTabSz="914400" rtl="0" eaLnBrk="0" fontAlgn="base" latinLnBrk="0" hangingPunct="0">
              <a:lnSpc>
                <a:spcPct val="100000"/>
              </a:lnSpc>
              <a:spcBef>
                <a:spcPct val="0"/>
              </a:spcBef>
              <a:spcAft>
                <a:spcPct val="0"/>
              </a:spcAft>
              <a:buClrTx/>
              <a:buSzTx/>
              <a:tabLst>
                <a:tab pos="233363" algn="l"/>
                <a:tab pos="457200" algn="l"/>
              </a:tabLst>
            </a:pPr>
            <a:r>
              <a:rPr kumimoji="0" lang="en-US" altLang="en-US" sz="15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Special Test Forms</a:t>
            </a:r>
            <a:endParaRPr kumimoji="0" lang="en-US" altLang="en-US" sz="1500" b="0" i="0" u="none" strike="noStrike" cap="none" normalizeH="0" baseline="0" dirty="0">
              <a:ln>
                <a:noFill/>
              </a:ln>
              <a:solidFill>
                <a:schemeClr val="tx1"/>
              </a:solidFill>
              <a:effectLst/>
              <a:ea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5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Text-to-Speech</a:t>
            </a:r>
            <a:endParaRPr kumimoji="0" lang="en-US" altLang="en-US" sz="1500" b="0" i="0" u="none" strike="noStrike" cap="none" normalizeH="0" baseline="0" dirty="0">
              <a:ln>
                <a:noFill/>
              </a:ln>
              <a:solidFill>
                <a:schemeClr val="tx1"/>
              </a:solidFill>
              <a:effectLst/>
              <a:ea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5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Large Print Test Edition</a:t>
            </a:r>
            <a:endParaRPr kumimoji="0" lang="en-US" altLang="en-US" sz="1500" b="0" i="0" u="none" strike="noStrike" cap="none" normalizeH="0" baseline="0" dirty="0">
              <a:ln>
                <a:noFill/>
              </a:ln>
              <a:solidFill>
                <a:schemeClr val="tx1"/>
              </a:solidFill>
              <a:effectLst/>
              <a:ea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5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Braille Test Edition</a:t>
            </a:r>
            <a:endParaRPr kumimoji="0" lang="en-US" altLang="en-US" sz="1500" b="0" i="0" u="none" strike="noStrike" cap="none" normalizeH="0" baseline="0" dirty="0">
              <a:ln>
                <a:noFill/>
              </a:ln>
              <a:solidFill>
                <a:schemeClr val="tx1"/>
              </a:solidFill>
              <a:effectLst/>
              <a:ea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5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Screen Reader Edition       </a:t>
            </a:r>
            <a:endParaRPr kumimoji="0" lang="en-US" altLang="en-US" sz="1500" b="0" i="0" u="none" strike="noStrike" cap="none" normalizeH="0" baseline="0" dirty="0">
              <a:ln>
                <a:noFill/>
              </a:ln>
              <a:solidFill>
                <a:schemeClr val="tx1"/>
              </a:solidFill>
              <a:effectLst/>
              <a:ea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5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Compatible Assistive Technology          </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17" name="TextBox 2">
            <a:extLst>
              <a:ext uri="{FF2B5EF4-FFF2-40B4-BE49-F238E27FC236}">
                <a16:creationId xmlns:a16="http://schemas.microsoft.com/office/drawing/2014/main" id="{F0DE1C2F-F162-4DA4-BCA8-8F5375B504E1}"/>
              </a:ext>
            </a:extLst>
          </p:cNvPr>
          <p:cNvSpPr txBox="1">
            <a:spLocks noChangeArrowheads="1"/>
          </p:cNvSpPr>
          <p:nvPr/>
        </p:nvSpPr>
        <p:spPr bwMode="auto">
          <a:xfrm>
            <a:off x="3088664" y="1066800"/>
            <a:ext cx="3655213" cy="5486400"/>
          </a:xfrm>
          <a:prstGeom prst="rect">
            <a:avLst/>
          </a:prstGeom>
          <a:solidFill>
            <a:srgbClr val="E6EAFE"/>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33363" algn="l"/>
                <a:tab pos="457200" algn="l"/>
              </a:tabLst>
              <a:defRPr>
                <a:solidFill>
                  <a:schemeClr val="tx1"/>
                </a:solidFill>
                <a:latin typeface="Arial" panose="020B0604020202020204" pitchFamily="34" charset="0"/>
              </a:defRPr>
            </a:lvl9pPr>
          </a:lstStyle>
          <a:p>
            <a:pPr marR="0" lvl="0" algn="ctr" defTabSz="914400" rtl="0" eaLnBrk="0" fontAlgn="base" latinLnBrk="0" hangingPunct="0">
              <a:lnSpc>
                <a:spcPct val="100000"/>
              </a:lnSpc>
              <a:spcBef>
                <a:spcPct val="0"/>
              </a:spcBef>
              <a:spcAft>
                <a:spcPct val="0"/>
              </a:spcAft>
              <a:buClrTx/>
              <a:buSzTx/>
              <a:tabLst>
                <a:tab pos="233363" algn="l"/>
                <a:tab pos="457200" algn="l"/>
              </a:tabLst>
            </a:pPr>
            <a:r>
              <a:rPr kumimoji="0" lang="en-US" altLang="en-US" sz="15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Selected Accommodations</a:t>
            </a:r>
            <a:endParaRPr kumimoji="0" lang="en-US" altLang="en-US" sz="15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Human Read Aloud as a Standard Accommodation</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Human Read Aloud as a Special</a:t>
            </a:r>
            <a:r>
              <a:rPr kumimoji="0" lang="en-US" altLang="en-US" sz="1400" b="0" i="0" u="none" strike="noStrike" cap="none" normalizeH="0" dirty="0">
                <a:ln>
                  <a:noFill/>
                </a:ln>
                <a:solidFill>
                  <a:srgbClr val="000000"/>
                </a:solidFill>
                <a:effectLst/>
                <a:latin typeface="Calibri" panose="020F0502020204030204" pitchFamily="34" charset="0"/>
                <a:ea typeface="Times New Roman" panose="02020603050405020304" pitchFamily="18" charset="0"/>
              </a:rPr>
              <a:t> Access/</a:t>
            </a: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Non-Standard Accommodation</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Human Signer as a Standard Accommodation</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Human Signer as a Special Access/Non-Standard Accommodation</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Human Scribe as a Standard Accommodation</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Human Scribe as a Special Access/Non-Standard Accommodation</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Speech-to-Text as a Standard Accommodation</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Speech-to-Text as a Special Access/Non-Standard Accommodation</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rPr>
              <a:t>Graphic Organizer/Reference Sheet</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Typed Responses</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Calculation Device on Non-Calculator test Session(s)</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Spell-Checker (ELA only)</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Word Prediction</a:t>
            </a:r>
            <a:endParaRPr kumimoji="0" lang="en-US" altLang="en-US" sz="1400" b="0" i="0" u="none" strike="noStrike" cap="none" normalizeH="0" baseline="0" dirty="0">
              <a:ln>
                <a:noFill/>
              </a:ln>
              <a:solidFill>
                <a:srgbClr val="000000"/>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233363" algn="l"/>
                <a:tab pos="457200" algn="l"/>
              </a:tabLst>
            </a:pPr>
            <a:r>
              <a:rPr kumimoji="0" lang="en-US" altLang="en-US" sz="1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Any Other Accommodation Not Listed Above</a:t>
            </a:r>
            <a:endParaRPr kumimoji="0" lang="en-US" altLang="en-US" sz="1400" b="0" i="0" u="none" strike="noStrike" cap="none" normalizeH="0" baseline="0" dirty="0">
              <a:ln>
                <a:noFill/>
              </a:ln>
              <a:solidFill>
                <a:srgbClr val="000000"/>
              </a:solidFill>
              <a:effectLst/>
            </a:endParaRPr>
          </a:p>
        </p:txBody>
      </p:sp>
      <p:sp>
        <p:nvSpPr>
          <p:cNvPr id="18" name="TextBox 3">
            <a:extLst>
              <a:ext uri="{FF2B5EF4-FFF2-40B4-BE49-F238E27FC236}">
                <a16:creationId xmlns:a16="http://schemas.microsoft.com/office/drawing/2014/main" id="{C8E2C3E4-BBE1-42F2-99C6-C067CC2E5680}"/>
              </a:ext>
            </a:extLst>
          </p:cNvPr>
          <p:cNvSpPr txBox="1">
            <a:spLocks noChangeArrowheads="1"/>
          </p:cNvSpPr>
          <p:nvPr/>
        </p:nvSpPr>
        <p:spPr bwMode="auto">
          <a:xfrm>
            <a:off x="6879691" y="1066800"/>
            <a:ext cx="2173007" cy="1600200"/>
          </a:xfrm>
          <a:prstGeom prst="rect">
            <a:avLst/>
          </a:prstGeom>
          <a:solidFill>
            <a:srgbClr val="E6EAFE"/>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altLang="en-US" sz="1500" b="1" i="0" u="sng"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Accessibility Features </a:t>
            </a:r>
            <a:endParaRPr kumimoji="0" lang="en-US" altLang="en-US" sz="1500" b="0" i="0" u="none" strike="noStrike" cap="none" normalizeH="0" baseline="0" dirty="0">
              <a:ln>
                <a:noFill/>
              </a:ln>
              <a:solidFill>
                <a:schemeClr val="tx1"/>
              </a:solidFill>
              <a:effectLst/>
              <a:ea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tab pos="457200" algn="l"/>
              </a:tabLst>
            </a:pPr>
            <a:r>
              <a:rPr kumimoji="0" lang="en-US" altLang="en-US" sz="15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Answer Masking</a:t>
            </a:r>
            <a:endParaRPr kumimoji="0" lang="en-US" altLang="en-US" sz="15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Box 11">
            <a:extLst>
              <a:ext uri="{FF2B5EF4-FFF2-40B4-BE49-F238E27FC236}">
                <a16:creationId xmlns:a16="http://schemas.microsoft.com/office/drawing/2014/main" id="{83885B46-E7EE-4222-81CA-6320742D072B}"/>
              </a:ext>
            </a:extLst>
          </p:cNvPr>
          <p:cNvSpPr txBox="1">
            <a:spLocks noChangeArrowheads="1"/>
          </p:cNvSpPr>
          <p:nvPr/>
        </p:nvSpPr>
        <p:spPr bwMode="auto">
          <a:xfrm>
            <a:off x="7101928" y="1689693"/>
            <a:ext cx="1889671" cy="7848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tabLst>
                <a:tab pos="233363" algn="l"/>
              </a:tabLst>
              <a:defRPr>
                <a:solidFill>
                  <a:schemeClr val="tx1"/>
                </a:solidFill>
                <a:latin typeface="Arial" panose="020B0604020202020204" pitchFamily="34" charset="0"/>
              </a:defRPr>
            </a:lvl1pPr>
            <a:lvl2pPr eaLnBrk="0" fontAlgn="base" hangingPunct="0">
              <a:spcBef>
                <a:spcPct val="0"/>
              </a:spcBef>
              <a:spcAft>
                <a:spcPct val="0"/>
              </a:spcAft>
              <a:tabLst>
                <a:tab pos="233363" algn="l"/>
              </a:tabLst>
              <a:defRPr>
                <a:solidFill>
                  <a:schemeClr val="tx1"/>
                </a:solidFill>
                <a:latin typeface="Arial" panose="020B0604020202020204" pitchFamily="34" charset="0"/>
              </a:defRPr>
            </a:lvl2pPr>
            <a:lvl3pPr eaLnBrk="0" fontAlgn="base" hangingPunct="0">
              <a:spcBef>
                <a:spcPct val="0"/>
              </a:spcBef>
              <a:spcAft>
                <a:spcPct val="0"/>
              </a:spcAft>
              <a:tabLst>
                <a:tab pos="233363" algn="l"/>
              </a:tabLst>
              <a:defRPr>
                <a:solidFill>
                  <a:schemeClr val="tx1"/>
                </a:solidFill>
                <a:latin typeface="Arial" panose="020B0604020202020204" pitchFamily="34" charset="0"/>
              </a:defRPr>
            </a:lvl3pPr>
            <a:lvl4pPr eaLnBrk="0" fontAlgn="base" hangingPunct="0">
              <a:spcBef>
                <a:spcPct val="0"/>
              </a:spcBef>
              <a:spcAft>
                <a:spcPct val="0"/>
              </a:spcAft>
              <a:tabLst>
                <a:tab pos="233363" algn="l"/>
              </a:tabLst>
              <a:defRPr>
                <a:solidFill>
                  <a:schemeClr val="tx1"/>
                </a:solidFill>
                <a:latin typeface="Arial" panose="020B0604020202020204" pitchFamily="34" charset="0"/>
              </a:defRPr>
            </a:lvl4pPr>
            <a:lvl5pPr eaLnBrk="0" fontAlgn="base" hangingPunct="0">
              <a:spcBef>
                <a:spcPct val="0"/>
              </a:spcBef>
              <a:spcAft>
                <a:spcPct val="0"/>
              </a:spcAft>
              <a:tabLst>
                <a:tab pos="233363" algn="l"/>
              </a:tabLst>
              <a:defRPr>
                <a:solidFill>
                  <a:schemeClr val="tx1"/>
                </a:solidFill>
                <a:latin typeface="Arial" panose="020B0604020202020204" pitchFamily="34" charset="0"/>
              </a:defRPr>
            </a:lvl5pPr>
            <a:lvl6pPr eaLnBrk="0" fontAlgn="base" hangingPunct="0">
              <a:spcBef>
                <a:spcPct val="0"/>
              </a:spcBef>
              <a:spcAft>
                <a:spcPct val="0"/>
              </a:spcAft>
              <a:tabLst>
                <a:tab pos="233363" algn="l"/>
              </a:tabLst>
              <a:defRPr>
                <a:solidFill>
                  <a:schemeClr val="tx1"/>
                </a:solidFill>
                <a:latin typeface="Arial" panose="020B0604020202020204" pitchFamily="34" charset="0"/>
              </a:defRPr>
            </a:lvl6pPr>
            <a:lvl7pPr eaLnBrk="0" fontAlgn="base" hangingPunct="0">
              <a:spcBef>
                <a:spcPct val="0"/>
              </a:spcBef>
              <a:spcAft>
                <a:spcPct val="0"/>
              </a:spcAft>
              <a:tabLst>
                <a:tab pos="233363" algn="l"/>
              </a:tabLst>
              <a:defRPr>
                <a:solidFill>
                  <a:schemeClr val="tx1"/>
                </a:solidFill>
                <a:latin typeface="Arial" panose="020B0604020202020204" pitchFamily="34" charset="0"/>
              </a:defRPr>
            </a:lvl7pPr>
            <a:lvl8pPr eaLnBrk="0" fontAlgn="base" hangingPunct="0">
              <a:spcBef>
                <a:spcPct val="0"/>
              </a:spcBef>
              <a:spcAft>
                <a:spcPct val="0"/>
              </a:spcAft>
              <a:tabLst>
                <a:tab pos="233363" algn="l"/>
              </a:tabLst>
              <a:defRPr>
                <a:solidFill>
                  <a:schemeClr val="tx1"/>
                </a:solidFill>
                <a:latin typeface="Arial" panose="020B0604020202020204" pitchFamily="34" charset="0"/>
              </a:defRPr>
            </a:lvl8pPr>
            <a:lvl9pPr eaLnBrk="0" fontAlgn="base" hangingPunct="0">
              <a:spcBef>
                <a:spcPct val="0"/>
              </a:spcBef>
              <a:spcAft>
                <a:spcPct val="0"/>
              </a:spcAft>
              <a:tabLst>
                <a:tab pos="2333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33363" algn="l"/>
              </a:tabLst>
            </a:pPr>
            <a:r>
              <a:rPr kumimoji="0" lang="en-US" altLang="en-US" sz="15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Alternative </a:t>
            </a:r>
          </a:p>
          <a:p>
            <a:pPr marL="0" marR="0" lvl="0" indent="0" algn="l" defTabSz="914400" rtl="0" eaLnBrk="0" fontAlgn="base" latinLnBrk="0" hangingPunct="0">
              <a:lnSpc>
                <a:spcPct val="100000"/>
              </a:lnSpc>
              <a:spcBef>
                <a:spcPct val="0"/>
              </a:spcBef>
              <a:spcAft>
                <a:spcPct val="0"/>
              </a:spcAft>
              <a:buClrTx/>
              <a:buSzTx/>
              <a:buFontTx/>
              <a:buNone/>
              <a:tabLst>
                <a:tab pos="233363" algn="l"/>
              </a:tabLst>
            </a:pPr>
            <a:r>
              <a:rPr kumimoji="0" lang="en-US" altLang="en-US" sz="15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Background </a:t>
            </a:r>
            <a:endParaRPr kumimoji="0" lang="en-US" altLang="en-US" sz="15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3363" algn="l"/>
              </a:tabLst>
            </a:pPr>
            <a:r>
              <a:rPr kumimoji="0" lang="en-US" altLang="en-US" sz="15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and Font Color</a:t>
            </a:r>
            <a:endParaRPr kumimoji="0" lang="en-US" altLang="en-US" sz="1500" b="0" i="0" u="none" strike="noStrike" cap="none" normalizeH="0" baseline="0" dirty="0">
              <a:ln>
                <a:noFill/>
              </a:ln>
              <a:solidFill>
                <a:schemeClr val="tx1"/>
              </a:solidFill>
              <a:effectLst/>
              <a:latin typeface="Arial" panose="020B0604020202020204" pitchFamily="34" charset="0"/>
            </a:endParaRPr>
          </a:p>
        </p:txBody>
      </p:sp>
      <p:sp>
        <p:nvSpPr>
          <p:cNvPr id="20" name="TextBox 12">
            <a:extLst>
              <a:ext uri="{FF2B5EF4-FFF2-40B4-BE49-F238E27FC236}">
                <a16:creationId xmlns:a16="http://schemas.microsoft.com/office/drawing/2014/main" id="{337E2841-E8E3-4475-9696-3B5D1C441960}"/>
              </a:ext>
            </a:extLst>
          </p:cNvPr>
          <p:cNvSpPr txBox="1"/>
          <p:nvPr/>
        </p:nvSpPr>
        <p:spPr>
          <a:xfrm>
            <a:off x="8498865" y="1786033"/>
            <a:ext cx="310430" cy="272992"/>
          </a:xfrm>
          <a:prstGeom prst="rect">
            <a:avLst/>
          </a:prstGeom>
          <a:noFill/>
          <a:ln>
            <a:solidFill>
              <a:schemeClr val="tx1"/>
            </a:solidFill>
          </a:ln>
        </p:spPr>
        <p:txBody>
          <a:bodyPr wrap="square" rtlCol="0">
            <a:spAutoFit/>
          </a:bodyPr>
          <a:lstStyle/>
          <a:p>
            <a:endParaRPr lang="en-US"/>
          </a:p>
        </p:txBody>
      </p:sp>
      <p:sp>
        <p:nvSpPr>
          <p:cNvPr id="21" name="Isosceles Triangle 20">
            <a:extLst>
              <a:ext uri="{FF2B5EF4-FFF2-40B4-BE49-F238E27FC236}">
                <a16:creationId xmlns:a16="http://schemas.microsoft.com/office/drawing/2014/main" id="{3E98602F-5C8C-4FDD-A32B-8A2C499EBB54}"/>
              </a:ext>
            </a:extLst>
          </p:cNvPr>
          <p:cNvSpPr/>
          <p:nvPr/>
        </p:nvSpPr>
        <p:spPr>
          <a:xfrm rot="10800000">
            <a:off x="8584589" y="1833657"/>
            <a:ext cx="155215" cy="11276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2" name="Rectangle 7">
            <a:extLst>
              <a:ext uri="{FF2B5EF4-FFF2-40B4-BE49-F238E27FC236}">
                <a16:creationId xmlns:a16="http://schemas.microsoft.com/office/drawing/2014/main" id="{7BB05F8E-EE76-40F7-B674-54F261CD297A}"/>
              </a:ext>
            </a:extLst>
          </p:cNvPr>
          <p:cNvSpPr>
            <a:spLocks noChangeArrowheads="1"/>
          </p:cNvSpPr>
          <p:nvPr/>
        </p:nvSpPr>
        <p:spPr bwMode="auto">
          <a:xfrm>
            <a:off x="135913" y="609600"/>
            <a:ext cx="9312887" cy="33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	</a:t>
            </a:r>
          </a:p>
        </p:txBody>
      </p:sp>
      <p:sp>
        <p:nvSpPr>
          <p:cNvPr id="3" name="Content Placeholder 2"/>
          <p:cNvSpPr>
            <a:spLocks noGrp="1"/>
          </p:cNvSpPr>
          <p:nvPr>
            <p:ph idx="1"/>
          </p:nvPr>
        </p:nvSpPr>
        <p:spPr>
          <a:xfrm>
            <a:off x="609600" y="1524000"/>
            <a:ext cx="8077200" cy="4602163"/>
          </a:xfrm>
        </p:spPr>
        <p:txBody>
          <a:bodyPr>
            <a:normAutofit/>
          </a:bodyPr>
          <a:lstStyle/>
          <a:p>
            <a:pPr>
              <a:lnSpc>
                <a:spcPct val="114000"/>
              </a:lnSpc>
            </a:pPr>
            <a:r>
              <a:rPr lang="en-US" dirty="0"/>
              <a:t>Resources</a:t>
            </a:r>
          </a:p>
          <a:p>
            <a:pPr lvl="1">
              <a:lnSpc>
                <a:spcPct val="114000"/>
              </a:lnSpc>
            </a:pPr>
            <a:r>
              <a:rPr lang="en-US" dirty="0"/>
              <a:t>Support and Assistance</a:t>
            </a:r>
          </a:p>
          <a:p>
            <a:pPr lvl="2">
              <a:lnSpc>
                <a:spcPct val="114000"/>
              </a:lnSpc>
            </a:pPr>
            <a:r>
              <a:rPr lang="en-US" sz="2200" dirty="0">
                <a:hlinkClick r:id="rId3"/>
              </a:rPr>
              <a:t>mcas.pearsonsupport.com</a:t>
            </a:r>
            <a:endParaRPr lang="en-US" sz="2200" dirty="0"/>
          </a:p>
          <a:p>
            <a:pPr lvl="1">
              <a:lnSpc>
                <a:spcPct val="114000"/>
              </a:lnSpc>
            </a:pPr>
            <a:r>
              <a:rPr lang="en-US" dirty="0"/>
              <a:t>MA Department of Elementary and Secondary Education – MCAS Accessibility and Accommodations</a:t>
            </a:r>
          </a:p>
          <a:p>
            <a:pPr lvl="2">
              <a:lnSpc>
                <a:spcPct val="114000"/>
              </a:lnSpc>
            </a:pPr>
            <a:r>
              <a:rPr lang="en-US" sz="2200" dirty="0">
                <a:hlinkClick r:id="rId4"/>
              </a:rPr>
              <a:t>www.doe.mass.edu/mcas/accessibility/</a:t>
            </a:r>
            <a:endParaRPr lang="en-US" sz="2200" dirty="0"/>
          </a:p>
          <a:p>
            <a:pPr lvl="1">
              <a:lnSpc>
                <a:spcPct val="114000"/>
              </a:lnSpc>
            </a:pPr>
            <a:r>
              <a:rPr lang="en-US" dirty="0"/>
              <a:t>Office of Student Assessment</a:t>
            </a:r>
          </a:p>
          <a:p>
            <a:pPr lvl="2">
              <a:lnSpc>
                <a:spcPct val="114000"/>
              </a:lnSpc>
            </a:pPr>
            <a:r>
              <a:rPr lang="en-US" sz="2200" dirty="0">
                <a:hlinkClick r:id="rId5"/>
              </a:rPr>
              <a:t>mcas@doe.mass.edu</a:t>
            </a:r>
            <a:endParaRPr lang="en-US" sz="2200" dirty="0"/>
          </a:p>
          <a:p>
            <a:pPr lvl="2">
              <a:lnSpc>
                <a:spcPct val="114000"/>
              </a:lnSpc>
              <a:buNone/>
            </a:pPr>
            <a:endParaRPr lang="en-US" dirty="0"/>
          </a:p>
          <a:p>
            <a:pPr lvl="2">
              <a:lnSpc>
                <a:spcPct val="114000"/>
              </a:lnSpc>
            </a:pPr>
            <a:endParaRPr lang="en-US" dirty="0"/>
          </a:p>
        </p:txBody>
      </p:sp>
      <p:sp>
        <p:nvSpPr>
          <p:cNvPr id="5" name="Footer Placeholder 4"/>
          <p:cNvSpPr>
            <a:spLocks noGrp="1"/>
          </p:cNvSpPr>
          <p:nvPr>
            <p:ph type="ftr" sz="quarter" idx="11"/>
          </p:nvPr>
        </p:nvSpPr>
        <p:spPr/>
        <p:txBody>
          <a:bodyPr/>
          <a:lstStyle/>
          <a:p>
            <a:r>
              <a:rPr lang="en-US"/>
              <a:t>Massachusetts Department of Elementary and Secondary Education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76200"/>
            <a:ext cx="8763000" cy="762000"/>
          </a:xfrm>
          <a:prstGeom prst="rect">
            <a:avLst/>
          </a:prstGeom>
        </p:spPr>
        <p:txBody>
          <a:bodyPr>
            <a:noAutofit/>
          </a:bodyPr>
          <a:lstStyle/>
          <a:p>
            <a:pPr lvl="0">
              <a:spcBef>
                <a:spcPct val="0"/>
              </a:spcBef>
            </a:pPr>
            <a:r>
              <a:rPr kumimoji="0" lang="en-US" sz="3600" b="1" i="0" u="none" strike="noStrike" kern="1200" cap="none" spc="0" normalizeH="0" baseline="0" noProof="0" dirty="0">
                <a:ln>
                  <a:noFill/>
                </a:ln>
                <a:solidFill>
                  <a:schemeClr val="tx1"/>
                </a:solidFill>
                <a:effectLst/>
                <a:uLnTx/>
                <a:uFillTx/>
                <a:latin typeface="+mj-lt"/>
                <a:ea typeface="+mj-ea"/>
                <a:cs typeface="+mj-cs"/>
              </a:rPr>
              <a:t>Overview of MCAS </a:t>
            </a:r>
            <a:r>
              <a:rPr lang="en-US" sz="3600" b="1" dirty="0">
                <a:latin typeface="+mj-lt"/>
              </a:rPr>
              <a:t>Accessibility and Accommodations for </a:t>
            </a:r>
            <a:r>
              <a:rPr lang="en-US" sz="3600" b="1" u="sng" dirty="0">
                <a:latin typeface="+mj-lt"/>
              </a:rPr>
              <a:t>Grades 3</a:t>
            </a:r>
            <a:r>
              <a:rPr lang="en-US" sz="3600" b="1" u="sng" dirty="0">
                <a:latin typeface="+mj-lt"/>
                <a:sym typeface="Symbol"/>
              </a:rPr>
              <a:t></a:t>
            </a:r>
            <a:r>
              <a:rPr lang="en-US" sz="3600" b="1" u="sng" dirty="0">
                <a:latin typeface="+mj-lt"/>
              </a:rPr>
              <a:t>8</a:t>
            </a:r>
            <a:endParaRPr kumimoji="0" lang="en-US" sz="3600" b="1" i="0" u="sng"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15240" y="1143000"/>
            <a:ext cx="9067800" cy="4876800"/>
          </a:xfrm>
          <a:prstGeom prst="rect">
            <a:avLst/>
          </a:prstGeom>
          <a:noFill/>
        </p:spPr>
        <p:txBody>
          <a:bodyPr/>
          <a:lstStyle/>
          <a:p>
            <a:pPr marL="395288" indent="-395288">
              <a:spcAft>
                <a:spcPts val="1200"/>
              </a:spcAft>
              <a:buClr>
                <a:schemeClr val="accent1"/>
              </a:buClr>
              <a:buFont typeface="Wingdings 2" pitchFamily="18" charset="2"/>
              <a:buChar char="ê"/>
            </a:pPr>
            <a:r>
              <a:rPr lang="en-US" sz="2800" dirty="0"/>
              <a:t>See the publication </a:t>
            </a:r>
            <a:r>
              <a:rPr lang="en-US" sz="2800" i="1" dirty="0"/>
              <a:t>Accessibility and Accommodations Manual </a:t>
            </a:r>
            <a:r>
              <a:rPr lang="en-US" sz="2800" dirty="0"/>
              <a:t>available at </a:t>
            </a:r>
            <a:r>
              <a:rPr lang="en-US" sz="2600" dirty="0">
                <a:hlinkClick r:id="rId3"/>
              </a:rPr>
              <a:t>www.doe.mass.edu/mcas/accessibility/</a:t>
            </a:r>
            <a:r>
              <a:rPr lang="en-US" sz="2600" dirty="0"/>
              <a:t>.</a:t>
            </a:r>
            <a:endParaRPr lang="en-US" sz="2600" b="1" dirty="0"/>
          </a:p>
          <a:p>
            <a:pPr marL="395288" indent="-395288">
              <a:spcAft>
                <a:spcPts val="1200"/>
              </a:spcAft>
              <a:buClr>
                <a:schemeClr val="accent1"/>
              </a:buClr>
              <a:buFont typeface="Wingdings 2" pitchFamily="18" charset="2"/>
              <a:buChar char="ê"/>
            </a:pPr>
            <a:r>
              <a:rPr lang="en-US" sz="2600" dirty="0">
                <a:latin typeface="+mn-lt"/>
              </a:rPr>
              <a:t>Some previous </a:t>
            </a:r>
            <a:r>
              <a:rPr lang="en-US" sz="2600" dirty="0"/>
              <a:t>MCAS accommodations are now called: </a:t>
            </a:r>
          </a:p>
          <a:p>
            <a:pPr marL="852488" lvl="1" indent="-395288">
              <a:buClr>
                <a:srgbClr val="0000FF"/>
              </a:buClr>
              <a:buFont typeface="Wingdings 2" pitchFamily="18" charset="2"/>
              <a:buChar char=""/>
            </a:pPr>
            <a:r>
              <a:rPr lang="en-US" sz="2400" b="1" dirty="0"/>
              <a:t>Universal Accessibility Features</a:t>
            </a:r>
            <a:r>
              <a:rPr lang="en-US" sz="2400" dirty="0">
                <a:latin typeface="+mn-lt"/>
              </a:rPr>
              <a:t> </a:t>
            </a:r>
          </a:p>
          <a:p>
            <a:pPr marL="1195388" lvl="2" indent="-280988">
              <a:spcAft>
                <a:spcPts val="1200"/>
              </a:spcAft>
              <a:buClr>
                <a:srgbClr val="0000FF"/>
              </a:buClr>
              <a:buFont typeface="Symbol" pitchFamily="18" charset="2"/>
              <a:buChar char="-"/>
            </a:pPr>
            <a:r>
              <a:rPr lang="en-US" sz="2200" dirty="0">
                <a:latin typeface="+mn-lt"/>
              </a:rPr>
              <a:t>available to </a:t>
            </a:r>
            <a:r>
              <a:rPr lang="en-US" sz="2200" i="1" dirty="0">
                <a:latin typeface="+mn-lt"/>
              </a:rPr>
              <a:t>all </a:t>
            </a:r>
            <a:r>
              <a:rPr lang="en-US" sz="2200" dirty="0">
                <a:latin typeface="+mn-lt"/>
              </a:rPr>
              <a:t>students on </a:t>
            </a:r>
            <a:r>
              <a:rPr lang="en-US" sz="2200" dirty="0"/>
              <a:t>computer- and paper-based tests</a:t>
            </a:r>
          </a:p>
          <a:p>
            <a:pPr marL="852488" lvl="1" indent="-395288">
              <a:buClr>
                <a:srgbClr val="0000FF"/>
              </a:buClr>
              <a:buFont typeface="Wingdings 2" pitchFamily="18" charset="2"/>
              <a:buChar char=""/>
            </a:pPr>
            <a:r>
              <a:rPr lang="en-US" sz="2400" b="1" dirty="0">
                <a:latin typeface="+mn-lt"/>
              </a:rPr>
              <a:t>Designated </a:t>
            </a:r>
            <a:r>
              <a:rPr lang="en-US" sz="2400" b="1" dirty="0"/>
              <a:t>Accessibility Features</a:t>
            </a:r>
            <a:r>
              <a:rPr lang="en-US" sz="2400" dirty="0"/>
              <a:t> </a:t>
            </a:r>
          </a:p>
          <a:p>
            <a:pPr marL="1195388" lvl="2" indent="-280988">
              <a:spcAft>
                <a:spcPts val="1200"/>
              </a:spcAft>
              <a:buClr>
                <a:srgbClr val="0000FF"/>
              </a:buClr>
              <a:buFont typeface="Symbol" pitchFamily="18" charset="2"/>
              <a:buChar char="-"/>
            </a:pPr>
            <a:r>
              <a:rPr lang="en-US" sz="2200" dirty="0">
                <a:latin typeface="+mn-lt"/>
              </a:rPr>
              <a:t>can be given to </a:t>
            </a:r>
            <a:r>
              <a:rPr lang="en-US" sz="2200" i="1" dirty="0">
                <a:latin typeface="+mn-lt"/>
              </a:rPr>
              <a:t>any </a:t>
            </a:r>
            <a:r>
              <a:rPr lang="en-US" sz="2200" dirty="0">
                <a:latin typeface="+mn-lt"/>
              </a:rPr>
              <a:t>student at the discretion of the principal</a:t>
            </a:r>
          </a:p>
          <a:p>
            <a:pPr marL="395288" indent="-395288">
              <a:spcAft>
                <a:spcPts val="600"/>
              </a:spcAft>
              <a:buClr>
                <a:schemeClr val="accent1"/>
              </a:buClr>
              <a:buFont typeface="Wingdings 2" pitchFamily="18" charset="2"/>
              <a:buChar char="ê"/>
            </a:pPr>
            <a:r>
              <a:rPr lang="en-US" sz="2600" b="1" dirty="0">
                <a:latin typeface="+mn-lt"/>
              </a:rPr>
              <a:t>Accommodations</a:t>
            </a:r>
            <a:r>
              <a:rPr lang="en-US" sz="2600" dirty="0">
                <a:latin typeface="+mn-lt"/>
              </a:rPr>
              <a:t> are available to </a:t>
            </a:r>
            <a:r>
              <a:rPr lang="en-US" sz="2600" i="1" dirty="0">
                <a:latin typeface="+mn-lt"/>
              </a:rPr>
              <a:t>students with disabilities </a:t>
            </a:r>
            <a:r>
              <a:rPr lang="en-US" sz="2600" dirty="0">
                <a:latin typeface="+mn-lt"/>
              </a:rPr>
              <a:t>and </a:t>
            </a:r>
            <a:r>
              <a:rPr lang="en-US" sz="2600" i="1" dirty="0">
                <a:latin typeface="+mn-lt"/>
              </a:rPr>
              <a:t>English language learners</a:t>
            </a:r>
            <a:r>
              <a:rPr lang="en-US" sz="2600" dirty="0">
                <a:latin typeface="+mn-lt"/>
              </a:rPr>
              <a:t>.</a:t>
            </a:r>
          </a:p>
          <a:p>
            <a:pPr marL="852488" lvl="1" indent="-395288">
              <a:spcAft>
                <a:spcPts val="1200"/>
              </a:spcAft>
              <a:buClr>
                <a:srgbClr val="0000FF"/>
              </a:buClr>
              <a:buFont typeface="Wingdings 2" pitchFamily="18" charset="2"/>
              <a:buChar char=""/>
            </a:pPr>
            <a:r>
              <a:rPr lang="en-US" sz="2600" i="1" dirty="0"/>
              <a:t>“</a:t>
            </a:r>
            <a:r>
              <a:rPr lang="en-US" sz="2400" i="1" dirty="0"/>
              <a:t>Nonstandard” </a:t>
            </a:r>
            <a:r>
              <a:rPr lang="en-US" sz="2400" dirty="0"/>
              <a:t>accommodations are now called </a:t>
            </a:r>
            <a:r>
              <a:rPr lang="en-US" sz="2400" b="1" dirty="0"/>
              <a:t>Special Access accommodations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ssolve">
                                      <p:cBhvr>
                                        <p:cTn id="15" dur="500"/>
                                        <p:tgtEl>
                                          <p:spTgt spid="5">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dissolv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dissolv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dissolv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dissolv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dissolve">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838200"/>
          </a:xfrm>
        </p:spPr>
        <p:txBody>
          <a:bodyPr>
            <a:normAutofit/>
          </a:bodyPr>
          <a:lstStyle/>
          <a:p>
            <a:r>
              <a:rPr lang="en-US" sz="3600" b="1" dirty="0"/>
              <a:t>Grades 3</a:t>
            </a:r>
            <a:r>
              <a:rPr lang="en-US" sz="3600" b="1" dirty="0">
                <a:sym typeface="Symbol"/>
              </a:rPr>
              <a:t>8 </a:t>
            </a:r>
            <a:r>
              <a:rPr lang="en-US" sz="3600" b="1" dirty="0"/>
              <a:t>MCAS</a:t>
            </a:r>
          </a:p>
        </p:txBody>
      </p:sp>
      <p:sp>
        <p:nvSpPr>
          <p:cNvPr id="3" name="Content Placeholder 2"/>
          <p:cNvSpPr>
            <a:spLocks noGrp="1"/>
          </p:cNvSpPr>
          <p:nvPr>
            <p:ph idx="1"/>
          </p:nvPr>
        </p:nvSpPr>
        <p:spPr>
          <a:xfrm>
            <a:off x="76200" y="609600"/>
            <a:ext cx="9067800" cy="5791200"/>
          </a:xfrm>
        </p:spPr>
        <p:txBody>
          <a:bodyPr>
            <a:noAutofit/>
          </a:bodyPr>
          <a:lstStyle/>
          <a:p>
            <a:pPr marL="457200" indent="-457200">
              <a:spcBef>
                <a:spcPts val="0"/>
              </a:spcBef>
              <a:spcAft>
                <a:spcPts val="300"/>
              </a:spcAft>
              <a:buNone/>
            </a:pPr>
            <a:r>
              <a:rPr lang="en-US" b="1" i="1" dirty="0"/>
              <a:t>The following are available to all students:</a:t>
            </a:r>
          </a:p>
          <a:p>
            <a:pPr marL="622300" lvl="1" indent="-333375">
              <a:spcBef>
                <a:spcPts val="0"/>
              </a:spcBef>
              <a:spcAft>
                <a:spcPts val="300"/>
              </a:spcAft>
            </a:pPr>
            <a:r>
              <a:rPr lang="en-US" dirty="0"/>
              <a:t>Untimed test sessions </a:t>
            </a:r>
          </a:p>
          <a:p>
            <a:pPr marL="622300" lvl="1" indent="-333375">
              <a:spcBef>
                <a:spcPts val="0"/>
              </a:spcBef>
              <a:spcAft>
                <a:spcPts val="300"/>
              </a:spcAft>
            </a:pPr>
            <a:r>
              <a:rPr lang="en-US" dirty="0"/>
              <a:t>Blank scratch paper (including blank lined or graph paper) </a:t>
            </a:r>
          </a:p>
          <a:p>
            <a:pPr marL="622300" lvl="1" indent="-333375">
              <a:spcBef>
                <a:spcPts val="0"/>
              </a:spcBef>
              <a:spcAft>
                <a:spcPts val="300"/>
              </a:spcAft>
            </a:pPr>
            <a:r>
              <a:rPr lang="en-US" dirty="0"/>
              <a:t>Assistance from a test administrator, as needed, to use the computer-based test platform</a:t>
            </a:r>
          </a:p>
          <a:p>
            <a:pPr marL="457200" indent="-457200">
              <a:spcBef>
                <a:spcPts val="0"/>
              </a:spcBef>
              <a:spcAft>
                <a:spcPts val="300"/>
              </a:spcAft>
              <a:buNone/>
            </a:pPr>
            <a:r>
              <a:rPr lang="en-US" b="1" i="1" dirty="0"/>
              <a:t>The following have changed for grades 3</a:t>
            </a:r>
            <a:r>
              <a:rPr lang="en-US" b="1" i="1" dirty="0">
                <a:sym typeface="Symbol"/>
              </a:rPr>
              <a:t>8</a:t>
            </a:r>
            <a:r>
              <a:rPr lang="en-US" b="1" i="1" dirty="0"/>
              <a:t>:</a:t>
            </a:r>
          </a:p>
          <a:p>
            <a:pPr marL="625475" indent="-336550">
              <a:spcBef>
                <a:spcPts val="0"/>
              </a:spcBef>
              <a:spcAft>
                <a:spcPts val="300"/>
              </a:spcAft>
            </a:pPr>
            <a:r>
              <a:rPr lang="en-US" sz="2400" dirty="0"/>
              <a:t>New categories and numbering system for accessibility features and accommodations</a:t>
            </a:r>
          </a:p>
          <a:p>
            <a:pPr marL="625475" indent="-336550">
              <a:spcBef>
                <a:spcPts val="0"/>
              </a:spcBef>
              <a:spcAft>
                <a:spcPts val="300"/>
              </a:spcAft>
            </a:pPr>
            <a:r>
              <a:rPr lang="en-US" sz="2400" dirty="0"/>
              <a:t>Many former accommodations now available to all students</a:t>
            </a:r>
          </a:p>
          <a:p>
            <a:pPr marL="1025525" lvl="2" indent="-336550">
              <a:spcBef>
                <a:spcPts val="0"/>
              </a:spcBef>
              <a:spcAft>
                <a:spcPts val="300"/>
              </a:spcAft>
              <a:buClr>
                <a:srgbClr val="0000FF"/>
              </a:buClr>
              <a:buFont typeface="Wingdings 2" pitchFamily="18" charset="2"/>
              <a:buChar char=""/>
            </a:pPr>
            <a:r>
              <a:rPr lang="en-US" sz="2200" dirty="0"/>
              <a:t>Some features and accommodations differ on computer- vs. paper-based tests.</a:t>
            </a:r>
          </a:p>
          <a:p>
            <a:pPr marL="625475" indent="-336550">
              <a:spcBef>
                <a:spcPts val="0"/>
              </a:spcBef>
              <a:spcAft>
                <a:spcPts val="300"/>
              </a:spcAft>
            </a:pPr>
            <a:r>
              <a:rPr lang="en-US" sz="2400" dirty="0"/>
              <a:t>Expanded list of accommodations now available to ELL students.</a:t>
            </a:r>
          </a:p>
          <a:p>
            <a:pPr marL="625475" indent="-336550">
              <a:spcBef>
                <a:spcPts val="0"/>
              </a:spcBef>
              <a:spcAft>
                <a:spcPts val="300"/>
              </a:spcAft>
            </a:pPr>
            <a:r>
              <a:rPr lang="en-US" sz="2400" dirty="0"/>
              <a:t>Grades 5 &amp; 8 Science Technology and Engineering available as computer-based tests.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143000"/>
          </a:xfrm>
        </p:spPr>
        <p:txBody>
          <a:bodyPr>
            <a:noAutofit/>
          </a:bodyPr>
          <a:lstStyle/>
          <a:p>
            <a:r>
              <a:rPr lang="en-US" sz="3600" b="1" dirty="0"/>
              <a:t>Universal Accessibility Features     for all students</a:t>
            </a:r>
            <a:endParaRPr lang="en-US" sz="3600" dirty="0"/>
          </a:p>
        </p:txBody>
      </p:sp>
      <p:sp>
        <p:nvSpPr>
          <p:cNvPr id="3" name="Footer Placeholder 2"/>
          <p:cNvSpPr>
            <a:spLocks noGrp="1"/>
          </p:cNvSpPr>
          <p:nvPr>
            <p:ph type="ftr" sz="quarter" idx="11"/>
          </p:nvPr>
        </p:nvSpPr>
        <p:spPr/>
        <p:txBody>
          <a:bodyPr/>
          <a:lstStyle/>
          <a:p>
            <a:r>
              <a:rPr lang="en-US"/>
              <a:t>Massachusetts Department of Elementary and Secondary Education</a:t>
            </a:r>
          </a:p>
        </p:txBody>
      </p:sp>
      <p:graphicFrame>
        <p:nvGraphicFramePr>
          <p:cNvPr id="5" name="Table 4"/>
          <p:cNvGraphicFramePr>
            <a:graphicFrameLocks noGrp="1"/>
          </p:cNvGraphicFramePr>
          <p:nvPr>
            <p:extLst>
              <p:ext uri="{D42A27DB-BD31-4B8C-83A1-F6EECF244321}">
                <p14:modId xmlns:p14="http://schemas.microsoft.com/office/powerpoint/2010/main" val="1473913296"/>
              </p:ext>
            </p:extLst>
          </p:nvPr>
        </p:nvGraphicFramePr>
        <p:xfrm>
          <a:off x="566181" y="1089438"/>
          <a:ext cx="8164037" cy="5370453"/>
        </p:xfrm>
        <a:graphic>
          <a:graphicData uri="http://schemas.openxmlformats.org/drawingml/2006/table">
            <a:tbl>
              <a:tblPr firstRow="1" bandRow="1">
                <a:tableStyleId>{5C22544A-7EE6-4342-B048-85BDC9FD1C3A}</a:tableStyleId>
              </a:tblPr>
              <a:tblGrid>
                <a:gridCol w="4009125">
                  <a:extLst>
                    <a:ext uri="{9D8B030D-6E8A-4147-A177-3AD203B41FA5}">
                      <a16:colId xmlns:a16="http://schemas.microsoft.com/office/drawing/2014/main" val="20000"/>
                    </a:ext>
                  </a:extLst>
                </a:gridCol>
                <a:gridCol w="4154912">
                  <a:extLst>
                    <a:ext uri="{9D8B030D-6E8A-4147-A177-3AD203B41FA5}">
                      <a16:colId xmlns:a16="http://schemas.microsoft.com/office/drawing/2014/main" val="20001"/>
                    </a:ext>
                  </a:extLst>
                </a:gridCol>
              </a:tblGrid>
              <a:tr h="398109">
                <a:tc>
                  <a:txBody>
                    <a:bodyPr/>
                    <a:lstStyle/>
                    <a:p>
                      <a:pPr marL="0" marR="0" indent="0" algn="ctr">
                        <a:spcBef>
                          <a:spcPts val="400"/>
                        </a:spcBef>
                        <a:spcAft>
                          <a:spcPts val="0"/>
                        </a:spcAft>
                      </a:pPr>
                      <a:r>
                        <a:rPr lang="en-US" sz="1900" b="1" dirty="0">
                          <a:latin typeface="+mn-lt"/>
                          <a:ea typeface="Times New Roman"/>
                          <a:cs typeface="Times New Roman"/>
                        </a:rPr>
                        <a:t>Computer</a:t>
                      </a:r>
                      <a:endParaRPr lang="en-US" sz="1900" dirty="0">
                        <a:latin typeface="+mn-lt"/>
                        <a:ea typeface="Times New Roman"/>
                        <a:cs typeface="Times New Roman"/>
                      </a:endParaRPr>
                    </a:p>
                  </a:txBody>
                  <a:tcPr marL="50659" marR="50659" marT="0" marB="0" anchor="ctr"/>
                </a:tc>
                <a:tc>
                  <a:txBody>
                    <a:bodyPr/>
                    <a:lstStyle/>
                    <a:p>
                      <a:pPr marL="0" marR="0" indent="0" algn="ctr">
                        <a:spcBef>
                          <a:spcPts val="400"/>
                        </a:spcBef>
                        <a:spcAft>
                          <a:spcPts val="0"/>
                        </a:spcAft>
                      </a:pPr>
                      <a:r>
                        <a:rPr lang="en-US" sz="1900" b="1" dirty="0">
                          <a:latin typeface="+mn-lt"/>
                          <a:ea typeface="Times New Roman"/>
                          <a:cs typeface="Times New Roman"/>
                        </a:rPr>
                        <a:t>Paper</a:t>
                      </a:r>
                      <a:endParaRPr lang="en-US" sz="1900" dirty="0">
                        <a:latin typeface="+mn-lt"/>
                        <a:ea typeface="Times New Roman"/>
                        <a:cs typeface="Times New Roman"/>
                      </a:endParaRPr>
                    </a:p>
                  </a:txBody>
                  <a:tcPr marL="50659" marR="50659" marT="0" marB="0" anchor="ctr"/>
                </a:tc>
                <a:extLst>
                  <a:ext uri="{0D108BD9-81ED-4DB2-BD59-A6C34878D82A}">
                    <a16:rowId xmlns:a16="http://schemas.microsoft.com/office/drawing/2014/main" val="10000"/>
                  </a:ext>
                </a:extLst>
              </a:tr>
              <a:tr h="524831">
                <a:tc>
                  <a:txBody>
                    <a:bodyPr/>
                    <a:lstStyle/>
                    <a:p>
                      <a:pPr marL="0" marR="0" indent="0">
                        <a:lnSpc>
                          <a:spcPct val="90000"/>
                        </a:lnSpc>
                        <a:spcBef>
                          <a:spcPts val="0"/>
                        </a:spcBef>
                        <a:spcAft>
                          <a:spcPts val="0"/>
                        </a:spcAft>
                      </a:pPr>
                      <a:r>
                        <a:rPr lang="en-US" sz="1900" b="0" i="0" u="none" dirty="0">
                          <a:solidFill>
                            <a:schemeClr val="tx1"/>
                          </a:solidFill>
                          <a:latin typeface="+mn-lt"/>
                          <a:ea typeface="Times New Roman"/>
                          <a:cs typeface="Times New Roman"/>
                        </a:rPr>
                        <a:t>Alternative</a:t>
                      </a:r>
                      <a:r>
                        <a:rPr lang="en-US" sz="1900" b="0" i="0" u="none" baseline="0" dirty="0">
                          <a:solidFill>
                            <a:schemeClr val="tx1"/>
                          </a:solidFill>
                          <a:latin typeface="+mn-lt"/>
                          <a:ea typeface="Times New Roman"/>
                          <a:cs typeface="Times New Roman"/>
                        </a:rPr>
                        <a:t> </a:t>
                      </a:r>
                      <a:r>
                        <a:rPr lang="en-US" sz="1900" b="0" i="0" u="none" dirty="0">
                          <a:solidFill>
                            <a:schemeClr val="tx1"/>
                          </a:solidFill>
                          <a:latin typeface="+mn-lt"/>
                          <a:ea typeface="Times New Roman"/>
                          <a:cs typeface="Times New Roman"/>
                        </a:rPr>
                        <a:t>background/font color </a:t>
                      </a:r>
                      <a:r>
                        <a:rPr lang="en-US" sz="1900" b="0" i="1" u="none" dirty="0">
                          <a:solidFill>
                            <a:schemeClr val="tx1"/>
                          </a:solidFill>
                        </a:rPr>
                        <a:t>(</a:t>
                      </a:r>
                      <a:r>
                        <a:rPr lang="en-US" sz="1900" b="0" i="1" u="sng" dirty="0">
                          <a:solidFill>
                            <a:schemeClr val="tx1"/>
                          </a:solidFill>
                        </a:rPr>
                        <a:t>PNP</a:t>
                      </a:r>
                      <a:r>
                        <a:rPr lang="en-US" sz="1900" b="0" i="1" u="none" dirty="0">
                          <a:solidFill>
                            <a:schemeClr val="tx1"/>
                          </a:solidFill>
                        </a:rPr>
                        <a:t>)</a:t>
                      </a:r>
                      <a:endParaRPr lang="en-US" sz="1900" b="0" i="1" u="sng" dirty="0">
                        <a:solidFill>
                          <a:schemeClr val="tx1"/>
                        </a:solidFill>
                        <a:latin typeface="+mn-lt"/>
                        <a:ea typeface="Times New Roman"/>
                        <a:cs typeface="Times New Roman"/>
                      </a:endParaRPr>
                    </a:p>
                  </a:txBody>
                  <a:tcPr marL="50659" marR="50659" marT="0" marB="0" anchor="ctr"/>
                </a:tc>
                <a:tc>
                  <a:txBody>
                    <a:bodyPr/>
                    <a:lstStyle/>
                    <a:p>
                      <a:pPr marL="0" marR="0" indent="0">
                        <a:lnSpc>
                          <a:spcPct val="90000"/>
                        </a:lnSpc>
                        <a:spcBef>
                          <a:spcPts val="0"/>
                        </a:spcBef>
                        <a:spcAft>
                          <a:spcPts val="0"/>
                        </a:spcAft>
                      </a:pPr>
                      <a:r>
                        <a:rPr lang="en-US" sz="1900" b="0" dirty="0">
                          <a:solidFill>
                            <a:schemeClr val="tx1"/>
                          </a:solidFill>
                          <a:latin typeface="+mn-lt"/>
                          <a:ea typeface="Times New Roman"/>
                          <a:cs typeface="Times New Roman"/>
                        </a:rPr>
                        <a:t>Colored overlays</a:t>
                      </a:r>
                    </a:p>
                  </a:txBody>
                  <a:tcPr marL="50659" marR="50659" marT="0" marB="0" anchor="ctr"/>
                </a:tc>
                <a:extLst>
                  <a:ext uri="{0D108BD9-81ED-4DB2-BD59-A6C34878D82A}">
                    <a16:rowId xmlns:a16="http://schemas.microsoft.com/office/drawing/2014/main" val="10001"/>
                  </a:ext>
                </a:extLst>
              </a:tr>
              <a:tr h="524831">
                <a:tc>
                  <a:txBody>
                    <a:bodyPr/>
                    <a:lstStyle/>
                    <a:p>
                      <a:pPr marL="0" marR="0" indent="0">
                        <a:lnSpc>
                          <a:spcPct val="90000"/>
                        </a:lnSpc>
                        <a:spcBef>
                          <a:spcPts val="0"/>
                        </a:spcBef>
                        <a:spcAft>
                          <a:spcPts val="0"/>
                        </a:spcAft>
                      </a:pPr>
                      <a:r>
                        <a:rPr lang="en-US" sz="1900" b="0" dirty="0">
                          <a:solidFill>
                            <a:schemeClr val="tx1"/>
                          </a:solidFill>
                          <a:latin typeface="+mn-lt"/>
                          <a:ea typeface="Times New Roman"/>
                          <a:cs typeface="Times New Roman"/>
                        </a:rPr>
                        <a:t>Screen magnification/</a:t>
                      </a:r>
                    </a:p>
                    <a:p>
                      <a:pPr marL="0" marR="0" indent="0">
                        <a:lnSpc>
                          <a:spcPct val="90000"/>
                        </a:lnSpc>
                        <a:spcBef>
                          <a:spcPts val="0"/>
                        </a:spcBef>
                        <a:spcAft>
                          <a:spcPts val="0"/>
                        </a:spcAft>
                      </a:pPr>
                      <a:r>
                        <a:rPr lang="en-US" sz="1900" b="0" dirty="0">
                          <a:solidFill>
                            <a:schemeClr val="tx1"/>
                          </a:solidFill>
                          <a:latin typeface="+mn-lt"/>
                          <a:ea typeface="Times New Roman"/>
                          <a:cs typeface="Times New Roman"/>
                        </a:rPr>
                        <a:t>Zoom tool</a:t>
                      </a:r>
                    </a:p>
                  </a:txBody>
                  <a:tcPr marL="50659" marR="50659" marT="0" marB="0" anchor="ctr"/>
                </a:tc>
                <a:tc>
                  <a:txBody>
                    <a:bodyPr/>
                    <a:lstStyle/>
                    <a:p>
                      <a:pPr marL="0" marR="0" indent="0">
                        <a:lnSpc>
                          <a:spcPct val="90000"/>
                        </a:lnSpc>
                        <a:spcBef>
                          <a:spcPts val="0"/>
                        </a:spcBef>
                        <a:spcAft>
                          <a:spcPts val="0"/>
                        </a:spcAft>
                      </a:pPr>
                      <a:r>
                        <a:rPr lang="en-US" sz="1900" b="0" dirty="0">
                          <a:solidFill>
                            <a:schemeClr val="tx1"/>
                          </a:solidFill>
                          <a:latin typeface="+mn-lt"/>
                          <a:ea typeface="Times New Roman"/>
                          <a:cs typeface="Times New Roman"/>
                        </a:rPr>
                        <a:t>Magnification  device</a:t>
                      </a:r>
                    </a:p>
                  </a:txBody>
                  <a:tcPr marL="50659" marR="50659" marT="0" marB="0" anchor="ctr"/>
                </a:tc>
                <a:extLst>
                  <a:ext uri="{0D108BD9-81ED-4DB2-BD59-A6C34878D82A}">
                    <a16:rowId xmlns:a16="http://schemas.microsoft.com/office/drawing/2014/main" val="10002"/>
                  </a:ext>
                </a:extLst>
              </a:tr>
              <a:tr h="398109">
                <a:tc>
                  <a:txBody>
                    <a:bodyPr/>
                    <a:lstStyle/>
                    <a:p>
                      <a:pPr marL="0" marR="0" indent="0">
                        <a:lnSpc>
                          <a:spcPct val="90000"/>
                        </a:lnSpc>
                        <a:spcBef>
                          <a:spcPts val="0"/>
                        </a:spcBef>
                        <a:spcAft>
                          <a:spcPts val="0"/>
                        </a:spcAft>
                      </a:pPr>
                      <a:r>
                        <a:rPr lang="en-US" sz="1900" b="0" dirty="0">
                          <a:solidFill>
                            <a:schemeClr val="tx1"/>
                          </a:solidFill>
                          <a:latin typeface="+mn-lt"/>
                          <a:ea typeface="Times New Roman"/>
                          <a:cs typeface="Times New Roman"/>
                        </a:rPr>
                        <a:t>Line reader tool</a:t>
                      </a:r>
                    </a:p>
                  </a:txBody>
                  <a:tcPr marL="50659" marR="50659" marT="0" marB="0" anchor="ctr"/>
                </a:tc>
                <a:tc>
                  <a:txBody>
                    <a:bodyPr/>
                    <a:lstStyle/>
                    <a:p>
                      <a:pPr marL="0" marR="0" indent="0">
                        <a:lnSpc>
                          <a:spcPct val="90000"/>
                        </a:lnSpc>
                        <a:spcBef>
                          <a:spcPts val="0"/>
                        </a:spcBef>
                        <a:spcAft>
                          <a:spcPts val="0"/>
                        </a:spcAft>
                      </a:pPr>
                      <a:r>
                        <a:rPr lang="en-US" sz="1900" b="0" dirty="0">
                          <a:solidFill>
                            <a:schemeClr val="tx1"/>
                          </a:solidFill>
                          <a:latin typeface="+mn-lt"/>
                          <a:ea typeface="Times New Roman"/>
                          <a:cs typeface="Times New Roman"/>
                        </a:rPr>
                        <a:t>Tracking device/straight edge</a:t>
                      </a:r>
                    </a:p>
                  </a:txBody>
                  <a:tcPr marL="50659" marR="50659" marT="0" marB="0" anchor="ctr"/>
                </a:tc>
                <a:extLst>
                  <a:ext uri="{0D108BD9-81ED-4DB2-BD59-A6C34878D82A}">
                    <a16:rowId xmlns:a16="http://schemas.microsoft.com/office/drawing/2014/main" val="10003"/>
                  </a:ext>
                </a:extLst>
              </a:tr>
              <a:tr h="524831">
                <a:tc>
                  <a:txBody>
                    <a:bodyPr/>
                    <a:lstStyle/>
                    <a:p>
                      <a:pPr marL="0" marR="0" indent="0">
                        <a:lnSpc>
                          <a:spcPct val="90000"/>
                        </a:lnSpc>
                        <a:spcBef>
                          <a:spcPts val="0"/>
                        </a:spcBef>
                        <a:spcAft>
                          <a:spcPts val="0"/>
                        </a:spcAft>
                      </a:pPr>
                      <a:r>
                        <a:rPr lang="en-US" sz="1900" b="0" dirty="0">
                          <a:solidFill>
                            <a:schemeClr val="tx1"/>
                          </a:solidFill>
                          <a:latin typeface="+mn-lt"/>
                          <a:ea typeface="Times New Roman"/>
                          <a:cs typeface="Times New Roman"/>
                        </a:rPr>
                        <a:t>Answer Eliminator</a:t>
                      </a:r>
                    </a:p>
                  </a:txBody>
                  <a:tcPr marL="50659" marR="50659" marT="0" marB="0" anchor="ctr"/>
                </a:tc>
                <a:tc>
                  <a:txBody>
                    <a:bodyPr/>
                    <a:lstStyle/>
                    <a:p>
                      <a:pPr marL="0" marR="0" indent="0">
                        <a:lnSpc>
                          <a:spcPct val="90000"/>
                        </a:lnSpc>
                        <a:spcBef>
                          <a:spcPts val="0"/>
                        </a:spcBef>
                        <a:spcAft>
                          <a:spcPts val="0"/>
                        </a:spcAft>
                      </a:pPr>
                      <a:r>
                        <a:rPr lang="en-US" sz="1900" b="0" dirty="0">
                          <a:solidFill>
                            <a:schemeClr val="tx1"/>
                          </a:solidFill>
                          <a:latin typeface="+mn-lt"/>
                          <a:ea typeface="Times New Roman"/>
                          <a:cs typeface="Times New Roman"/>
                        </a:rPr>
                        <a:t>Use pencil to eliminate answer choices</a:t>
                      </a:r>
                    </a:p>
                  </a:txBody>
                  <a:tcPr marL="50659" marR="50659" marT="0" marB="0" anchor="ctr"/>
                </a:tc>
                <a:extLst>
                  <a:ext uri="{0D108BD9-81ED-4DB2-BD59-A6C34878D82A}">
                    <a16:rowId xmlns:a16="http://schemas.microsoft.com/office/drawing/2014/main" val="10004"/>
                  </a:ext>
                </a:extLst>
              </a:tr>
              <a:tr h="398109">
                <a:tc>
                  <a:txBody>
                    <a:bodyPr/>
                    <a:lstStyle/>
                    <a:p>
                      <a:pPr marL="228600" marR="0" indent="-228600">
                        <a:lnSpc>
                          <a:spcPct val="90000"/>
                        </a:lnSpc>
                        <a:spcBef>
                          <a:spcPts val="0"/>
                        </a:spcBef>
                        <a:spcAft>
                          <a:spcPts val="0"/>
                        </a:spcAft>
                      </a:pPr>
                      <a:r>
                        <a:rPr lang="en-US" sz="1900" b="0" i="0" u="none" dirty="0">
                          <a:latin typeface="+mn-lt"/>
                          <a:ea typeface="Times New Roman"/>
                          <a:cs typeface="Times New Roman"/>
                        </a:rPr>
                        <a:t>Answer Masking </a:t>
                      </a:r>
                      <a:r>
                        <a:rPr lang="en-US" sz="1900" b="0" i="1" u="none" dirty="0">
                          <a:solidFill>
                            <a:schemeClr val="tx1"/>
                          </a:solidFill>
                        </a:rPr>
                        <a:t>(</a:t>
                      </a:r>
                      <a:r>
                        <a:rPr lang="en-US" sz="1900" b="0" i="1" u="sng" dirty="0">
                          <a:solidFill>
                            <a:schemeClr val="tx1"/>
                          </a:solidFill>
                        </a:rPr>
                        <a:t>PNP</a:t>
                      </a:r>
                      <a:r>
                        <a:rPr lang="en-US" sz="1900" b="0" i="1" u="none" dirty="0">
                          <a:solidFill>
                            <a:schemeClr val="tx1"/>
                          </a:solidFill>
                        </a:rPr>
                        <a:t>)</a:t>
                      </a:r>
                      <a:endParaRPr lang="en-US" sz="1900" b="0" i="1" u="sng" dirty="0">
                        <a:latin typeface="+mn-lt"/>
                        <a:ea typeface="Times New Roman"/>
                        <a:cs typeface="Times New Roman"/>
                      </a:endParaRPr>
                    </a:p>
                  </a:txBody>
                  <a:tcPr marL="50659" marR="50659" marT="0" marB="0" anchor="ctr"/>
                </a:tc>
                <a:tc>
                  <a:txBody>
                    <a:bodyPr/>
                    <a:lstStyle/>
                    <a:p>
                      <a:pPr marL="228600" marR="0" indent="-228600" algn="l" defTabSz="914400" rtl="0" eaLnBrk="1" fontAlgn="auto" latinLnBrk="0" hangingPunct="1">
                        <a:lnSpc>
                          <a:spcPct val="90000"/>
                        </a:lnSpc>
                        <a:spcBef>
                          <a:spcPts val="0"/>
                        </a:spcBef>
                        <a:spcAft>
                          <a:spcPts val="0"/>
                        </a:spcAft>
                        <a:buClrTx/>
                        <a:buSzTx/>
                        <a:buFontTx/>
                        <a:buNone/>
                        <a:tabLst/>
                        <a:defRPr/>
                      </a:pPr>
                      <a:r>
                        <a:rPr lang="en-US" sz="1900" b="0" dirty="0">
                          <a:solidFill>
                            <a:schemeClr val="tx1"/>
                          </a:solidFill>
                          <a:latin typeface="+mn-lt"/>
                          <a:ea typeface="Times New Roman"/>
                          <a:cs typeface="Times New Roman"/>
                        </a:rPr>
                        <a:t>Masking using blank card</a:t>
                      </a:r>
                    </a:p>
                  </a:txBody>
                  <a:tcPr marL="50659" marR="50659" marT="0" marB="0" anchor="ctr"/>
                </a:tc>
                <a:extLst>
                  <a:ext uri="{0D108BD9-81ED-4DB2-BD59-A6C34878D82A}">
                    <a16:rowId xmlns:a16="http://schemas.microsoft.com/office/drawing/2014/main" val="10005"/>
                  </a:ext>
                </a:extLst>
              </a:tr>
              <a:tr h="398109">
                <a:tc>
                  <a:txBody>
                    <a:bodyPr/>
                    <a:lstStyle/>
                    <a:p>
                      <a:pPr marL="228600" marR="0" indent="-228600">
                        <a:lnSpc>
                          <a:spcPct val="90000"/>
                        </a:lnSpc>
                        <a:spcBef>
                          <a:spcPts val="0"/>
                        </a:spcBef>
                        <a:spcAft>
                          <a:spcPts val="0"/>
                        </a:spcAft>
                      </a:pPr>
                      <a:r>
                        <a:rPr lang="en-US" sz="1900" dirty="0">
                          <a:latin typeface="+mn-lt"/>
                          <a:ea typeface="Times New Roman"/>
                          <a:cs typeface="Times New Roman"/>
                        </a:rPr>
                        <a:t>Item flag/bookmark</a:t>
                      </a:r>
                    </a:p>
                  </a:txBody>
                  <a:tcPr marL="50659" marR="50659" marT="0" marB="0" anchor="ctr"/>
                </a:tc>
                <a:tc>
                  <a:txBody>
                    <a:bodyPr/>
                    <a:lstStyle/>
                    <a:p>
                      <a:pPr marL="228600" marR="0" indent="-228600">
                        <a:lnSpc>
                          <a:spcPct val="90000"/>
                        </a:lnSpc>
                        <a:spcBef>
                          <a:spcPts val="0"/>
                        </a:spcBef>
                        <a:spcAft>
                          <a:spcPts val="0"/>
                        </a:spcAft>
                      </a:pPr>
                      <a:r>
                        <a:rPr lang="en-US" sz="1900" dirty="0">
                          <a:solidFill>
                            <a:schemeClr val="tx1"/>
                          </a:solidFill>
                          <a:latin typeface="+mn-lt"/>
                          <a:ea typeface="Times New Roman"/>
                          <a:cs typeface="Times New Roman"/>
                        </a:rPr>
                        <a:t>Place marker</a:t>
                      </a:r>
                    </a:p>
                  </a:txBody>
                  <a:tcPr marL="50659" marR="50659" marT="0" marB="0" anchor="ctr"/>
                </a:tc>
                <a:extLst>
                  <a:ext uri="{0D108BD9-81ED-4DB2-BD59-A6C34878D82A}">
                    <a16:rowId xmlns:a16="http://schemas.microsoft.com/office/drawing/2014/main" val="10006"/>
                  </a:ext>
                </a:extLst>
              </a:tr>
              <a:tr h="398109">
                <a:tc gridSpan="2">
                  <a:txBody>
                    <a:bodyPr/>
                    <a:lstStyle/>
                    <a:p>
                      <a:pPr marL="228600" marR="0" indent="-228600" algn="ctr" defTabSz="914400" rtl="0" eaLnBrk="1" fontAlgn="auto" latinLnBrk="0" hangingPunct="1">
                        <a:lnSpc>
                          <a:spcPct val="90000"/>
                        </a:lnSpc>
                        <a:spcBef>
                          <a:spcPts val="0"/>
                        </a:spcBef>
                        <a:spcAft>
                          <a:spcPts val="0"/>
                        </a:spcAft>
                        <a:buClrTx/>
                        <a:buSzTx/>
                        <a:buFontTx/>
                        <a:buNone/>
                        <a:tabLst/>
                        <a:defRPr/>
                      </a:pPr>
                      <a:r>
                        <a:rPr lang="en-US" sz="1900" dirty="0">
                          <a:latin typeface="+mn-lt"/>
                          <a:ea typeface="Times New Roman"/>
                          <a:cs typeface="Times New Roman"/>
                        </a:rPr>
                        <a:t>Highlighter </a:t>
                      </a:r>
                    </a:p>
                  </a:txBody>
                  <a:tcPr marL="52054" marR="52054" marT="0" marB="0" anchor="ctr"/>
                </a:tc>
                <a:tc hMerge="1">
                  <a:txBody>
                    <a:bodyPr/>
                    <a:lstStyle/>
                    <a:p>
                      <a:pPr marL="228600" marR="0" indent="-228600">
                        <a:spcBef>
                          <a:spcPts val="0"/>
                        </a:spcBef>
                        <a:spcAft>
                          <a:spcPts val="400"/>
                        </a:spcAft>
                      </a:pPr>
                      <a:endParaRPr lang="en-US" sz="2200" dirty="0">
                        <a:solidFill>
                          <a:schemeClr val="tx1"/>
                        </a:solidFill>
                        <a:latin typeface="+mn-lt"/>
                        <a:ea typeface="Times New Roman"/>
                        <a:cs typeface="Times New Roman"/>
                      </a:endParaRPr>
                    </a:p>
                  </a:txBody>
                  <a:tcPr marL="52958" marR="52958" marT="0" marB="0" anchor="ctr"/>
                </a:tc>
                <a:extLst>
                  <a:ext uri="{0D108BD9-81ED-4DB2-BD59-A6C34878D82A}">
                    <a16:rowId xmlns:a16="http://schemas.microsoft.com/office/drawing/2014/main" val="10007"/>
                  </a:ext>
                </a:extLst>
              </a:tr>
              <a:tr h="398109">
                <a:tc gridSpan="2">
                  <a:txBody>
                    <a:bodyPr/>
                    <a:lstStyle/>
                    <a:p>
                      <a:pPr marL="0" marR="0" indent="0" algn="ctr">
                        <a:lnSpc>
                          <a:spcPct val="90000"/>
                        </a:lnSpc>
                        <a:spcBef>
                          <a:spcPts val="0"/>
                        </a:spcBef>
                        <a:spcAft>
                          <a:spcPts val="0"/>
                        </a:spcAft>
                      </a:pPr>
                      <a:r>
                        <a:rPr lang="en-US" sz="1900" b="0" dirty="0">
                          <a:latin typeface="+mn-lt"/>
                          <a:ea typeface="Times New Roman"/>
                          <a:cs typeface="Times New Roman"/>
                        </a:rPr>
                        <a:t>Audio aids</a:t>
                      </a:r>
                    </a:p>
                  </a:txBody>
                  <a:tcPr marL="89879" marR="89879" marT="44940" marB="44940" anchor="ctr"/>
                </a:tc>
                <a:tc hMerge="1">
                  <a:txBody>
                    <a:bodyPr/>
                    <a:lstStyle/>
                    <a:p>
                      <a:endParaRPr lang="en-US"/>
                    </a:p>
                  </a:txBody>
                  <a:tcPr/>
                </a:tc>
                <a:extLst>
                  <a:ext uri="{0D108BD9-81ED-4DB2-BD59-A6C34878D82A}">
                    <a16:rowId xmlns:a16="http://schemas.microsoft.com/office/drawing/2014/main" val="10008"/>
                  </a:ext>
                </a:extLst>
              </a:tr>
              <a:tr h="599783">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900" b="0" dirty="0">
                          <a:latin typeface="+mn-lt"/>
                          <a:ea typeface="Times New Roman"/>
                          <a:cs typeface="Times New Roman"/>
                        </a:rPr>
                        <a:t>Human read-aloud (or sign) </a:t>
                      </a:r>
                      <a:r>
                        <a:rPr lang="en-US" sz="1900" b="0" u="sng" dirty="0">
                          <a:latin typeface="+mn-lt"/>
                          <a:ea typeface="Times New Roman"/>
                          <a:cs typeface="Times New Roman"/>
                        </a:rPr>
                        <a:t>selected words</a:t>
                      </a:r>
                      <a:r>
                        <a:rPr lang="en-US" sz="1900" b="0" dirty="0">
                          <a:latin typeface="+mn-lt"/>
                          <a:ea typeface="Times New Roman"/>
                          <a:cs typeface="Times New Roman"/>
                        </a:rPr>
                        <a:t> on Math</a:t>
                      </a:r>
                      <a:r>
                        <a:rPr lang="en-US" sz="1900" b="0" baseline="0" dirty="0">
                          <a:latin typeface="+mn-lt"/>
                          <a:ea typeface="Times New Roman"/>
                          <a:cs typeface="Times New Roman"/>
                        </a:rPr>
                        <a:t> </a:t>
                      </a:r>
                      <a:r>
                        <a:rPr lang="en-US" sz="1900" b="0" dirty="0">
                          <a:latin typeface="+mn-lt"/>
                          <a:ea typeface="Times New Roman"/>
                          <a:cs typeface="Times New Roman"/>
                        </a:rPr>
                        <a:t>or STE, as requested by student</a:t>
                      </a:r>
                    </a:p>
                  </a:txBody>
                  <a:tcPr marL="89879" marR="89879" marT="44940" marB="44940" anchor="ctr"/>
                </a:tc>
                <a:tc hMerge="1">
                  <a:txBody>
                    <a:bodyPr/>
                    <a:lstStyle/>
                    <a:p>
                      <a:endParaRPr lang="en-US"/>
                    </a:p>
                  </a:txBody>
                  <a:tcPr/>
                </a:tc>
                <a:extLst>
                  <a:ext uri="{0D108BD9-81ED-4DB2-BD59-A6C34878D82A}">
                    <a16:rowId xmlns:a16="http://schemas.microsoft.com/office/drawing/2014/main" val="10009"/>
                  </a:ext>
                </a:extLst>
              </a:tr>
              <a:tr h="398109">
                <a:tc gridSpan="2">
                  <a:txBody>
                    <a:bodyPr/>
                    <a:lstStyle/>
                    <a:p>
                      <a:pPr marL="0" marR="0" indent="0" algn="ctr">
                        <a:lnSpc>
                          <a:spcPct val="90000"/>
                        </a:lnSpc>
                        <a:spcBef>
                          <a:spcPts val="0"/>
                        </a:spcBef>
                        <a:spcAft>
                          <a:spcPts val="0"/>
                        </a:spcAft>
                      </a:pPr>
                      <a:r>
                        <a:rPr lang="en-US" sz="1900" b="0" dirty="0">
                          <a:latin typeface="+mn-lt"/>
                          <a:ea typeface="Times New Roman"/>
                          <a:cs typeface="Times New Roman"/>
                        </a:rPr>
                        <a:t>Test administrator repeats/clarifies test directions</a:t>
                      </a:r>
                    </a:p>
                  </a:txBody>
                  <a:tcPr marL="89879" marR="89879" marT="44940" marB="44940" anchor="ctr"/>
                </a:tc>
                <a:tc hMerge="1">
                  <a:txBody>
                    <a:bodyPr/>
                    <a:lstStyle/>
                    <a:p>
                      <a:endParaRPr lang="en-US"/>
                    </a:p>
                  </a:txBody>
                  <a:tcPr/>
                </a:tc>
                <a:extLst>
                  <a:ext uri="{0D108BD9-81ED-4DB2-BD59-A6C34878D82A}">
                    <a16:rowId xmlns:a16="http://schemas.microsoft.com/office/drawing/2014/main" val="10010"/>
                  </a:ext>
                </a:extLst>
              </a:tr>
              <a:tr h="398109">
                <a:tc gridSpan="2">
                  <a:txBody>
                    <a:body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1900" b="0" dirty="0">
                          <a:latin typeface="+mn-lt"/>
                          <a:ea typeface="Times New Roman"/>
                          <a:cs typeface="Times New Roman"/>
                        </a:rPr>
                        <a:t>Test administrator redirects student’s attention to test</a:t>
                      </a:r>
                    </a:p>
                  </a:txBody>
                  <a:tcPr marL="89879" marR="89879" marT="44940" marB="44940" anchor="ctr"/>
                </a:tc>
                <a:tc hMerge="1">
                  <a:txBody>
                    <a:bodyPr/>
                    <a:lstStyle/>
                    <a:p>
                      <a:endParaRPr lang="en-US"/>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hlinkClick r:id="rId3" action="ppaction://hlinksldjump"/>
          </p:cNvPr>
          <p:cNvPicPr>
            <a:picLocks noChangeAspect="1" noChangeArrowheads="1"/>
          </p:cNvPicPr>
          <p:nvPr/>
        </p:nvPicPr>
        <p:blipFill>
          <a:blip r:embed="rId4" cstate="print"/>
          <a:srcRect t="13187" r="439" b="43029"/>
          <a:stretch>
            <a:fillRect/>
          </a:stretch>
        </p:blipFill>
        <p:spPr bwMode="auto">
          <a:xfrm>
            <a:off x="304800" y="1295400"/>
            <a:ext cx="8382000" cy="2035969"/>
          </a:xfrm>
          <a:prstGeom prst="rect">
            <a:avLst/>
          </a:prstGeom>
          <a:noFill/>
          <a:ln w="9525">
            <a:solidFill>
              <a:schemeClr val="tx2"/>
            </a:solidFill>
            <a:miter lim="800000"/>
            <a:headEnd/>
            <a:tailEnd/>
          </a:ln>
        </p:spPr>
      </p:pic>
      <p:pic>
        <p:nvPicPr>
          <p:cNvPr id="3" name="Picture 2"/>
          <p:cNvPicPr>
            <a:picLocks noChangeAspect="1" noChangeArrowheads="1"/>
          </p:cNvPicPr>
          <p:nvPr/>
        </p:nvPicPr>
        <p:blipFill>
          <a:blip r:embed="rId5" cstate="print"/>
          <a:srcRect t="13187" b="19330"/>
          <a:stretch>
            <a:fillRect/>
          </a:stretch>
        </p:blipFill>
        <p:spPr bwMode="auto">
          <a:xfrm>
            <a:off x="304800" y="3352800"/>
            <a:ext cx="8382000" cy="3124200"/>
          </a:xfrm>
          <a:prstGeom prst="rect">
            <a:avLst/>
          </a:prstGeom>
          <a:noFill/>
          <a:ln w="9525">
            <a:solidFill>
              <a:schemeClr val="tx2"/>
            </a:solidFill>
            <a:miter lim="800000"/>
            <a:headEnd/>
            <a:tailEnd/>
          </a:ln>
        </p:spPr>
      </p:pic>
      <p:sp>
        <p:nvSpPr>
          <p:cNvPr id="4" name="TextBox 3"/>
          <p:cNvSpPr txBox="1"/>
          <p:nvPr/>
        </p:nvSpPr>
        <p:spPr>
          <a:xfrm>
            <a:off x="0" y="115669"/>
            <a:ext cx="8763000" cy="646331"/>
          </a:xfrm>
          <a:prstGeom prst="rect">
            <a:avLst/>
          </a:prstGeom>
          <a:noFill/>
        </p:spPr>
        <p:txBody>
          <a:bodyPr wrap="square" rtlCol="0">
            <a:spAutoFit/>
          </a:bodyPr>
          <a:lstStyle/>
          <a:p>
            <a:pPr algn="ctr"/>
            <a:r>
              <a:rPr lang="en-US" sz="3600" b="1" dirty="0">
                <a:solidFill>
                  <a:schemeClr val="tx2"/>
                </a:solidFill>
                <a:latin typeface="Georgia" pitchFamily="18" charset="0"/>
                <a:ea typeface="Times New Roman"/>
                <a:cs typeface="Times New Roman"/>
              </a:rPr>
              <a:t>Alternative background/font color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hlinkClick r:id="rId3" action="ppaction://hlinksldjump"/>
          </p:cNvPr>
          <p:cNvPicPr>
            <a:picLocks noChangeAspect="1" noChangeArrowheads="1"/>
          </p:cNvPicPr>
          <p:nvPr/>
        </p:nvPicPr>
        <p:blipFill>
          <a:blip r:embed="rId4" cstate="print"/>
          <a:srcRect t="13187" b="32497"/>
          <a:stretch>
            <a:fillRect/>
          </a:stretch>
        </p:blipFill>
        <p:spPr bwMode="auto">
          <a:xfrm>
            <a:off x="228600" y="990600"/>
            <a:ext cx="8686800" cy="2514600"/>
          </a:xfrm>
          <a:prstGeom prst="rect">
            <a:avLst/>
          </a:prstGeom>
          <a:noFill/>
          <a:ln w="9525">
            <a:solidFill>
              <a:schemeClr val="tx2"/>
            </a:solidFill>
            <a:miter lim="800000"/>
            <a:headEnd/>
            <a:tailEnd/>
          </a:ln>
        </p:spPr>
      </p:pic>
      <p:sp>
        <p:nvSpPr>
          <p:cNvPr id="3" name="TextBox 2"/>
          <p:cNvSpPr txBox="1"/>
          <p:nvPr/>
        </p:nvSpPr>
        <p:spPr>
          <a:xfrm>
            <a:off x="914400" y="228600"/>
            <a:ext cx="7620000" cy="707886"/>
          </a:xfrm>
          <a:prstGeom prst="rect">
            <a:avLst/>
          </a:prstGeom>
          <a:noFill/>
        </p:spPr>
        <p:txBody>
          <a:bodyPr wrap="square" rtlCol="0">
            <a:spAutoFit/>
          </a:bodyPr>
          <a:lstStyle/>
          <a:p>
            <a:pPr algn="ctr"/>
            <a:r>
              <a:rPr lang="en-US" sz="4000" b="1" dirty="0">
                <a:solidFill>
                  <a:schemeClr val="tx2"/>
                </a:solidFill>
                <a:latin typeface="Georgia" pitchFamily="18" charset="0"/>
                <a:ea typeface="Times New Roman"/>
                <a:cs typeface="Times New Roman"/>
              </a:rPr>
              <a:t>Line Reader</a:t>
            </a:r>
          </a:p>
        </p:txBody>
      </p:sp>
      <p:pic>
        <p:nvPicPr>
          <p:cNvPr id="4" name="Picture 2"/>
          <p:cNvPicPr>
            <a:picLocks noChangeAspect="1" noChangeArrowheads="1"/>
          </p:cNvPicPr>
          <p:nvPr/>
        </p:nvPicPr>
        <p:blipFill>
          <a:blip r:embed="rId5" cstate="print"/>
          <a:srcRect t="25054" b="32562"/>
          <a:stretch>
            <a:fillRect/>
          </a:stretch>
        </p:blipFill>
        <p:spPr bwMode="auto">
          <a:xfrm>
            <a:off x="304800" y="4343400"/>
            <a:ext cx="8433604" cy="1905000"/>
          </a:xfrm>
          <a:prstGeom prst="rect">
            <a:avLst/>
          </a:prstGeom>
          <a:noFill/>
          <a:ln w="9525">
            <a:solidFill>
              <a:schemeClr val="tx2"/>
            </a:solidFill>
            <a:miter lim="800000"/>
            <a:headEnd/>
            <a:tailEnd/>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3" action="ppaction://hlinksldjump"/>
          </p:cNvPr>
          <p:cNvPicPr>
            <a:picLocks noChangeAspect="1" noChangeArrowheads="1"/>
          </p:cNvPicPr>
          <p:nvPr/>
        </p:nvPicPr>
        <p:blipFill>
          <a:blip r:embed="rId4" cstate="print"/>
          <a:srcRect b="14912"/>
          <a:stretch>
            <a:fillRect/>
          </a:stretch>
        </p:blipFill>
        <p:spPr bwMode="auto">
          <a:xfrm>
            <a:off x="152400" y="1236855"/>
            <a:ext cx="8778240" cy="4782945"/>
          </a:xfrm>
          <a:prstGeom prst="rect">
            <a:avLst/>
          </a:prstGeom>
          <a:noFill/>
          <a:ln w="9525">
            <a:solidFill>
              <a:schemeClr val="tx2"/>
            </a:solidFill>
            <a:miter lim="800000"/>
            <a:headEnd/>
            <a:tailEnd/>
          </a:ln>
        </p:spPr>
      </p:pic>
      <p:sp>
        <p:nvSpPr>
          <p:cNvPr id="3" name="TextBox 2"/>
          <p:cNvSpPr txBox="1"/>
          <p:nvPr/>
        </p:nvSpPr>
        <p:spPr>
          <a:xfrm>
            <a:off x="762000" y="344269"/>
            <a:ext cx="7620000" cy="707886"/>
          </a:xfrm>
          <a:prstGeom prst="rect">
            <a:avLst/>
          </a:prstGeom>
          <a:noFill/>
        </p:spPr>
        <p:txBody>
          <a:bodyPr wrap="square" rtlCol="0">
            <a:spAutoFit/>
          </a:bodyPr>
          <a:lstStyle/>
          <a:p>
            <a:pPr algn="ctr"/>
            <a:r>
              <a:rPr lang="en-US" sz="4000" b="1" dirty="0">
                <a:solidFill>
                  <a:schemeClr val="tx2"/>
                </a:solidFill>
                <a:latin typeface="Georgia" pitchFamily="18" charset="0"/>
                <a:ea typeface="Times New Roman"/>
                <a:cs typeface="Times New Roman"/>
              </a:rPr>
              <a:t>Answer Eliminator</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8458200" y="5257800"/>
            <a:ext cx="533400" cy="457200"/>
          </a:xfrm>
          <a:prstGeom prst="rect">
            <a:avLst/>
          </a:prstGeom>
        </p:spPr>
        <p:txBody>
          <a:bodyPr vert="horz" lIns="91440" tIns="45720" rIns="91440" bIns="45720" rtlCol="0" anchor="ctr"/>
          <a:lstStyle>
            <a:lvl1pPr algn="ctr">
              <a:defRPr sz="1400" b="1">
                <a:solidFill>
                  <a:schemeClr val="tx1">
                    <a:lumMod val="60000"/>
                    <a:lumOff val="4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D26C40E-487C-40A4-A841-8174FD7B7142}" type="slidenum">
              <a:rPr kumimoji="0" lang="en-US" sz="1400" b="1" i="0" u="none" strike="noStrike" kern="1200" cap="none" spc="0" normalizeH="0" baseline="0" noProof="0" smtClean="0">
                <a:ln>
                  <a:noFill/>
                </a:ln>
                <a:solidFill>
                  <a:schemeClr val="tx1">
                    <a:lumMod val="60000"/>
                    <a:lumOff val="40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schemeClr val="tx1">
                  <a:lumMod val="60000"/>
                  <a:lumOff val="40000"/>
                </a:schemeClr>
              </a:solidFill>
              <a:effectLst/>
              <a:uLnTx/>
              <a:uFillTx/>
              <a:latin typeface="+mn-lt"/>
              <a:ea typeface="+mn-ea"/>
              <a:cs typeface="+mn-cs"/>
            </a:endParaRPr>
          </a:p>
        </p:txBody>
      </p:sp>
      <p:sp>
        <p:nvSpPr>
          <p:cNvPr id="2" name="Title 1"/>
          <p:cNvSpPr>
            <a:spLocks noGrp="1"/>
          </p:cNvSpPr>
          <p:nvPr>
            <p:ph type="title"/>
          </p:nvPr>
        </p:nvSpPr>
        <p:spPr>
          <a:xfrm>
            <a:off x="228600" y="-76200"/>
            <a:ext cx="8763000" cy="1143000"/>
          </a:xfrm>
        </p:spPr>
        <p:txBody>
          <a:bodyPr>
            <a:noAutofit/>
          </a:bodyPr>
          <a:lstStyle/>
          <a:p>
            <a:r>
              <a:rPr lang="en-US" sz="3200" b="1" dirty="0"/>
              <a:t>Designated Accessibility Features </a:t>
            </a:r>
            <a:br>
              <a:rPr lang="en-US" sz="3200" b="1" dirty="0"/>
            </a:br>
            <a:r>
              <a:rPr lang="en-US" sz="3200" b="1" dirty="0"/>
              <a:t>for any student, at principal’s discretion</a:t>
            </a:r>
          </a:p>
        </p:txBody>
      </p:sp>
      <p:sp>
        <p:nvSpPr>
          <p:cNvPr id="3" name="Footer Placeholder 2"/>
          <p:cNvSpPr>
            <a:spLocks noGrp="1"/>
          </p:cNvSpPr>
          <p:nvPr>
            <p:ph type="ftr" sz="quarter" idx="11"/>
          </p:nvPr>
        </p:nvSpPr>
        <p:spPr/>
        <p:txBody>
          <a:bodyPr/>
          <a:lstStyle/>
          <a:p>
            <a:r>
              <a:rPr lang="en-US"/>
              <a:t>Massachusetts Department of Elementary and Secondary Education</a:t>
            </a:r>
          </a:p>
        </p:txBody>
      </p:sp>
      <p:graphicFrame>
        <p:nvGraphicFramePr>
          <p:cNvPr id="6" name="Table 5"/>
          <p:cNvGraphicFramePr>
            <a:graphicFrameLocks noGrp="1"/>
          </p:cNvGraphicFramePr>
          <p:nvPr/>
        </p:nvGraphicFramePr>
        <p:xfrm>
          <a:off x="533400" y="996337"/>
          <a:ext cx="8305800" cy="5785463"/>
        </p:xfrm>
        <a:graphic>
          <a:graphicData uri="http://schemas.openxmlformats.org/drawingml/2006/table">
            <a:tbl>
              <a:tblPr firstRow="1" bandRow="1">
                <a:tableStyleId>{5C22544A-7EE6-4342-B048-85BDC9FD1C3A}</a:tableStyleId>
              </a:tblPr>
              <a:tblGrid>
                <a:gridCol w="8305800">
                  <a:extLst>
                    <a:ext uri="{9D8B030D-6E8A-4147-A177-3AD203B41FA5}">
                      <a16:colId xmlns:a16="http://schemas.microsoft.com/office/drawing/2014/main" val="20000"/>
                    </a:ext>
                  </a:extLst>
                </a:gridCol>
              </a:tblGrid>
              <a:tr h="381005">
                <a:tc>
                  <a:txBody>
                    <a:bodyPr/>
                    <a:lstStyle/>
                    <a:p>
                      <a:pPr marL="0" marR="0" indent="0" algn="ctr">
                        <a:spcBef>
                          <a:spcPts val="0"/>
                        </a:spcBef>
                        <a:spcAft>
                          <a:spcPts val="0"/>
                        </a:spcAft>
                      </a:pPr>
                      <a:r>
                        <a:rPr lang="en-US" sz="2200" b="1" dirty="0"/>
                        <a:t>Designated Accessibility Features</a:t>
                      </a:r>
                      <a:endParaRPr lang="en-US" sz="2200" dirty="0">
                        <a:latin typeface="+mn-lt"/>
                        <a:ea typeface="Times New Roman"/>
                        <a:cs typeface="Times New Roman"/>
                      </a:endParaRPr>
                    </a:p>
                  </a:txBody>
                  <a:tcPr marL="68580" marR="68580" marT="0" marB="0" anchor="ctr"/>
                </a:tc>
                <a:extLst>
                  <a:ext uri="{0D108BD9-81ED-4DB2-BD59-A6C34878D82A}">
                    <a16:rowId xmlns:a16="http://schemas.microsoft.com/office/drawing/2014/main" val="10000"/>
                  </a:ext>
                </a:extLst>
              </a:tr>
              <a:tr h="396907">
                <a:tc>
                  <a:txBody>
                    <a:bodyPr/>
                    <a:lstStyle/>
                    <a:p>
                      <a:pPr marL="6350" marR="0" indent="0" algn="ctr">
                        <a:spcBef>
                          <a:spcPts val="0"/>
                        </a:spcBef>
                        <a:spcAft>
                          <a:spcPts val="400"/>
                        </a:spcAft>
                      </a:pPr>
                      <a:r>
                        <a:rPr lang="en-US" sz="2200" b="0" dirty="0">
                          <a:latin typeface="+mn-lt"/>
                          <a:ea typeface="Times New Roman"/>
                          <a:cs typeface="Times New Roman"/>
                        </a:rPr>
                        <a:t>Small group test administration (up to 10 students)</a:t>
                      </a:r>
                    </a:p>
                  </a:txBody>
                  <a:tcPr marL="68580" marR="68580" marT="0" marB="0" anchor="ctr"/>
                </a:tc>
                <a:extLst>
                  <a:ext uri="{0D108BD9-81ED-4DB2-BD59-A6C34878D82A}">
                    <a16:rowId xmlns:a16="http://schemas.microsoft.com/office/drawing/2014/main" val="10001"/>
                  </a:ext>
                </a:extLst>
              </a:tr>
              <a:tr h="396907">
                <a:tc>
                  <a:txBody>
                    <a:bodyPr/>
                    <a:lstStyle/>
                    <a:p>
                      <a:pPr marL="0" marR="0" indent="0" algn="ctr">
                        <a:spcBef>
                          <a:spcPts val="0"/>
                        </a:spcBef>
                        <a:spcAft>
                          <a:spcPts val="400"/>
                        </a:spcAft>
                      </a:pPr>
                      <a:r>
                        <a:rPr lang="en-US" sz="2200" b="0" dirty="0">
                          <a:latin typeface="+mn-lt"/>
                          <a:ea typeface="Times New Roman"/>
                          <a:cs typeface="Times New Roman"/>
                        </a:rPr>
                        <a:t>Individual (one-to-one) test administration</a:t>
                      </a:r>
                    </a:p>
                  </a:txBody>
                  <a:tcPr marL="68580" marR="68580" marT="0" marB="0" anchor="ctr"/>
                </a:tc>
                <a:extLst>
                  <a:ext uri="{0D108BD9-81ED-4DB2-BD59-A6C34878D82A}">
                    <a16:rowId xmlns:a16="http://schemas.microsoft.com/office/drawing/2014/main" val="10002"/>
                  </a:ext>
                </a:extLst>
              </a:tr>
              <a:tr h="396907">
                <a:tc>
                  <a:txBody>
                    <a:bodyPr/>
                    <a:lstStyle/>
                    <a:p>
                      <a:pPr marL="0" marR="0" indent="0" algn="ctr">
                        <a:spcBef>
                          <a:spcPts val="0"/>
                        </a:spcBef>
                        <a:spcAft>
                          <a:spcPts val="400"/>
                        </a:spcAft>
                      </a:pPr>
                      <a:r>
                        <a:rPr lang="en-US" sz="2200" b="0" dirty="0">
                          <a:latin typeface="+mn-lt"/>
                          <a:ea typeface="Times New Roman"/>
                          <a:cs typeface="Times New Roman"/>
                        </a:rPr>
                        <a:t>Frequent supervised breaks</a:t>
                      </a:r>
                    </a:p>
                  </a:txBody>
                  <a:tcPr marL="68580" marR="68580" marT="0" marB="0" anchor="ctr"/>
                </a:tc>
                <a:extLst>
                  <a:ext uri="{0D108BD9-81ED-4DB2-BD59-A6C34878D82A}">
                    <a16:rowId xmlns:a16="http://schemas.microsoft.com/office/drawing/2014/main" val="10003"/>
                  </a:ext>
                </a:extLst>
              </a:tr>
              <a:tr h="396907">
                <a:tc>
                  <a:txBody>
                    <a:bodyPr/>
                    <a:lstStyle/>
                    <a:p>
                      <a:pPr marL="0" marR="0" indent="0" algn="ctr">
                        <a:spcBef>
                          <a:spcPts val="0"/>
                        </a:spcBef>
                        <a:spcAft>
                          <a:spcPts val="400"/>
                        </a:spcAft>
                      </a:pPr>
                      <a:r>
                        <a:rPr lang="en-US" sz="2200" b="0" dirty="0">
                          <a:latin typeface="+mn-lt"/>
                          <a:ea typeface="Times New Roman"/>
                          <a:cs typeface="Times New Roman"/>
                        </a:rPr>
                        <a:t>Test in a separate location</a:t>
                      </a:r>
                    </a:p>
                  </a:txBody>
                  <a:tcPr marL="68580" marR="68580" marT="0" marB="0" anchor="ctr"/>
                </a:tc>
                <a:extLst>
                  <a:ext uri="{0D108BD9-81ED-4DB2-BD59-A6C34878D82A}">
                    <a16:rowId xmlns:a16="http://schemas.microsoft.com/office/drawing/2014/main" val="10004"/>
                  </a:ext>
                </a:extLst>
              </a:tr>
              <a:tr h="396907">
                <a:tc>
                  <a:txBody>
                    <a:bodyPr/>
                    <a:lstStyle/>
                    <a:p>
                      <a:pPr marL="0" marR="0" indent="0" algn="ctr" defTabSz="914400" rtl="0" eaLnBrk="1" fontAlgn="auto" latinLnBrk="0" hangingPunct="1">
                        <a:lnSpc>
                          <a:spcPct val="100000"/>
                        </a:lnSpc>
                        <a:spcBef>
                          <a:spcPts val="0"/>
                        </a:spcBef>
                        <a:spcAft>
                          <a:spcPts val="400"/>
                        </a:spcAft>
                        <a:buClrTx/>
                        <a:buSzTx/>
                        <a:buFontTx/>
                        <a:buNone/>
                        <a:tabLst/>
                        <a:defRPr/>
                      </a:pPr>
                      <a:r>
                        <a:rPr lang="en-US" sz="2200" b="0" dirty="0">
                          <a:latin typeface="+mn-lt"/>
                          <a:ea typeface="Times New Roman"/>
                          <a:cs typeface="Times New Roman"/>
                        </a:rPr>
                        <a:t>Familiar test administrator</a:t>
                      </a:r>
                    </a:p>
                  </a:txBody>
                  <a:tcPr marL="68580" marR="68580" marT="0" marB="0" anchor="ctr"/>
                </a:tc>
                <a:extLst>
                  <a:ext uri="{0D108BD9-81ED-4DB2-BD59-A6C34878D82A}">
                    <a16:rowId xmlns:a16="http://schemas.microsoft.com/office/drawing/2014/main" val="10005"/>
                  </a:ext>
                </a:extLst>
              </a:tr>
              <a:tr h="396907">
                <a:tc>
                  <a:txBody>
                    <a:bodyPr/>
                    <a:lstStyle/>
                    <a:p>
                      <a:pPr marL="0" marR="0" indent="0" algn="ctr">
                        <a:spcBef>
                          <a:spcPts val="0"/>
                        </a:spcBef>
                        <a:spcAft>
                          <a:spcPts val="400"/>
                        </a:spcAft>
                      </a:pPr>
                      <a:r>
                        <a:rPr lang="en-US" sz="2200" dirty="0">
                          <a:latin typeface="+mn-lt"/>
                          <a:ea typeface="Times New Roman"/>
                          <a:cs typeface="Times New Roman"/>
                        </a:rPr>
                        <a:t>Seating in a specified area of room, including study carrel</a:t>
                      </a:r>
                    </a:p>
                  </a:txBody>
                  <a:tcPr marL="68580" marR="68580" marT="0" marB="0" anchor="ctr"/>
                </a:tc>
                <a:extLst>
                  <a:ext uri="{0D108BD9-81ED-4DB2-BD59-A6C34878D82A}">
                    <a16:rowId xmlns:a16="http://schemas.microsoft.com/office/drawing/2014/main" val="10006"/>
                  </a:ext>
                </a:extLst>
              </a:tr>
              <a:tr h="396907">
                <a:tc>
                  <a:txBody>
                    <a:bodyPr/>
                    <a:lstStyle/>
                    <a:p>
                      <a:pPr marL="0" marR="0" indent="0" algn="ctr">
                        <a:spcBef>
                          <a:spcPts val="0"/>
                        </a:spcBef>
                        <a:spcAft>
                          <a:spcPts val="400"/>
                        </a:spcAft>
                      </a:pPr>
                      <a:r>
                        <a:rPr lang="en-US" sz="2200" dirty="0">
                          <a:latin typeface="+mn-lt"/>
                          <a:ea typeface="Times New Roman"/>
                          <a:cs typeface="Times New Roman"/>
                        </a:rPr>
                        <a:t>Adaptive or specialized furniture or lighting </a:t>
                      </a:r>
                    </a:p>
                  </a:txBody>
                  <a:tcPr marL="68580" marR="68580" marT="0" marB="0" anchor="ctr"/>
                </a:tc>
                <a:extLst>
                  <a:ext uri="{0D108BD9-81ED-4DB2-BD59-A6C34878D82A}">
                    <a16:rowId xmlns:a16="http://schemas.microsoft.com/office/drawing/2014/main" val="10007"/>
                  </a:ext>
                </a:extLst>
              </a:tr>
              <a:tr h="396907">
                <a:tc>
                  <a:txBody>
                    <a:bodyPr/>
                    <a:lstStyle/>
                    <a:p>
                      <a:pPr marL="0" marR="0" indent="0" algn="ctr">
                        <a:spcBef>
                          <a:spcPts val="0"/>
                        </a:spcBef>
                        <a:spcAft>
                          <a:spcPts val="400"/>
                        </a:spcAft>
                      </a:pPr>
                      <a:r>
                        <a:rPr lang="en-US" sz="2200" dirty="0">
                          <a:latin typeface="+mn-lt"/>
                          <a:ea typeface="Times New Roman"/>
                          <a:cs typeface="Times New Roman"/>
                        </a:rPr>
                        <a:t>Noise buffer/noise-cancelling earmuffs/headphones (no music)</a:t>
                      </a:r>
                    </a:p>
                  </a:txBody>
                  <a:tcPr marL="68580" marR="68580" marT="0" marB="0" anchor="ctr"/>
                </a:tc>
                <a:extLst>
                  <a:ext uri="{0D108BD9-81ED-4DB2-BD59-A6C34878D82A}">
                    <a16:rowId xmlns:a16="http://schemas.microsoft.com/office/drawing/2014/main" val="10008"/>
                  </a:ext>
                </a:extLst>
              </a:tr>
              <a:tr h="396907">
                <a:tc>
                  <a:txBody>
                    <a:bodyPr/>
                    <a:lstStyle/>
                    <a:p>
                      <a:pPr marL="0" marR="0" indent="0" algn="ctr">
                        <a:spcBef>
                          <a:spcPts val="0"/>
                        </a:spcBef>
                        <a:spcAft>
                          <a:spcPts val="400"/>
                        </a:spcAft>
                      </a:pPr>
                      <a:r>
                        <a:rPr lang="en-US" sz="2200" b="0" dirty="0">
                          <a:latin typeface="+mn-lt"/>
                          <a:ea typeface="Times New Roman"/>
                          <a:cs typeface="Times New Roman"/>
                        </a:rPr>
                        <a:t>Student reads test aloud to self</a:t>
                      </a:r>
                    </a:p>
                  </a:txBody>
                  <a:tcPr marL="68580" marR="68580" marT="0" marB="0" anchor="ctr"/>
                </a:tc>
                <a:extLst>
                  <a:ext uri="{0D108BD9-81ED-4DB2-BD59-A6C34878D82A}">
                    <a16:rowId xmlns:a16="http://schemas.microsoft.com/office/drawing/2014/main" val="10009"/>
                  </a:ext>
                </a:extLst>
              </a:tr>
              <a:tr h="396907">
                <a:tc>
                  <a:txBody>
                    <a:bodyPr/>
                    <a:lstStyle/>
                    <a:p>
                      <a:pPr marL="0" marR="0" indent="0" algn="ctr">
                        <a:spcBef>
                          <a:spcPts val="0"/>
                        </a:spcBef>
                        <a:spcAft>
                          <a:spcPts val="400"/>
                        </a:spcAft>
                      </a:pPr>
                      <a:r>
                        <a:rPr lang="en-US" sz="2200" dirty="0">
                          <a:latin typeface="+mn-lt"/>
                          <a:ea typeface="Times New Roman"/>
                          <a:cs typeface="Times New Roman"/>
                        </a:rPr>
                        <a:t>Specific time of day</a:t>
                      </a:r>
                    </a:p>
                  </a:txBody>
                  <a:tcPr marL="68580" marR="68580" marT="0" marB="0" anchor="ctr"/>
                </a:tc>
                <a:extLst>
                  <a:ext uri="{0D108BD9-81ED-4DB2-BD59-A6C34878D82A}">
                    <a16:rowId xmlns:a16="http://schemas.microsoft.com/office/drawing/2014/main" val="10010"/>
                  </a:ext>
                </a:extLst>
              </a:tr>
              <a:tr h="1435388">
                <a:tc>
                  <a:txBody>
                    <a:bodyPr/>
                    <a:lstStyle/>
                    <a:p>
                      <a:pPr marL="0" marR="0" indent="0" algn="ctr">
                        <a:spcBef>
                          <a:spcPts val="0"/>
                        </a:spcBef>
                        <a:spcAft>
                          <a:spcPts val="400"/>
                        </a:spcAft>
                      </a:pPr>
                      <a:r>
                        <a:rPr lang="en-US" sz="2200" b="0" dirty="0">
                          <a:latin typeface="+mn-lt"/>
                          <a:ea typeface="Times New Roman"/>
                          <a:cs typeface="Times New Roman"/>
                        </a:rPr>
                        <a:t>“Stop Testing” policy: </a:t>
                      </a:r>
                      <a:r>
                        <a:rPr lang="en-US" sz="2200" dirty="0">
                          <a:latin typeface="+mn-lt"/>
                          <a:ea typeface="Times New Roman"/>
                          <a:cs typeface="Times New Roman"/>
                        </a:rPr>
                        <a:t>If student is not responding to test questions after 15</a:t>
                      </a:r>
                      <a:r>
                        <a:rPr lang="en-US" sz="2200" dirty="0">
                          <a:latin typeface="+mn-lt"/>
                          <a:ea typeface="Times New Roman"/>
                          <a:cs typeface="Times New Roman"/>
                          <a:sym typeface="Symbol"/>
                        </a:rPr>
                        <a:t></a:t>
                      </a:r>
                      <a:r>
                        <a:rPr lang="en-US" sz="2200" dirty="0">
                          <a:latin typeface="+mn-lt"/>
                          <a:ea typeface="Times New Roman"/>
                          <a:cs typeface="Times New Roman"/>
                        </a:rPr>
                        <a:t>20 minutes, test administrator may ask if  student is finished. If so, collect the student’s test materials. </a:t>
                      </a:r>
                      <a:r>
                        <a:rPr lang="en-US" sz="2200" baseline="0" dirty="0">
                          <a:latin typeface="+mn-lt"/>
                          <a:ea typeface="Times New Roman"/>
                          <a:cs typeface="Times New Roman"/>
                        </a:rPr>
                        <a:t>             </a:t>
                      </a:r>
                      <a:r>
                        <a:rPr lang="en-US" sz="2200" dirty="0">
                          <a:latin typeface="+mn-lt"/>
                          <a:ea typeface="Times New Roman"/>
                          <a:cs typeface="Times New Roman"/>
                        </a:rPr>
                        <a:t>Student may sit quietly or be excused.</a:t>
                      </a:r>
                    </a:p>
                  </a:txBody>
                  <a:tcPr marL="68580" marR="68580" marT="0" marB="0" anchor="ctr"/>
                </a:tc>
                <a:extLst>
                  <a:ext uri="{0D108BD9-81ED-4DB2-BD59-A6C34878D82A}">
                    <a16:rowId xmlns:a16="http://schemas.microsoft.com/office/drawing/2014/main" val="1001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1143000"/>
          </a:xfrm>
        </p:spPr>
        <p:txBody>
          <a:bodyPr>
            <a:noAutofit/>
          </a:bodyPr>
          <a:lstStyle/>
          <a:p>
            <a:r>
              <a:rPr lang="en-US" sz="3600" b="1" dirty="0"/>
              <a:t>Accommodations for Students with Disabilities</a:t>
            </a:r>
          </a:p>
        </p:txBody>
      </p:sp>
      <p:sp>
        <p:nvSpPr>
          <p:cNvPr id="3" name="Footer Placeholder 2"/>
          <p:cNvSpPr>
            <a:spLocks noGrp="1"/>
          </p:cNvSpPr>
          <p:nvPr>
            <p:ph type="ftr" sz="quarter" idx="11"/>
          </p:nvPr>
        </p:nvSpPr>
        <p:spPr/>
        <p:txBody>
          <a:bodyPr/>
          <a:lstStyle/>
          <a:p>
            <a:r>
              <a:rPr lang="en-US"/>
              <a:t>Massachusetts Department of Elementary and Secondary Education</a:t>
            </a:r>
          </a:p>
        </p:txBody>
      </p:sp>
      <p:sp>
        <p:nvSpPr>
          <p:cNvPr id="4" name="Slide Number Placeholder 3"/>
          <p:cNvSpPr>
            <a:spLocks noGrp="1"/>
          </p:cNvSpPr>
          <p:nvPr>
            <p:ph type="sldNum" sz="quarter" idx="12"/>
          </p:nvPr>
        </p:nvSpPr>
        <p:spPr/>
        <p:txBody>
          <a:bodyPr/>
          <a:lstStyle/>
          <a:p>
            <a:fld id="{BD26C40E-487C-40A4-A841-8174FD7B7142}" type="slidenum">
              <a:rPr lang="en-US" smtClean="0"/>
              <a:pPr/>
              <a:t>9</a:t>
            </a:fld>
            <a:endParaRPr lang="en-US"/>
          </a:p>
        </p:txBody>
      </p:sp>
      <p:graphicFrame>
        <p:nvGraphicFramePr>
          <p:cNvPr id="6" name="Table 5"/>
          <p:cNvGraphicFramePr>
            <a:graphicFrameLocks noGrp="1"/>
          </p:cNvGraphicFramePr>
          <p:nvPr/>
        </p:nvGraphicFramePr>
        <p:xfrm>
          <a:off x="304800" y="1371600"/>
          <a:ext cx="8610600" cy="497332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gridSpan="2">
                  <a:txBody>
                    <a:bodyPr/>
                    <a:lstStyle/>
                    <a:p>
                      <a:pPr algn="ctr"/>
                      <a:r>
                        <a:rPr lang="en-US" sz="2200" dirty="0">
                          <a:solidFill>
                            <a:schemeClr val="bg1"/>
                          </a:solidFill>
                        </a:rPr>
                        <a:t>Test Presentation Accommodations</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marR="0" indent="0" algn="ctr">
                        <a:spcBef>
                          <a:spcPts val="400"/>
                        </a:spcBef>
                        <a:spcAft>
                          <a:spcPts val="0"/>
                        </a:spcAft>
                      </a:pPr>
                      <a:r>
                        <a:rPr lang="en-US" sz="2200" b="0" dirty="0">
                          <a:solidFill>
                            <a:schemeClr val="bg1"/>
                          </a:solidFill>
                          <a:latin typeface="+mn-lt"/>
                          <a:ea typeface="Times New Roman"/>
                          <a:cs typeface="Times New Roman"/>
                        </a:rPr>
                        <a:t>Computer-Based</a:t>
                      </a:r>
                    </a:p>
                  </a:txBody>
                  <a:tcPr marL="52958" marR="52958" marT="0" marB="0" anchor="ctr">
                    <a:solidFill>
                      <a:schemeClr val="accent1"/>
                    </a:solidFill>
                  </a:tcPr>
                </a:tc>
                <a:tc>
                  <a:txBody>
                    <a:bodyPr/>
                    <a:lstStyle/>
                    <a:p>
                      <a:pPr marL="0" marR="0" indent="0" algn="ctr">
                        <a:spcBef>
                          <a:spcPts val="400"/>
                        </a:spcBef>
                        <a:spcAft>
                          <a:spcPts val="0"/>
                        </a:spcAft>
                      </a:pPr>
                      <a:r>
                        <a:rPr lang="en-US" sz="2200" b="0" dirty="0">
                          <a:solidFill>
                            <a:schemeClr val="bg1"/>
                          </a:solidFill>
                          <a:latin typeface="+mn-lt"/>
                          <a:ea typeface="Times New Roman"/>
                          <a:cs typeface="Times New Roman"/>
                        </a:rPr>
                        <a:t>Paper-Based</a:t>
                      </a:r>
                    </a:p>
                  </a:txBody>
                  <a:tcPr marL="52958" marR="52958" marT="0" marB="0" anchor="ctr">
                    <a:solidFill>
                      <a:schemeClr val="accent1"/>
                    </a:solidFill>
                  </a:tcPr>
                </a:tc>
                <a:extLst>
                  <a:ext uri="{0D108BD9-81ED-4DB2-BD59-A6C34878D82A}">
                    <a16:rowId xmlns:a16="http://schemas.microsoft.com/office/drawing/2014/main" val="10001"/>
                  </a:ext>
                </a:extLst>
              </a:tr>
              <a:tr h="497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dirty="0">
                          <a:solidFill>
                            <a:schemeClr val="tx1"/>
                          </a:solidFill>
                        </a:rPr>
                        <a:t>Paper test, </a:t>
                      </a:r>
                      <a:r>
                        <a:rPr lang="en-US" sz="2200" b="0" dirty="0">
                          <a:solidFill>
                            <a:schemeClr val="tx1"/>
                          </a:solidFill>
                        </a:rPr>
                        <a:t>if unable to use computer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0" u="none" dirty="0">
                        <a:solidFill>
                          <a:schemeClr val="tx1"/>
                        </a:solidFill>
                      </a:endParaRPr>
                    </a:p>
                  </a:txBody>
                  <a:tcPr/>
                </a:tc>
                <a:tc>
                  <a:txBody>
                    <a:bodyPr/>
                    <a:lstStyle/>
                    <a:p>
                      <a:r>
                        <a:rPr lang="en-US" sz="2200" b="0" dirty="0">
                          <a:solidFill>
                            <a:schemeClr val="tx1"/>
                          </a:solidFill>
                        </a:rPr>
                        <a:t>N/A </a:t>
                      </a:r>
                    </a:p>
                  </a:txBody>
                  <a:tcPr/>
                </a:tc>
                <a:extLst>
                  <a:ext uri="{0D108BD9-81ED-4DB2-BD59-A6C34878D82A}">
                    <a16:rowId xmlns:a16="http://schemas.microsoft.com/office/drawing/2014/main" val="10002"/>
                  </a:ext>
                </a:extLst>
              </a:tr>
              <a:tr h="375920">
                <a:tc>
                  <a:txBody>
                    <a:bodyPr/>
                    <a:lstStyle/>
                    <a:p>
                      <a:r>
                        <a:rPr lang="en-US" sz="2200" b="0" dirty="0">
                          <a:solidFill>
                            <a:schemeClr val="tx1"/>
                          </a:solidFill>
                        </a:rPr>
                        <a:t>N/A</a:t>
                      </a:r>
                      <a:endParaRPr lang="en-US" sz="2200" b="0" i="1" u="sng" dirty="0">
                        <a:solidFill>
                          <a:schemeClr val="tx1"/>
                        </a:solidFill>
                      </a:endParaRPr>
                    </a:p>
                  </a:txBody>
                  <a:tcPr/>
                </a:tc>
                <a:tc>
                  <a:txBody>
                    <a:bodyPr/>
                    <a:lstStyle/>
                    <a:p>
                      <a:r>
                        <a:rPr lang="en-US" sz="2200" b="0" u="none" dirty="0">
                          <a:solidFill>
                            <a:schemeClr val="tx1"/>
                          </a:solidFill>
                        </a:rPr>
                        <a:t>Large print test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0" u="sng" dirty="0">
                        <a:solidFill>
                          <a:schemeClr val="tx1"/>
                        </a:solidFill>
                      </a:endParaRPr>
                    </a:p>
                  </a:txBody>
                  <a:tcPr/>
                </a:tc>
                <a:extLst>
                  <a:ext uri="{0D108BD9-81ED-4DB2-BD59-A6C34878D82A}">
                    <a16:rowId xmlns:a16="http://schemas.microsoft.com/office/drawing/2014/main" val="10003"/>
                  </a:ext>
                </a:extLst>
              </a:tr>
              <a:tr h="482600">
                <a:tc>
                  <a:txBody>
                    <a:bodyPr/>
                    <a:lstStyle/>
                    <a:p>
                      <a:r>
                        <a:rPr lang="en-US" sz="2200" b="0" u="none" dirty="0">
                          <a:solidFill>
                            <a:schemeClr val="tx1"/>
                          </a:solidFill>
                        </a:rPr>
                        <a:t>Screen reader, only for student who</a:t>
                      </a:r>
                      <a:r>
                        <a:rPr lang="en-US" sz="2200" b="0" u="none" baseline="0" dirty="0">
                          <a:solidFill>
                            <a:schemeClr val="tx1"/>
                          </a:solidFill>
                        </a:rPr>
                        <a:t> is</a:t>
                      </a:r>
                      <a:r>
                        <a:rPr lang="en-US" sz="2200" b="0" u="none" dirty="0">
                          <a:solidFill>
                            <a:schemeClr val="tx1"/>
                          </a:solidFill>
                        </a:rPr>
                        <a:t> blind or visually</a:t>
                      </a:r>
                      <a:r>
                        <a:rPr lang="en-US" sz="2200" b="0" u="none" baseline="0" dirty="0">
                          <a:solidFill>
                            <a:schemeClr val="tx1"/>
                          </a:solidFill>
                        </a:rPr>
                        <a:t> impaired</a:t>
                      </a:r>
                      <a:r>
                        <a:rPr lang="en-US" sz="2200" b="0" u="none" dirty="0">
                          <a:solidFill>
                            <a:schemeClr val="tx1"/>
                          </a:solidFill>
                        </a:rPr>
                        <a:t>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r>
                        <a:rPr lang="en-US" sz="2200" b="0" u="sng" dirty="0">
                          <a:solidFill>
                            <a:schemeClr val="tx1"/>
                          </a:solidFill>
                        </a:rPr>
                        <a:t> </a:t>
                      </a:r>
                    </a:p>
                  </a:txBody>
                  <a:tcPr/>
                </a:tc>
                <a:tc>
                  <a:txBody>
                    <a:bodyPr/>
                    <a:lstStyle/>
                    <a:p>
                      <a:r>
                        <a:rPr lang="en-US" sz="2200" b="0" u="none" dirty="0">
                          <a:solidFill>
                            <a:schemeClr val="tx1"/>
                          </a:solidFill>
                        </a:rPr>
                        <a:t>Braille test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 </a:t>
                      </a:r>
                    </a:p>
                    <a:p>
                      <a:r>
                        <a:rPr lang="en-US" sz="2000" dirty="0"/>
                        <a:t>(</a:t>
                      </a:r>
                      <a:r>
                        <a:rPr lang="en-US" sz="2000" b="1" dirty="0"/>
                        <a:t>NEW: </a:t>
                      </a:r>
                      <a:r>
                        <a:rPr lang="en-US" sz="2000" dirty="0"/>
                        <a:t>UEB in grades 3-5; EBAE all other grades)</a:t>
                      </a:r>
                      <a:endParaRPr lang="en-US" sz="2200" b="0" u="sng" dirty="0">
                        <a:solidFill>
                          <a:schemeClr val="tx1"/>
                        </a:solidFill>
                      </a:endParaRPr>
                    </a:p>
                  </a:txBody>
                  <a:tcPr/>
                </a:tc>
                <a:extLst>
                  <a:ext uri="{0D108BD9-81ED-4DB2-BD59-A6C34878D82A}">
                    <a16:rowId xmlns:a16="http://schemas.microsoft.com/office/drawing/2014/main" val="10004"/>
                  </a:ext>
                </a:extLst>
              </a:tr>
              <a:tr h="370840">
                <a:tc>
                  <a:txBody>
                    <a:bodyPr/>
                    <a:lstStyle/>
                    <a:p>
                      <a:r>
                        <a:rPr lang="en-US" sz="2200" b="0" u="none" dirty="0">
                          <a:solidFill>
                            <a:schemeClr val="tx1"/>
                          </a:solidFill>
                        </a:rPr>
                        <a:t>Text-to-speech</a:t>
                      </a:r>
                      <a:r>
                        <a:rPr lang="en-US" sz="2200" b="0" u="none" baseline="0" dirty="0">
                          <a:solidFill>
                            <a:schemeClr val="tx1"/>
                          </a:solidFill>
                        </a:rPr>
                        <a:t> for Math and STE or </a:t>
                      </a:r>
                      <a:r>
                        <a:rPr lang="en-US" sz="2200" b="0" u="none" dirty="0">
                          <a:solidFill>
                            <a:schemeClr val="tx1"/>
                          </a:solidFill>
                        </a:rPr>
                        <a:t>Human read-aloud for Math</a:t>
                      </a:r>
                      <a:r>
                        <a:rPr lang="en-US" sz="2200" b="0" u="none" baseline="0" dirty="0">
                          <a:solidFill>
                            <a:schemeClr val="tx1"/>
                          </a:solidFill>
                        </a:rPr>
                        <a:t> and/or STE</a:t>
                      </a:r>
                      <a:r>
                        <a:rPr lang="en-US" sz="2200" b="0" u="none" dirty="0">
                          <a:solidFill>
                            <a:schemeClr val="tx1"/>
                          </a:solidFill>
                        </a:rPr>
                        <a:t>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0" u="none" dirty="0">
                        <a:solidFill>
                          <a:schemeClr val="tx1"/>
                        </a:solidFill>
                      </a:endParaRPr>
                    </a:p>
                  </a:txBody>
                  <a:tcPr/>
                </a:tc>
                <a:tc>
                  <a:txBody>
                    <a:bodyPr/>
                    <a:lstStyle/>
                    <a:p>
                      <a:r>
                        <a:rPr lang="en-US" sz="2200" b="0" u="none" dirty="0">
                          <a:solidFill>
                            <a:schemeClr val="tx1"/>
                          </a:solidFill>
                        </a:rPr>
                        <a:t>Human read-aloud for Math or STE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b="0" i="0" u="sng" dirty="0">
                        <a:solidFill>
                          <a:schemeClr val="tx1"/>
                        </a:solidFill>
                      </a:endParaRPr>
                    </a:p>
                  </a:txBody>
                  <a:tcPr/>
                </a:tc>
                <a:extLst>
                  <a:ext uri="{0D108BD9-81ED-4DB2-BD59-A6C34878D82A}">
                    <a16:rowId xmlns:a16="http://schemas.microsoft.com/office/drawing/2014/main" val="10005"/>
                  </a:ext>
                </a:extLst>
              </a:tr>
              <a:tr h="370840">
                <a:tc gridSpan="2">
                  <a:txBody>
                    <a:bodyPr/>
                    <a:lstStyle/>
                    <a:p>
                      <a:pPr algn="ctr"/>
                      <a:r>
                        <a:rPr lang="en-US" sz="2200" dirty="0">
                          <a:solidFill>
                            <a:schemeClr val="tx1"/>
                          </a:solidFill>
                        </a:rPr>
                        <a:t>Human signer for Math, STE, or </a:t>
                      </a:r>
                      <a:r>
                        <a:rPr lang="en-US" sz="2200" u="sng" dirty="0">
                          <a:solidFill>
                            <a:schemeClr val="tx1"/>
                          </a:solidFill>
                        </a:rPr>
                        <a:t>test questions only</a:t>
                      </a:r>
                      <a:r>
                        <a:rPr lang="en-US" sz="2200" dirty="0">
                          <a:solidFill>
                            <a:schemeClr val="tx1"/>
                          </a:solidFill>
                        </a:rPr>
                        <a:t> for ELA </a:t>
                      </a:r>
                      <a:r>
                        <a:rPr lang="en-US" sz="2200" b="0" i="1" u="none" dirty="0">
                          <a:solidFill>
                            <a:schemeClr val="tx1"/>
                          </a:solidFill>
                        </a:rPr>
                        <a:t>(</a:t>
                      </a:r>
                      <a:r>
                        <a:rPr lang="en-US" sz="2200" b="0" i="1" u="sng" dirty="0">
                          <a:solidFill>
                            <a:schemeClr val="tx1"/>
                          </a:solidFill>
                        </a:rPr>
                        <a:t>PNP</a:t>
                      </a:r>
                      <a:r>
                        <a:rPr lang="en-US" sz="2200" b="0" i="1" u="none" dirty="0">
                          <a:solidFill>
                            <a:schemeClr val="tx1"/>
                          </a:solidFill>
                        </a:rPr>
                        <a:t>)</a:t>
                      </a:r>
                      <a:endParaRPr lang="en-US" sz="2200"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06"/>
                  </a:ext>
                </a:extLst>
              </a:tr>
              <a:tr h="370840">
                <a:tc gridSpan="2">
                  <a:txBody>
                    <a:bodyPr/>
                    <a:lstStyle/>
                    <a:p>
                      <a:pPr algn="ctr"/>
                      <a:r>
                        <a:rPr lang="en-US" sz="2200" b="0" dirty="0"/>
                        <a:t>Test administrator helps student track test items</a:t>
                      </a:r>
                    </a:p>
                  </a:txBody>
                  <a:tcPr/>
                </a:tc>
                <a:tc hMerge="1">
                  <a:txBody>
                    <a:bodyPr/>
                    <a:lstStyle/>
                    <a:p>
                      <a:endParaRPr lang="en-US"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2007_ESE_Template</Template>
  <TotalTime>81911</TotalTime>
  <Words>4483</Words>
  <Application>Microsoft Office PowerPoint</Application>
  <PresentationFormat>On-screen Show (4:3)</PresentationFormat>
  <Paragraphs>292</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Georgia</vt:lpstr>
      <vt:lpstr>Symbol</vt:lpstr>
      <vt:lpstr>Tahoma</vt:lpstr>
      <vt:lpstr>Times New Roman</vt:lpstr>
      <vt:lpstr>Wingdings</vt:lpstr>
      <vt:lpstr>Wingdings 2</vt:lpstr>
      <vt:lpstr>2007_ESE_Template</vt:lpstr>
      <vt:lpstr>MCAS Accessibility and Accommodations for Students in Grades 38</vt:lpstr>
      <vt:lpstr>PowerPoint Presentation</vt:lpstr>
      <vt:lpstr>Grades 38 MCAS</vt:lpstr>
      <vt:lpstr>Universal Accessibility Features     for all students</vt:lpstr>
      <vt:lpstr>PowerPoint Presentation</vt:lpstr>
      <vt:lpstr>PowerPoint Presentation</vt:lpstr>
      <vt:lpstr>PowerPoint Presentation</vt:lpstr>
      <vt:lpstr>Designated Accessibility Features  for any student, at principal’s discretion</vt:lpstr>
      <vt:lpstr>Accommodations for Students with Disabilities</vt:lpstr>
      <vt:lpstr>PowerPoint Presentation</vt:lpstr>
      <vt:lpstr>Accommodations for Students with Disabilities (Continued)</vt:lpstr>
      <vt:lpstr>Special Access Accommodations for Students with Disabilities (formerly called Nonstandard)</vt:lpstr>
      <vt:lpstr>Accommodations for ELLs (EL)</vt:lpstr>
      <vt:lpstr>Special (Accommodated) Test Forms</vt:lpstr>
      <vt:lpstr>Assistive Technology (AT)</vt:lpstr>
      <vt:lpstr>Test Preparation</vt:lpstr>
      <vt:lpstr>Student Registration/ Personal Needs Profile (SR/PNP)</vt:lpstr>
      <vt:lpstr>PowerPoint Presentation</vt:lpstr>
      <vt:lpstr>Resources </vt:lpstr>
    </vt:vector>
  </TitlesOfParts>
  <Company>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Wiener</dc:creator>
  <cp:lastModifiedBy>Dahn, LeAnn E</cp:lastModifiedBy>
  <cp:revision>3861</cp:revision>
  <dcterms:created xsi:type="dcterms:W3CDTF">2012-09-13T14:39:55Z</dcterms:created>
  <dcterms:modified xsi:type="dcterms:W3CDTF">2017-09-28T14:19:02Z</dcterms:modified>
</cp:coreProperties>
</file>