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7" r:id="rId2"/>
    <p:sldId id="298" r:id="rId3"/>
    <p:sldId id="1080" r:id="rId4"/>
    <p:sldId id="257" r:id="rId5"/>
    <p:sldId id="309" r:id="rId6"/>
    <p:sldId id="344" r:id="rId7"/>
    <p:sldId id="317" r:id="rId8"/>
    <p:sldId id="341" r:id="rId9"/>
    <p:sldId id="312" r:id="rId10"/>
    <p:sldId id="337" r:id="rId11"/>
    <p:sldId id="338" r:id="rId12"/>
    <p:sldId id="339" r:id="rId13"/>
    <p:sldId id="345" r:id="rId14"/>
    <p:sldId id="343" r:id="rId15"/>
    <p:sldId id="336" r:id="rId16"/>
    <p:sldId id="340" r:id="rId17"/>
    <p:sldId id="310" r:id="rId18"/>
    <p:sldId id="318" r:id="rId19"/>
    <p:sldId id="325" r:id="rId20"/>
    <p:sldId id="331" r:id="rId21"/>
    <p:sldId id="311" r:id="rId22"/>
    <p:sldId id="322" r:id="rId23"/>
    <p:sldId id="319" r:id="rId24"/>
    <p:sldId id="300" r:id="rId25"/>
    <p:sldId id="303" r:id="rId26"/>
    <p:sldId id="305" r:id="rId27"/>
    <p:sldId id="373" r:id="rId28"/>
    <p:sldId id="307" r:id="rId29"/>
    <p:sldId id="1086" r:id="rId30"/>
    <p:sldId id="308" r:id="rId3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772" autoAdjust="0"/>
    <p:restoredTop sz="84186" autoAdjust="0"/>
  </p:normalViewPr>
  <p:slideViewPr>
    <p:cSldViewPr snapToGrid="0">
      <p:cViewPr varScale="1">
        <p:scale>
          <a:sx n="53" d="100"/>
          <a:sy n="53" d="100"/>
        </p:scale>
        <p:origin x="772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Level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MCAS 2018 Grade 10</c:v>
                </c:pt>
                <c:pt idx="1">
                  <c:v>Next Gen Gr 10 (simulated)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A-48CB-8A2A-86B015BD08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MCAS 2018 Grade 10</c:v>
                </c:pt>
                <c:pt idx="1">
                  <c:v>Next Gen Gr 10 (simulated)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DA-48CB-8A2A-86B015BD08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 3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MCAS 2018 Grade 10</c:v>
                </c:pt>
                <c:pt idx="1">
                  <c:v>Next Gen Gr 10 (simulated)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40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DA-48CB-8A2A-86B015BD08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Level 4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MCAS 2018 Grade 10</c:v>
                </c:pt>
                <c:pt idx="1">
                  <c:v>Next Gen Gr 10 (simulated)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DA-48CB-8A2A-86B015BD0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100"/>
        <c:axId val="87517056"/>
        <c:axId val="87518592"/>
      </c:barChart>
      <c:catAx>
        <c:axId val="87517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518592"/>
        <c:crosses val="autoZero"/>
        <c:auto val="1"/>
        <c:lblAlgn val="ctr"/>
        <c:lblOffset val="100"/>
        <c:noMultiLvlLbl val="0"/>
      </c:catAx>
      <c:valAx>
        <c:axId val="875185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7517056"/>
        <c:crosses val="autoZero"/>
        <c:crossBetween val="between"/>
        <c:majorUnit val="1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0.65024</cdr:x>
      <cdr:y>0.39774</cdr:y>
    </cdr:from>
    <cdr:to>
      <cdr:x>0.99375</cdr:x>
      <cdr:y>0.47526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593316" y="2268300"/>
          <a:ext cx="3483190" cy="442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~260 For Adams Scholarship</a:t>
          </a:r>
        </a:p>
      </cdr:txBody>
    </cdr:sp>
  </cdr:relSizeAnchor>
  <cdr:relSizeAnchor xmlns:cdr="http://schemas.openxmlformats.org/drawingml/2006/chartDrawing">
    <cdr:from>
      <cdr:x>0.66346</cdr:x>
      <cdr:y>0.60727</cdr:y>
    </cdr:from>
    <cdr:to>
      <cdr:x>0.92308</cdr:x>
      <cdr:y>0.68479</cdr:y>
    </cdr:to>
    <cdr:sp macro="" textlink="">
      <cdr:nvSpPr>
        <cdr:cNvPr id="17" name="TextBox 2"/>
        <cdr:cNvSpPr txBox="1"/>
      </cdr:nvSpPr>
      <cdr:spPr>
        <a:xfrm xmlns:a="http://schemas.openxmlformats.org/drawingml/2006/main">
          <a:off x="5257800" y="3581400"/>
          <a:ext cx="2057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0.66786</cdr:x>
      <cdr:y>0.71107</cdr:y>
    </cdr:from>
    <cdr:to>
      <cdr:x>1</cdr:x>
      <cdr:y>0.80701</cdr:y>
    </cdr:to>
    <cdr:sp macro="" textlink="">
      <cdr:nvSpPr>
        <cdr:cNvPr id="22" name="TextBox 2"/>
        <cdr:cNvSpPr txBox="1"/>
      </cdr:nvSpPr>
      <cdr:spPr>
        <a:xfrm xmlns:a="http://schemas.openxmlformats.org/drawingml/2006/main">
          <a:off x="6771991" y="4055196"/>
          <a:ext cx="3367889" cy="547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US" sz="2000" dirty="0"/>
            <a:t>~240 For CD without EPP</a:t>
          </a:r>
        </a:p>
      </cdr:txBody>
    </cdr:sp>
  </cdr:relSizeAnchor>
  <cdr:relSizeAnchor xmlns:cdr="http://schemas.openxmlformats.org/drawingml/2006/chartDrawing">
    <cdr:from>
      <cdr:x>0.66667</cdr:x>
      <cdr:y>0.76927</cdr:y>
    </cdr:from>
    <cdr:to>
      <cdr:x>1</cdr:x>
      <cdr:y>0.84679</cdr:y>
    </cdr:to>
    <cdr:sp macro="" textlink="">
      <cdr:nvSpPr>
        <cdr:cNvPr id="24" name="TextBox 2"/>
        <cdr:cNvSpPr txBox="1"/>
      </cdr:nvSpPr>
      <cdr:spPr>
        <a:xfrm xmlns:a="http://schemas.openxmlformats.org/drawingml/2006/main">
          <a:off x="5334027" y="4419582"/>
          <a:ext cx="2666973" cy="445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US" sz="2000" dirty="0"/>
            <a:t>~220 Interim CD Standard</a:t>
          </a:r>
        </a:p>
      </cdr:txBody>
    </cdr:sp>
  </cdr:relSizeAnchor>
  <cdr:relSizeAnchor xmlns:cdr="http://schemas.openxmlformats.org/drawingml/2006/chartDrawing">
    <cdr:from>
      <cdr:x>0.22115</cdr:x>
      <cdr:y>0.27133</cdr:y>
    </cdr:from>
    <cdr:to>
      <cdr:x>0.42308</cdr:x>
      <cdr:y>0.34886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1752600" y="1600200"/>
          <a:ext cx="1600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US" sz="2000" dirty="0"/>
            <a:t>51% Adv</a:t>
          </a:r>
        </a:p>
      </cdr:txBody>
    </cdr:sp>
  </cdr:relSizeAnchor>
  <cdr:relSizeAnchor xmlns:cdr="http://schemas.openxmlformats.org/drawingml/2006/chartDrawing">
    <cdr:from>
      <cdr:x>0.21154</cdr:x>
      <cdr:y>0.56851</cdr:y>
    </cdr:from>
    <cdr:to>
      <cdr:x>0.41346</cdr:x>
      <cdr:y>0.64604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1676400" y="3352800"/>
          <a:ext cx="1600176" cy="45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US" sz="2000" dirty="0"/>
            <a:t>40% Prof</a:t>
          </a:r>
        </a:p>
      </cdr:txBody>
    </cdr:sp>
  </cdr:relSizeAnchor>
  <cdr:relSizeAnchor xmlns:cdr="http://schemas.openxmlformats.org/drawingml/2006/chartDrawing">
    <cdr:from>
      <cdr:x>0.08654</cdr:x>
      <cdr:y>0.63311</cdr:y>
    </cdr:from>
    <cdr:to>
      <cdr:x>0.20192</cdr:x>
      <cdr:y>0.71063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685800" y="3733800"/>
          <a:ext cx="914400" cy="457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US" sz="2000" dirty="0"/>
            <a:t>6% NI</a:t>
          </a:r>
        </a:p>
      </cdr:txBody>
    </cdr:sp>
  </cdr:relSizeAnchor>
  <cdr:relSizeAnchor xmlns:cdr="http://schemas.openxmlformats.org/drawingml/2006/chartDrawing">
    <cdr:from>
      <cdr:x>0.08654</cdr:x>
      <cdr:y>0.76231</cdr:y>
    </cdr:from>
    <cdr:to>
      <cdr:x>0.20192</cdr:x>
      <cdr:y>0.83983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685800" y="4495800"/>
          <a:ext cx="914400" cy="457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US" sz="2000" dirty="0"/>
            <a:t>3% F</a:t>
          </a:r>
        </a:p>
      </cdr:txBody>
    </cdr:sp>
  </cdr:relSizeAnchor>
  <cdr:relSizeAnchor xmlns:cdr="http://schemas.openxmlformats.org/drawingml/2006/chartDrawing">
    <cdr:from>
      <cdr:x>0.15714</cdr:x>
      <cdr:y>0.79839</cdr:y>
    </cdr:from>
    <cdr:to>
      <cdr:x>0.19464</cdr:x>
      <cdr:y>0.8064</cdr:y>
    </cdr:to>
    <cdr:sp macro="" textlink="">
      <cdr:nvSpPr>
        <cdr:cNvPr id="23" name="Straight Arrow Connector 22"/>
        <cdr:cNvSpPr/>
      </cdr:nvSpPr>
      <cdr:spPr>
        <a:xfrm xmlns:a="http://schemas.openxmlformats.org/drawingml/2006/main">
          <a:off x="1593409" y="4553137"/>
          <a:ext cx="380245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0.18269</cdr:x>
      <cdr:y>0.69771</cdr:y>
    </cdr:from>
    <cdr:to>
      <cdr:x>0.243</cdr:x>
      <cdr:y>0.76258</cdr:y>
    </cdr:to>
    <cdr:sp macro="" textlink="">
      <cdr:nvSpPr>
        <cdr:cNvPr id="31" name="Straight Arrow Connector 30"/>
        <cdr:cNvSpPr/>
      </cdr:nvSpPr>
      <cdr:spPr>
        <a:xfrm xmlns:a="http://schemas.openxmlformats.org/drawingml/2006/main">
          <a:off x="1461703" y="4008458"/>
          <a:ext cx="482529" cy="37266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0.39881</cdr:x>
      <cdr:y>0.76133</cdr:y>
    </cdr:from>
    <cdr:to>
      <cdr:x>0.64643</cdr:x>
      <cdr:y>0.76133</cdr:y>
    </cdr:to>
    <cdr:sp macro="" textlink="">
      <cdr:nvSpPr>
        <cdr:cNvPr id="36" name="Straight Arrow Connector 35"/>
        <cdr:cNvSpPr/>
      </cdr:nvSpPr>
      <cdr:spPr>
        <a:xfrm xmlns:a="http://schemas.openxmlformats.org/drawingml/2006/main">
          <a:off x="4043842" y="4341823"/>
          <a:ext cx="2510837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D1969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D1969"/>
              </a:solidFill>
              <a:latin typeface="Tahoma"/>
            </a:defRPr>
          </a:lvl1pPr>
          <a:lvl2pPr marL="457200" indent="0">
            <a:defRPr sz="1100">
              <a:solidFill>
                <a:srgbClr val="0D1969"/>
              </a:solidFill>
              <a:latin typeface="Tahoma"/>
            </a:defRPr>
          </a:lvl2pPr>
          <a:lvl3pPr marL="914400" indent="0">
            <a:defRPr sz="1100">
              <a:solidFill>
                <a:srgbClr val="0D1969"/>
              </a:solidFill>
              <a:latin typeface="Tahoma"/>
            </a:defRPr>
          </a:lvl3pPr>
          <a:lvl4pPr marL="1371600" indent="0">
            <a:defRPr sz="1100">
              <a:solidFill>
                <a:srgbClr val="0D1969"/>
              </a:solidFill>
              <a:latin typeface="Tahoma"/>
            </a:defRPr>
          </a:lvl4pPr>
          <a:lvl5pPr marL="1828800" indent="0">
            <a:defRPr sz="1100">
              <a:solidFill>
                <a:srgbClr val="0D1969"/>
              </a:solidFill>
              <a:latin typeface="Tahoma"/>
            </a:defRPr>
          </a:lvl5pPr>
          <a:lvl6pPr marL="2286000" indent="0">
            <a:defRPr sz="1100">
              <a:solidFill>
                <a:srgbClr val="0D1969"/>
              </a:solidFill>
              <a:latin typeface="Tahoma"/>
            </a:defRPr>
          </a:lvl6pPr>
          <a:lvl7pPr marL="2743200" indent="0">
            <a:defRPr sz="1100">
              <a:solidFill>
                <a:srgbClr val="0D1969"/>
              </a:solidFill>
              <a:latin typeface="Tahoma"/>
            </a:defRPr>
          </a:lvl7pPr>
          <a:lvl8pPr marL="3200400" indent="0">
            <a:defRPr sz="1100">
              <a:solidFill>
                <a:srgbClr val="0D1969"/>
              </a:solidFill>
              <a:latin typeface="Tahoma"/>
            </a:defRPr>
          </a:lvl8pPr>
          <a:lvl9pPr marL="3657600" indent="0">
            <a:defRPr sz="1100">
              <a:solidFill>
                <a:srgbClr val="0D1969"/>
              </a:solidFill>
              <a:latin typeface="Tahoma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等线"/>
              <a:cs typeface="等线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886EC7-B831-4CAF-A3F0-17C77D595EB2}" type="slidenum">
              <a:rPr lang="en-US" altLang="en-US">
                <a:ea typeface="等线"/>
              </a:rPr>
              <a:pPr/>
              <a:t>2</a:t>
            </a:fld>
            <a:endParaRPr lang="en-US" altLang="en-US">
              <a:ea typeface="等线"/>
            </a:endParaRPr>
          </a:p>
        </p:txBody>
      </p:sp>
      <p:sp>
        <p:nvSpPr>
          <p:cNvPr id="47109" name="Footer Placeholder 4">
            <a:extLst/>
          </p:cNvPr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latin typeface="等线" panose="020B0503020204020204" pitchFamily="2" charset="-122"/>
              </a:rPr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266815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等线"/>
              <a:cs typeface="等线"/>
            </a:endParaRPr>
          </a:p>
        </p:txBody>
      </p:sp>
      <p:sp>
        <p:nvSpPr>
          <p:cNvPr id="52228" name="Footer Placeholder 3">
            <a:extLst/>
          </p:cNvPr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latin typeface="等线" panose="020B0503020204020204" pitchFamily="2" charset="-122"/>
              </a:rPr>
              <a:t>Massachusetts Department of Elementary and Secondary Education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4E82D4-1B85-41F9-A740-0D003F46B2ED}" type="slidenum">
              <a:rPr lang="en-US" altLang="en-US">
                <a:ea typeface="等线"/>
              </a:rPr>
              <a:pPr/>
              <a:t>27</a:t>
            </a:fld>
            <a:endParaRPr lang="en-US" altLang="en-US" dirty="0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8613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06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29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36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69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9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47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5/1/2019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released-ite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-modules/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assessment.pearson.com/display/PAsup/PearsonAccess+Next+Online+User+Guide" TargetMode="External"/><Relationship Id="rId4" Type="http://schemas.openxmlformats.org/officeDocument/2006/relationships/hyperlink" Target="https://support.assessment.pearson.com/display/PAsup/Manage+Online+Test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easuredprogress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cas@doe.mass.edu" TargetMode="External"/><Relationship Id="rId4" Type="http://schemas.openxmlformats.org/officeDocument/2006/relationships/hyperlink" Target="http://www.doe.mass.edu/mca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doe.mass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mcas@doe.mass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2019/release/g10ela-voidedessay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8458" y="1958196"/>
            <a:ext cx="6924501" cy="1656272"/>
          </a:xfrm>
        </p:spPr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MCAS Grade 10 ELA </a:t>
            </a:r>
            <a:b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Early Release Conference Call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Office of Student Assessment Services </a:t>
            </a:r>
          </a:p>
          <a:p>
            <a:r>
              <a:rPr lang="en-US" altLang="zh-CN" dirty="0"/>
              <a:t>April 29,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2429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Round 1 CBT Machine-Scored Items in the .CSV File in 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82" y="1273987"/>
            <a:ext cx="11370972" cy="4777205"/>
          </a:xfrm>
        </p:spPr>
        <p:txBody>
          <a:bodyPr/>
          <a:lstStyle/>
          <a:p>
            <a:pPr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Item-level results for Grade 10 ELA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row per student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Points earned for each machine-scored item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Student’s total raw score; possible raw score; raw score percent correct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Blanks: no response on machine-scored item; essays not yet scored</a:t>
            </a:r>
          </a:p>
          <a:p>
            <a:pPr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Reporting Category results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RepCat1: Reading raw score for machine-scored items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RepCat2: Language raw score for machine-scored items (essay Conventions not yet scored)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RepCat3: Writing (Idea Development) raw score‒not yet scored</a:t>
            </a:r>
          </a:p>
          <a:p>
            <a:pPr marL="0" indent="0" defTabSz="457200">
              <a:buNone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proportion of the MCAS is available through early release?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63377"/>
              </p:ext>
            </p:extLst>
          </p:nvPr>
        </p:nvGraphicFramePr>
        <p:xfrm>
          <a:off x="388427" y="1121514"/>
          <a:ext cx="11550290" cy="5252126"/>
        </p:xfrm>
        <a:graphic>
          <a:graphicData uri="http://schemas.openxmlformats.org/drawingml/2006/table">
            <a:tbl>
              <a:tblPr firstRow="1" firstCol="1" bandRow="1"/>
              <a:tblGrid>
                <a:gridCol w="832262">
                  <a:extLst>
                    <a:ext uri="{9D8B030D-6E8A-4147-A177-3AD203B41FA5}">
                      <a16:colId xmlns:a16="http://schemas.microsoft.com/office/drawing/2014/main" val="774097745"/>
                    </a:ext>
                  </a:extLst>
                </a:gridCol>
                <a:gridCol w="1119542">
                  <a:extLst>
                    <a:ext uri="{9D8B030D-6E8A-4147-A177-3AD203B41FA5}">
                      <a16:colId xmlns:a16="http://schemas.microsoft.com/office/drawing/2014/main" val="2271666726"/>
                    </a:ext>
                  </a:extLst>
                </a:gridCol>
                <a:gridCol w="1199811">
                  <a:extLst>
                    <a:ext uri="{9D8B030D-6E8A-4147-A177-3AD203B41FA5}">
                      <a16:colId xmlns:a16="http://schemas.microsoft.com/office/drawing/2014/main" val="2435241445"/>
                    </a:ext>
                  </a:extLst>
                </a:gridCol>
                <a:gridCol w="1199811">
                  <a:extLst>
                    <a:ext uri="{9D8B030D-6E8A-4147-A177-3AD203B41FA5}">
                      <a16:colId xmlns:a16="http://schemas.microsoft.com/office/drawing/2014/main" val="583867125"/>
                    </a:ext>
                  </a:extLst>
                </a:gridCol>
                <a:gridCol w="1208259">
                  <a:extLst>
                    <a:ext uri="{9D8B030D-6E8A-4147-A177-3AD203B41FA5}">
                      <a16:colId xmlns:a16="http://schemas.microsoft.com/office/drawing/2014/main" val="2158407307"/>
                    </a:ext>
                  </a:extLst>
                </a:gridCol>
                <a:gridCol w="1191361">
                  <a:extLst>
                    <a:ext uri="{9D8B030D-6E8A-4147-A177-3AD203B41FA5}">
                      <a16:colId xmlns:a16="http://schemas.microsoft.com/office/drawing/2014/main" val="612069048"/>
                    </a:ext>
                  </a:extLst>
                </a:gridCol>
                <a:gridCol w="1199811">
                  <a:extLst>
                    <a:ext uri="{9D8B030D-6E8A-4147-A177-3AD203B41FA5}">
                      <a16:colId xmlns:a16="http://schemas.microsoft.com/office/drawing/2014/main" val="3492677132"/>
                    </a:ext>
                  </a:extLst>
                </a:gridCol>
                <a:gridCol w="1199811">
                  <a:extLst>
                    <a:ext uri="{9D8B030D-6E8A-4147-A177-3AD203B41FA5}">
                      <a16:colId xmlns:a16="http://schemas.microsoft.com/office/drawing/2014/main" val="3111536335"/>
                    </a:ext>
                  </a:extLst>
                </a:gridCol>
                <a:gridCol w="1199811">
                  <a:extLst>
                    <a:ext uri="{9D8B030D-6E8A-4147-A177-3AD203B41FA5}">
                      <a16:colId xmlns:a16="http://schemas.microsoft.com/office/drawing/2014/main" val="3476168869"/>
                    </a:ext>
                  </a:extLst>
                </a:gridCol>
                <a:gridCol w="1199811">
                  <a:extLst>
                    <a:ext uri="{9D8B030D-6E8A-4147-A177-3AD203B41FA5}">
                      <a16:colId xmlns:a16="http://schemas.microsoft.com/office/drawing/2014/main" val="160257817"/>
                    </a:ext>
                  </a:extLst>
                </a:gridCol>
              </a:tblGrid>
              <a:tr h="482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Subject/Grade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 Scored Items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Scored Items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Included in Round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14061"/>
                  </a:ext>
                </a:extLst>
              </a:tr>
              <a:tr h="717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One-Point Selected Response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Two-point Selected Response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 Scored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Machine Scored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Constructed</a:t>
                      </a:r>
                      <a:r>
                        <a:rPr lang="en-US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Responses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Essays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Scored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Hand Scored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Raw Score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16939"/>
                  </a:ext>
                </a:extLst>
              </a:tr>
              <a:tr h="239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 pts.)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(7 pts.)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215801"/>
                  </a:ext>
                </a:extLst>
              </a:tr>
              <a:tr h="239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(7 pts.)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450957"/>
                  </a:ext>
                </a:extLst>
              </a:tr>
              <a:tr h="239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(8 pts.)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568646"/>
                  </a:ext>
                </a:extLst>
              </a:tr>
              <a:tr h="239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21-27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(8 pts.)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5573"/>
                  </a:ext>
                </a:extLst>
              </a:tr>
              <a:tr h="51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36484"/>
                  </a:ext>
                </a:extLst>
              </a:tr>
              <a:tr h="717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One-Point  Items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Two-Point  Items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 Scored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Machine Scored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Constructed Response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Scored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Hand Scored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Raw Score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76682"/>
                  </a:ext>
                </a:extLst>
              </a:tr>
              <a:tr h="298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(3 pts.)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181320"/>
                  </a:ext>
                </a:extLst>
              </a:tr>
              <a:tr h="298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(4 pts.)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193021"/>
                  </a:ext>
                </a:extLst>
              </a:tr>
              <a:tr h="298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(4 pts.)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458636"/>
                  </a:ext>
                </a:extLst>
              </a:tr>
              <a:tr h="43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26580"/>
                  </a:ext>
                </a:extLst>
              </a:tr>
              <a:tr h="717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One-Point Items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Two-Point Items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 Scored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Machine Scored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Two-Point Constructed Response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Three-Point Constructed Response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Scored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Hand Scored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Raw Score Points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397382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&amp; 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20" marR="8842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38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0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vs. Next-Generation Grade 10 ELA Test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02397"/>
              </p:ext>
            </p:extLst>
          </p:nvPr>
        </p:nvGraphicFramePr>
        <p:xfrm>
          <a:off x="143794" y="1765036"/>
          <a:ext cx="6109522" cy="3614402"/>
        </p:xfrm>
        <a:graphic>
          <a:graphicData uri="http://schemas.openxmlformats.org/drawingml/2006/table">
            <a:tbl>
              <a:tblPr firstRow="1" firstCol="1" bandRow="1"/>
              <a:tblGrid>
                <a:gridCol w="1434410">
                  <a:extLst>
                    <a:ext uri="{9D8B030D-6E8A-4147-A177-3AD203B41FA5}">
                      <a16:colId xmlns:a16="http://schemas.microsoft.com/office/drawing/2014/main" val="271118471"/>
                    </a:ext>
                  </a:extLst>
                </a:gridCol>
                <a:gridCol w="997848">
                  <a:extLst>
                    <a:ext uri="{9D8B030D-6E8A-4147-A177-3AD203B41FA5}">
                      <a16:colId xmlns:a16="http://schemas.microsoft.com/office/drawing/2014/main" val="4227350045"/>
                    </a:ext>
                  </a:extLst>
                </a:gridCol>
                <a:gridCol w="865238">
                  <a:extLst>
                    <a:ext uri="{9D8B030D-6E8A-4147-A177-3AD203B41FA5}">
                      <a16:colId xmlns:a16="http://schemas.microsoft.com/office/drawing/2014/main" val="4185645026"/>
                    </a:ext>
                  </a:extLst>
                </a:gridCol>
                <a:gridCol w="886199">
                  <a:extLst>
                    <a:ext uri="{9D8B030D-6E8A-4147-A177-3AD203B41FA5}">
                      <a16:colId xmlns:a16="http://schemas.microsoft.com/office/drawing/2014/main" val="470654261"/>
                    </a:ext>
                  </a:extLst>
                </a:gridCol>
                <a:gridCol w="1168743">
                  <a:extLst>
                    <a:ext uri="{9D8B030D-6E8A-4147-A177-3AD203B41FA5}">
                      <a16:colId xmlns:a16="http://schemas.microsoft.com/office/drawing/2014/main" val="460338127"/>
                    </a:ext>
                  </a:extLst>
                </a:gridCol>
                <a:gridCol w="757084">
                  <a:extLst>
                    <a:ext uri="{9D8B030D-6E8A-4147-A177-3AD203B41FA5}">
                      <a16:colId xmlns:a16="http://schemas.microsoft.com/office/drawing/2014/main" val="1193773125"/>
                    </a:ext>
                  </a:extLst>
                </a:gridCol>
              </a:tblGrid>
              <a:tr h="24541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10401"/>
                  </a:ext>
                </a:extLst>
              </a:tr>
              <a:tr h="62800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questions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Points Possible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 Points Breakdown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Total Points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77818"/>
                  </a:ext>
                </a:extLst>
              </a:tr>
              <a:tr h="736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 Development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 Conventions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12496"/>
                  </a:ext>
                </a:extLst>
              </a:tr>
              <a:tr h="650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One-Point Multiple Choice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583434"/>
                  </a:ext>
                </a:extLst>
              </a:tr>
              <a:tr h="863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Four-Point Open Response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27260"/>
                  </a:ext>
                </a:extLst>
              </a:tr>
              <a:tr h="245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393881"/>
                  </a:ext>
                </a:extLst>
              </a:tr>
              <a:tr h="245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08" marR="75108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9944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45303"/>
              </p:ext>
            </p:extLst>
          </p:nvPr>
        </p:nvGraphicFramePr>
        <p:xfrm>
          <a:off x="6355533" y="1773769"/>
          <a:ext cx="5698815" cy="3405127"/>
        </p:xfrm>
        <a:graphic>
          <a:graphicData uri="http://schemas.openxmlformats.org/drawingml/2006/table">
            <a:tbl>
              <a:tblPr firstRow="1" firstCol="1" bandRow="1"/>
              <a:tblGrid>
                <a:gridCol w="1312752">
                  <a:extLst>
                    <a:ext uri="{9D8B030D-6E8A-4147-A177-3AD203B41FA5}">
                      <a16:colId xmlns:a16="http://schemas.microsoft.com/office/drawing/2014/main" val="1652572832"/>
                    </a:ext>
                  </a:extLst>
                </a:gridCol>
                <a:gridCol w="823865">
                  <a:extLst>
                    <a:ext uri="{9D8B030D-6E8A-4147-A177-3AD203B41FA5}">
                      <a16:colId xmlns:a16="http://schemas.microsoft.com/office/drawing/2014/main" val="4185455445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2601825516"/>
                    </a:ext>
                  </a:extLst>
                </a:gridCol>
                <a:gridCol w="1041149">
                  <a:extLst>
                    <a:ext uri="{9D8B030D-6E8A-4147-A177-3AD203B41FA5}">
                      <a16:colId xmlns:a16="http://schemas.microsoft.com/office/drawing/2014/main" val="1555728618"/>
                    </a:ext>
                  </a:extLst>
                </a:gridCol>
                <a:gridCol w="134625">
                  <a:extLst>
                    <a:ext uri="{9D8B030D-6E8A-4147-A177-3AD203B41FA5}">
                      <a16:colId xmlns:a16="http://schemas.microsoft.com/office/drawing/2014/main" val="1301330566"/>
                    </a:ext>
                  </a:extLst>
                </a:gridCol>
                <a:gridCol w="938011">
                  <a:extLst>
                    <a:ext uri="{9D8B030D-6E8A-4147-A177-3AD203B41FA5}">
                      <a16:colId xmlns:a16="http://schemas.microsoft.com/office/drawing/2014/main" val="193030134"/>
                    </a:ext>
                  </a:extLst>
                </a:gridCol>
                <a:gridCol w="787510">
                  <a:extLst>
                    <a:ext uri="{9D8B030D-6E8A-4147-A177-3AD203B41FA5}">
                      <a16:colId xmlns:a16="http://schemas.microsoft.com/office/drawing/2014/main" val="1890595775"/>
                    </a:ext>
                  </a:extLst>
                </a:gridCol>
              </a:tblGrid>
              <a:tr h="210555">
                <a:tc gridSpan="7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90473"/>
                  </a:ext>
                </a:extLst>
              </a:tr>
              <a:tr h="5614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Item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Number of questions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Points Possible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Essay Points Breakdown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Percent of Total Points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430738"/>
                  </a:ext>
                </a:extLst>
              </a:tr>
              <a:tr h="662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Idea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Standard English Conventions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828"/>
                  </a:ext>
                </a:extLst>
              </a:tr>
              <a:tr h="581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One-Point Selected Response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21-27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21-27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41%–53%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497936"/>
                  </a:ext>
                </a:extLst>
              </a:tr>
              <a:tr h="772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Two-Point Multiple Select/Tech. Enhanced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8%–14%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441536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Essay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990807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41925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9224" y="1307691"/>
            <a:ext cx="353866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Legacy Grade 10 ELA Test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9164" y="1305545"/>
            <a:ext cx="453252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Next-Generation Grade 10 ELA Test Design</a:t>
            </a:r>
          </a:p>
        </p:txBody>
      </p:sp>
    </p:spTree>
    <p:extLst>
      <p:ext uri="{BB962C8B-B14F-4D97-AF65-F5344CB8AC3E}">
        <p14:creationId xmlns:p14="http://schemas.microsoft.com/office/powerpoint/2010/main" val="24085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51461"/>
              </p:ext>
            </p:extLst>
          </p:nvPr>
        </p:nvGraphicFramePr>
        <p:xfrm>
          <a:off x="968722" y="915156"/>
          <a:ext cx="10139880" cy="570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288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</a:p>
        </p:txBody>
      </p:sp>
      <p:sp>
        <p:nvSpPr>
          <p:cNvPr id="7" name="Straight Arrow Connector 6"/>
          <p:cNvSpPr/>
          <p:nvPr/>
        </p:nvSpPr>
        <p:spPr>
          <a:xfrm>
            <a:off x="5015580" y="5489350"/>
            <a:ext cx="2510837" cy="0"/>
          </a:xfrm>
          <a:prstGeom prst="straightConnector1">
            <a:avLst/>
          </a:prstGeom>
          <a:noFill/>
          <a:ln w="38100" cap="flat" cmpd="sng" algn="ctr">
            <a:solidFill>
              <a:srgbClr val="0D196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traight Arrow Connector 8"/>
          <p:cNvSpPr/>
          <p:nvPr/>
        </p:nvSpPr>
        <p:spPr>
          <a:xfrm>
            <a:off x="5015581" y="3425159"/>
            <a:ext cx="2510837" cy="0"/>
          </a:xfrm>
          <a:prstGeom prst="straightConnector1">
            <a:avLst/>
          </a:prstGeom>
          <a:noFill/>
          <a:ln w="38100" cap="flat" cmpd="sng" algn="ctr">
            <a:solidFill>
              <a:srgbClr val="0D196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9010" y="208230"/>
            <a:ext cx="1130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Equipercentile</a:t>
            </a:r>
            <a:r>
              <a:rPr lang="en-US" sz="2400" dirty="0">
                <a:solidFill>
                  <a:schemeClr val="bg1"/>
                </a:solidFill>
              </a:rPr>
              <a:t> linking model for establishing the interim CD standards for the Classes of 2021 &amp; 2022 (ELA example)</a:t>
            </a:r>
          </a:p>
        </p:txBody>
      </p:sp>
    </p:spTree>
    <p:extLst>
      <p:ext uri="{BB962C8B-B14F-4D97-AF65-F5344CB8AC3E}">
        <p14:creationId xmlns:p14="http://schemas.microsoft.com/office/powerpoint/2010/main" val="404020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Grade 10 Early Release: Quick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averaged 79% correct on the 28 items</a:t>
            </a:r>
          </a:p>
          <a:p>
            <a:pPr lvl="1"/>
            <a:r>
              <a:rPr lang="en-US" dirty="0"/>
              <a:t>Item averages ranged from 59-93% correct statewide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3264"/>
              </p:ext>
            </p:extLst>
          </p:nvPr>
        </p:nvGraphicFramePr>
        <p:xfrm>
          <a:off x="483857" y="2992086"/>
          <a:ext cx="3852753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251">
                  <a:extLst>
                    <a:ext uri="{9D8B030D-6E8A-4147-A177-3AD203B41FA5}">
                      <a16:colId xmlns:a16="http://schemas.microsoft.com/office/drawing/2014/main" val="934522402"/>
                    </a:ext>
                  </a:extLst>
                </a:gridCol>
                <a:gridCol w="1284251">
                  <a:extLst>
                    <a:ext uri="{9D8B030D-6E8A-4147-A177-3AD203B41FA5}">
                      <a16:colId xmlns:a16="http://schemas.microsoft.com/office/drawing/2014/main" val="3729713675"/>
                    </a:ext>
                  </a:extLst>
                </a:gridCol>
                <a:gridCol w="1284251">
                  <a:extLst>
                    <a:ext uri="{9D8B030D-6E8A-4147-A177-3AD203B41FA5}">
                      <a16:colId xmlns:a16="http://schemas.microsoft.com/office/drawing/2014/main" val="1620974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Raw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correct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1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3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177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7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7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45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5134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22839"/>
              </p:ext>
            </p:extLst>
          </p:nvPr>
        </p:nvGraphicFramePr>
        <p:xfrm>
          <a:off x="5178582" y="3010192"/>
          <a:ext cx="660903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033">
                  <a:extLst>
                    <a:ext uri="{9D8B030D-6E8A-4147-A177-3AD203B41FA5}">
                      <a16:colId xmlns:a16="http://schemas.microsoft.com/office/drawing/2014/main" val="50041562"/>
                    </a:ext>
                  </a:extLst>
                </a:gridCol>
                <a:gridCol w="1395615">
                  <a:extLst>
                    <a:ext uri="{9D8B030D-6E8A-4147-A177-3AD203B41FA5}">
                      <a16:colId xmlns:a16="http://schemas.microsoft.com/office/drawing/2014/main" val="509355688"/>
                    </a:ext>
                  </a:extLst>
                </a:gridCol>
                <a:gridCol w="1217691">
                  <a:extLst>
                    <a:ext uri="{9D8B030D-6E8A-4147-A177-3AD203B41FA5}">
                      <a16:colId xmlns:a16="http://schemas.microsoft.com/office/drawing/2014/main" val="1724336606"/>
                    </a:ext>
                  </a:extLst>
                </a:gridCol>
                <a:gridCol w="1217691">
                  <a:extLst>
                    <a:ext uri="{9D8B030D-6E8A-4147-A177-3AD203B41FA5}">
                      <a16:colId xmlns:a16="http://schemas.microsoft.com/office/drawing/2014/main" val="2926225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8</a:t>
                      </a:r>
                      <a:r>
                        <a:rPr lang="en-US" baseline="0" dirty="0"/>
                        <a:t> 2017 ELA Achievement Level</a:t>
                      </a:r>
                    </a:p>
                    <a:p>
                      <a:r>
                        <a:rPr lang="en-US" baseline="0" dirty="0"/>
                        <a:t>(including essays)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8 Scaled</a:t>
                      </a:r>
                      <a:r>
                        <a:rPr lang="en-US" baseline="0" dirty="0"/>
                        <a:t> Score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10 Prelim. Raw</a:t>
                      </a:r>
                      <a:r>
                        <a:rPr lang="en-US" baseline="0" dirty="0"/>
                        <a:t> Score Avg.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  <a:p>
                      <a:r>
                        <a:rPr lang="en-US" dirty="0"/>
                        <a:t>(68% raw </a:t>
                      </a:r>
                      <a:r>
                        <a:rPr lang="en-US" baseline="0" dirty="0"/>
                        <a:t>score range)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0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Exceeding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530-560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24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Meeting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500-529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29-34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1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Partially Meeting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470-499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21-31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7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Meeting</a:t>
                      </a:r>
                      <a:r>
                        <a:rPr lang="en-US" baseline="0" dirty="0"/>
                        <a:t>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440-469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12-24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85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3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item analysis template (from PAN)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60" y="1160721"/>
            <a:ext cx="9988659" cy="50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8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item analysis template: pre-formatted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68" b="-1868"/>
          <a:stretch/>
        </p:blipFill>
        <p:spPr>
          <a:xfrm>
            <a:off x="1276538" y="1188720"/>
            <a:ext cx="9409758" cy="5413234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4208206" y="1927123"/>
            <a:ext cx="422788" cy="1268361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9174" y="2389236"/>
            <a:ext cx="442452" cy="14158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558800" y="2460625"/>
            <a:ext cx="1046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000" dirty="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2257425" y="1943100"/>
            <a:ext cx="9801225" cy="200025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Demonstration: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Opening your data &amp;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using the Item Analysis Templates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20454"/>
            <a:ext cx="11657858" cy="5049746"/>
          </a:xfrm>
          <a:noFill/>
        </p:spPr>
        <p:txBody>
          <a:bodyPr/>
          <a:lstStyle/>
          <a:p>
            <a:pPr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Excel Template: Statewide item information and item level results State average points and percent correct per item (item difficulty) available:</a:t>
            </a:r>
          </a:p>
          <a:p>
            <a:pPr lvl="2" defTabSz="457200">
              <a:tabLst>
                <a:tab pos="457200" algn="l"/>
              </a:tabLst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PearsonAccess</a:t>
            </a:r>
            <a:r>
              <a:rPr lang="en-US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Support&gt;Documentation (available 4/30)</a:t>
            </a:r>
          </a:p>
          <a:p>
            <a:pPr lvl="2" defTabSz="457200"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 10 ELA released items are available on the MCAS Resource Center.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http://mcas.pearsonsupport.com/released-items/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Includes all items and item descriptions for grade 10 ELA operational items</a:t>
            </a:r>
          </a:p>
          <a:p>
            <a:pPr defTabSz="457200"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  <a:cs typeface="Calibri" panose="020F0502020204030204" pitchFamily="34" charset="0"/>
              </a:rPr>
              <a:t>Supporting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913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steps for loading data into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Download your CSV file from </a:t>
            </a:r>
            <a:r>
              <a:rPr lang="en-US" dirty="0" err="1"/>
              <a:t>PANext</a:t>
            </a:r>
            <a:endParaRPr lang="en-US" dirty="0"/>
          </a:p>
          <a:p>
            <a:pPr lvl="1"/>
            <a:r>
              <a:rPr lang="en-US" dirty="0"/>
              <a:t>Insert blank rows at the top; note the last row of data in the file</a:t>
            </a:r>
          </a:p>
          <a:p>
            <a:r>
              <a:rPr lang="en-US" dirty="0"/>
              <a:t>Enter the subtotal formula:  =Subtotal(1, </a:t>
            </a:r>
            <a:r>
              <a:rPr lang="en-US" i="1" dirty="0"/>
              <a:t>cell range</a:t>
            </a:r>
            <a:r>
              <a:rPr lang="en-US" dirty="0"/>
              <a:t>) in one of the blank cells above </a:t>
            </a:r>
            <a:r>
              <a:rPr lang="en-US" dirty="0" err="1"/>
              <a:t>RawScore</a:t>
            </a:r>
            <a:r>
              <a:rPr lang="en-US" dirty="0"/>
              <a:t> (cell range is all records)</a:t>
            </a:r>
          </a:p>
          <a:p>
            <a:pPr lvl="1"/>
            <a:r>
              <a:rPr lang="en-US" dirty="0"/>
              <a:t>Copy the subtotal formula to the row above the reporting categories and items</a:t>
            </a:r>
          </a:p>
          <a:p>
            <a:r>
              <a:rPr lang="en-US" dirty="0"/>
              <a:t>Set filters to remove void and not tested records; filter by school if you are a district user</a:t>
            </a:r>
          </a:p>
          <a:p>
            <a:r>
              <a:rPr lang="en-US" dirty="0"/>
              <a:t>Copy item subtotals from the CSV to the template using “Paste Special” </a:t>
            </a:r>
            <a:r>
              <a:rPr lang="en-US" dirty="0">
                <a:sym typeface="Wingdings" panose="05000000000000000000" pitchFamily="2" charset="2"/>
              </a:rPr>
              <a:t> with </a:t>
            </a:r>
            <a:r>
              <a:rPr lang="en-US" dirty="0"/>
              <a:t>“values” and “transpose”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610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68325" y="288925"/>
            <a:ext cx="11369675" cy="679450"/>
          </a:xfrm>
        </p:spPr>
        <p:txBody>
          <a:bodyPr/>
          <a:lstStyle/>
          <a:p>
            <a:pPr eaLnBrk="1" hangingPunct="1"/>
            <a:r>
              <a:rPr lang="en-US" altLang="en-US"/>
              <a:t>Presenters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568325" y="1230313"/>
            <a:ext cx="11369675" cy="5049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Bob Lee, MCAS Chief Data Analyst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Scott Kelley, Reporting Specialist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Jodie Zalk, MCAS Test Coordinator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F53FBE-2EFE-42AD-99FB-F80D197B36C9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84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Data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Results have not been filtered; all students who earned at least one point have been included</a:t>
            </a:r>
          </a:p>
          <a:p>
            <a:pPr marL="0" indent="0">
              <a:buNone/>
            </a:pPr>
            <a:endParaRPr lang="en-US" sz="1050" dirty="0"/>
          </a:p>
          <a:p>
            <a:pPr marL="457200" lvl="1" indent="0">
              <a:buNone/>
            </a:pPr>
            <a:r>
              <a:rPr lang="en-US" dirty="0"/>
              <a:t>The following results will not be included in official results:</a:t>
            </a:r>
          </a:p>
          <a:p>
            <a:pPr marL="457200" lvl="1" indent="0">
              <a:buNone/>
            </a:pPr>
            <a:r>
              <a:rPr lang="en-US" dirty="0"/>
              <a:t>1. First year ELs</a:t>
            </a:r>
          </a:p>
          <a:p>
            <a:pPr marL="457200" lvl="1" indent="0">
              <a:buNone/>
            </a:pPr>
            <a:r>
              <a:rPr lang="en-US" dirty="0"/>
              <a:t>2. Students who participated in one session</a:t>
            </a:r>
          </a:p>
          <a:p>
            <a:pPr marL="457200" lvl="1" indent="0">
              <a:buNone/>
            </a:pPr>
            <a:r>
              <a:rPr lang="en-US" dirty="0"/>
              <a:t>3. Void, security breach, students who moved during testing</a:t>
            </a:r>
          </a:p>
          <a:p>
            <a:pPr marL="457200" lvl="1" indent="0">
              <a:buNone/>
            </a:pPr>
            <a:r>
              <a:rPr lang="en-US" dirty="0"/>
              <a:t>												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907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558800" y="2460625"/>
            <a:ext cx="1046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000" dirty="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2257425" y="1943100"/>
            <a:ext cx="9801225" cy="200025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Preliminary Reporting Schedule 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68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Preliminary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137717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Are Embargoed</a:t>
            </a:r>
          </a:p>
          <a:p>
            <a:r>
              <a:rPr lang="en-US" sz="2400" dirty="0"/>
              <a:t>Use preliminary results for educational planning purposes only</a:t>
            </a:r>
          </a:p>
          <a:p>
            <a:r>
              <a:rPr lang="en-US" sz="2400" dirty="0"/>
              <a:t>Don’t share aggregate results outside your organization</a:t>
            </a:r>
          </a:p>
          <a:p>
            <a:pPr marL="0" indent="0">
              <a:buNone/>
            </a:pPr>
            <a:r>
              <a:rPr lang="en-US" dirty="0"/>
              <a:t>Compare School/District Scores to State Averages</a:t>
            </a:r>
          </a:p>
          <a:p>
            <a:r>
              <a:rPr lang="en-US" sz="2400" dirty="0"/>
              <a:t>Differences indicate areas of relative strength &amp; weakness among student groups</a:t>
            </a:r>
          </a:p>
          <a:p>
            <a:r>
              <a:rPr lang="en-US" sz="2400" dirty="0"/>
              <a:t>Only students tested at your school/district are included; outplaced &amp; transfer students will be correctly reported in August with full preliminary results</a:t>
            </a:r>
          </a:p>
          <a:p>
            <a:pPr marL="0" indent="0">
              <a:buNone/>
            </a:pPr>
            <a:r>
              <a:rPr lang="en-US" dirty="0"/>
              <a:t>Identify Potential Discrepancies</a:t>
            </a:r>
          </a:p>
          <a:p>
            <a:r>
              <a:rPr lang="en-US" sz="2400" dirty="0"/>
              <a:t>Report missing tests to the MCAS Service Center</a:t>
            </a:r>
          </a:p>
          <a:p>
            <a:r>
              <a:rPr lang="en-US" sz="2400" dirty="0"/>
              <a:t>Retain potential discrepancies such as SASID changes until discrepancy reporting period (late July)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556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Tentative Reporting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7" y="1309398"/>
            <a:ext cx="11782424" cy="5046952"/>
          </a:xfrm>
        </p:spPr>
        <p:txBody>
          <a:bodyPr/>
          <a:lstStyle/>
          <a:p>
            <a:r>
              <a:rPr lang="en-US" dirty="0"/>
              <a:t>Late July-Early August: Preliminary Results, Discrepancy Reporting–all Grades &amp; Subjects (no scaled scores or growth)</a:t>
            </a:r>
          </a:p>
          <a:p>
            <a:pPr lvl="1"/>
            <a:r>
              <a:rPr lang="en-US" sz="2400" dirty="0"/>
              <a:t>.csv files and rosters in DropBox; Edwin Analytics approximately 1 week later</a:t>
            </a:r>
          </a:p>
          <a:p>
            <a:pPr lvl="1"/>
            <a:r>
              <a:rPr lang="en-US" sz="2400" dirty="0"/>
              <a:t>Discrepancy review and reporting period July 24–August 6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Late September: </a:t>
            </a:r>
          </a:p>
          <a:p>
            <a:pPr lvl="1"/>
            <a:r>
              <a:rPr lang="en-US" sz="2400" dirty="0"/>
              <a:t>Parent/Guardian Reports delivered to districts</a:t>
            </a:r>
          </a:p>
          <a:p>
            <a:pPr lvl="1"/>
            <a:r>
              <a:rPr lang="en-US" sz="2400" dirty="0"/>
              <a:t>Official results posted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1268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558800" y="2460625"/>
            <a:ext cx="1046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000" dirty="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2257425" y="1943100"/>
            <a:ext cx="9801225" cy="200025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Resources and Support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77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68325" y="288925"/>
            <a:ext cx="11369675" cy="679450"/>
          </a:xfrm>
        </p:spPr>
        <p:txBody>
          <a:bodyPr/>
          <a:lstStyle/>
          <a:p>
            <a:pPr eaLnBrk="1" hangingPunct="1"/>
            <a:r>
              <a:rPr lang="en-US" altLang="en-US"/>
              <a:t>Resources Available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06400" y="1524000"/>
            <a:ext cx="10831513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en-US" dirty="0"/>
              <a:t>MCAS Resource Center (</a:t>
            </a:r>
            <a:r>
              <a:rPr lang="en-US" dirty="0">
                <a:hlinkClick r:id="rId2"/>
              </a:rPr>
              <a:t>http://mcas.pearsonsupport.com/</a:t>
            </a:r>
            <a:r>
              <a:rPr lang="en-US" dirty="0"/>
              <a:t>) </a:t>
            </a:r>
          </a:p>
          <a:p>
            <a:pPr lvl="1" eaLnBrk="1" fontAlgn="auto" hangingPunct="1">
              <a:defRPr/>
            </a:pPr>
            <a:r>
              <a:rPr lang="en-US" dirty="0"/>
              <a:t>Training page (modules and sessions previously offered): </a:t>
            </a:r>
            <a:br>
              <a:rPr lang="en-US" dirty="0"/>
            </a:br>
            <a:r>
              <a:rPr lang="en-US" dirty="0">
                <a:hlinkClick r:id="rId3"/>
              </a:rPr>
              <a:t>http://mcas.pearsonsupport.com/training-modules/</a:t>
            </a:r>
            <a:r>
              <a:rPr lang="en-US" dirty="0"/>
              <a:t> </a:t>
            </a:r>
            <a:endParaRPr lang="en-US" dirty="0">
              <a:hlinkClick r:id="rId4"/>
            </a:endParaRPr>
          </a:p>
          <a:p>
            <a:pPr eaLnBrk="1" fontAlgn="auto" hangingPunct="1">
              <a:defRPr/>
            </a:pPr>
            <a:r>
              <a:rPr lang="en-US" dirty="0"/>
              <a:t>Manage Online Tests in PAN (</a:t>
            </a:r>
            <a:r>
              <a:rPr lang="en-US" dirty="0">
                <a:hlinkClick r:id="rId4"/>
              </a:rPr>
              <a:t>https://support.assessment.pearson.com/display/PAsup/Manage+Online+Tests</a:t>
            </a:r>
            <a:r>
              <a:rPr lang="en-US" dirty="0"/>
              <a:t>)  </a:t>
            </a:r>
          </a:p>
          <a:p>
            <a:pPr eaLnBrk="1" fontAlgn="auto" hangingPunct="1">
              <a:defRPr/>
            </a:pPr>
            <a:r>
              <a:rPr lang="en-US" dirty="0"/>
              <a:t>PAN User Guide (</a:t>
            </a:r>
            <a:r>
              <a:rPr lang="en-US" dirty="0">
                <a:hlinkClick r:id="rId5"/>
              </a:rPr>
              <a:t>https://support.assessment.pearson.com/display/PAsup/PearsonAccess+Next+Online+User+Guide</a:t>
            </a:r>
            <a:r>
              <a:rPr lang="en-US" dirty="0"/>
              <a:t>) </a:t>
            </a:r>
          </a:p>
          <a:p>
            <a:pPr eaLnBrk="1" fontAlgn="auto" hangingPunct="1">
              <a:defRPr/>
            </a:pPr>
            <a:endParaRPr lang="en-US" dirty="0"/>
          </a:p>
          <a:p>
            <a:pPr eaLnBrk="1" fontAlgn="auto" hangingPunct="1">
              <a:defRPr/>
            </a:pPr>
            <a:endParaRPr lang="en-US" dirty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1BBFC7-8440-4D96-8D45-9F149B56AA47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8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C1E9F-BF46-41F8-A0C8-9626652113E1}" type="slidenum">
              <a:rPr lang="zh-CN" altLang="en-US"/>
              <a:pPr/>
              <a:t>26</a:t>
            </a:fld>
            <a:endParaRPr lang="zh-CN" alt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3"/>
          </p:nvPr>
        </p:nvSpPr>
        <p:spPr>
          <a:xfrm>
            <a:off x="434975" y="2189163"/>
            <a:ext cx="5707063" cy="387032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All questions on logistics and technology (e.g., </a:t>
            </a:r>
            <a:r>
              <a:rPr lang="en-US" altLang="en-US" dirty="0" err="1">
                <a:solidFill>
                  <a:srgbClr val="101D35"/>
                </a:solidFill>
              </a:rPr>
              <a:t>PearsonAccess</a:t>
            </a:r>
            <a:r>
              <a:rPr lang="en-US" altLang="en-US" dirty="0">
                <a:solidFill>
                  <a:srgbClr val="101D35"/>
                </a:solidFill>
              </a:rPr>
              <a:t> Next, SR/PNP, TestNav)</a:t>
            </a:r>
            <a:br>
              <a:rPr lang="en-US" altLang="en-US" dirty="0">
                <a:solidFill>
                  <a:srgbClr val="101D35"/>
                </a:solidFill>
              </a:rPr>
            </a:br>
            <a:endParaRPr lang="en-US" altLang="en-US" sz="1200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Web: </a:t>
            </a:r>
            <a:r>
              <a:rPr lang="en-US" altLang="en-US" dirty="0">
                <a:solidFill>
                  <a:srgbClr val="101D35"/>
                </a:solidFill>
                <a:hlinkClick r:id="rId2"/>
              </a:rPr>
              <a:t>mcas.pearsonsupport.com/</a:t>
            </a:r>
            <a:r>
              <a:rPr lang="en-US" altLang="en-US" dirty="0">
                <a:solidFill>
                  <a:srgbClr val="101D35"/>
                </a:solidFill>
              </a:rPr>
              <a:t> 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Email: </a:t>
            </a:r>
            <a:r>
              <a:rPr lang="en-US" altLang="en-US" sz="2300" dirty="0">
                <a:solidFill>
                  <a:srgbClr val="101D35"/>
                </a:solidFill>
                <a:hlinkClick r:id="rId3"/>
              </a:rPr>
              <a:t>mcas@measuredprogress.org</a:t>
            </a:r>
            <a:endParaRPr lang="en-US" altLang="en-US" sz="2300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Phone: </a:t>
            </a:r>
            <a:r>
              <a:rPr lang="en-US" altLang="en-US" dirty="0">
                <a:solidFill>
                  <a:srgbClr val="101D35"/>
                </a:solidFill>
              </a:rPr>
              <a:t>800-737-5103</a:t>
            </a:r>
          </a:p>
          <a:p>
            <a:pPr eaLnBrk="1" hangingPunct="1">
              <a:spcAft>
                <a:spcPct val="0"/>
              </a:spcAft>
            </a:pPr>
            <a:endParaRPr lang="en-US" altLang="en-US" dirty="0">
              <a:solidFill>
                <a:srgbClr val="101D35"/>
              </a:solidFill>
            </a:endParaRPr>
          </a:p>
        </p:txBody>
      </p:sp>
      <p:sp>
        <p:nvSpPr>
          <p:cNvPr id="41988" name="Text Placeholder 3"/>
          <p:cNvSpPr>
            <a:spLocks noGrp="1"/>
          </p:cNvSpPr>
          <p:nvPr>
            <p:ph type="body" idx="1"/>
          </p:nvPr>
        </p:nvSpPr>
        <p:spPr>
          <a:xfrm>
            <a:off x="434975" y="1336675"/>
            <a:ext cx="5453063" cy="776288"/>
          </a:xfrm>
          <a:solidFill>
            <a:srgbClr val="E38526"/>
          </a:solidFill>
        </p:spPr>
        <p:txBody>
          <a:bodyPr/>
          <a:lstStyle/>
          <a:p>
            <a:pPr eaLnBrk="1" hangingPunct="1"/>
            <a:r>
              <a:rPr lang="en-US" altLang="en-US">
                <a:cs typeface="Segoe UI" pitchFamily="34" charset="0"/>
              </a:rPr>
              <a:t>MCAS Service Center</a:t>
            </a:r>
          </a:p>
        </p:txBody>
      </p:sp>
      <p:sp>
        <p:nvSpPr>
          <p:cNvPr id="41989" name="Text Placeholder 4"/>
          <p:cNvSpPr>
            <a:spLocks noGrp="1"/>
          </p:cNvSpPr>
          <p:nvPr>
            <p:ph type="body" idx="15"/>
          </p:nvPr>
        </p:nvSpPr>
        <p:spPr>
          <a:xfrm>
            <a:off x="6313488" y="1336675"/>
            <a:ext cx="5453062" cy="776288"/>
          </a:xfrm>
        </p:spPr>
        <p:txBody>
          <a:bodyPr/>
          <a:lstStyle/>
          <a:p>
            <a:pPr eaLnBrk="1" hangingPunct="1"/>
            <a:r>
              <a:rPr lang="en-US" altLang="en-US">
                <a:cs typeface="Segoe UI" pitchFamily="34" charset="0"/>
              </a:rPr>
              <a:t>DESE Office of Student Assessment Services</a:t>
            </a:r>
          </a:p>
        </p:txBody>
      </p:sp>
      <p:sp>
        <p:nvSpPr>
          <p:cNvPr id="41990" name="Title 5"/>
          <p:cNvSpPr>
            <a:spLocks noGrp="1"/>
          </p:cNvSpPr>
          <p:nvPr>
            <p:ph type="title"/>
          </p:nvPr>
        </p:nvSpPr>
        <p:spPr>
          <a:xfrm>
            <a:off x="568325" y="288925"/>
            <a:ext cx="11433175" cy="679450"/>
          </a:xfrm>
        </p:spPr>
        <p:txBody>
          <a:bodyPr/>
          <a:lstStyle/>
          <a:p>
            <a:pPr eaLnBrk="1" hangingPunct="1"/>
            <a:r>
              <a:rPr lang="en-US" altLang="en-US"/>
              <a:t>Email and Phone Support</a:t>
            </a:r>
          </a:p>
        </p:txBody>
      </p:sp>
      <p:sp>
        <p:nvSpPr>
          <p:cNvPr id="41991" name="Content Placeholder 6"/>
          <p:cNvSpPr>
            <a:spLocks noGrp="1"/>
          </p:cNvSpPr>
          <p:nvPr>
            <p:ph idx="16"/>
          </p:nvPr>
        </p:nvSpPr>
        <p:spPr>
          <a:xfrm>
            <a:off x="6245225" y="2205038"/>
            <a:ext cx="5778500" cy="38004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All policy questions (e.g., student participation, accommodations) </a:t>
            </a:r>
            <a:br>
              <a:rPr lang="en-US" altLang="en-US" dirty="0">
                <a:solidFill>
                  <a:srgbClr val="101D35"/>
                </a:solidFill>
              </a:rPr>
            </a:br>
            <a:endParaRPr lang="en-US" altLang="en-US" sz="1200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Web: </a:t>
            </a:r>
            <a:r>
              <a:rPr lang="en-US" altLang="en-US" dirty="0">
                <a:solidFill>
                  <a:srgbClr val="101D35"/>
                </a:solidFill>
                <a:hlinkClick r:id="rId4"/>
              </a:rPr>
              <a:t>www.doe.mass.edu/mcas</a:t>
            </a:r>
            <a:r>
              <a:rPr lang="en-US" altLang="en-US" dirty="0">
                <a:solidFill>
                  <a:srgbClr val="101D35"/>
                </a:solidFill>
              </a:rPr>
              <a:t> </a:t>
            </a:r>
            <a:endParaRPr lang="en-US" altLang="en-US" sz="2200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Email: </a:t>
            </a:r>
            <a:r>
              <a:rPr lang="en-US" altLang="en-US" dirty="0">
                <a:solidFill>
                  <a:srgbClr val="101D35"/>
                </a:solidFill>
                <a:hlinkClick r:id="rId5"/>
              </a:rPr>
              <a:t>mcas@doe.mass.edu</a:t>
            </a:r>
            <a:endParaRPr lang="en-US" altLang="en-US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Phone: </a:t>
            </a:r>
            <a:r>
              <a:rPr lang="en-US" altLang="en-US" dirty="0">
                <a:solidFill>
                  <a:srgbClr val="101D35"/>
                </a:solidFill>
              </a:rPr>
              <a:t>781-338-3625</a:t>
            </a:r>
          </a:p>
          <a:p>
            <a:pPr lvl="1" eaLnBrk="1" hangingPunct="1">
              <a:spcAft>
                <a:spcPct val="0"/>
              </a:spcAft>
            </a:pPr>
            <a:endParaRPr lang="en-US" altLang="en-US" dirty="0">
              <a:solidFill>
                <a:srgbClr val="101D35"/>
              </a:solidFill>
            </a:endParaRPr>
          </a:p>
          <a:p>
            <a:pPr eaLnBrk="1" hangingPunct="1">
              <a:spcAft>
                <a:spcPct val="0"/>
              </a:spcAft>
            </a:pPr>
            <a:endParaRPr lang="en-US" altLang="en-US" dirty="0">
              <a:solidFill>
                <a:srgbClr val="101D35"/>
              </a:solidFill>
            </a:endParaRPr>
          </a:p>
          <a:p>
            <a:pPr eaLnBrk="1" hangingPunct="1">
              <a:spcAft>
                <a:spcPct val="0"/>
              </a:spcAft>
            </a:pPr>
            <a:endParaRPr lang="en-US" altLang="en-US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Steps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Today: </a:t>
            </a:r>
            <a:r>
              <a:rPr lang="en-US" altLang="en-US" dirty="0"/>
              <a:t>Complete the evaluation form.</a:t>
            </a:r>
          </a:p>
          <a:p>
            <a:pPr lvl="1"/>
            <a:r>
              <a:rPr lang="en-US" altLang="en-US" dirty="0"/>
              <a:t>Responses associated with the name and email address used to log in</a:t>
            </a:r>
          </a:p>
          <a:p>
            <a:pPr lvl="1"/>
            <a:r>
              <a:rPr lang="en-US" altLang="en-US" dirty="0"/>
              <a:t>Email your input to </a:t>
            </a:r>
            <a:r>
              <a:rPr lang="en-US" altLang="en-US" dirty="0">
                <a:hlinkClick r:id="rId3"/>
              </a:rPr>
              <a:t>mcas@doe.mass.edu</a:t>
            </a:r>
            <a:r>
              <a:rPr lang="en-US" altLang="en-US" dirty="0"/>
              <a:t> if you have problems accessing or completing the form.</a:t>
            </a:r>
          </a:p>
          <a:p>
            <a:r>
              <a:rPr lang="en-US" altLang="en-US" b="1" dirty="0"/>
              <a:t>Later this week/early next week: </a:t>
            </a:r>
          </a:p>
          <a:p>
            <a:pPr lvl="1"/>
            <a:r>
              <a:rPr lang="en-US" altLang="en-US" dirty="0"/>
              <a:t>Receive an email with the Q&amp;A from this session</a:t>
            </a:r>
          </a:p>
          <a:p>
            <a:pPr lvl="1"/>
            <a:r>
              <a:rPr lang="en-US" altLang="en-US" dirty="0"/>
              <a:t>Recording will be available 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0805-F9CC-4CD5-ACE4-FE6618F6230D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20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1"/>
          <p:cNvSpPr txBox="1">
            <a:spLocks noChangeArrowheads="1"/>
          </p:cNvSpPr>
          <p:nvPr/>
        </p:nvSpPr>
        <p:spPr bwMode="auto">
          <a:xfrm>
            <a:off x="558800" y="2460625"/>
            <a:ext cx="1046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000" dirty="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05</a:t>
            </a:r>
            <a:endParaRPr lang="zh-CN" altLang="en-US" sz="6000" dirty="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2257425" y="1943100"/>
            <a:ext cx="9801225" cy="200025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Answers to Your Questions 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8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83" y="1230976"/>
            <a:ext cx="9111766" cy="4889424"/>
          </a:xfrm>
        </p:spPr>
        <p:txBody>
          <a:bodyPr anchor="ctr"/>
          <a:lstStyle/>
          <a:p>
            <a:pPr algn="ctr">
              <a:buNone/>
            </a:pPr>
            <a:endParaRPr lang="en-US" sz="5998" dirty="0"/>
          </a:p>
          <a:p>
            <a:pPr algn="ctr">
              <a:buNone/>
            </a:pPr>
            <a:r>
              <a:rPr lang="en-US" sz="5998" dirty="0"/>
              <a:t>Questions &amp; Answers</a:t>
            </a:r>
          </a:p>
          <a:p>
            <a:pPr algn="ctr">
              <a:buNone/>
            </a:pPr>
            <a:r>
              <a:rPr lang="en-US" sz="4000" dirty="0"/>
              <a:t>(Use the “Questions” feature </a:t>
            </a:r>
            <a:br>
              <a:rPr lang="en-US" sz="4000" dirty="0"/>
            </a:br>
            <a:r>
              <a:rPr lang="en-US" sz="4000" dirty="0"/>
              <a:t>to ask questions or to request any demonstrations in </a:t>
            </a:r>
            <a:br>
              <a:rPr lang="en-US" sz="4000" dirty="0"/>
            </a:br>
            <a:r>
              <a:rPr lang="en-US" sz="4000" dirty="0"/>
              <a:t>PearsonAccess Next.)</a:t>
            </a:r>
          </a:p>
          <a:p>
            <a:pPr algn="ctr">
              <a:buNone/>
            </a:pPr>
            <a:endParaRPr lang="en-US" sz="5998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BB597-AE0F-4199-91FC-0A62B16692D8}"/>
              </a:ext>
            </a:extLst>
          </p:cNvPr>
          <p:cNvPicPr/>
          <p:nvPr/>
        </p:nvPicPr>
        <p:blipFill rotWithShape="1">
          <a:blip r:embed="rId2"/>
          <a:srcRect l="76736" t="2856" b="34946"/>
          <a:stretch/>
        </p:blipFill>
        <p:spPr bwMode="auto">
          <a:xfrm>
            <a:off x="9680949" y="1655281"/>
            <a:ext cx="2107651" cy="3055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965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C97C-E250-41FE-80AF-5A977FF7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Logistics for This Session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94ED-6D09-4A72-91D5-F8CCE7C8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60" y="1189834"/>
            <a:ext cx="9100492" cy="544635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Questions may be asked at any time using the </a:t>
            </a:r>
            <a:r>
              <a:rPr lang="en-US" sz="2600" b="1" dirty="0"/>
              <a:t>Questions               </a:t>
            </a:r>
            <a:r>
              <a:rPr lang="en-US" sz="2600" dirty="0"/>
              <a:t>feature on the GoToWebinar screen.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Questions about a specific student should be sent by                            email to </a:t>
            </a:r>
            <a:r>
              <a:rPr lang="en-US" sz="2400" dirty="0">
                <a:hlinkClick r:id="rId2"/>
              </a:rPr>
              <a:t>mcas@doe.mass.edu</a:t>
            </a:r>
            <a:r>
              <a:rPr lang="en-US" sz="2400" dirty="0"/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We will take breaks to answer questions during the session.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After the session, we will email questions and answers to participants.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This session is being recorded and will be available online in about one week at the </a:t>
            </a:r>
            <a:r>
              <a:rPr lang="en-US" sz="2600" dirty="0">
                <a:hlinkClick r:id="rId3"/>
              </a:rPr>
              <a:t>MCAS Resource Center</a:t>
            </a:r>
            <a:r>
              <a:rPr lang="en-US" sz="26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In the section entitled “Training Sessions Previously Offered This School Year”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B2C34-7756-4171-B8BD-6B86DAE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82A2E-2A96-4472-8F73-2123ED2DC3C5}"/>
              </a:ext>
            </a:extLst>
          </p:cNvPr>
          <p:cNvPicPr/>
          <p:nvPr/>
        </p:nvPicPr>
        <p:blipFill rotWithShape="1">
          <a:blip r:embed="rId4"/>
          <a:srcRect l="76736" t="2856" b="34946"/>
          <a:stretch/>
        </p:blipFill>
        <p:spPr bwMode="auto">
          <a:xfrm>
            <a:off x="9367275" y="1763652"/>
            <a:ext cx="2382865" cy="3200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5038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4"/>
          <p:cNvSpPr txBox="1">
            <a:spLocks noChangeArrowheads="1"/>
          </p:cNvSpPr>
          <p:nvPr/>
        </p:nvSpPr>
        <p:spPr bwMode="auto">
          <a:xfrm>
            <a:off x="0" y="963613"/>
            <a:ext cx="12192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Segoe SemiBold"/>
                <a:ea typeface="Segoe UI Black" pitchFamily="34" charset="0"/>
                <a:cs typeface="Segoe SemiBold"/>
              </a:rPr>
              <a:t>THANK YOU</a:t>
            </a:r>
            <a:endParaRPr lang="zh-CN" altLang="en-US" sz="11500">
              <a:solidFill>
                <a:schemeClr val="bg1"/>
              </a:solidFill>
              <a:latin typeface="Segoe SemiBold"/>
              <a:ea typeface="Segoe UI Black" pitchFamily="34" charset="0"/>
              <a:cs typeface="Segoe SemiBold"/>
            </a:endParaRPr>
          </a:p>
        </p:txBody>
      </p:sp>
      <p:pic>
        <p:nvPicPr>
          <p:cNvPr id="45059" name="图片 6" descr="Phone icon"/>
          <p:cNvPicPr>
            <a:picLocks noChangeAspect="1"/>
          </p:cNvPicPr>
          <p:nvPr/>
        </p:nvPicPr>
        <p:blipFill>
          <a:blip r:embed="rId2" cstate="print"/>
          <a:srcRect l="24892" t="25980" r="24249" b="25362"/>
          <a:stretch>
            <a:fillRect/>
          </a:stretch>
        </p:blipFill>
        <p:spPr bwMode="auto">
          <a:xfrm>
            <a:off x="1968500" y="3994150"/>
            <a:ext cx="3349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文本框 7"/>
          <p:cNvSpPr txBox="1">
            <a:spLocks noChangeArrowheads="1"/>
          </p:cNvSpPr>
          <p:nvPr/>
        </p:nvSpPr>
        <p:spPr bwMode="auto">
          <a:xfrm>
            <a:off x="2303463" y="3954463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781-338-3625</a:t>
            </a:r>
            <a:endParaRPr lang="zh-CN" altLang="en-US" sz="200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pic>
        <p:nvPicPr>
          <p:cNvPr id="45061" name="图片 9" descr="email icon"/>
          <p:cNvPicPr>
            <a:picLocks noChangeAspect="1"/>
          </p:cNvPicPr>
          <p:nvPr/>
        </p:nvPicPr>
        <p:blipFill>
          <a:blip r:embed="rId3" cstate="print"/>
          <a:srcRect l="22060" t="19266" r="18307" b="28003"/>
          <a:stretch>
            <a:fillRect/>
          </a:stretch>
        </p:blipFill>
        <p:spPr bwMode="auto">
          <a:xfrm>
            <a:off x="5473700" y="3954463"/>
            <a:ext cx="423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文本框 10"/>
          <p:cNvSpPr txBox="1">
            <a:spLocks noChangeArrowheads="1"/>
          </p:cNvSpPr>
          <p:nvPr/>
        </p:nvSpPr>
        <p:spPr bwMode="auto">
          <a:xfrm>
            <a:off x="5897563" y="3954463"/>
            <a:ext cx="277448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Segoe SemiBold"/>
                <a:ea typeface="Segoe SemiBold"/>
                <a:cs typeface="Segoe SemiBold"/>
                <a:hlinkClick r:id="rId4"/>
              </a:rPr>
              <a:t>mcas@doe.mass.edu</a:t>
            </a:r>
            <a:r>
              <a:rPr lang="en-US" altLang="zh-CN" sz="2000" dirty="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pic>
        <p:nvPicPr>
          <p:cNvPr id="45063" name="图片 12" descr="website icon"/>
          <p:cNvPicPr>
            <a:picLocks noChangeAspect="1"/>
          </p:cNvPicPr>
          <p:nvPr/>
        </p:nvPicPr>
        <p:blipFill>
          <a:blip r:embed="rId5" cstate="print"/>
          <a:srcRect l="25847" t="18945" r="20670" b="17725"/>
          <a:stretch>
            <a:fillRect/>
          </a:stretch>
        </p:blipFill>
        <p:spPr bwMode="auto">
          <a:xfrm>
            <a:off x="1954213" y="4354513"/>
            <a:ext cx="4397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文本框 13"/>
          <p:cNvSpPr txBox="1">
            <a:spLocks noChangeArrowheads="1"/>
          </p:cNvSpPr>
          <p:nvPr/>
        </p:nvSpPr>
        <p:spPr bwMode="auto">
          <a:xfrm>
            <a:off x="2320925" y="4414838"/>
            <a:ext cx="3189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www.doe.mass.edu/mcas</a:t>
            </a:r>
            <a:endParaRPr lang="zh-CN" altLang="en-US" sz="200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pic>
        <p:nvPicPr>
          <p:cNvPr id="45065" name="图片 15" descr="address icon"/>
          <p:cNvPicPr>
            <a:picLocks noChangeAspect="1"/>
          </p:cNvPicPr>
          <p:nvPr/>
        </p:nvPicPr>
        <p:blipFill>
          <a:blip r:embed="rId6" cstate="print"/>
          <a:srcRect l="18234" t="15746" r="15639" b="17372"/>
          <a:stretch>
            <a:fillRect/>
          </a:stretch>
        </p:blipFill>
        <p:spPr bwMode="auto">
          <a:xfrm>
            <a:off x="5449888" y="4392613"/>
            <a:ext cx="4397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文本框 16"/>
          <p:cNvSpPr txBox="1">
            <a:spLocks noChangeArrowheads="1"/>
          </p:cNvSpPr>
          <p:nvPr/>
        </p:nvSpPr>
        <p:spPr bwMode="auto">
          <a:xfrm>
            <a:off x="5807075" y="4414838"/>
            <a:ext cx="508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45067" name="文本框 10"/>
          <p:cNvSpPr txBox="1">
            <a:spLocks noChangeArrowheads="1"/>
          </p:cNvSpPr>
          <p:nvPr/>
        </p:nvSpPr>
        <p:spPr bwMode="auto">
          <a:xfrm>
            <a:off x="0" y="3289300"/>
            <a:ext cx="1219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The Office of Student Assessment Services </a:t>
            </a:r>
            <a:endParaRPr lang="zh-CN" altLang="en-US" sz="2000" b="1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2405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61064" y="652816"/>
            <a:ext cx="9009016" cy="809458"/>
            <a:chOff x="3061064" y="188784"/>
            <a:chExt cx="9009016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2" y="188784"/>
              <a:ext cx="8151228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</a:rPr>
                <a:t>What is (and is not) included in the MCAS Early Release?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61063" y="1873080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</a:rPr>
                <a:t>Demonstration: Opening your data</a:t>
              </a:r>
              <a:endParaRPr lang="en-US" sz="3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61062" y="3110799"/>
            <a:ext cx="8839201" cy="809459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Preliminary Reporting Schedule</a:t>
              </a:r>
              <a:endParaRPr lang="en-US" sz="3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1061" y="4335544"/>
            <a:ext cx="8839202" cy="809459"/>
            <a:chOff x="3061061" y="4335544"/>
            <a:chExt cx="8839202" cy="8094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4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04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18853" y="4386331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Resources and support 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63333" y="5566136"/>
            <a:ext cx="8839202" cy="809459"/>
            <a:chOff x="3063333" y="5566136"/>
            <a:chExt cx="8839202" cy="809459"/>
          </a:xfrm>
        </p:grpSpPr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3333" y="5566136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05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21125" y="5616923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Questions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558800" y="2460625"/>
            <a:ext cx="1046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000" dirty="0">
                <a:solidFill>
                  <a:schemeClr val="bg1"/>
                </a:solidFill>
                <a:latin typeface="Segoe SemiBold"/>
                <a:ea typeface="Segoe SemiBold"/>
                <a:cs typeface="Segoe SemiBold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2257425" y="1943100"/>
            <a:ext cx="9801225" cy="200025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What is (and is not) included in the MCAS Early Release?</a:t>
            </a:r>
          </a:p>
        </p:txBody>
      </p:sp>
    </p:spTree>
    <p:extLst>
      <p:ext uri="{BB962C8B-B14F-4D97-AF65-F5344CB8AC3E}">
        <p14:creationId xmlns:p14="http://schemas.microsoft.com/office/powerpoint/2010/main" val="197455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available in this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Machine-scored results: 21 selected-response and multiple select items; 7 two-point items</a:t>
            </a:r>
          </a:p>
          <a:p>
            <a:r>
              <a:rPr lang="en-US" dirty="0"/>
              <a:t>Results for 68,900 students taking Grade 10 ELA online</a:t>
            </a:r>
          </a:p>
          <a:p>
            <a:endParaRPr lang="en-US" dirty="0"/>
          </a:p>
          <a:p>
            <a:r>
              <a:rPr lang="en-US" dirty="0"/>
              <a:t>Raw scores (0-35 points)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Not Included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6"/>
          </p:nvPr>
        </p:nvSpPr>
        <p:spPr>
          <a:xfrm>
            <a:off x="6313712" y="2204358"/>
            <a:ext cx="5687787" cy="3799267"/>
          </a:xfrm>
        </p:spPr>
        <p:txBody>
          <a:bodyPr/>
          <a:lstStyle/>
          <a:p>
            <a:r>
              <a:rPr lang="en-US" dirty="0"/>
              <a:t>Essay results: 2 prompts; 16 points</a:t>
            </a:r>
          </a:p>
          <a:p>
            <a:endParaRPr lang="en-US" dirty="0"/>
          </a:p>
          <a:p>
            <a:r>
              <a:rPr lang="en-US" dirty="0"/>
              <a:t>Results from paper-based tests, alternate assessments and records for absent students</a:t>
            </a:r>
          </a:p>
          <a:p>
            <a:r>
              <a:rPr lang="en-US" dirty="0"/>
              <a:t>Scaled scores, achievement levels, pass/fail determinations, growth scores</a:t>
            </a:r>
          </a:p>
        </p:txBody>
      </p:sp>
    </p:spTree>
    <p:extLst>
      <p:ext uri="{BB962C8B-B14F-4D97-AF65-F5344CB8AC3E}">
        <p14:creationId xmlns:p14="http://schemas.microsoft.com/office/powerpoint/2010/main" val="292128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Grade 10 ELA Early Preliminary Reporting in </a:t>
            </a:r>
            <a:r>
              <a:rPr lang="en-US" dirty="0" err="1">
                <a:latin typeface="+mn-lt"/>
              </a:rPr>
              <a:t>PearsonAccess</a:t>
            </a:r>
            <a:r>
              <a:rPr lang="en-US" sz="3200" baseline="30000" dirty="0" err="1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73" y="1137717"/>
            <a:ext cx="11773538" cy="50497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Who has access?</a:t>
            </a:r>
            <a:r>
              <a:rPr lang="en-US" sz="2400" dirty="0">
                <a:latin typeface="+mn-lt"/>
              </a:rPr>
              <a:t> Superintendents, principals, and district and school test coordinators. Others may be added by assigning the “Published Reports” user role in PAN.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What is available? </a:t>
            </a:r>
          </a:p>
          <a:p>
            <a:r>
              <a:rPr lang="en-US" sz="2400" dirty="0">
                <a:latin typeface="+mn-lt"/>
              </a:rPr>
              <a:t>CSV file of machine-scored results for students who took the Spring 2019 ELA MCAS online.</a:t>
            </a:r>
          </a:p>
          <a:p>
            <a:r>
              <a:rPr lang="en-US" sz="2400" dirty="0">
                <a:latin typeface="+mn-lt"/>
              </a:rPr>
              <a:t>Student roster of machine-scored results showing item scores, </a:t>
            </a:r>
            <a:r>
              <a:rPr lang="en-US" sz="2400" dirty="0"/>
              <a:t>reporting category </a:t>
            </a:r>
            <a:r>
              <a:rPr lang="en-US" sz="2400" dirty="0">
                <a:latin typeface="+mn-lt"/>
              </a:rPr>
              <a:t>earned points, total points, percent possible points, not tested reason and void flag (if appropriate).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Where is it posted? </a:t>
            </a:r>
            <a:r>
              <a:rPr lang="en-US" sz="2400" dirty="0">
                <a:latin typeface="+mn-lt"/>
              </a:rPr>
              <a:t>Only available in </a:t>
            </a:r>
            <a:r>
              <a:rPr lang="en-US" sz="2400" dirty="0" err="1"/>
              <a:t>PearsonAccess</a:t>
            </a:r>
            <a:r>
              <a:rPr lang="en-US" sz="2400" baseline="30000" dirty="0" err="1"/>
              <a:t>next</a:t>
            </a:r>
            <a:r>
              <a:rPr lang="en-US" sz="2400" dirty="0"/>
              <a:t> in Reports&gt;Published Reports until August. Preliminary results for all tests except high school STE are scheduled for release to </a:t>
            </a:r>
            <a:r>
              <a:rPr lang="en-US" sz="2400" dirty="0" err="1"/>
              <a:t>dropboxes</a:t>
            </a:r>
            <a:r>
              <a:rPr lang="en-US" sz="2400" dirty="0"/>
              <a:t> on July 24. No scaled scores or student growth.</a:t>
            </a:r>
            <a:endParaRPr lang="en-US" sz="2400" b="1" dirty="0"/>
          </a:p>
          <a:p>
            <a:pPr marL="0" indent="0">
              <a:buNone/>
            </a:pP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Grade 10 ELA: Essay Prompt for The Underground Railroad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Essay Prompt–FAQs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73" y="1137717"/>
            <a:ext cx="11773538" cy="504974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What happened?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The essay prompt was voided on March 30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after some students reported their concerns about the question. Students participating in make-up testing after March 30 were instructed to skip this question.</a:t>
            </a:r>
          </a:p>
          <a:p>
            <a:pPr marL="0" indent="0">
              <a:buNone/>
            </a:pPr>
            <a:r>
              <a:rPr lang="en-US" sz="2000" b="1" dirty="0"/>
              <a:t>What were students asked to do on the prompt? </a:t>
            </a:r>
          </a:p>
          <a:p>
            <a:pPr marL="0" indent="0">
              <a:buNone/>
            </a:pPr>
            <a:r>
              <a:rPr lang="en-US" sz="2000" u="sng" dirty="0">
                <a:hlinkClick r:id="rId3"/>
              </a:rPr>
              <a:t>http://www.doe.mass.edu/mcas/2019/release/g10ela-voidedessay.pdf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Will scores from the essay be available?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No. Students will receive scores from the remaining two essays next month along with the 35 points worth of test questions released today.</a:t>
            </a:r>
          </a:p>
          <a:p>
            <a:pPr marL="0" indent="0">
              <a:buNone/>
            </a:pPr>
            <a:r>
              <a:rPr lang="en-US" sz="2000" b="1" dirty="0"/>
              <a:t>Does this affect the rest of the test?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The Department is working with independent researchers to establish whether the essay prompt impacted student performance on other questions and passages. These studies will be completed this summer.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21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288925"/>
            <a:ext cx="11513095" cy="679905"/>
          </a:xfrm>
        </p:spPr>
        <p:txBody>
          <a:bodyPr/>
          <a:lstStyle/>
          <a:p>
            <a:r>
              <a:rPr lang="en-US" dirty="0">
                <a:latin typeface="+mn-lt"/>
              </a:rPr>
              <a:t>Early Reporting Dates and Items Available in PAN*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73987"/>
            <a:ext cx="5743955" cy="4777205"/>
          </a:xfrm>
        </p:spPr>
        <p:txBody>
          <a:bodyPr/>
          <a:lstStyle/>
          <a:p>
            <a:pPr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 1: Machine-Scored CBT Items Only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 10 ELA: April 29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Grades 3–8 ELA: May 20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Grades 3–8 Mathematics: June 6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Grades 5 &amp; 8 STE: June 6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 10 Mathematics: June 20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6835" y="1273987"/>
            <a:ext cx="5745212" cy="4777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 2: Hand- and Machine-Scored Items (CBT &amp; PBT Items)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 10 ELA: May 29</a:t>
            </a:r>
          </a:p>
          <a:p>
            <a:pPr lvl="2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Includes released essays in PAN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Grades 3–8 ELA: July 1</a:t>
            </a:r>
          </a:p>
          <a:p>
            <a:pPr lvl="2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Includes released essays in PAN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Grades 3–8 Mathematics: July 1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Grades 5 &amp; 8 STE: July 1</a:t>
            </a:r>
          </a:p>
          <a:p>
            <a:pPr lvl="1" defTabSz="457200"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 10 Mathematics: July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0483" y="5852160"/>
            <a:ext cx="2175319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 All dates tentative</a:t>
            </a:r>
          </a:p>
        </p:txBody>
      </p:sp>
    </p:spTree>
    <p:extLst>
      <p:ext uri="{BB962C8B-B14F-4D97-AF65-F5344CB8AC3E}">
        <p14:creationId xmlns:p14="http://schemas.microsoft.com/office/powerpoint/2010/main" val="228401188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22254</TotalTime>
  <Words>1908</Words>
  <Application>Microsoft Office PowerPoint</Application>
  <PresentationFormat>Widescreen</PresentationFormat>
  <Paragraphs>460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Tahoma</vt:lpstr>
      <vt:lpstr>Times New Roman</vt:lpstr>
      <vt:lpstr>Wingdings</vt:lpstr>
      <vt:lpstr>ESE​​</vt:lpstr>
      <vt:lpstr>MCAS Grade 10 ELA  Early Release Conference Call</vt:lpstr>
      <vt:lpstr>Presenters</vt:lpstr>
      <vt:lpstr>Logistics for This Session</vt:lpstr>
      <vt:lpstr>PowerPoint Presentation</vt:lpstr>
      <vt:lpstr>PowerPoint Presentation</vt:lpstr>
      <vt:lpstr>What is available in this file</vt:lpstr>
      <vt:lpstr>Grade 10 ELA Early Preliminary Reporting in PearsonAccessnext</vt:lpstr>
      <vt:lpstr>Grade 10 ELA: Essay Prompt for The Underground Railroad Essay Prompt–FAQs</vt:lpstr>
      <vt:lpstr>Early Reporting Dates and Items Available in PAN*</vt:lpstr>
      <vt:lpstr>Round 1 CBT Machine-Scored Items in the .CSV File in PAN</vt:lpstr>
      <vt:lpstr>What proportion of the MCAS is available through early release?</vt:lpstr>
      <vt:lpstr>Legacy vs. Next-Generation Grade 10 ELA Test Design</vt:lpstr>
      <vt:lpstr>PowerPoint Presentation</vt:lpstr>
      <vt:lpstr>2019 Grade 10 Early Release: Quick stats</vt:lpstr>
      <vt:lpstr>Using the item analysis template (from PAN)</vt:lpstr>
      <vt:lpstr>Using the item analysis template: pre-formatted graph</vt:lpstr>
      <vt:lpstr>PowerPoint Presentation</vt:lpstr>
      <vt:lpstr>Supporting Resources</vt:lpstr>
      <vt:lpstr>Recap of steps for loading data into templates</vt:lpstr>
      <vt:lpstr>Preliminary Data Considerations</vt:lpstr>
      <vt:lpstr>PowerPoint Presentation</vt:lpstr>
      <vt:lpstr>Using Preliminary Results</vt:lpstr>
      <vt:lpstr>Other Tentative Reporting Dates</vt:lpstr>
      <vt:lpstr>PowerPoint Presentation</vt:lpstr>
      <vt:lpstr>Resources Available</vt:lpstr>
      <vt:lpstr>Email and Phone Support</vt:lpstr>
      <vt:lpstr>Next Steps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Main Title Here</dc:title>
  <dc:creator>Zalk, Jodie</dc:creator>
  <cp:lastModifiedBy>Zalk, Jodie (DESE)</cp:lastModifiedBy>
  <cp:revision>259</cp:revision>
  <cp:lastPrinted>2018-04-19T17:32:17Z</cp:lastPrinted>
  <dcterms:created xsi:type="dcterms:W3CDTF">2018-04-05T15:34:05Z</dcterms:created>
  <dcterms:modified xsi:type="dcterms:W3CDTF">2019-05-01T15:14:07Z</dcterms:modified>
</cp:coreProperties>
</file>